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notesSlides/notesSlide3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648" r:id="rId2"/>
    <p:sldMasterId id="2147483775" r:id="rId3"/>
    <p:sldMasterId id="2147483773" r:id="rId4"/>
  </p:sldMasterIdLst>
  <p:notesMasterIdLst>
    <p:notesMasterId r:id="rId417"/>
  </p:notesMasterIdLst>
  <p:handoutMasterIdLst>
    <p:handoutMasterId r:id="rId418"/>
  </p:handoutMasterIdLst>
  <p:sldIdLst>
    <p:sldId id="908" r:id="rId5"/>
    <p:sldId id="302" r:id="rId6"/>
    <p:sldId id="307" r:id="rId7"/>
    <p:sldId id="361" r:id="rId8"/>
    <p:sldId id="384" r:id="rId9"/>
    <p:sldId id="398" r:id="rId10"/>
    <p:sldId id="399" r:id="rId11"/>
    <p:sldId id="387" r:id="rId12"/>
    <p:sldId id="388" r:id="rId13"/>
    <p:sldId id="656" r:id="rId14"/>
    <p:sldId id="657" r:id="rId15"/>
    <p:sldId id="658" r:id="rId16"/>
    <p:sldId id="400" r:id="rId17"/>
    <p:sldId id="389" r:id="rId18"/>
    <p:sldId id="401" r:id="rId19"/>
    <p:sldId id="391" r:id="rId20"/>
    <p:sldId id="392" r:id="rId21"/>
    <p:sldId id="402" r:id="rId22"/>
    <p:sldId id="403" r:id="rId23"/>
    <p:sldId id="406" r:id="rId24"/>
    <p:sldId id="407" r:id="rId25"/>
    <p:sldId id="409" r:id="rId26"/>
    <p:sldId id="393" r:id="rId27"/>
    <p:sldId id="394" r:id="rId28"/>
    <p:sldId id="395" r:id="rId29"/>
    <p:sldId id="412" r:id="rId30"/>
    <p:sldId id="413" r:id="rId31"/>
    <p:sldId id="592" r:id="rId32"/>
    <p:sldId id="362" r:id="rId33"/>
    <p:sldId id="380" r:id="rId34"/>
    <p:sldId id="381" r:id="rId35"/>
    <p:sldId id="382" r:id="rId36"/>
    <p:sldId id="383" r:id="rId37"/>
    <p:sldId id="378" r:id="rId38"/>
    <p:sldId id="580" r:id="rId39"/>
    <p:sldId id="581" r:id="rId40"/>
    <p:sldId id="582" r:id="rId41"/>
    <p:sldId id="583" r:id="rId42"/>
    <p:sldId id="584" r:id="rId43"/>
    <p:sldId id="585" r:id="rId44"/>
    <p:sldId id="1124" r:id="rId45"/>
    <p:sldId id="588" r:id="rId46"/>
    <p:sldId id="1125" r:id="rId47"/>
    <p:sldId id="591" r:id="rId48"/>
    <p:sldId id="590" r:id="rId49"/>
    <p:sldId id="1131" r:id="rId50"/>
    <p:sldId id="593" r:id="rId51"/>
    <p:sldId id="594" r:id="rId52"/>
    <p:sldId id="596" r:id="rId53"/>
    <p:sldId id="597" r:id="rId54"/>
    <p:sldId id="598" r:id="rId55"/>
    <p:sldId id="599" r:id="rId56"/>
    <p:sldId id="600" r:id="rId57"/>
    <p:sldId id="601" r:id="rId58"/>
    <p:sldId id="602" r:id="rId59"/>
    <p:sldId id="958" r:id="rId60"/>
    <p:sldId id="1411" r:id="rId61"/>
    <p:sldId id="1412" r:id="rId62"/>
    <p:sldId id="427" r:id="rId63"/>
    <p:sldId id="428" r:id="rId64"/>
    <p:sldId id="429" r:id="rId65"/>
    <p:sldId id="430" r:id="rId66"/>
    <p:sldId id="431" r:id="rId67"/>
    <p:sldId id="432" r:id="rId68"/>
    <p:sldId id="433" r:id="rId69"/>
    <p:sldId id="434" r:id="rId70"/>
    <p:sldId id="435" r:id="rId71"/>
    <p:sldId id="436" r:id="rId72"/>
    <p:sldId id="437" r:id="rId73"/>
    <p:sldId id="438" r:id="rId74"/>
    <p:sldId id="439" r:id="rId75"/>
    <p:sldId id="440" r:id="rId76"/>
    <p:sldId id="441" r:id="rId77"/>
    <p:sldId id="1136" r:id="rId78"/>
    <p:sldId id="1134" r:id="rId79"/>
    <p:sldId id="442" r:id="rId80"/>
    <p:sldId id="443" r:id="rId81"/>
    <p:sldId id="444" r:id="rId82"/>
    <p:sldId id="445" r:id="rId83"/>
    <p:sldId id="446" r:id="rId84"/>
    <p:sldId id="1135" r:id="rId85"/>
    <p:sldId id="447" r:id="rId86"/>
    <p:sldId id="1315" r:id="rId87"/>
    <p:sldId id="1414" r:id="rId88"/>
    <p:sldId id="1137" r:id="rId89"/>
    <p:sldId id="1138" r:id="rId90"/>
    <p:sldId id="1139" r:id="rId91"/>
    <p:sldId id="1140" r:id="rId92"/>
    <p:sldId id="1141" r:id="rId93"/>
    <p:sldId id="1142" r:id="rId94"/>
    <p:sldId id="1143" r:id="rId95"/>
    <p:sldId id="463" r:id="rId96"/>
    <p:sldId id="464" r:id="rId97"/>
    <p:sldId id="465" r:id="rId98"/>
    <p:sldId id="466" r:id="rId99"/>
    <p:sldId id="467" r:id="rId100"/>
    <p:sldId id="468" r:id="rId101"/>
    <p:sldId id="469" r:id="rId102"/>
    <p:sldId id="1314" r:id="rId103"/>
    <p:sldId id="1144" r:id="rId104"/>
    <p:sldId id="1145" r:id="rId105"/>
    <p:sldId id="1146" r:id="rId106"/>
    <p:sldId id="1147" r:id="rId107"/>
    <p:sldId id="1148" r:id="rId108"/>
    <p:sldId id="1149" r:id="rId109"/>
    <p:sldId id="1151" r:id="rId110"/>
    <p:sldId id="1150" r:id="rId111"/>
    <p:sldId id="1312" r:id="rId112"/>
    <p:sldId id="1160" r:id="rId113"/>
    <p:sldId id="1153" r:id="rId114"/>
    <p:sldId id="1154" r:id="rId115"/>
    <p:sldId id="1155" r:id="rId116"/>
    <p:sldId id="1156" r:id="rId117"/>
    <p:sldId id="1157" r:id="rId118"/>
    <p:sldId id="1158" r:id="rId119"/>
    <p:sldId id="1161" r:id="rId120"/>
    <p:sldId id="1162" r:id="rId121"/>
    <p:sldId id="1167" r:id="rId122"/>
    <p:sldId id="1163" r:id="rId123"/>
    <p:sldId id="1164" r:id="rId124"/>
    <p:sldId id="1165" r:id="rId125"/>
    <p:sldId id="1166" r:id="rId126"/>
    <p:sldId id="1170" r:id="rId127"/>
    <p:sldId id="1171" r:id="rId128"/>
    <p:sldId id="1172" r:id="rId129"/>
    <p:sldId id="1236" r:id="rId130"/>
    <p:sldId id="1415" r:id="rId131"/>
    <p:sldId id="1416" r:id="rId132"/>
    <p:sldId id="449" r:id="rId133"/>
    <p:sldId id="450" r:id="rId134"/>
    <p:sldId id="453" r:id="rId135"/>
    <p:sldId id="604" r:id="rId136"/>
    <p:sldId id="605" r:id="rId137"/>
    <p:sldId id="454" r:id="rId138"/>
    <p:sldId id="455" r:id="rId139"/>
    <p:sldId id="456" r:id="rId140"/>
    <p:sldId id="457" r:id="rId141"/>
    <p:sldId id="458" r:id="rId142"/>
    <p:sldId id="459" r:id="rId143"/>
    <p:sldId id="460" r:id="rId144"/>
    <p:sldId id="461" r:id="rId145"/>
    <p:sldId id="462" r:id="rId146"/>
    <p:sldId id="1175" r:id="rId147"/>
    <p:sldId id="1176" r:id="rId148"/>
    <p:sldId id="606" r:id="rId149"/>
    <p:sldId id="470" r:id="rId150"/>
    <p:sldId id="1177" r:id="rId151"/>
    <p:sldId id="1178" r:id="rId152"/>
    <p:sldId id="1179" r:id="rId153"/>
    <p:sldId id="1180" r:id="rId154"/>
    <p:sldId id="1181" r:id="rId155"/>
    <p:sldId id="1182" r:id="rId156"/>
    <p:sldId id="1183" r:id="rId157"/>
    <p:sldId id="1184" r:id="rId158"/>
    <p:sldId id="1185" r:id="rId159"/>
    <p:sldId id="1186" r:id="rId160"/>
    <p:sldId id="1188" r:id="rId161"/>
    <p:sldId id="1189" r:id="rId162"/>
    <p:sldId id="1190" r:id="rId163"/>
    <p:sldId id="1191" r:id="rId164"/>
    <p:sldId id="1192" r:id="rId165"/>
    <p:sldId id="1193" r:id="rId166"/>
    <p:sldId id="1194" r:id="rId167"/>
    <p:sldId id="1195" r:id="rId168"/>
    <p:sldId id="1196" r:id="rId169"/>
    <p:sldId id="1197" r:id="rId170"/>
    <p:sldId id="1198" r:id="rId171"/>
    <p:sldId id="1199" r:id="rId172"/>
    <p:sldId id="1200" r:id="rId173"/>
    <p:sldId id="1201" r:id="rId174"/>
    <p:sldId id="1202" r:id="rId175"/>
    <p:sldId id="1129" r:id="rId176"/>
    <p:sldId id="1318" r:id="rId177"/>
    <p:sldId id="1418" r:id="rId178"/>
    <p:sldId id="706" r:id="rId179"/>
    <p:sldId id="707" r:id="rId180"/>
    <p:sldId id="917" r:id="rId181"/>
    <p:sldId id="710" r:id="rId182"/>
    <p:sldId id="711" r:id="rId183"/>
    <p:sldId id="712" r:id="rId184"/>
    <p:sldId id="918" r:id="rId185"/>
    <p:sldId id="714" r:id="rId186"/>
    <p:sldId id="715" r:id="rId187"/>
    <p:sldId id="716" r:id="rId188"/>
    <p:sldId id="717" r:id="rId189"/>
    <p:sldId id="1254" r:id="rId190"/>
    <p:sldId id="1255" r:id="rId191"/>
    <p:sldId id="1256" r:id="rId192"/>
    <p:sldId id="1257" r:id="rId193"/>
    <p:sldId id="1258" r:id="rId194"/>
    <p:sldId id="1259" r:id="rId195"/>
    <p:sldId id="1260" r:id="rId196"/>
    <p:sldId id="1261" r:id="rId197"/>
    <p:sldId id="1262" r:id="rId198"/>
    <p:sldId id="1263" r:id="rId199"/>
    <p:sldId id="1264" r:id="rId200"/>
    <p:sldId id="1265" r:id="rId201"/>
    <p:sldId id="1266" r:id="rId202"/>
    <p:sldId id="1268" r:id="rId203"/>
    <p:sldId id="1269" r:id="rId204"/>
    <p:sldId id="1270" r:id="rId205"/>
    <p:sldId id="1271" r:id="rId206"/>
    <p:sldId id="1272" r:id="rId207"/>
    <p:sldId id="1273" r:id="rId208"/>
    <p:sldId id="1274" r:id="rId209"/>
    <p:sldId id="1275" r:id="rId210"/>
    <p:sldId id="1276" r:id="rId211"/>
    <p:sldId id="1277" r:id="rId212"/>
    <p:sldId id="1278" r:id="rId213"/>
    <p:sldId id="919" r:id="rId214"/>
    <p:sldId id="719" r:id="rId215"/>
    <p:sldId id="720" r:id="rId216"/>
    <p:sldId id="1279" r:id="rId217"/>
    <p:sldId id="1280" r:id="rId218"/>
    <p:sldId id="1281" r:id="rId219"/>
    <p:sldId id="1282" r:id="rId220"/>
    <p:sldId id="1283" r:id="rId221"/>
    <p:sldId id="1284" r:id="rId222"/>
    <p:sldId id="1285" r:id="rId223"/>
    <p:sldId id="1286" r:id="rId224"/>
    <p:sldId id="1287" r:id="rId225"/>
    <p:sldId id="1288" r:id="rId226"/>
    <p:sldId id="1289" r:id="rId227"/>
    <p:sldId id="1290" r:id="rId228"/>
    <p:sldId id="1291" r:id="rId229"/>
    <p:sldId id="1292" r:id="rId230"/>
    <p:sldId id="1293" r:id="rId231"/>
    <p:sldId id="1294" r:id="rId232"/>
    <p:sldId id="1295" r:id="rId233"/>
    <p:sldId id="1296" r:id="rId234"/>
    <p:sldId id="1297" r:id="rId235"/>
    <p:sldId id="1298" r:id="rId236"/>
    <p:sldId id="1299" r:id="rId237"/>
    <p:sldId id="1300" r:id="rId238"/>
    <p:sldId id="1301" r:id="rId239"/>
    <p:sldId id="1302" r:id="rId240"/>
    <p:sldId id="1303" r:id="rId241"/>
    <p:sldId id="1304" r:id="rId242"/>
    <p:sldId id="1305" r:id="rId243"/>
    <p:sldId id="1306" r:id="rId244"/>
    <p:sldId id="1307" r:id="rId245"/>
    <p:sldId id="1308" r:id="rId246"/>
    <p:sldId id="1309" r:id="rId247"/>
    <p:sldId id="1310" r:id="rId248"/>
    <p:sldId id="1311" r:id="rId249"/>
    <p:sldId id="920" r:id="rId250"/>
    <p:sldId id="722" r:id="rId251"/>
    <p:sldId id="723" r:id="rId252"/>
    <p:sldId id="724" r:id="rId253"/>
    <p:sldId id="725" r:id="rId254"/>
    <p:sldId id="726" r:id="rId255"/>
    <p:sldId id="727" r:id="rId256"/>
    <p:sldId id="728" r:id="rId257"/>
    <p:sldId id="921" r:id="rId258"/>
    <p:sldId id="730" r:id="rId259"/>
    <p:sldId id="732" r:id="rId260"/>
    <p:sldId id="733" r:id="rId261"/>
    <p:sldId id="734" r:id="rId262"/>
    <p:sldId id="735" r:id="rId263"/>
    <p:sldId id="736" r:id="rId264"/>
    <p:sldId id="948" r:id="rId265"/>
    <p:sldId id="1317" r:id="rId266"/>
    <p:sldId id="1419" r:id="rId267"/>
    <p:sldId id="1420" r:id="rId268"/>
    <p:sldId id="678" r:id="rId269"/>
    <p:sldId id="679" r:id="rId270"/>
    <p:sldId id="909" r:id="rId271"/>
    <p:sldId id="682" r:id="rId272"/>
    <p:sldId id="683" r:id="rId273"/>
    <p:sldId id="910" r:id="rId274"/>
    <p:sldId id="685" r:id="rId275"/>
    <p:sldId id="686" r:id="rId276"/>
    <p:sldId id="911" r:id="rId277"/>
    <p:sldId id="688" r:id="rId278"/>
    <p:sldId id="689" r:id="rId279"/>
    <p:sldId id="912" r:id="rId280"/>
    <p:sldId id="1206" r:id="rId281"/>
    <p:sldId id="1207" r:id="rId282"/>
    <p:sldId id="1209" r:id="rId283"/>
    <p:sldId id="1210" r:id="rId284"/>
    <p:sldId id="1211" r:id="rId285"/>
    <p:sldId id="1212" r:id="rId286"/>
    <p:sldId id="1213" r:id="rId287"/>
    <p:sldId id="1214" r:id="rId288"/>
    <p:sldId id="1215" r:id="rId289"/>
    <p:sldId id="1321" r:id="rId290"/>
    <p:sldId id="1216" r:id="rId291"/>
    <p:sldId id="1217" r:id="rId292"/>
    <p:sldId id="1218" r:id="rId293"/>
    <p:sldId id="1219" r:id="rId294"/>
    <p:sldId id="1220" r:id="rId295"/>
    <p:sldId id="1222" r:id="rId296"/>
    <p:sldId id="1221" r:id="rId297"/>
    <p:sldId id="1223" r:id="rId298"/>
    <p:sldId id="1225" r:id="rId299"/>
    <p:sldId id="1226" r:id="rId300"/>
    <p:sldId id="1224" r:id="rId301"/>
    <p:sldId id="1227" r:id="rId302"/>
    <p:sldId id="1228" r:id="rId303"/>
    <p:sldId id="1230" r:id="rId304"/>
    <p:sldId id="1231" r:id="rId305"/>
    <p:sldId id="1229" r:id="rId306"/>
    <p:sldId id="1232" r:id="rId307"/>
    <p:sldId id="1233" r:id="rId308"/>
    <p:sldId id="1234" r:id="rId309"/>
    <p:sldId id="1235" r:id="rId310"/>
    <p:sldId id="1242" r:id="rId311"/>
    <p:sldId id="691" r:id="rId312"/>
    <p:sldId id="692" r:id="rId313"/>
    <p:sldId id="693" r:id="rId314"/>
    <p:sldId id="694" r:id="rId315"/>
    <p:sldId id="913" r:id="rId316"/>
    <p:sldId id="696" r:id="rId317"/>
    <p:sldId id="914" r:id="rId318"/>
    <p:sldId id="699" r:id="rId319"/>
    <p:sldId id="945" r:id="rId320"/>
    <p:sldId id="1319" r:id="rId321"/>
    <p:sldId id="1422" r:id="rId322"/>
    <p:sldId id="740" r:id="rId323"/>
    <p:sldId id="741" r:id="rId324"/>
    <p:sldId id="925" r:id="rId325"/>
    <p:sldId id="744" r:id="rId326"/>
    <p:sldId id="745" r:id="rId327"/>
    <p:sldId id="747" r:id="rId328"/>
    <p:sldId id="748" r:id="rId329"/>
    <p:sldId id="926" r:id="rId330"/>
    <p:sldId id="750" r:id="rId331"/>
    <p:sldId id="751" r:id="rId332"/>
    <p:sldId id="752" r:id="rId333"/>
    <p:sldId id="753" r:id="rId334"/>
    <p:sldId id="754" r:id="rId335"/>
    <p:sldId id="755" r:id="rId336"/>
    <p:sldId id="927" r:id="rId337"/>
    <p:sldId id="758" r:id="rId338"/>
    <p:sldId id="759" r:id="rId339"/>
    <p:sldId id="760" r:id="rId340"/>
    <p:sldId id="761" r:id="rId341"/>
    <p:sldId id="928" r:id="rId342"/>
    <p:sldId id="1424" r:id="rId343"/>
    <p:sldId id="764" r:id="rId344"/>
    <p:sldId id="765" r:id="rId345"/>
    <p:sldId id="929" r:id="rId346"/>
    <p:sldId id="768" r:id="rId347"/>
    <p:sldId id="769" r:id="rId348"/>
    <p:sldId id="770" r:id="rId349"/>
    <p:sldId id="930" r:id="rId350"/>
    <p:sldId id="772" r:id="rId351"/>
    <p:sldId id="931" r:id="rId352"/>
    <p:sldId id="774" r:id="rId353"/>
    <p:sldId id="775" r:id="rId354"/>
    <p:sldId id="777" r:id="rId355"/>
    <p:sldId id="932" r:id="rId356"/>
    <p:sldId id="779" r:id="rId357"/>
    <p:sldId id="781" r:id="rId358"/>
    <p:sldId id="782" r:id="rId359"/>
    <p:sldId id="783" r:id="rId360"/>
    <p:sldId id="785" r:id="rId361"/>
    <p:sldId id="787" r:id="rId362"/>
    <p:sldId id="789" r:id="rId363"/>
    <p:sldId id="790" r:id="rId364"/>
    <p:sldId id="792" r:id="rId365"/>
    <p:sldId id="793" r:id="rId366"/>
    <p:sldId id="794" r:id="rId367"/>
    <p:sldId id="947" r:id="rId368"/>
    <p:sldId id="1239" r:id="rId369"/>
    <p:sldId id="1425" r:id="rId370"/>
    <p:sldId id="798" r:id="rId371"/>
    <p:sldId id="799" r:id="rId372"/>
    <p:sldId id="934" r:id="rId373"/>
    <p:sldId id="802" r:id="rId374"/>
    <p:sldId id="803" r:id="rId375"/>
    <p:sldId id="804" r:id="rId376"/>
    <p:sldId id="805" r:id="rId377"/>
    <p:sldId id="806" r:id="rId378"/>
    <p:sldId id="935" r:id="rId379"/>
    <p:sldId id="808" r:id="rId380"/>
    <p:sldId id="936" r:id="rId381"/>
    <p:sldId id="810" r:id="rId382"/>
    <p:sldId id="811" r:id="rId383"/>
    <p:sldId id="812" r:id="rId384"/>
    <p:sldId id="813" r:id="rId385"/>
    <p:sldId id="815" r:id="rId386"/>
    <p:sldId id="816" r:id="rId387"/>
    <p:sldId id="817" r:id="rId388"/>
    <p:sldId id="819" r:id="rId389"/>
    <p:sldId id="820" r:id="rId390"/>
    <p:sldId id="821" r:id="rId391"/>
    <p:sldId id="823" r:id="rId392"/>
    <p:sldId id="824" r:id="rId393"/>
    <p:sldId id="949" r:id="rId394"/>
    <p:sldId id="1426" r:id="rId395"/>
    <p:sldId id="1427" r:id="rId396"/>
    <p:sldId id="1104" r:id="rId397"/>
    <p:sldId id="1105" r:id="rId398"/>
    <p:sldId id="1106" r:id="rId399"/>
    <p:sldId id="959" r:id="rId400"/>
    <p:sldId id="1004" r:id="rId401"/>
    <p:sldId id="1005" r:id="rId402"/>
    <p:sldId id="1006" r:id="rId403"/>
    <p:sldId id="1249" r:id="rId404"/>
    <p:sldId id="1250" r:id="rId405"/>
    <p:sldId id="1251" r:id="rId406"/>
    <p:sldId id="1252" r:id="rId407"/>
    <p:sldId id="721" r:id="rId408"/>
    <p:sldId id="1253" r:id="rId409"/>
    <p:sldId id="1008" r:id="rId410"/>
    <p:sldId id="1118" r:id="rId411"/>
    <p:sldId id="1107" r:id="rId412"/>
    <p:sldId id="1010" r:id="rId413"/>
    <p:sldId id="1011" r:id="rId414"/>
    <p:sldId id="1130" r:id="rId415"/>
    <p:sldId id="1428" r:id="rId416"/>
  </p:sldIdLst>
  <p:sldSz cx="12192000" cy="6858000"/>
  <p:notesSz cx="6735763" cy="9866313"/>
  <p:custDataLst>
    <p:tags r:id="rId419"/>
  </p:custDataLst>
  <p:defaultTextStyle>
    <a:defPPr>
      <a:defRPr lang="de-DE"/>
    </a:defPPr>
    <a:lvl1pPr algn="l" rtl="0" eaLnBrk="0" fontAlgn="base" hangingPunct="0">
      <a:spcBef>
        <a:spcPct val="0"/>
      </a:spcBef>
      <a:spcAft>
        <a:spcPct val="0"/>
      </a:spcAft>
      <a:defRPr sz="1600" b="1"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sz="1600" b="1"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sz="1600" b="1"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sz="1600" b="1"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sz="1600" b="1"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sz="1600" b="1"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sz="1600" b="1"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sz="1600" b="1"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sz="1600" b="1" kern="1200">
        <a:solidFill>
          <a:schemeClr val="tx1"/>
        </a:solidFill>
        <a:latin typeface="Verdana" panose="020B060403050404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Standardabschnitt" id="{9E11FBE4-4244-4CB9-95AB-0E4D0863B63C}">
          <p14:sldIdLst>
            <p14:sldId id="908"/>
            <p14:sldId id="302"/>
            <p14:sldId id="307"/>
            <p14:sldId id="361"/>
            <p14:sldId id="384"/>
            <p14:sldId id="398"/>
            <p14:sldId id="399"/>
            <p14:sldId id="387"/>
            <p14:sldId id="388"/>
            <p14:sldId id="656"/>
            <p14:sldId id="657"/>
            <p14:sldId id="658"/>
            <p14:sldId id="400"/>
            <p14:sldId id="389"/>
            <p14:sldId id="401"/>
            <p14:sldId id="391"/>
            <p14:sldId id="392"/>
            <p14:sldId id="402"/>
            <p14:sldId id="403"/>
            <p14:sldId id="406"/>
            <p14:sldId id="407"/>
            <p14:sldId id="409"/>
            <p14:sldId id="393"/>
            <p14:sldId id="394"/>
            <p14:sldId id="395"/>
            <p14:sldId id="412"/>
            <p14:sldId id="413"/>
            <p14:sldId id="592"/>
            <p14:sldId id="362"/>
            <p14:sldId id="380"/>
            <p14:sldId id="381"/>
            <p14:sldId id="382"/>
            <p14:sldId id="383"/>
            <p14:sldId id="378"/>
            <p14:sldId id="580"/>
            <p14:sldId id="581"/>
            <p14:sldId id="582"/>
            <p14:sldId id="583"/>
            <p14:sldId id="584"/>
            <p14:sldId id="585"/>
            <p14:sldId id="1124"/>
            <p14:sldId id="588"/>
            <p14:sldId id="1125"/>
            <p14:sldId id="591"/>
            <p14:sldId id="590"/>
            <p14:sldId id="1131"/>
            <p14:sldId id="593"/>
            <p14:sldId id="594"/>
            <p14:sldId id="596"/>
            <p14:sldId id="597"/>
            <p14:sldId id="598"/>
            <p14:sldId id="599"/>
            <p14:sldId id="600"/>
            <p14:sldId id="601"/>
            <p14:sldId id="602"/>
            <p14:sldId id="958"/>
            <p14:sldId id="1411"/>
            <p14:sldId id="1412"/>
            <p14:sldId id="427"/>
            <p14:sldId id="428"/>
            <p14:sldId id="429"/>
            <p14:sldId id="430"/>
            <p14:sldId id="431"/>
            <p14:sldId id="432"/>
            <p14:sldId id="433"/>
            <p14:sldId id="434"/>
            <p14:sldId id="435"/>
            <p14:sldId id="436"/>
            <p14:sldId id="437"/>
            <p14:sldId id="438"/>
            <p14:sldId id="439"/>
            <p14:sldId id="440"/>
            <p14:sldId id="441"/>
            <p14:sldId id="1136"/>
            <p14:sldId id="1134"/>
            <p14:sldId id="442"/>
            <p14:sldId id="443"/>
            <p14:sldId id="444"/>
            <p14:sldId id="445"/>
            <p14:sldId id="446"/>
            <p14:sldId id="1135"/>
            <p14:sldId id="447"/>
            <p14:sldId id="1315"/>
            <p14:sldId id="1414"/>
            <p14:sldId id="1137"/>
            <p14:sldId id="1138"/>
            <p14:sldId id="1139"/>
            <p14:sldId id="1140"/>
            <p14:sldId id="1141"/>
            <p14:sldId id="1142"/>
            <p14:sldId id="1143"/>
            <p14:sldId id="463"/>
            <p14:sldId id="464"/>
            <p14:sldId id="465"/>
            <p14:sldId id="466"/>
            <p14:sldId id="467"/>
            <p14:sldId id="468"/>
            <p14:sldId id="469"/>
            <p14:sldId id="1314"/>
            <p14:sldId id="1144"/>
            <p14:sldId id="1145"/>
            <p14:sldId id="1146"/>
            <p14:sldId id="1147"/>
            <p14:sldId id="1148"/>
            <p14:sldId id="1149"/>
            <p14:sldId id="1151"/>
            <p14:sldId id="1150"/>
            <p14:sldId id="1312"/>
            <p14:sldId id="1160"/>
            <p14:sldId id="1153"/>
            <p14:sldId id="1154"/>
            <p14:sldId id="1155"/>
            <p14:sldId id="1156"/>
            <p14:sldId id="1157"/>
            <p14:sldId id="1158"/>
            <p14:sldId id="1161"/>
            <p14:sldId id="1162"/>
            <p14:sldId id="1167"/>
            <p14:sldId id="1163"/>
            <p14:sldId id="1164"/>
            <p14:sldId id="1165"/>
            <p14:sldId id="1166"/>
            <p14:sldId id="1170"/>
            <p14:sldId id="1171"/>
            <p14:sldId id="1172"/>
            <p14:sldId id="1236"/>
            <p14:sldId id="1415"/>
            <p14:sldId id="1416"/>
            <p14:sldId id="449"/>
            <p14:sldId id="450"/>
            <p14:sldId id="453"/>
            <p14:sldId id="604"/>
            <p14:sldId id="605"/>
            <p14:sldId id="454"/>
            <p14:sldId id="455"/>
            <p14:sldId id="456"/>
            <p14:sldId id="457"/>
            <p14:sldId id="458"/>
            <p14:sldId id="459"/>
            <p14:sldId id="460"/>
            <p14:sldId id="461"/>
            <p14:sldId id="462"/>
            <p14:sldId id="1175"/>
            <p14:sldId id="1176"/>
            <p14:sldId id="606"/>
            <p14:sldId id="470"/>
            <p14:sldId id="1177"/>
            <p14:sldId id="1178"/>
            <p14:sldId id="1179"/>
            <p14:sldId id="1180"/>
            <p14:sldId id="1181"/>
            <p14:sldId id="1182"/>
            <p14:sldId id="1183"/>
            <p14:sldId id="1184"/>
            <p14:sldId id="1185"/>
            <p14:sldId id="1186"/>
            <p14:sldId id="1188"/>
            <p14:sldId id="1189"/>
            <p14:sldId id="1190"/>
            <p14:sldId id="1191"/>
            <p14:sldId id="1192"/>
            <p14:sldId id="1193"/>
            <p14:sldId id="1194"/>
            <p14:sldId id="1195"/>
            <p14:sldId id="1196"/>
            <p14:sldId id="1197"/>
            <p14:sldId id="1198"/>
            <p14:sldId id="1199"/>
            <p14:sldId id="1200"/>
            <p14:sldId id="1201"/>
            <p14:sldId id="1202"/>
            <p14:sldId id="1129"/>
            <p14:sldId id="1318"/>
            <p14:sldId id="1418"/>
            <p14:sldId id="706"/>
            <p14:sldId id="707"/>
            <p14:sldId id="917"/>
            <p14:sldId id="710"/>
            <p14:sldId id="711"/>
            <p14:sldId id="712"/>
            <p14:sldId id="918"/>
            <p14:sldId id="714"/>
            <p14:sldId id="715"/>
            <p14:sldId id="716"/>
            <p14:sldId id="717"/>
            <p14:sldId id="1254"/>
            <p14:sldId id="1255"/>
            <p14:sldId id="1256"/>
            <p14:sldId id="1257"/>
            <p14:sldId id="1258"/>
            <p14:sldId id="1259"/>
            <p14:sldId id="1260"/>
            <p14:sldId id="1261"/>
            <p14:sldId id="1262"/>
            <p14:sldId id="1263"/>
            <p14:sldId id="1264"/>
            <p14:sldId id="1265"/>
            <p14:sldId id="1266"/>
            <p14:sldId id="1268"/>
            <p14:sldId id="1269"/>
            <p14:sldId id="1270"/>
            <p14:sldId id="1271"/>
            <p14:sldId id="1272"/>
            <p14:sldId id="1273"/>
            <p14:sldId id="1274"/>
            <p14:sldId id="1275"/>
            <p14:sldId id="1276"/>
            <p14:sldId id="1277"/>
            <p14:sldId id="1278"/>
            <p14:sldId id="919"/>
            <p14:sldId id="719"/>
            <p14:sldId id="720"/>
            <p14:sldId id="1279"/>
            <p14:sldId id="1280"/>
            <p14:sldId id="1281"/>
            <p14:sldId id="1282"/>
            <p14:sldId id="1283"/>
            <p14:sldId id="1284"/>
            <p14:sldId id="1285"/>
            <p14:sldId id="1286"/>
            <p14:sldId id="1287"/>
            <p14:sldId id="1288"/>
            <p14:sldId id="1289"/>
            <p14:sldId id="1290"/>
            <p14:sldId id="1291"/>
            <p14:sldId id="1292"/>
            <p14:sldId id="1293"/>
            <p14:sldId id="1294"/>
            <p14:sldId id="1295"/>
            <p14:sldId id="1296"/>
            <p14:sldId id="1297"/>
            <p14:sldId id="1298"/>
            <p14:sldId id="1299"/>
            <p14:sldId id="1300"/>
            <p14:sldId id="1301"/>
            <p14:sldId id="1302"/>
            <p14:sldId id="1303"/>
            <p14:sldId id="1304"/>
            <p14:sldId id="1305"/>
            <p14:sldId id="1306"/>
            <p14:sldId id="1307"/>
            <p14:sldId id="1308"/>
            <p14:sldId id="1309"/>
            <p14:sldId id="1310"/>
            <p14:sldId id="1311"/>
            <p14:sldId id="920"/>
            <p14:sldId id="722"/>
            <p14:sldId id="723"/>
            <p14:sldId id="724"/>
            <p14:sldId id="725"/>
            <p14:sldId id="726"/>
            <p14:sldId id="727"/>
            <p14:sldId id="728"/>
            <p14:sldId id="921"/>
            <p14:sldId id="730"/>
            <p14:sldId id="732"/>
            <p14:sldId id="733"/>
            <p14:sldId id="734"/>
            <p14:sldId id="735"/>
            <p14:sldId id="736"/>
            <p14:sldId id="948"/>
            <p14:sldId id="1317"/>
            <p14:sldId id="1419"/>
            <p14:sldId id="1420"/>
          </p14:sldIdLst>
        </p14:section>
        <p14:section name="Abschnitt ohne Titel" id="{A0B850B1-EDC0-4874-93E0-B231C434C0EB}">
          <p14:sldIdLst>
            <p14:sldId id="678"/>
            <p14:sldId id="679"/>
            <p14:sldId id="909"/>
            <p14:sldId id="682"/>
            <p14:sldId id="683"/>
            <p14:sldId id="910"/>
            <p14:sldId id="685"/>
            <p14:sldId id="686"/>
            <p14:sldId id="911"/>
            <p14:sldId id="688"/>
            <p14:sldId id="689"/>
            <p14:sldId id="912"/>
            <p14:sldId id="1206"/>
            <p14:sldId id="1207"/>
            <p14:sldId id="1209"/>
            <p14:sldId id="1210"/>
            <p14:sldId id="1211"/>
            <p14:sldId id="1212"/>
            <p14:sldId id="1213"/>
            <p14:sldId id="1214"/>
            <p14:sldId id="1215"/>
            <p14:sldId id="1321"/>
            <p14:sldId id="1216"/>
            <p14:sldId id="1217"/>
            <p14:sldId id="1218"/>
            <p14:sldId id="1219"/>
            <p14:sldId id="1220"/>
            <p14:sldId id="1222"/>
            <p14:sldId id="1221"/>
            <p14:sldId id="1223"/>
            <p14:sldId id="1225"/>
            <p14:sldId id="1226"/>
            <p14:sldId id="1224"/>
            <p14:sldId id="1227"/>
            <p14:sldId id="1228"/>
            <p14:sldId id="1230"/>
            <p14:sldId id="1231"/>
            <p14:sldId id="1229"/>
            <p14:sldId id="1232"/>
            <p14:sldId id="1233"/>
            <p14:sldId id="1234"/>
            <p14:sldId id="1235"/>
            <p14:sldId id="1242"/>
            <p14:sldId id="691"/>
            <p14:sldId id="692"/>
            <p14:sldId id="693"/>
            <p14:sldId id="694"/>
            <p14:sldId id="913"/>
            <p14:sldId id="696"/>
            <p14:sldId id="914"/>
            <p14:sldId id="699"/>
            <p14:sldId id="945"/>
            <p14:sldId id="1319"/>
            <p14:sldId id="1422"/>
            <p14:sldId id="740"/>
            <p14:sldId id="741"/>
            <p14:sldId id="925"/>
            <p14:sldId id="744"/>
            <p14:sldId id="745"/>
            <p14:sldId id="747"/>
            <p14:sldId id="748"/>
            <p14:sldId id="926"/>
            <p14:sldId id="750"/>
            <p14:sldId id="751"/>
            <p14:sldId id="752"/>
            <p14:sldId id="753"/>
            <p14:sldId id="754"/>
            <p14:sldId id="755"/>
            <p14:sldId id="927"/>
            <p14:sldId id="758"/>
            <p14:sldId id="759"/>
            <p14:sldId id="760"/>
            <p14:sldId id="761"/>
            <p14:sldId id="928"/>
            <p14:sldId id="1424"/>
            <p14:sldId id="764"/>
            <p14:sldId id="765"/>
            <p14:sldId id="929"/>
            <p14:sldId id="768"/>
            <p14:sldId id="769"/>
            <p14:sldId id="770"/>
            <p14:sldId id="930"/>
            <p14:sldId id="772"/>
            <p14:sldId id="931"/>
            <p14:sldId id="774"/>
            <p14:sldId id="775"/>
            <p14:sldId id="777"/>
            <p14:sldId id="932"/>
            <p14:sldId id="779"/>
            <p14:sldId id="781"/>
            <p14:sldId id="782"/>
            <p14:sldId id="783"/>
            <p14:sldId id="785"/>
            <p14:sldId id="787"/>
            <p14:sldId id="789"/>
            <p14:sldId id="790"/>
            <p14:sldId id="792"/>
            <p14:sldId id="793"/>
            <p14:sldId id="794"/>
            <p14:sldId id="947"/>
            <p14:sldId id="1239"/>
            <p14:sldId id="1425"/>
            <p14:sldId id="798"/>
            <p14:sldId id="799"/>
            <p14:sldId id="934"/>
            <p14:sldId id="802"/>
            <p14:sldId id="803"/>
            <p14:sldId id="804"/>
            <p14:sldId id="805"/>
            <p14:sldId id="806"/>
            <p14:sldId id="935"/>
            <p14:sldId id="808"/>
            <p14:sldId id="936"/>
            <p14:sldId id="810"/>
            <p14:sldId id="811"/>
            <p14:sldId id="812"/>
            <p14:sldId id="813"/>
            <p14:sldId id="815"/>
            <p14:sldId id="816"/>
            <p14:sldId id="817"/>
            <p14:sldId id="819"/>
            <p14:sldId id="820"/>
            <p14:sldId id="821"/>
            <p14:sldId id="823"/>
            <p14:sldId id="824"/>
            <p14:sldId id="949"/>
            <p14:sldId id="1426"/>
            <p14:sldId id="1427"/>
            <p14:sldId id="1104"/>
            <p14:sldId id="1105"/>
            <p14:sldId id="1106"/>
            <p14:sldId id="959"/>
            <p14:sldId id="1004"/>
            <p14:sldId id="1005"/>
            <p14:sldId id="1006"/>
            <p14:sldId id="1249"/>
            <p14:sldId id="1250"/>
            <p14:sldId id="1251"/>
            <p14:sldId id="1252"/>
            <p14:sldId id="721"/>
            <p14:sldId id="1253"/>
            <p14:sldId id="1008"/>
            <p14:sldId id="1118"/>
            <p14:sldId id="1107"/>
            <p14:sldId id="1010"/>
            <p14:sldId id="1011"/>
            <p14:sldId id="1130"/>
            <p14:sldId id="1428"/>
          </p14:sldIdLst>
        </p14:section>
      </p14:sectionLst>
    </p:ext>
    <p:ext uri="{EFAFB233-063F-42B5-8137-9DF3F51BA10A}">
      <p15:sldGuideLst xmlns:p15="http://schemas.microsoft.com/office/powerpoint/2012/main">
        <p15:guide id="1" orient="horz" pos="663" userDrawn="1">
          <p15:clr>
            <a:srgbClr val="A4A3A4"/>
          </p15:clr>
        </p15:guide>
        <p15:guide id="2" orient="horz" pos="2296">
          <p15:clr>
            <a:srgbClr val="A4A3A4"/>
          </p15:clr>
        </p15:guide>
        <p15:guide id="3" orient="horz" pos="1570" userDrawn="1">
          <p15:clr>
            <a:srgbClr val="A4A3A4"/>
          </p15:clr>
        </p15:guide>
        <p15:guide id="4" pos="2691">
          <p15:clr>
            <a:srgbClr val="A4A3A4"/>
          </p15:clr>
        </p15:guide>
        <p15:guide id="5" pos="2570" userDrawn="1">
          <p15:clr>
            <a:srgbClr val="A4A3A4"/>
          </p15:clr>
        </p15:guide>
        <p15:guide id="6" pos="7378" userDrawn="1">
          <p15:clr>
            <a:srgbClr val="A4A3A4"/>
          </p15:clr>
        </p15:guide>
        <p15:guide id="7" pos="5110" userDrawn="1">
          <p15:clr>
            <a:srgbClr val="A4A3A4"/>
          </p15:clr>
        </p15:guide>
        <p15:guide id="8" pos="302" userDrawn="1">
          <p15:clr>
            <a:srgbClr val="A4A3A4"/>
          </p15:clr>
        </p15:guide>
        <p15:guide id="9" pos="4989">
          <p15:clr>
            <a:srgbClr val="A4A3A4"/>
          </p15:clr>
        </p15:guide>
        <p15:guide id="10" pos="6480">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DCF8"/>
    <a:srgbClr val="AF3F3F"/>
    <a:srgbClr val="F2DBDB"/>
    <a:srgbClr val="CCECFF"/>
    <a:srgbClr val="FFFFA3"/>
    <a:srgbClr val="00FFFF"/>
    <a:srgbClr val="33DCDC"/>
    <a:srgbClr val="00ADC6"/>
    <a:srgbClr val="FFFFFF"/>
    <a:srgbClr val="F2F2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FD4443E-F989-4FC4-A0C8-D5A2AF1F390B}" styleName="Dunkle Formatvorlage 1 - Akz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5BE263C-DBD7-4A20-BB59-AAB30ACAA65A}" styleName="Mittlere Formatvorlage 3 - Akz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36" autoAdjust="0"/>
    <p:restoredTop sz="96252" autoAdjust="0"/>
  </p:normalViewPr>
  <p:slideViewPr>
    <p:cSldViewPr>
      <p:cViewPr varScale="1">
        <p:scale>
          <a:sx n="111" d="100"/>
          <a:sy n="111" d="100"/>
        </p:scale>
        <p:origin x="588" y="78"/>
      </p:cViewPr>
      <p:guideLst>
        <p:guide orient="horz" pos="663"/>
        <p:guide orient="horz" pos="2296"/>
        <p:guide orient="horz" pos="1570"/>
        <p:guide pos="2691"/>
        <p:guide pos="2570"/>
        <p:guide pos="7378"/>
        <p:guide pos="5110"/>
        <p:guide pos="302"/>
        <p:guide pos="4989"/>
        <p:guide pos="6480"/>
      </p:guideLst>
    </p:cSldViewPr>
  </p:slideViewPr>
  <p:outlineViewPr>
    <p:cViewPr>
      <p:scale>
        <a:sx n="33" d="100"/>
        <a:sy n="33" d="100"/>
      </p:scale>
      <p:origin x="0" y="-45726"/>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164" d="100"/>
          <a:sy n="164" d="100"/>
        </p:scale>
        <p:origin x="-1494" y="-96"/>
      </p:cViewPr>
      <p:guideLst>
        <p:guide orient="horz" pos="3109"/>
        <p:guide pos="2122"/>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99" Type="http://schemas.openxmlformats.org/officeDocument/2006/relationships/slide" Target="slides/slide295.xml"/><Relationship Id="rId21" Type="http://schemas.openxmlformats.org/officeDocument/2006/relationships/slide" Target="slides/slide17.xml"/><Relationship Id="rId63" Type="http://schemas.openxmlformats.org/officeDocument/2006/relationships/slide" Target="slides/slide59.xml"/><Relationship Id="rId159" Type="http://schemas.openxmlformats.org/officeDocument/2006/relationships/slide" Target="slides/slide155.xml"/><Relationship Id="rId324" Type="http://schemas.openxmlformats.org/officeDocument/2006/relationships/slide" Target="slides/slide320.xml"/><Relationship Id="rId366" Type="http://schemas.openxmlformats.org/officeDocument/2006/relationships/slide" Target="slides/slide362.xml"/><Relationship Id="rId170" Type="http://schemas.openxmlformats.org/officeDocument/2006/relationships/slide" Target="slides/slide166.xml"/><Relationship Id="rId226" Type="http://schemas.openxmlformats.org/officeDocument/2006/relationships/slide" Target="slides/slide222.xml"/><Relationship Id="rId268" Type="http://schemas.openxmlformats.org/officeDocument/2006/relationships/slide" Target="slides/slide264.xml"/><Relationship Id="rId32" Type="http://schemas.openxmlformats.org/officeDocument/2006/relationships/slide" Target="slides/slide28.xml"/><Relationship Id="rId74" Type="http://schemas.openxmlformats.org/officeDocument/2006/relationships/slide" Target="slides/slide70.xml"/><Relationship Id="rId128" Type="http://schemas.openxmlformats.org/officeDocument/2006/relationships/slide" Target="slides/slide124.xml"/><Relationship Id="rId335" Type="http://schemas.openxmlformats.org/officeDocument/2006/relationships/slide" Target="slides/slide331.xml"/><Relationship Id="rId377" Type="http://schemas.openxmlformats.org/officeDocument/2006/relationships/slide" Target="slides/slide373.xml"/><Relationship Id="rId5" Type="http://schemas.openxmlformats.org/officeDocument/2006/relationships/slide" Target="slides/slide1.xml"/><Relationship Id="rId181" Type="http://schemas.openxmlformats.org/officeDocument/2006/relationships/slide" Target="slides/slide177.xml"/><Relationship Id="rId237" Type="http://schemas.openxmlformats.org/officeDocument/2006/relationships/slide" Target="slides/slide233.xml"/><Relationship Id="rId402" Type="http://schemas.openxmlformats.org/officeDocument/2006/relationships/slide" Target="slides/slide398.xml"/><Relationship Id="rId279" Type="http://schemas.openxmlformats.org/officeDocument/2006/relationships/slide" Target="slides/slide275.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290" Type="http://schemas.openxmlformats.org/officeDocument/2006/relationships/slide" Target="slides/slide286.xml"/><Relationship Id="rId304" Type="http://schemas.openxmlformats.org/officeDocument/2006/relationships/slide" Target="slides/slide300.xml"/><Relationship Id="rId325" Type="http://schemas.openxmlformats.org/officeDocument/2006/relationships/slide" Target="slides/slide321.xml"/><Relationship Id="rId346" Type="http://schemas.openxmlformats.org/officeDocument/2006/relationships/slide" Target="slides/slide342.xml"/><Relationship Id="rId367" Type="http://schemas.openxmlformats.org/officeDocument/2006/relationships/slide" Target="slides/slide363.xml"/><Relationship Id="rId388" Type="http://schemas.openxmlformats.org/officeDocument/2006/relationships/slide" Target="slides/slide384.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227" Type="http://schemas.openxmlformats.org/officeDocument/2006/relationships/slide" Target="slides/slide223.xml"/><Relationship Id="rId413" Type="http://schemas.openxmlformats.org/officeDocument/2006/relationships/slide" Target="slides/slide409.xml"/><Relationship Id="rId248" Type="http://schemas.openxmlformats.org/officeDocument/2006/relationships/slide" Target="slides/slide244.xml"/><Relationship Id="rId269" Type="http://schemas.openxmlformats.org/officeDocument/2006/relationships/slide" Target="slides/slide265.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280" Type="http://schemas.openxmlformats.org/officeDocument/2006/relationships/slide" Target="slides/slide276.xml"/><Relationship Id="rId315" Type="http://schemas.openxmlformats.org/officeDocument/2006/relationships/slide" Target="slides/slide311.xml"/><Relationship Id="rId336" Type="http://schemas.openxmlformats.org/officeDocument/2006/relationships/slide" Target="slides/slide332.xml"/><Relationship Id="rId357" Type="http://schemas.openxmlformats.org/officeDocument/2006/relationships/slide" Target="slides/slide353.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slide" Target="slides/slide213.xml"/><Relationship Id="rId378" Type="http://schemas.openxmlformats.org/officeDocument/2006/relationships/slide" Target="slides/slide374.xml"/><Relationship Id="rId399" Type="http://schemas.openxmlformats.org/officeDocument/2006/relationships/slide" Target="slides/slide395.xml"/><Relationship Id="rId403" Type="http://schemas.openxmlformats.org/officeDocument/2006/relationships/slide" Target="slides/slide399.xml"/><Relationship Id="rId6" Type="http://schemas.openxmlformats.org/officeDocument/2006/relationships/slide" Target="slides/slide2.xml"/><Relationship Id="rId238" Type="http://schemas.openxmlformats.org/officeDocument/2006/relationships/slide" Target="slides/slide234.xml"/><Relationship Id="rId259" Type="http://schemas.openxmlformats.org/officeDocument/2006/relationships/slide" Target="slides/slide255.xml"/><Relationship Id="rId23" Type="http://schemas.openxmlformats.org/officeDocument/2006/relationships/slide" Target="slides/slide19.xml"/><Relationship Id="rId119" Type="http://schemas.openxmlformats.org/officeDocument/2006/relationships/slide" Target="slides/slide115.xml"/><Relationship Id="rId270" Type="http://schemas.openxmlformats.org/officeDocument/2006/relationships/slide" Target="slides/slide266.xml"/><Relationship Id="rId291" Type="http://schemas.openxmlformats.org/officeDocument/2006/relationships/slide" Target="slides/slide287.xml"/><Relationship Id="rId305" Type="http://schemas.openxmlformats.org/officeDocument/2006/relationships/slide" Target="slides/slide301.xml"/><Relationship Id="rId326" Type="http://schemas.openxmlformats.org/officeDocument/2006/relationships/slide" Target="slides/slide322.xml"/><Relationship Id="rId347" Type="http://schemas.openxmlformats.org/officeDocument/2006/relationships/slide" Target="slides/slide343.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368" Type="http://schemas.openxmlformats.org/officeDocument/2006/relationships/slide" Target="slides/slide364.xml"/><Relationship Id="rId389" Type="http://schemas.openxmlformats.org/officeDocument/2006/relationships/slide" Target="slides/slide385.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228" Type="http://schemas.openxmlformats.org/officeDocument/2006/relationships/slide" Target="slides/slide224.xml"/><Relationship Id="rId249" Type="http://schemas.openxmlformats.org/officeDocument/2006/relationships/slide" Target="slides/slide245.xml"/><Relationship Id="rId414" Type="http://schemas.openxmlformats.org/officeDocument/2006/relationships/slide" Target="slides/slide410.xml"/><Relationship Id="rId13" Type="http://schemas.openxmlformats.org/officeDocument/2006/relationships/slide" Target="slides/slide9.xml"/><Relationship Id="rId109" Type="http://schemas.openxmlformats.org/officeDocument/2006/relationships/slide" Target="slides/slide105.xml"/><Relationship Id="rId260" Type="http://schemas.openxmlformats.org/officeDocument/2006/relationships/slide" Target="slides/slide256.xml"/><Relationship Id="rId281" Type="http://schemas.openxmlformats.org/officeDocument/2006/relationships/slide" Target="slides/slide277.xml"/><Relationship Id="rId316" Type="http://schemas.openxmlformats.org/officeDocument/2006/relationships/slide" Target="slides/slide312.xml"/><Relationship Id="rId337" Type="http://schemas.openxmlformats.org/officeDocument/2006/relationships/slide" Target="slides/slide333.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358" Type="http://schemas.openxmlformats.org/officeDocument/2006/relationships/slide" Target="slides/slide354.xml"/><Relationship Id="rId379" Type="http://schemas.openxmlformats.org/officeDocument/2006/relationships/slide" Target="slides/slide375.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18" Type="http://schemas.openxmlformats.org/officeDocument/2006/relationships/slide" Target="slides/slide214.xml"/><Relationship Id="rId239" Type="http://schemas.openxmlformats.org/officeDocument/2006/relationships/slide" Target="slides/slide235.xml"/><Relationship Id="rId390" Type="http://schemas.openxmlformats.org/officeDocument/2006/relationships/slide" Target="slides/slide386.xml"/><Relationship Id="rId404" Type="http://schemas.openxmlformats.org/officeDocument/2006/relationships/slide" Target="slides/slide400.xml"/><Relationship Id="rId250" Type="http://schemas.openxmlformats.org/officeDocument/2006/relationships/slide" Target="slides/slide246.xml"/><Relationship Id="rId271" Type="http://schemas.openxmlformats.org/officeDocument/2006/relationships/slide" Target="slides/slide267.xml"/><Relationship Id="rId292" Type="http://schemas.openxmlformats.org/officeDocument/2006/relationships/slide" Target="slides/slide288.xml"/><Relationship Id="rId306" Type="http://schemas.openxmlformats.org/officeDocument/2006/relationships/slide" Target="slides/slide302.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327" Type="http://schemas.openxmlformats.org/officeDocument/2006/relationships/slide" Target="slides/slide323.xml"/><Relationship Id="rId348" Type="http://schemas.openxmlformats.org/officeDocument/2006/relationships/slide" Target="slides/slide344.xml"/><Relationship Id="rId369" Type="http://schemas.openxmlformats.org/officeDocument/2006/relationships/slide" Target="slides/slide365.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229" Type="http://schemas.openxmlformats.org/officeDocument/2006/relationships/slide" Target="slides/slide225.xml"/><Relationship Id="rId380" Type="http://schemas.openxmlformats.org/officeDocument/2006/relationships/slide" Target="slides/slide376.xml"/><Relationship Id="rId415" Type="http://schemas.openxmlformats.org/officeDocument/2006/relationships/slide" Target="slides/slide411.xml"/><Relationship Id="rId240" Type="http://schemas.openxmlformats.org/officeDocument/2006/relationships/slide" Target="slides/slide236.xml"/><Relationship Id="rId261" Type="http://schemas.openxmlformats.org/officeDocument/2006/relationships/slide" Target="slides/slide257.xml"/><Relationship Id="rId14" Type="http://schemas.openxmlformats.org/officeDocument/2006/relationships/slide" Target="slides/slide10.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282" Type="http://schemas.openxmlformats.org/officeDocument/2006/relationships/slide" Target="slides/slide278.xml"/><Relationship Id="rId317" Type="http://schemas.openxmlformats.org/officeDocument/2006/relationships/slide" Target="slides/slide313.xml"/><Relationship Id="rId338" Type="http://schemas.openxmlformats.org/officeDocument/2006/relationships/slide" Target="slides/slide334.xml"/><Relationship Id="rId359" Type="http://schemas.openxmlformats.org/officeDocument/2006/relationships/slide" Target="slides/slide355.xml"/><Relationship Id="rId8" Type="http://schemas.openxmlformats.org/officeDocument/2006/relationships/slide" Target="slides/slide4.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219" Type="http://schemas.openxmlformats.org/officeDocument/2006/relationships/slide" Target="slides/slide215.xml"/><Relationship Id="rId370" Type="http://schemas.openxmlformats.org/officeDocument/2006/relationships/slide" Target="slides/slide366.xml"/><Relationship Id="rId391" Type="http://schemas.openxmlformats.org/officeDocument/2006/relationships/slide" Target="slides/slide387.xml"/><Relationship Id="rId405" Type="http://schemas.openxmlformats.org/officeDocument/2006/relationships/slide" Target="slides/slide401.xml"/><Relationship Id="rId230" Type="http://schemas.openxmlformats.org/officeDocument/2006/relationships/slide" Target="slides/slide226.xml"/><Relationship Id="rId251" Type="http://schemas.openxmlformats.org/officeDocument/2006/relationships/slide" Target="slides/slide247.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72" Type="http://schemas.openxmlformats.org/officeDocument/2006/relationships/slide" Target="slides/slide268.xml"/><Relationship Id="rId293" Type="http://schemas.openxmlformats.org/officeDocument/2006/relationships/slide" Target="slides/slide289.xml"/><Relationship Id="rId307" Type="http://schemas.openxmlformats.org/officeDocument/2006/relationships/slide" Target="slides/slide303.xml"/><Relationship Id="rId328" Type="http://schemas.openxmlformats.org/officeDocument/2006/relationships/slide" Target="slides/slide324.xml"/><Relationship Id="rId349" Type="http://schemas.openxmlformats.org/officeDocument/2006/relationships/slide" Target="slides/slide345.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95" Type="http://schemas.openxmlformats.org/officeDocument/2006/relationships/slide" Target="slides/slide191.xml"/><Relationship Id="rId209" Type="http://schemas.openxmlformats.org/officeDocument/2006/relationships/slide" Target="slides/slide205.xml"/><Relationship Id="rId360" Type="http://schemas.openxmlformats.org/officeDocument/2006/relationships/slide" Target="slides/slide356.xml"/><Relationship Id="rId381" Type="http://schemas.openxmlformats.org/officeDocument/2006/relationships/slide" Target="slides/slide377.xml"/><Relationship Id="rId416" Type="http://schemas.openxmlformats.org/officeDocument/2006/relationships/slide" Target="slides/slide412.xml"/><Relationship Id="rId220" Type="http://schemas.openxmlformats.org/officeDocument/2006/relationships/slide" Target="slides/slide216.xml"/><Relationship Id="rId241" Type="http://schemas.openxmlformats.org/officeDocument/2006/relationships/slide" Target="slides/slide23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262" Type="http://schemas.openxmlformats.org/officeDocument/2006/relationships/slide" Target="slides/slide258.xml"/><Relationship Id="rId283" Type="http://schemas.openxmlformats.org/officeDocument/2006/relationships/slide" Target="slides/slide279.xml"/><Relationship Id="rId318" Type="http://schemas.openxmlformats.org/officeDocument/2006/relationships/slide" Target="slides/slide314.xml"/><Relationship Id="rId339" Type="http://schemas.openxmlformats.org/officeDocument/2006/relationships/slide" Target="slides/slide335.xml"/><Relationship Id="rId78" Type="http://schemas.openxmlformats.org/officeDocument/2006/relationships/slide" Target="slides/slide74.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64" Type="http://schemas.openxmlformats.org/officeDocument/2006/relationships/slide" Target="slides/slide160.xml"/><Relationship Id="rId185" Type="http://schemas.openxmlformats.org/officeDocument/2006/relationships/slide" Target="slides/slide181.xml"/><Relationship Id="rId350" Type="http://schemas.openxmlformats.org/officeDocument/2006/relationships/slide" Target="slides/slide346.xml"/><Relationship Id="rId371" Type="http://schemas.openxmlformats.org/officeDocument/2006/relationships/slide" Target="slides/slide367.xml"/><Relationship Id="rId406" Type="http://schemas.openxmlformats.org/officeDocument/2006/relationships/slide" Target="slides/slide402.xml"/><Relationship Id="rId9" Type="http://schemas.openxmlformats.org/officeDocument/2006/relationships/slide" Target="slides/slide5.xml"/><Relationship Id="rId210" Type="http://schemas.openxmlformats.org/officeDocument/2006/relationships/slide" Target="slides/slide206.xml"/><Relationship Id="rId392" Type="http://schemas.openxmlformats.org/officeDocument/2006/relationships/slide" Target="slides/slide388.xml"/><Relationship Id="rId26" Type="http://schemas.openxmlformats.org/officeDocument/2006/relationships/slide" Target="slides/slide22.xml"/><Relationship Id="rId231" Type="http://schemas.openxmlformats.org/officeDocument/2006/relationships/slide" Target="slides/slide227.xml"/><Relationship Id="rId252" Type="http://schemas.openxmlformats.org/officeDocument/2006/relationships/slide" Target="slides/slide248.xml"/><Relationship Id="rId273" Type="http://schemas.openxmlformats.org/officeDocument/2006/relationships/slide" Target="slides/slide269.xml"/><Relationship Id="rId294" Type="http://schemas.openxmlformats.org/officeDocument/2006/relationships/slide" Target="slides/slide290.xml"/><Relationship Id="rId308" Type="http://schemas.openxmlformats.org/officeDocument/2006/relationships/slide" Target="slides/slide304.xml"/><Relationship Id="rId329" Type="http://schemas.openxmlformats.org/officeDocument/2006/relationships/slide" Target="slides/slide325.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340" Type="http://schemas.openxmlformats.org/officeDocument/2006/relationships/slide" Target="slides/slide336.xml"/><Relationship Id="rId361" Type="http://schemas.openxmlformats.org/officeDocument/2006/relationships/slide" Target="slides/slide357.xml"/><Relationship Id="rId196" Type="http://schemas.openxmlformats.org/officeDocument/2006/relationships/slide" Target="slides/slide192.xml"/><Relationship Id="rId200" Type="http://schemas.openxmlformats.org/officeDocument/2006/relationships/slide" Target="slides/slide196.xml"/><Relationship Id="rId382" Type="http://schemas.openxmlformats.org/officeDocument/2006/relationships/slide" Target="slides/slide378.xml"/><Relationship Id="rId417" Type="http://schemas.openxmlformats.org/officeDocument/2006/relationships/notesMaster" Target="notesMasters/notesMaster1.xml"/><Relationship Id="rId16" Type="http://schemas.openxmlformats.org/officeDocument/2006/relationships/slide" Target="slides/slide12.xml"/><Relationship Id="rId221" Type="http://schemas.openxmlformats.org/officeDocument/2006/relationships/slide" Target="slides/slide217.xml"/><Relationship Id="rId242" Type="http://schemas.openxmlformats.org/officeDocument/2006/relationships/slide" Target="slides/slide238.xml"/><Relationship Id="rId263" Type="http://schemas.openxmlformats.org/officeDocument/2006/relationships/slide" Target="slides/slide259.xml"/><Relationship Id="rId284" Type="http://schemas.openxmlformats.org/officeDocument/2006/relationships/slide" Target="slides/slide280.xml"/><Relationship Id="rId319" Type="http://schemas.openxmlformats.org/officeDocument/2006/relationships/slide" Target="slides/slide315.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330" Type="http://schemas.openxmlformats.org/officeDocument/2006/relationships/slide" Target="slides/slide326.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351" Type="http://schemas.openxmlformats.org/officeDocument/2006/relationships/slide" Target="slides/slide347.xml"/><Relationship Id="rId372" Type="http://schemas.openxmlformats.org/officeDocument/2006/relationships/slide" Target="slides/slide368.xml"/><Relationship Id="rId393" Type="http://schemas.openxmlformats.org/officeDocument/2006/relationships/slide" Target="slides/slide389.xml"/><Relationship Id="rId407" Type="http://schemas.openxmlformats.org/officeDocument/2006/relationships/slide" Target="slides/slide403.xml"/><Relationship Id="rId211" Type="http://schemas.openxmlformats.org/officeDocument/2006/relationships/slide" Target="slides/slide207.xml"/><Relationship Id="rId232" Type="http://schemas.openxmlformats.org/officeDocument/2006/relationships/slide" Target="slides/slide228.xml"/><Relationship Id="rId253" Type="http://schemas.openxmlformats.org/officeDocument/2006/relationships/slide" Target="slides/slide249.xml"/><Relationship Id="rId274" Type="http://schemas.openxmlformats.org/officeDocument/2006/relationships/slide" Target="slides/slide270.xml"/><Relationship Id="rId295" Type="http://schemas.openxmlformats.org/officeDocument/2006/relationships/slide" Target="slides/slide291.xml"/><Relationship Id="rId309" Type="http://schemas.openxmlformats.org/officeDocument/2006/relationships/slide" Target="slides/slide305.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320" Type="http://schemas.openxmlformats.org/officeDocument/2006/relationships/slide" Target="slides/slide316.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341" Type="http://schemas.openxmlformats.org/officeDocument/2006/relationships/slide" Target="slides/slide337.xml"/><Relationship Id="rId362" Type="http://schemas.openxmlformats.org/officeDocument/2006/relationships/slide" Target="slides/slide358.xml"/><Relationship Id="rId383" Type="http://schemas.openxmlformats.org/officeDocument/2006/relationships/slide" Target="slides/slide379.xml"/><Relationship Id="rId418" Type="http://schemas.openxmlformats.org/officeDocument/2006/relationships/handoutMaster" Target="handoutMasters/handoutMaster1.xml"/><Relationship Id="rId201" Type="http://schemas.openxmlformats.org/officeDocument/2006/relationships/slide" Target="slides/slide197.xml"/><Relationship Id="rId222" Type="http://schemas.openxmlformats.org/officeDocument/2006/relationships/slide" Target="slides/slide218.xml"/><Relationship Id="rId243" Type="http://schemas.openxmlformats.org/officeDocument/2006/relationships/slide" Target="slides/slide239.xml"/><Relationship Id="rId264" Type="http://schemas.openxmlformats.org/officeDocument/2006/relationships/slide" Target="slides/slide260.xml"/><Relationship Id="rId285" Type="http://schemas.openxmlformats.org/officeDocument/2006/relationships/slide" Target="slides/slide281.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310" Type="http://schemas.openxmlformats.org/officeDocument/2006/relationships/slide" Target="slides/slide306.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331" Type="http://schemas.openxmlformats.org/officeDocument/2006/relationships/slide" Target="slides/slide327.xml"/><Relationship Id="rId352" Type="http://schemas.openxmlformats.org/officeDocument/2006/relationships/slide" Target="slides/slide348.xml"/><Relationship Id="rId373" Type="http://schemas.openxmlformats.org/officeDocument/2006/relationships/slide" Target="slides/slide369.xml"/><Relationship Id="rId394" Type="http://schemas.openxmlformats.org/officeDocument/2006/relationships/slide" Target="slides/slide390.xml"/><Relationship Id="rId408" Type="http://schemas.openxmlformats.org/officeDocument/2006/relationships/slide" Target="slides/slide404.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slide" Target="slides/slide229.xml"/><Relationship Id="rId254" Type="http://schemas.openxmlformats.org/officeDocument/2006/relationships/slide" Target="slides/slide250.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275" Type="http://schemas.openxmlformats.org/officeDocument/2006/relationships/slide" Target="slides/slide271.xml"/><Relationship Id="rId296" Type="http://schemas.openxmlformats.org/officeDocument/2006/relationships/slide" Target="slides/slide292.xml"/><Relationship Id="rId300" Type="http://schemas.openxmlformats.org/officeDocument/2006/relationships/slide" Target="slides/slide296.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321" Type="http://schemas.openxmlformats.org/officeDocument/2006/relationships/slide" Target="slides/slide317.xml"/><Relationship Id="rId342" Type="http://schemas.openxmlformats.org/officeDocument/2006/relationships/slide" Target="slides/slide338.xml"/><Relationship Id="rId363" Type="http://schemas.openxmlformats.org/officeDocument/2006/relationships/slide" Target="slides/slide359.xml"/><Relationship Id="rId384" Type="http://schemas.openxmlformats.org/officeDocument/2006/relationships/slide" Target="slides/slide380.xml"/><Relationship Id="rId419" Type="http://schemas.openxmlformats.org/officeDocument/2006/relationships/tags" Target="tags/tag1.xml"/><Relationship Id="rId202" Type="http://schemas.openxmlformats.org/officeDocument/2006/relationships/slide" Target="slides/slide198.xml"/><Relationship Id="rId223" Type="http://schemas.openxmlformats.org/officeDocument/2006/relationships/slide" Target="slides/slide219.xml"/><Relationship Id="rId244" Type="http://schemas.openxmlformats.org/officeDocument/2006/relationships/slide" Target="slides/slide240.xml"/><Relationship Id="rId18" Type="http://schemas.openxmlformats.org/officeDocument/2006/relationships/slide" Target="slides/slide14.xml"/><Relationship Id="rId39" Type="http://schemas.openxmlformats.org/officeDocument/2006/relationships/slide" Target="slides/slide35.xml"/><Relationship Id="rId265" Type="http://schemas.openxmlformats.org/officeDocument/2006/relationships/slide" Target="slides/slide261.xml"/><Relationship Id="rId286" Type="http://schemas.openxmlformats.org/officeDocument/2006/relationships/slide" Target="slides/slide282.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311" Type="http://schemas.openxmlformats.org/officeDocument/2006/relationships/slide" Target="slides/slide307.xml"/><Relationship Id="rId332" Type="http://schemas.openxmlformats.org/officeDocument/2006/relationships/slide" Target="slides/slide328.xml"/><Relationship Id="rId353" Type="http://schemas.openxmlformats.org/officeDocument/2006/relationships/slide" Target="slides/slide349.xml"/><Relationship Id="rId374" Type="http://schemas.openxmlformats.org/officeDocument/2006/relationships/slide" Target="slides/slide370.xml"/><Relationship Id="rId395" Type="http://schemas.openxmlformats.org/officeDocument/2006/relationships/slide" Target="slides/slide391.xml"/><Relationship Id="rId409" Type="http://schemas.openxmlformats.org/officeDocument/2006/relationships/slide" Target="slides/slide405.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slide" Target="slides/slide230.xml"/><Relationship Id="rId420" Type="http://schemas.openxmlformats.org/officeDocument/2006/relationships/presProps" Target="presProps.xml"/><Relationship Id="rId2" Type="http://schemas.openxmlformats.org/officeDocument/2006/relationships/slideMaster" Target="slideMasters/slideMaster1.xml"/><Relationship Id="rId29" Type="http://schemas.openxmlformats.org/officeDocument/2006/relationships/slide" Target="slides/slide25.xml"/><Relationship Id="rId255" Type="http://schemas.openxmlformats.org/officeDocument/2006/relationships/slide" Target="slides/slide251.xml"/><Relationship Id="rId276" Type="http://schemas.openxmlformats.org/officeDocument/2006/relationships/slide" Target="slides/slide272.xml"/><Relationship Id="rId297" Type="http://schemas.openxmlformats.org/officeDocument/2006/relationships/slide" Target="slides/slide293.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301" Type="http://schemas.openxmlformats.org/officeDocument/2006/relationships/slide" Target="slides/slide297.xml"/><Relationship Id="rId322" Type="http://schemas.openxmlformats.org/officeDocument/2006/relationships/slide" Target="slides/slide318.xml"/><Relationship Id="rId343" Type="http://schemas.openxmlformats.org/officeDocument/2006/relationships/slide" Target="slides/slide339.xml"/><Relationship Id="rId364" Type="http://schemas.openxmlformats.org/officeDocument/2006/relationships/slide" Target="slides/slide360.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385" Type="http://schemas.openxmlformats.org/officeDocument/2006/relationships/slide" Target="slides/slide381.xml"/><Relationship Id="rId19" Type="http://schemas.openxmlformats.org/officeDocument/2006/relationships/slide" Target="slides/slide15.xml"/><Relationship Id="rId224" Type="http://schemas.openxmlformats.org/officeDocument/2006/relationships/slide" Target="slides/slide220.xml"/><Relationship Id="rId245" Type="http://schemas.openxmlformats.org/officeDocument/2006/relationships/slide" Target="slides/slide241.xml"/><Relationship Id="rId266" Type="http://schemas.openxmlformats.org/officeDocument/2006/relationships/slide" Target="slides/slide262.xml"/><Relationship Id="rId287" Type="http://schemas.openxmlformats.org/officeDocument/2006/relationships/slide" Target="slides/slide283.xml"/><Relationship Id="rId410" Type="http://schemas.openxmlformats.org/officeDocument/2006/relationships/slide" Target="slides/slide406.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312" Type="http://schemas.openxmlformats.org/officeDocument/2006/relationships/slide" Target="slides/slide308.xml"/><Relationship Id="rId333" Type="http://schemas.openxmlformats.org/officeDocument/2006/relationships/slide" Target="slides/slide329.xml"/><Relationship Id="rId354" Type="http://schemas.openxmlformats.org/officeDocument/2006/relationships/slide" Target="slides/slide350.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75" Type="http://schemas.openxmlformats.org/officeDocument/2006/relationships/slide" Target="slides/slide371.xml"/><Relationship Id="rId396" Type="http://schemas.openxmlformats.org/officeDocument/2006/relationships/slide" Target="slides/slide392.xml"/><Relationship Id="rId3" Type="http://schemas.openxmlformats.org/officeDocument/2006/relationships/slideMaster" Target="slideMasters/slideMaster2.xml"/><Relationship Id="rId214" Type="http://schemas.openxmlformats.org/officeDocument/2006/relationships/slide" Target="slides/slide210.xml"/><Relationship Id="rId235" Type="http://schemas.openxmlformats.org/officeDocument/2006/relationships/slide" Target="slides/slide231.xml"/><Relationship Id="rId256" Type="http://schemas.openxmlformats.org/officeDocument/2006/relationships/slide" Target="slides/slide252.xml"/><Relationship Id="rId277" Type="http://schemas.openxmlformats.org/officeDocument/2006/relationships/slide" Target="slides/slide273.xml"/><Relationship Id="rId298" Type="http://schemas.openxmlformats.org/officeDocument/2006/relationships/slide" Target="slides/slide294.xml"/><Relationship Id="rId400" Type="http://schemas.openxmlformats.org/officeDocument/2006/relationships/slide" Target="slides/slide396.xml"/><Relationship Id="rId421" Type="http://schemas.openxmlformats.org/officeDocument/2006/relationships/viewProps" Target="viewProps.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302" Type="http://schemas.openxmlformats.org/officeDocument/2006/relationships/slide" Target="slides/slide298.xml"/><Relationship Id="rId323" Type="http://schemas.openxmlformats.org/officeDocument/2006/relationships/slide" Target="slides/slide319.xml"/><Relationship Id="rId344" Type="http://schemas.openxmlformats.org/officeDocument/2006/relationships/slide" Target="slides/slide340.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 Id="rId365" Type="http://schemas.openxmlformats.org/officeDocument/2006/relationships/slide" Target="slides/slide361.xml"/><Relationship Id="rId386" Type="http://schemas.openxmlformats.org/officeDocument/2006/relationships/slide" Target="slides/slide382.xml"/><Relationship Id="rId190" Type="http://schemas.openxmlformats.org/officeDocument/2006/relationships/slide" Target="slides/slide186.xml"/><Relationship Id="rId204" Type="http://schemas.openxmlformats.org/officeDocument/2006/relationships/slide" Target="slides/slide200.xml"/><Relationship Id="rId225" Type="http://schemas.openxmlformats.org/officeDocument/2006/relationships/slide" Target="slides/slide221.xml"/><Relationship Id="rId246" Type="http://schemas.openxmlformats.org/officeDocument/2006/relationships/slide" Target="slides/slide242.xml"/><Relationship Id="rId267" Type="http://schemas.openxmlformats.org/officeDocument/2006/relationships/slide" Target="slides/slide263.xml"/><Relationship Id="rId288" Type="http://schemas.openxmlformats.org/officeDocument/2006/relationships/slide" Target="slides/slide284.xml"/><Relationship Id="rId411" Type="http://schemas.openxmlformats.org/officeDocument/2006/relationships/slide" Target="slides/slide407.xml"/><Relationship Id="rId106" Type="http://schemas.openxmlformats.org/officeDocument/2006/relationships/slide" Target="slides/slide102.xml"/><Relationship Id="rId127" Type="http://schemas.openxmlformats.org/officeDocument/2006/relationships/slide" Target="slides/slide123.xml"/><Relationship Id="rId313" Type="http://schemas.openxmlformats.org/officeDocument/2006/relationships/slide" Target="slides/slide309.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94" Type="http://schemas.openxmlformats.org/officeDocument/2006/relationships/slide" Target="slides/slide90.xml"/><Relationship Id="rId148" Type="http://schemas.openxmlformats.org/officeDocument/2006/relationships/slide" Target="slides/slide144.xml"/><Relationship Id="rId169" Type="http://schemas.openxmlformats.org/officeDocument/2006/relationships/slide" Target="slides/slide165.xml"/><Relationship Id="rId334" Type="http://schemas.openxmlformats.org/officeDocument/2006/relationships/slide" Target="slides/slide330.xml"/><Relationship Id="rId355" Type="http://schemas.openxmlformats.org/officeDocument/2006/relationships/slide" Target="slides/slide351.xml"/><Relationship Id="rId376" Type="http://schemas.openxmlformats.org/officeDocument/2006/relationships/slide" Target="slides/slide372.xml"/><Relationship Id="rId397" Type="http://schemas.openxmlformats.org/officeDocument/2006/relationships/slide" Target="slides/slide393.xml"/><Relationship Id="rId4" Type="http://schemas.openxmlformats.org/officeDocument/2006/relationships/slideMaster" Target="slideMasters/slideMaster3.xml"/><Relationship Id="rId180" Type="http://schemas.openxmlformats.org/officeDocument/2006/relationships/slide" Target="slides/slide176.xml"/><Relationship Id="rId215" Type="http://schemas.openxmlformats.org/officeDocument/2006/relationships/slide" Target="slides/slide211.xml"/><Relationship Id="rId236" Type="http://schemas.openxmlformats.org/officeDocument/2006/relationships/slide" Target="slides/slide232.xml"/><Relationship Id="rId257" Type="http://schemas.openxmlformats.org/officeDocument/2006/relationships/slide" Target="slides/slide253.xml"/><Relationship Id="rId278" Type="http://schemas.openxmlformats.org/officeDocument/2006/relationships/slide" Target="slides/slide274.xml"/><Relationship Id="rId401" Type="http://schemas.openxmlformats.org/officeDocument/2006/relationships/slide" Target="slides/slide397.xml"/><Relationship Id="rId422" Type="http://schemas.openxmlformats.org/officeDocument/2006/relationships/theme" Target="theme/theme1.xml"/><Relationship Id="rId303" Type="http://schemas.openxmlformats.org/officeDocument/2006/relationships/slide" Target="slides/slide299.xml"/><Relationship Id="rId42" Type="http://schemas.openxmlformats.org/officeDocument/2006/relationships/slide" Target="slides/slide38.xml"/><Relationship Id="rId84" Type="http://schemas.openxmlformats.org/officeDocument/2006/relationships/slide" Target="slides/slide80.xml"/><Relationship Id="rId138" Type="http://schemas.openxmlformats.org/officeDocument/2006/relationships/slide" Target="slides/slide134.xml"/><Relationship Id="rId345" Type="http://schemas.openxmlformats.org/officeDocument/2006/relationships/slide" Target="slides/slide341.xml"/><Relationship Id="rId387" Type="http://schemas.openxmlformats.org/officeDocument/2006/relationships/slide" Target="slides/slide383.xml"/><Relationship Id="rId191" Type="http://schemas.openxmlformats.org/officeDocument/2006/relationships/slide" Target="slides/slide187.xml"/><Relationship Id="rId205" Type="http://schemas.openxmlformats.org/officeDocument/2006/relationships/slide" Target="slides/slide201.xml"/><Relationship Id="rId247" Type="http://schemas.openxmlformats.org/officeDocument/2006/relationships/slide" Target="slides/slide243.xml"/><Relationship Id="rId412" Type="http://schemas.openxmlformats.org/officeDocument/2006/relationships/slide" Target="slides/slide408.xml"/><Relationship Id="rId107" Type="http://schemas.openxmlformats.org/officeDocument/2006/relationships/slide" Target="slides/slide103.xml"/><Relationship Id="rId289" Type="http://schemas.openxmlformats.org/officeDocument/2006/relationships/slide" Target="slides/slide285.xml"/><Relationship Id="rId11" Type="http://schemas.openxmlformats.org/officeDocument/2006/relationships/slide" Target="slides/slide7.xml"/><Relationship Id="rId53" Type="http://schemas.openxmlformats.org/officeDocument/2006/relationships/slide" Target="slides/slide49.xml"/><Relationship Id="rId149" Type="http://schemas.openxmlformats.org/officeDocument/2006/relationships/slide" Target="slides/slide145.xml"/><Relationship Id="rId314" Type="http://schemas.openxmlformats.org/officeDocument/2006/relationships/slide" Target="slides/slide310.xml"/><Relationship Id="rId356" Type="http://schemas.openxmlformats.org/officeDocument/2006/relationships/slide" Target="slides/slide352.xml"/><Relationship Id="rId398" Type="http://schemas.openxmlformats.org/officeDocument/2006/relationships/slide" Target="slides/slide394.xml"/><Relationship Id="rId95" Type="http://schemas.openxmlformats.org/officeDocument/2006/relationships/slide" Target="slides/slide91.xml"/><Relationship Id="rId160" Type="http://schemas.openxmlformats.org/officeDocument/2006/relationships/slide" Target="slides/slide156.xml"/><Relationship Id="rId216" Type="http://schemas.openxmlformats.org/officeDocument/2006/relationships/slide" Target="slides/slide212.xml"/><Relationship Id="rId423" Type="http://schemas.openxmlformats.org/officeDocument/2006/relationships/tableStyles" Target="tableStyles.xml"/><Relationship Id="rId258" Type="http://schemas.openxmlformats.org/officeDocument/2006/relationships/slide" Target="slides/slide2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4AA759C-3DC1-40C5-A171-0A4147EE6EDB}"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de-DE"/>
        </a:p>
      </dgm:t>
    </dgm:pt>
    <dgm:pt modelId="{DD08BAB8-9D8D-43B9-8103-7E68AAA94B8B}">
      <dgm:prSet phldrT="[Text]" custT="1"/>
      <dgm:spPr>
        <a:solidFill>
          <a:schemeClr val="bg1">
            <a:lumMod val="85000"/>
          </a:schemeClr>
        </a:solidFill>
        <a:ln>
          <a:solidFill>
            <a:schemeClr val="bg1">
              <a:lumMod val="85000"/>
            </a:schemeClr>
          </a:solidFill>
        </a:ln>
      </dgm:spPr>
      <dgm:t>
        <a:bodyPr anchor="ctr" anchorCtr="1"/>
        <a:lstStyle/>
        <a:p>
          <a:r>
            <a:rPr lang="de-DE" sz="1400" b="1" dirty="0">
              <a:solidFill>
                <a:sysClr val="windowText" lastClr="000000"/>
              </a:solidFill>
              <a:latin typeface="Century Gothic" panose="020B0502020202020204" pitchFamily="34" charset="0"/>
            </a:rPr>
            <a:t>Management</a:t>
          </a:r>
        </a:p>
      </dgm:t>
    </dgm:pt>
    <dgm:pt modelId="{E57E4EC2-997E-4436-9A91-96B42469B981}" type="parTrans" cxnId="{00191D5F-D3DD-481E-917F-F7AFF70609CE}">
      <dgm:prSet/>
      <dgm:spPr/>
      <dgm:t>
        <a:bodyPr/>
        <a:lstStyle/>
        <a:p>
          <a:endParaRPr lang="de-DE"/>
        </a:p>
      </dgm:t>
    </dgm:pt>
    <dgm:pt modelId="{E39B0ED9-9658-4383-A23B-A557EA0E2D75}" type="sibTrans" cxnId="{00191D5F-D3DD-481E-917F-F7AFF70609CE}">
      <dgm:prSet/>
      <dgm:spPr/>
      <dgm:t>
        <a:bodyPr/>
        <a:lstStyle/>
        <a:p>
          <a:endParaRPr lang="de-DE"/>
        </a:p>
      </dgm:t>
    </dgm:pt>
    <dgm:pt modelId="{4A3CCB48-7A25-4CFD-8250-BDFB4C684BF9}">
      <dgm:prSet phldrT="[Text]" custT="1"/>
      <dgm:spPr>
        <a:solidFill>
          <a:schemeClr val="bg1">
            <a:lumMod val="85000"/>
          </a:schemeClr>
        </a:solidFill>
        <a:ln>
          <a:solidFill>
            <a:schemeClr val="bg1">
              <a:lumMod val="85000"/>
            </a:schemeClr>
          </a:solidFill>
        </a:ln>
      </dgm:spPr>
      <dgm:t>
        <a:bodyPr anchor="ctr" anchorCtr="1"/>
        <a:lstStyle/>
        <a:p>
          <a:pPr algn="ctr"/>
          <a:endParaRPr lang="de-DE" sz="1400" b="1" dirty="0">
            <a:solidFill>
              <a:sysClr val="windowText" lastClr="000000"/>
            </a:solidFill>
            <a:latin typeface="Century Gothic" panose="020B0502020202020204" pitchFamily="34" charset="0"/>
          </a:endParaRPr>
        </a:p>
        <a:p>
          <a:pPr algn="ctr"/>
          <a:endParaRPr lang="de-DE" sz="1400" b="1" dirty="0">
            <a:solidFill>
              <a:sysClr val="windowText" lastClr="000000"/>
            </a:solidFill>
            <a:latin typeface="Century Gothic" panose="020B0502020202020204" pitchFamily="34" charset="0"/>
          </a:endParaRPr>
        </a:p>
        <a:p>
          <a:pPr algn="ctr"/>
          <a:endParaRPr lang="de-DE" sz="1400" b="1" dirty="0">
            <a:solidFill>
              <a:sysClr val="windowText" lastClr="000000"/>
            </a:solidFill>
            <a:latin typeface="Century Gothic" panose="020B0502020202020204" pitchFamily="34" charset="0"/>
          </a:endParaRPr>
        </a:p>
        <a:p>
          <a:pPr algn="ctr"/>
          <a:r>
            <a:rPr lang="de-DE" sz="1400" b="1" dirty="0">
              <a:solidFill>
                <a:sysClr val="windowText" lastClr="000000"/>
              </a:solidFill>
              <a:latin typeface="Century Gothic" panose="020B0502020202020204" pitchFamily="34" charset="0"/>
            </a:rPr>
            <a:t>„Für die Überwachung Verantwortliche“</a:t>
          </a:r>
        </a:p>
      </dgm:t>
    </dgm:pt>
    <dgm:pt modelId="{5AAEEE3E-96A1-4B74-B5DC-9D06C99777D3}" type="sibTrans" cxnId="{4D61F2FE-D1ED-4F64-B1A4-33A937D111F1}">
      <dgm:prSet/>
      <dgm:spPr/>
      <dgm:t>
        <a:bodyPr/>
        <a:lstStyle/>
        <a:p>
          <a:endParaRPr lang="de-DE"/>
        </a:p>
      </dgm:t>
    </dgm:pt>
    <dgm:pt modelId="{29ED561D-3107-4DA7-8680-07A4CE94F6B2}" type="parTrans" cxnId="{4D61F2FE-D1ED-4F64-B1A4-33A937D111F1}">
      <dgm:prSet/>
      <dgm:spPr/>
      <dgm:t>
        <a:bodyPr/>
        <a:lstStyle/>
        <a:p>
          <a:endParaRPr lang="de-DE"/>
        </a:p>
      </dgm:t>
    </dgm:pt>
    <dgm:pt modelId="{B2AA73D1-B8BE-4951-985E-593897318B59}" type="pres">
      <dgm:prSet presAssocID="{74AA759C-3DC1-40C5-A171-0A4147EE6EDB}" presName="Name0" presStyleCnt="0">
        <dgm:presLayoutVars>
          <dgm:chMax val="7"/>
          <dgm:resizeHandles val="exact"/>
        </dgm:presLayoutVars>
      </dgm:prSet>
      <dgm:spPr/>
    </dgm:pt>
    <dgm:pt modelId="{A85F4363-87BA-47FA-A512-1A082E1DF15F}" type="pres">
      <dgm:prSet presAssocID="{74AA759C-3DC1-40C5-A171-0A4147EE6EDB}" presName="comp1" presStyleCnt="0"/>
      <dgm:spPr/>
    </dgm:pt>
    <dgm:pt modelId="{A0A366FD-05D4-4AB4-8658-0F13B261A5A0}" type="pres">
      <dgm:prSet presAssocID="{74AA759C-3DC1-40C5-A171-0A4147EE6EDB}" presName="circle1" presStyleLbl="node1" presStyleIdx="0" presStyleCnt="2" custScaleX="303711" custScaleY="91113" custLinFactX="-14498" custLinFactNeighborX="-100000" custLinFactNeighborY="5214"/>
      <dgm:spPr/>
    </dgm:pt>
    <dgm:pt modelId="{BF5A8247-BCAD-4E9A-A38F-816E868BE230}" type="pres">
      <dgm:prSet presAssocID="{74AA759C-3DC1-40C5-A171-0A4147EE6EDB}" presName="c1text" presStyleLbl="node1" presStyleIdx="0" presStyleCnt="2">
        <dgm:presLayoutVars>
          <dgm:bulletEnabled val="1"/>
        </dgm:presLayoutVars>
      </dgm:prSet>
      <dgm:spPr/>
    </dgm:pt>
    <dgm:pt modelId="{5130B31F-9B3A-486C-8FE6-7BAC78247449}" type="pres">
      <dgm:prSet presAssocID="{74AA759C-3DC1-40C5-A171-0A4147EE6EDB}" presName="comp2" presStyleCnt="0"/>
      <dgm:spPr/>
    </dgm:pt>
    <dgm:pt modelId="{61DF37D6-043C-413D-BFEA-5BEABAC857D4}" type="pres">
      <dgm:prSet presAssocID="{74AA759C-3DC1-40C5-A171-0A4147EE6EDB}" presName="circle2" presStyleLbl="node1" presStyleIdx="1" presStyleCnt="2" custScaleX="404949" custScaleY="121485" custLinFactX="83757" custLinFactNeighborX="100000" custLinFactNeighborY="-10685"/>
      <dgm:spPr/>
    </dgm:pt>
    <dgm:pt modelId="{C3D3F1CA-6B24-4588-9862-3536018733F7}" type="pres">
      <dgm:prSet presAssocID="{74AA759C-3DC1-40C5-A171-0A4147EE6EDB}" presName="c2text" presStyleLbl="node1" presStyleIdx="1" presStyleCnt="2">
        <dgm:presLayoutVars>
          <dgm:bulletEnabled val="1"/>
        </dgm:presLayoutVars>
      </dgm:prSet>
      <dgm:spPr/>
    </dgm:pt>
  </dgm:ptLst>
  <dgm:cxnLst>
    <dgm:cxn modelId="{CFEC7D3B-2349-46B9-BB32-412356E40B05}" type="presOf" srcId="{74AA759C-3DC1-40C5-A171-0A4147EE6EDB}" destId="{B2AA73D1-B8BE-4951-985E-593897318B59}" srcOrd="0" destOrd="0" presId="urn:microsoft.com/office/officeart/2005/8/layout/venn2"/>
    <dgm:cxn modelId="{00191D5F-D3DD-481E-917F-F7AFF70609CE}" srcId="{74AA759C-3DC1-40C5-A171-0A4147EE6EDB}" destId="{DD08BAB8-9D8D-43B9-8103-7E68AAA94B8B}" srcOrd="1" destOrd="0" parTransId="{E57E4EC2-997E-4436-9A91-96B42469B981}" sibTransId="{E39B0ED9-9658-4383-A23B-A557EA0E2D75}"/>
    <dgm:cxn modelId="{D0ABAB42-8EA3-4D58-A813-047BEA4B0820}" type="presOf" srcId="{4A3CCB48-7A25-4CFD-8250-BDFB4C684BF9}" destId="{BF5A8247-BCAD-4E9A-A38F-816E868BE230}" srcOrd="1" destOrd="0" presId="urn:microsoft.com/office/officeart/2005/8/layout/venn2"/>
    <dgm:cxn modelId="{D2A62D4B-ACE5-47E3-B302-1F05A0DB357F}" type="presOf" srcId="{4A3CCB48-7A25-4CFD-8250-BDFB4C684BF9}" destId="{A0A366FD-05D4-4AB4-8658-0F13B261A5A0}" srcOrd="0" destOrd="0" presId="urn:microsoft.com/office/officeart/2005/8/layout/venn2"/>
    <dgm:cxn modelId="{B74E10E0-F893-4ED7-A0DC-E30D0CB76009}" type="presOf" srcId="{DD08BAB8-9D8D-43B9-8103-7E68AAA94B8B}" destId="{C3D3F1CA-6B24-4588-9862-3536018733F7}" srcOrd="1" destOrd="0" presId="urn:microsoft.com/office/officeart/2005/8/layout/venn2"/>
    <dgm:cxn modelId="{8968C0E3-F014-479E-BCBD-793ED99232B6}" type="presOf" srcId="{DD08BAB8-9D8D-43B9-8103-7E68AAA94B8B}" destId="{61DF37D6-043C-413D-BFEA-5BEABAC857D4}" srcOrd="0" destOrd="0" presId="urn:microsoft.com/office/officeart/2005/8/layout/venn2"/>
    <dgm:cxn modelId="{4D61F2FE-D1ED-4F64-B1A4-33A937D111F1}" srcId="{74AA759C-3DC1-40C5-A171-0A4147EE6EDB}" destId="{4A3CCB48-7A25-4CFD-8250-BDFB4C684BF9}" srcOrd="0" destOrd="0" parTransId="{29ED561D-3107-4DA7-8680-07A4CE94F6B2}" sibTransId="{5AAEEE3E-96A1-4B74-B5DC-9D06C99777D3}"/>
    <dgm:cxn modelId="{2A6B3BC2-9A88-4B5D-9AB1-F31D969AF10B}" type="presParOf" srcId="{B2AA73D1-B8BE-4951-985E-593897318B59}" destId="{A85F4363-87BA-47FA-A512-1A082E1DF15F}" srcOrd="0" destOrd="0" presId="urn:microsoft.com/office/officeart/2005/8/layout/venn2"/>
    <dgm:cxn modelId="{0FD6A140-E1FB-4550-9D07-B0FC387B1DAF}" type="presParOf" srcId="{A85F4363-87BA-47FA-A512-1A082E1DF15F}" destId="{A0A366FD-05D4-4AB4-8658-0F13B261A5A0}" srcOrd="0" destOrd="0" presId="urn:microsoft.com/office/officeart/2005/8/layout/venn2"/>
    <dgm:cxn modelId="{2DA718CD-C4F1-4B15-8073-CD7AA0F7DA57}" type="presParOf" srcId="{A85F4363-87BA-47FA-A512-1A082E1DF15F}" destId="{BF5A8247-BCAD-4E9A-A38F-816E868BE230}" srcOrd="1" destOrd="0" presId="urn:microsoft.com/office/officeart/2005/8/layout/venn2"/>
    <dgm:cxn modelId="{6C3F0D83-A518-43C1-A2DC-A71EE1EEAC79}" type="presParOf" srcId="{B2AA73D1-B8BE-4951-985E-593897318B59}" destId="{5130B31F-9B3A-486C-8FE6-7BAC78247449}" srcOrd="1" destOrd="0" presId="urn:microsoft.com/office/officeart/2005/8/layout/venn2"/>
    <dgm:cxn modelId="{F0D3069D-7475-426E-9416-4B62C5B0D454}" type="presParOf" srcId="{5130B31F-9B3A-486C-8FE6-7BAC78247449}" destId="{61DF37D6-043C-413D-BFEA-5BEABAC857D4}" srcOrd="0" destOrd="0" presId="urn:microsoft.com/office/officeart/2005/8/layout/venn2"/>
    <dgm:cxn modelId="{81744E96-C347-47A2-B03F-2BB8E8C7269E}" type="presParOf" srcId="{5130B31F-9B3A-486C-8FE6-7BAC78247449}" destId="{C3D3F1CA-6B24-4588-9862-3536018733F7}"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A366FD-05D4-4AB4-8658-0F13B261A5A0}">
      <dsp:nvSpPr>
        <dsp:cNvPr id="0" name=""/>
        <dsp:cNvSpPr/>
      </dsp:nvSpPr>
      <dsp:spPr>
        <a:xfrm>
          <a:off x="1411828" y="48465"/>
          <a:ext cx="4319994" cy="1295994"/>
        </a:xfrm>
        <a:prstGeom prst="ellipse">
          <a:avLst/>
        </a:prstGeom>
        <a:solidFill>
          <a:schemeClr val="bg1">
            <a:lumMod val="85000"/>
          </a:schemeClr>
        </a:solidFill>
        <a:ln w="25400" cap="flat" cmpd="sng" algn="ctr">
          <a:solidFill>
            <a:schemeClr val="bg1">
              <a:lumMod val="8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1">
          <a:noAutofit/>
        </a:bodyPr>
        <a:lstStyle/>
        <a:p>
          <a:pPr marL="0" lvl="0" indent="0" algn="ctr" defTabSz="622300">
            <a:lnSpc>
              <a:spcPct val="90000"/>
            </a:lnSpc>
            <a:spcBef>
              <a:spcPct val="0"/>
            </a:spcBef>
            <a:spcAft>
              <a:spcPct val="35000"/>
            </a:spcAft>
            <a:buNone/>
          </a:pPr>
          <a:endParaRPr lang="de-DE" sz="1400" b="1" kern="1200" dirty="0">
            <a:solidFill>
              <a:sysClr val="windowText" lastClr="000000"/>
            </a:solidFill>
            <a:latin typeface="Century Gothic" panose="020B0502020202020204" pitchFamily="34" charset="0"/>
          </a:endParaRPr>
        </a:p>
        <a:p>
          <a:pPr marL="0" lvl="0" indent="0" algn="ctr" defTabSz="622300">
            <a:lnSpc>
              <a:spcPct val="90000"/>
            </a:lnSpc>
            <a:spcBef>
              <a:spcPct val="0"/>
            </a:spcBef>
            <a:spcAft>
              <a:spcPct val="35000"/>
            </a:spcAft>
            <a:buNone/>
          </a:pPr>
          <a:endParaRPr lang="de-DE" sz="1400" b="1" kern="1200" dirty="0">
            <a:solidFill>
              <a:sysClr val="windowText" lastClr="000000"/>
            </a:solidFill>
            <a:latin typeface="Century Gothic" panose="020B0502020202020204" pitchFamily="34" charset="0"/>
          </a:endParaRPr>
        </a:p>
        <a:p>
          <a:pPr marL="0" lvl="0" indent="0" algn="ctr" defTabSz="622300">
            <a:lnSpc>
              <a:spcPct val="90000"/>
            </a:lnSpc>
            <a:spcBef>
              <a:spcPct val="0"/>
            </a:spcBef>
            <a:spcAft>
              <a:spcPct val="35000"/>
            </a:spcAft>
            <a:buNone/>
          </a:pPr>
          <a:endParaRPr lang="de-DE" sz="1400" b="1" kern="1200" dirty="0">
            <a:solidFill>
              <a:sysClr val="windowText" lastClr="000000"/>
            </a:solidFill>
            <a:latin typeface="Century Gothic" panose="020B0502020202020204" pitchFamily="34" charset="0"/>
          </a:endParaRPr>
        </a:p>
        <a:p>
          <a:pPr marL="0" lvl="0" indent="0" algn="ctr" defTabSz="622300">
            <a:lnSpc>
              <a:spcPct val="90000"/>
            </a:lnSpc>
            <a:spcBef>
              <a:spcPct val="0"/>
            </a:spcBef>
            <a:spcAft>
              <a:spcPct val="35000"/>
            </a:spcAft>
            <a:buNone/>
          </a:pPr>
          <a:r>
            <a:rPr lang="de-DE" sz="1400" b="1" kern="1200" dirty="0">
              <a:solidFill>
                <a:sysClr val="windowText" lastClr="000000"/>
              </a:solidFill>
              <a:latin typeface="Century Gothic" panose="020B0502020202020204" pitchFamily="34" charset="0"/>
            </a:rPr>
            <a:t>„Für die Überwachung Verantwortliche“</a:t>
          </a:r>
        </a:p>
      </dsp:txBody>
      <dsp:txXfrm>
        <a:off x="2437827" y="145665"/>
        <a:ext cx="2267997" cy="220318"/>
      </dsp:txXfrm>
    </dsp:sp>
    <dsp:sp modelId="{61DF37D6-043C-413D-BFEA-5BEABAC857D4}">
      <dsp:nvSpPr>
        <dsp:cNvPr id="0" name=""/>
        <dsp:cNvSpPr/>
      </dsp:nvSpPr>
      <dsp:spPr>
        <a:xfrm>
          <a:off x="5000770" y="38108"/>
          <a:ext cx="4320005" cy="1296004"/>
        </a:xfrm>
        <a:prstGeom prst="ellipse">
          <a:avLst/>
        </a:prstGeom>
        <a:solidFill>
          <a:schemeClr val="bg1">
            <a:lumMod val="85000"/>
          </a:schemeClr>
        </a:solidFill>
        <a:ln w="25400" cap="flat" cmpd="sng" algn="ctr">
          <a:solidFill>
            <a:schemeClr val="bg1">
              <a:lumMod val="8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1">
          <a:noAutofit/>
        </a:bodyPr>
        <a:lstStyle/>
        <a:p>
          <a:pPr marL="0" lvl="0" indent="0" algn="ctr" defTabSz="622300">
            <a:lnSpc>
              <a:spcPct val="90000"/>
            </a:lnSpc>
            <a:spcBef>
              <a:spcPct val="0"/>
            </a:spcBef>
            <a:spcAft>
              <a:spcPct val="35000"/>
            </a:spcAft>
            <a:buNone/>
          </a:pPr>
          <a:r>
            <a:rPr lang="de-DE" sz="1400" b="1" kern="1200" dirty="0">
              <a:solidFill>
                <a:sysClr val="windowText" lastClr="000000"/>
              </a:solidFill>
              <a:latin typeface="Century Gothic" panose="020B0502020202020204" pitchFamily="34" charset="0"/>
            </a:rPr>
            <a:t>Management</a:t>
          </a:r>
        </a:p>
      </dsp:txBody>
      <dsp:txXfrm>
        <a:off x="5633420" y="362110"/>
        <a:ext cx="3054704" cy="648002"/>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45382FEA-FF1D-4AA6-93E7-9F1707EE8F27}"/>
              </a:ext>
            </a:extLst>
          </p:cNvPr>
          <p:cNvSpPr>
            <a:spLocks noGrp="1"/>
          </p:cNvSpPr>
          <p:nvPr>
            <p:ph type="hdr" sz="quarter"/>
          </p:nvPr>
        </p:nvSpPr>
        <p:spPr bwMode="auto">
          <a:xfrm>
            <a:off x="5" y="3"/>
            <a:ext cx="2917992" cy="49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326" tIns="44662" rIns="89326" bIns="44662" numCol="1" anchor="t" anchorCtr="0" compatLnSpc="1">
            <a:prstTxWarp prst="textNoShape">
              <a:avLst/>
            </a:prstTxWarp>
          </a:bodyPr>
          <a:lstStyle>
            <a:lvl1pPr defTabSz="893781" eaLnBrk="1" hangingPunct="1">
              <a:spcBef>
                <a:spcPct val="0"/>
              </a:spcBef>
              <a:buFontTx/>
              <a:buNone/>
              <a:defRPr sz="1200" b="0">
                <a:latin typeface="Calibri" pitchFamily="34" charset="0"/>
                <a:cs typeface="Arial" charset="0"/>
              </a:defRPr>
            </a:lvl1pPr>
          </a:lstStyle>
          <a:p>
            <a:pPr>
              <a:defRPr/>
            </a:pPr>
            <a:endParaRPr lang="de-DE" altLang="de-DE"/>
          </a:p>
        </p:txBody>
      </p:sp>
      <p:sp>
        <p:nvSpPr>
          <p:cNvPr id="3" name="Datumsplatzhalter 2">
            <a:extLst>
              <a:ext uri="{FF2B5EF4-FFF2-40B4-BE49-F238E27FC236}">
                <a16:creationId xmlns:a16="http://schemas.microsoft.com/office/drawing/2014/main" id="{CB26CC24-CAB7-472E-9F26-D045C8788903}"/>
              </a:ext>
            </a:extLst>
          </p:cNvPr>
          <p:cNvSpPr>
            <a:spLocks noGrp="1"/>
          </p:cNvSpPr>
          <p:nvPr>
            <p:ph type="dt" sz="quarter" idx="1"/>
          </p:nvPr>
        </p:nvSpPr>
        <p:spPr bwMode="auto">
          <a:xfrm>
            <a:off x="3817778" y="3"/>
            <a:ext cx="2916419" cy="49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326" tIns="44662" rIns="89326" bIns="44662" numCol="1" anchor="t" anchorCtr="0" compatLnSpc="1">
            <a:prstTxWarp prst="textNoShape">
              <a:avLst/>
            </a:prstTxWarp>
          </a:bodyPr>
          <a:lstStyle>
            <a:lvl1pPr algn="r" defTabSz="893781" eaLnBrk="1" hangingPunct="1">
              <a:spcBef>
                <a:spcPct val="0"/>
              </a:spcBef>
              <a:buFontTx/>
              <a:buNone/>
              <a:defRPr sz="1200" b="0">
                <a:latin typeface="Calibri" pitchFamily="34" charset="0"/>
                <a:cs typeface="Arial" charset="0"/>
              </a:defRPr>
            </a:lvl1pPr>
          </a:lstStyle>
          <a:p>
            <a:pPr>
              <a:defRPr/>
            </a:pPr>
            <a:fld id="{1AA20847-45F0-4D86-90B2-F441C8CEFC14}" type="datetimeFigureOut">
              <a:rPr lang="de-DE" altLang="de-DE"/>
              <a:pPr>
                <a:defRPr/>
              </a:pPr>
              <a:t>29.10.2025</a:t>
            </a:fld>
            <a:endParaRPr lang="de-DE" altLang="de-DE"/>
          </a:p>
        </p:txBody>
      </p:sp>
      <p:sp>
        <p:nvSpPr>
          <p:cNvPr id="4" name="Fußzeilenplatzhalter 3">
            <a:extLst>
              <a:ext uri="{FF2B5EF4-FFF2-40B4-BE49-F238E27FC236}">
                <a16:creationId xmlns:a16="http://schemas.microsoft.com/office/drawing/2014/main" id="{65AB038A-8BDC-43A3-8A6C-4E6AAD0566F9}"/>
              </a:ext>
            </a:extLst>
          </p:cNvPr>
          <p:cNvSpPr>
            <a:spLocks noGrp="1"/>
          </p:cNvSpPr>
          <p:nvPr>
            <p:ph type="ftr" sz="quarter" idx="2"/>
          </p:nvPr>
        </p:nvSpPr>
        <p:spPr bwMode="auto">
          <a:xfrm>
            <a:off x="5" y="9370954"/>
            <a:ext cx="2917992" cy="493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326" tIns="44662" rIns="89326" bIns="44662" numCol="1" anchor="b" anchorCtr="0" compatLnSpc="1">
            <a:prstTxWarp prst="textNoShape">
              <a:avLst/>
            </a:prstTxWarp>
          </a:bodyPr>
          <a:lstStyle>
            <a:lvl1pPr defTabSz="893781" eaLnBrk="1" hangingPunct="1">
              <a:spcBef>
                <a:spcPct val="0"/>
              </a:spcBef>
              <a:buFontTx/>
              <a:buNone/>
              <a:defRPr sz="1200" b="0">
                <a:latin typeface="Calibri" pitchFamily="34" charset="0"/>
                <a:cs typeface="Arial" charset="0"/>
              </a:defRPr>
            </a:lvl1pPr>
          </a:lstStyle>
          <a:p>
            <a:pPr>
              <a:defRPr/>
            </a:pPr>
            <a:endParaRPr lang="de-DE" altLang="de-DE"/>
          </a:p>
        </p:txBody>
      </p:sp>
      <p:sp>
        <p:nvSpPr>
          <p:cNvPr id="5" name="Foliennummernplatzhalter 4">
            <a:extLst>
              <a:ext uri="{FF2B5EF4-FFF2-40B4-BE49-F238E27FC236}">
                <a16:creationId xmlns:a16="http://schemas.microsoft.com/office/drawing/2014/main" id="{D095B366-1A5F-46BD-BF3B-E5468385E967}"/>
              </a:ext>
            </a:extLst>
          </p:cNvPr>
          <p:cNvSpPr>
            <a:spLocks noGrp="1"/>
          </p:cNvSpPr>
          <p:nvPr>
            <p:ph type="sldNum" sz="quarter" idx="3"/>
          </p:nvPr>
        </p:nvSpPr>
        <p:spPr bwMode="auto">
          <a:xfrm>
            <a:off x="3817778" y="9370954"/>
            <a:ext cx="2916419" cy="493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326" tIns="44662" rIns="89326" bIns="44662" numCol="1" anchor="b" anchorCtr="0" compatLnSpc="1">
            <a:prstTxWarp prst="textNoShape">
              <a:avLst/>
            </a:prstTxWarp>
          </a:bodyPr>
          <a:lstStyle>
            <a:lvl1pPr algn="r" defTabSz="893354" eaLnBrk="1" hangingPunct="1">
              <a:spcBef>
                <a:spcPct val="0"/>
              </a:spcBef>
              <a:buFontTx/>
              <a:buNone/>
              <a:defRPr sz="1200" b="0">
                <a:latin typeface="Calibri" panose="020F0502020204030204" pitchFamily="34" charset="0"/>
              </a:defRPr>
            </a:lvl1pPr>
          </a:lstStyle>
          <a:p>
            <a:pPr>
              <a:defRPr/>
            </a:pPr>
            <a:fld id="{9B5E1F48-4E00-4BA5-ABC2-C5418F2D21A9}"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8FEEE5E-C4CB-450C-ADB8-53C95514F52A}"/>
              </a:ext>
            </a:extLst>
          </p:cNvPr>
          <p:cNvSpPr>
            <a:spLocks noGrp="1"/>
          </p:cNvSpPr>
          <p:nvPr>
            <p:ph type="hdr" sz="quarter"/>
          </p:nvPr>
        </p:nvSpPr>
        <p:spPr bwMode="auto">
          <a:xfrm>
            <a:off x="5" y="3"/>
            <a:ext cx="2917992" cy="49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211" tIns="47108" rIns="94211" bIns="47108" numCol="1" anchor="t" anchorCtr="0" compatLnSpc="1">
            <a:prstTxWarp prst="textNoShape">
              <a:avLst/>
            </a:prstTxWarp>
          </a:bodyPr>
          <a:lstStyle>
            <a:lvl1pPr defTabSz="893781" eaLnBrk="1" hangingPunct="1">
              <a:spcBef>
                <a:spcPct val="0"/>
              </a:spcBef>
              <a:buFontTx/>
              <a:buNone/>
              <a:defRPr sz="1300" b="0">
                <a:latin typeface="Calibri" pitchFamily="34" charset="0"/>
                <a:cs typeface="Arial" charset="0"/>
              </a:defRPr>
            </a:lvl1pPr>
          </a:lstStyle>
          <a:p>
            <a:pPr>
              <a:defRPr/>
            </a:pPr>
            <a:endParaRPr lang="de-DE" altLang="de-DE"/>
          </a:p>
        </p:txBody>
      </p:sp>
      <p:sp>
        <p:nvSpPr>
          <p:cNvPr id="3" name="Datumsplatzhalter 2">
            <a:extLst>
              <a:ext uri="{FF2B5EF4-FFF2-40B4-BE49-F238E27FC236}">
                <a16:creationId xmlns:a16="http://schemas.microsoft.com/office/drawing/2014/main" id="{CA982013-6FC1-4260-98FD-59BB2908D96A}"/>
              </a:ext>
            </a:extLst>
          </p:cNvPr>
          <p:cNvSpPr>
            <a:spLocks noGrp="1"/>
          </p:cNvSpPr>
          <p:nvPr>
            <p:ph type="dt" idx="1"/>
          </p:nvPr>
        </p:nvSpPr>
        <p:spPr bwMode="auto">
          <a:xfrm>
            <a:off x="3816204" y="3"/>
            <a:ext cx="2917992" cy="49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211" tIns="47108" rIns="94211" bIns="47108" numCol="1" anchor="t" anchorCtr="0" compatLnSpc="1">
            <a:prstTxWarp prst="textNoShape">
              <a:avLst/>
            </a:prstTxWarp>
          </a:bodyPr>
          <a:lstStyle>
            <a:lvl1pPr algn="r" defTabSz="893781" eaLnBrk="1" hangingPunct="1">
              <a:spcBef>
                <a:spcPct val="0"/>
              </a:spcBef>
              <a:buFontTx/>
              <a:buNone/>
              <a:defRPr sz="1300" b="0">
                <a:latin typeface="Calibri" pitchFamily="34" charset="0"/>
                <a:cs typeface="Arial" charset="0"/>
              </a:defRPr>
            </a:lvl1pPr>
          </a:lstStyle>
          <a:p>
            <a:pPr>
              <a:defRPr/>
            </a:pPr>
            <a:fld id="{7BBE7E84-37FB-456D-8BCE-A56FB5DFFFA3}" type="datetimeFigureOut">
              <a:rPr lang="de-DE" altLang="de-DE"/>
              <a:pPr>
                <a:defRPr/>
              </a:pPr>
              <a:t>29.10.2025</a:t>
            </a:fld>
            <a:endParaRPr lang="de-DE" altLang="de-DE"/>
          </a:p>
        </p:txBody>
      </p:sp>
      <p:sp>
        <p:nvSpPr>
          <p:cNvPr id="4" name="Folienbildplatzhalter 3">
            <a:extLst>
              <a:ext uri="{FF2B5EF4-FFF2-40B4-BE49-F238E27FC236}">
                <a16:creationId xmlns:a16="http://schemas.microsoft.com/office/drawing/2014/main" id="{27F54D78-898E-453A-8021-6AF9700CEE0A}"/>
              </a:ext>
            </a:extLst>
          </p:cNvPr>
          <p:cNvSpPr>
            <a:spLocks noGrp="1" noRot="1" noChangeAspect="1"/>
          </p:cNvSpPr>
          <p:nvPr>
            <p:ph type="sldImg" idx="2"/>
          </p:nvPr>
        </p:nvSpPr>
        <p:spPr>
          <a:xfrm>
            <a:off x="85725" y="742950"/>
            <a:ext cx="6564313" cy="3694113"/>
          </a:xfrm>
          <a:prstGeom prst="rect">
            <a:avLst/>
          </a:prstGeom>
          <a:noFill/>
          <a:ln w="12700">
            <a:solidFill>
              <a:prstClr val="black"/>
            </a:solidFill>
          </a:ln>
        </p:spPr>
        <p:txBody>
          <a:bodyPr vert="horz" lIns="95085" tIns="47543" rIns="95085" bIns="47543" rtlCol="0" anchor="ctr"/>
          <a:lstStyle/>
          <a:p>
            <a:pPr lvl="0"/>
            <a:endParaRPr lang="de-DE" noProof="0"/>
          </a:p>
        </p:txBody>
      </p:sp>
      <p:sp>
        <p:nvSpPr>
          <p:cNvPr id="5" name="Notizenplatzhalter 4">
            <a:extLst>
              <a:ext uri="{FF2B5EF4-FFF2-40B4-BE49-F238E27FC236}">
                <a16:creationId xmlns:a16="http://schemas.microsoft.com/office/drawing/2014/main" id="{0651C42D-28F8-4FD7-AFF3-F570E8219F4F}"/>
              </a:ext>
            </a:extLst>
          </p:cNvPr>
          <p:cNvSpPr>
            <a:spLocks noGrp="1"/>
          </p:cNvSpPr>
          <p:nvPr>
            <p:ph type="body" sz="quarter" idx="3"/>
          </p:nvPr>
        </p:nvSpPr>
        <p:spPr bwMode="auto">
          <a:xfrm>
            <a:off x="673266" y="4687056"/>
            <a:ext cx="5389240" cy="4439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211" tIns="47108" rIns="94211" bIns="47108" numCol="1" anchor="t" anchorCtr="0" compatLnSpc="1">
            <a:prstTxWarp prst="textNoShape">
              <a:avLst/>
            </a:prstTxWarp>
          </a:bodyPr>
          <a:lstStyle/>
          <a:p>
            <a:pPr lvl="0"/>
            <a:r>
              <a:rPr lang="de-DE" altLang="de-DE" noProof="0"/>
              <a:t>Textmasterformat bearbeiten</a:t>
            </a:r>
          </a:p>
          <a:p>
            <a:pPr lvl="1"/>
            <a:r>
              <a:rPr lang="de-DE" altLang="de-DE" noProof="0"/>
              <a:t>Zweite Ebene</a:t>
            </a:r>
          </a:p>
          <a:p>
            <a:pPr lvl="2"/>
            <a:r>
              <a:rPr lang="de-DE" altLang="de-DE" noProof="0"/>
              <a:t>Dritte Ebene</a:t>
            </a:r>
          </a:p>
          <a:p>
            <a:pPr lvl="3"/>
            <a:r>
              <a:rPr lang="de-DE" altLang="de-DE" noProof="0"/>
              <a:t>Vierte Ebene</a:t>
            </a:r>
          </a:p>
          <a:p>
            <a:pPr lvl="4"/>
            <a:r>
              <a:rPr lang="de-DE" altLang="de-DE" noProof="0"/>
              <a:t>Fünfte Ebene</a:t>
            </a:r>
          </a:p>
        </p:txBody>
      </p:sp>
      <p:sp>
        <p:nvSpPr>
          <p:cNvPr id="6" name="Fußzeilenplatzhalter 5">
            <a:extLst>
              <a:ext uri="{FF2B5EF4-FFF2-40B4-BE49-F238E27FC236}">
                <a16:creationId xmlns:a16="http://schemas.microsoft.com/office/drawing/2014/main" id="{858BDA06-856D-498E-8376-46DBB854B932}"/>
              </a:ext>
            </a:extLst>
          </p:cNvPr>
          <p:cNvSpPr>
            <a:spLocks noGrp="1"/>
          </p:cNvSpPr>
          <p:nvPr>
            <p:ph type="ftr" sz="quarter" idx="4"/>
          </p:nvPr>
        </p:nvSpPr>
        <p:spPr bwMode="auto">
          <a:xfrm>
            <a:off x="5" y="9370954"/>
            <a:ext cx="2917992" cy="493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211" tIns="47108" rIns="94211" bIns="47108" numCol="1" anchor="b" anchorCtr="0" compatLnSpc="1">
            <a:prstTxWarp prst="textNoShape">
              <a:avLst/>
            </a:prstTxWarp>
          </a:bodyPr>
          <a:lstStyle>
            <a:lvl1pPr defTabSz="893781" eaLnBrk="1" hangingPunct="1">
              <a:spcBef>
                <a:spcPct val="0"/>
              </a:spcBef>
              <a:buFontTx/>
              <a:buNone/>
              <a:defRPr sz="1300" b="0">
                <a:latin typeface="Calibri" pitchFamily="34" charset="0"/>
                <a:cs typeface="Arial" charset="0"/>
              </a:defRPr>
            </a:lvl1pPr>
          </a:lstStyle>
          <a:p>
            <a:pPr>
              <a:defRPr/>
            </a:pPr>
            <a:endParaRPr lang="de-DE" altLang="de-DE"/>
          </a:p>
        </p:txBody>
      </p:sp>
      <p:sp>
        <p:nvSpPr>
          <p:cNvPr id="7" name="Foliennummernplatzhalter 6">
            <a:extLst>
              <a:ext uri="{FF2B5EF4-FFF2-40B4-BE49-F238E27FC236}">
                <a16:creationId xmlns:a16="http://schemas.microsoft.com/office/drawing/2014/main" id="{025FB8C4-553B-4631-B9A4-7DB6E478BCCC}"/>
              </a:ext>
            </a:extLst>
          </p:cNvPr>
          <p:cNvSpPr>
            <a:spLocks noGrp="1"/>
          </p:cNvSpPr>
          <p:nvPr>
            <p:ph type="sldNum" sz="quarter" idx="5"/>
          </p:nvPr>
        </p:nvSpPr>
        <p:spPr bwMode="auto">
          <a:xfrm>
            <a:off x="3816204" y="9370954"/>
            <a:ext cx="2917992" cy="493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4211" tIns="47108" rIns="94211" bIns="47108" numCol="1" anchor="b" anchorCtr="0" compatLnSpc="1">
            <a:prstTxWarp prst="textNoShape">
              <a:avLst/>
            </a:prstTxWarp>
          </a:bodyPr>
          <a:lstStyle>
            <a:lvl1pPr algn="r" defTabSz="893354" eaLnBrk="1" hangingPunct="1">
              <a:spcBef>
                <a:spcPct val="0"/>
              </a:spcBef>
              <a:buFontTx/>
              <a:buNone/>
              <a:defRPr sz="1300" b="0">
                <a:latin typeface="Calibri" panose="020F0502020204030204" pitchFamily="34" charset="0"/>
              </a:defRPr>
            </a:lvl1pPr>
          </a:lstStyle>
          <a:p>
            <a:pPr>
              <a:defRPr/>
            </a:pPr>
            <a:fld id="{F03BC2C1-205F-42E1-A190-876B79A9AF36}"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Arial" charset="0"/>
      </a:defRPr>
    </a:lvl1pPr>
    <a:lvl2pPr marL="457200" algn="l" rtl="0" eaLnBrk="0" fontAlgn="base" hangingPunct="0">
      <a:spcBef>
        <a:spcPct val="30000"/>
      </a:spcBef>
      <a:spcAft>
        <a:spcPct val="0"/>
      </a:spcAft>
      <a:defRPr sz="1200" kern="1200">
        <a:solidFill>
          <a:schemeClr val="tx1"/>
        </a:solidFill>
        <a:latin typeface="+mn-lt"/>
        <a:ea typeface="+mn-ea"/>
        <a:cs typeface="Arial" charset="0"/>
      </a:defRPr>
    </a:lvl2pPr>
    <a:lvl3pPr marL="914400" algn="l" rtl="0" eaLnBrk="0" fontAlgn="base" hangingPunct="0">
      <a:spcBef>
        <a:spcPct val="30000"/>
      </a:spcBef>
      <a:spcAft>
        <a:spcPct val="0"/>
      </a:spcAft>
      <a:defRPr sz="1200" kern="1200">
        <a:solidFill>
          <a:schemeClr val="tx1"/>
        </a:solidFill>
        <a:latin typeface="+mn-lt"/>
        <a:ea typeface="+mn-ea"/>
        <a:cs typeface="Arial" charset="0"/>
      </a:defRPr>
    </a:lvl3pPr>
    <a:lvl4pPr marL="1371600" algn="l" rtl="0" eaLnBrk="0" fontAlgn="base" hangingPunct="0">
      <a:spcBef>
        <a:spcPct val="30000"/>
      </a:spcBef>
      <a:spcAft>
        <a:spcPct val="0"/>
      </a:spcAft>
      <a:defRPr sz="1200" kern="1200">
        <a:solidFill>
          <a:schemeClr val="tx1"/>
        </a:solidFill>
        <a:latin typeface="+mn-lt"/>
        <a:ea typeface="+mn-ea"/>
        <a:cs typeface="Arial" charset="0"/>
      </a:defRPr>
    </a:lvl4pPr>
    <a:lvl5pPr marL="1828800" algn="l" rtl="0" eaLnBrk="0" fontAlgn="base" hangingPunct="0">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56.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65.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67.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368.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386.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391.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39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393.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396.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397.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398.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399.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401.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402.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403.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40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405.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352.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353.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354.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355.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356.xml.rels><?xml version="1.0" encoding="UTF-8" standalone="yes"?>
<Relationships xmlns="http://schemas.openxmlformats.org/package/2006/relationships"><Relationship Id="rId2" Type="http://schemas.openxmlformats.org/officeDocument/2006/relationships/slide" Target="../slides/slide411.xml"/><Relationship Id="rId1" Type="http://schemas.openxmlformats.org/officeDocument/2006/relationships/notesMaster" Target="../notesMasters/notesMaster1.xml"/></Relationships>
</file>

<file path=ppt/notesSlides/_rels/notesSlide357.xml.rels><?xml version="1.0" encoding="UTF-8" standalone="yes"?>
<Relationships xmlns="http://schemas.openxmlformats.org/package/2006/relationships"><Relationship Id="rId2" Type="http://schemas.openxmlformats.org/officeDocument/2006/relationships/slide" Target="../slides/slide41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1">
            <a:extLst>
              <a:ext uri="{FF2B5EF4-FFF2-40B4-BE49-F238E27FC236}">
                <a16:creationId xmlns:a16="http://schemas.microsoft.com/office/drawing/2014/main" id="{ED199016-C7C8-4E72-9EAD-C0F239B92C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izenplatzhalter 2">
            <a:extLst>
              <a:ext uri="{FF2B5EF4-FFF2-40B4-BE49-F238E27FC236}">
                <a16:creationId xmlns:a16="http://schemas.microsoft.com/office/drawing/2014/main" id="{FB6F130D-B9C1-49D4-BC36-43A8B7E417BF}"/>
              </a:ext>
            </a:extLst>
          </p:cNvPr>
          <p:cNvSpPr>
            <a:spLocks noGrp="1" noChangeArrowheads="1"/>
          </p:cNvSpPr>
          <p:nvPr>
            <p:ph type="body" idx="1"/>
          </p:nvPr>
        </p:nvSpPr>
        <p:spPr>
          <a:noFill/>
        </p:spPr>
        <p:txBody>
          <a:bodyPr/>
          <a:lstStyle/>
          <a:p>
            <a:endParaRPr lang="de-DE" altLang="de-DE" dirty="0">
              <a:cs typeface="Arial" panose="020B0604020202020204" pitchFamily="34" charset="0"/>
            </a:endParaRPr>
          </a:p>
        </p:txBody>
      </p:sp>
      <p:sp>
        <p:nvSpPr>
          <p:cNvPr id="45060" name="Foliennummernplatzhalter 3">
            <a:extLst>
              <a:ext uri="{FF2B5EF4-FFF2-40B4-BE49-F238E27FC236}">
                <a16:creationId xmlns:a16="http://schemas.microsoft.com/office/drawing/2014/main" id="{F9910915-2A9A-40D9-AD5E-B4EBD0C6681A}"/>
              </a:ext>
            </a:extLst>
          </p:cNvPr>
          <p:cNvSpPr>
            <a:spLocks noGrp="1"/>
          </p:cNvSpPr>
          <p:nvPr>
            <p:ph type="sldNum" sz="quarter" idx="5"/>
          </p:nvPr>
        </p:nvSpPr>
        <p:spPr>
          <a:noFill/>
        </p:spPr>
        <p:txBody>
          <a:bodyPr/>
          <a:lstStyle>
            <a:lvl1pPr defTabSz="887654">
              <a:spcBef>
                <a:spcPct val="30000"/>
              </a:spcBef>
              <a:defRPr sz="1200">
                <a:solidFill>
                  <a:schemeClr val="tx1"/>
                </a:solidFill>
                <a:latin typeface="Calibri" panose="020F0502020204030204" pitchFamily="34" charset="0"/>
                <a:cs typeface="Arial" panose="020B0604020202020204" pitchFamily="34" charset="0"/>
              </a:defRPr>
            </a:lvl1pPr>
            <a:lvl2pPr marL="731841" indent="-278574" defTabSz="887654">
              <a:spcBef>
                <a:spcPct val="30000"/>
              </a:spcBef>
              <a:defRPr sz="1200">
                <a:solidFill>
                  <a:schemeClr val="tx1"/>
                </a:solidFill>
                <a:latin typeface="Calibri" panose="020F0502020204030204" pitchFamily="34" charset="0"/>
                <a:cs typeface="Arial" panose="020B0604020202020204" pitchFamily="34" charset="0"/>
              </a:defRPr>
            </a:lvl2pPr>
            <a:lvl3pPr marL="1128453" indent="-221912" defTabSz="887654">
              <a:spcBef>
                <a:spcPct val="30000"/>
              </a:spcBef>
              <a:defRPr sz="1200">
                <a:solidFill>
                  <a:schemeClr val="tx1"/>
                </a:solidFill>
                <a:latin typeface="Calibri" panose="020F0502020204030204" pitchFamily="34" charset="0"/>
                <a:cs typeface="Arial" panose="020B0604020202020204" pitchFamily="34" charset="0"/>
              </a:defRPr>
            </a:lvl3pPr>
            <a:lvl4pPr marL="1578574" indent="-221912" defTabSz="887654">
              <a:spcBef>
                <a:spcPct val="30000"/>
              </a:spcBef>
              <a:defRPr sz="1200">
                <a:solidFill>
                  <a:schemeClr val="tx1"/>
                </a:solidFill>
                <a:latin typeface="Calibri" panose="020F0502020204030204" pitchFamily="34" charset="0"/>
                <a:cs typeface="Arial" panose="020B0604020202020204" pitchFamily="34" charset="0"/>
              </a:defRPr>
            </a:lvl4pPr>
            <a:lvl5pPr marL="2031844" indent="-221912" defTabSz="887654">
              <a:spcBef>
                <a:spcPct val="30000"/>
              </a:spcBef>
              <a:defRPr sz="1200">
                <a:solidFill>
                  <a:schemeClr val="tx1"/>
                </a:solidFill>
                <a:latin typeface="Calibri" panose="020F0502020204030204" pitchFamily="34" charset="0"/>
                <a:cs typeface="Arial" panose="020B0604020202020204" pitchFamily="34" charset="0"/>
              </a:defRPr>
            </a:lvl5pPr>
            <a:lvl6pPr marL="2485115"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8384"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1652"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4921"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5D2570C7-F95F-4AC8-AC89-E6283D960534}" type="slidenum">
              <a:rPr lang="de-DE" altLang="de-DE" sz="1300"/>
              <a:pPr>
                <a:spcBef>
                  <a:spcPct val="0"/>
                </a:spcBef>
              </a:pPr>
              <a:t>1</a:t>
            </a:fld>
            <a:endParaRPr lang="de-DE" altLang="de-DE" sz="13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89ECA6DE-45B9-49B8-9A3E-294B40258D75}"/>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Rectangle 3">
            <a:extLst>
              <a:ext uri="{FF2B5EF4-FFF2-40B4-BE49-F238E27FC236}">
                <a16:creationId xmlns:a16="http://schemas.microsoft.com/office/drawing/2014/main" id="{9E3005AA-5167-4472-9B8D-EE2B4A4A5BB9}"/>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dirty="0">
              <a:cs typeface="Arial" panose="020B0604020202020204" pitchFamily="34" charset="0"/>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100</a:t>
            </a:fld>
            <a:endParaRPr lang="de-DE" altLang="de-DE" sz="1300"/>
          </a:p>
        </p:txBody>
      </p:sp>
    </p:spTree>
    <p:extLst>
      <p:ext uri="{BB962C8B-B14F-4D97-AF65-F5344CB8AC3E}">
        <p14:creationId xmlns:p14="http://schemas.microsoft.com/office/powerpoint/2010/main" val="331196041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101</a:t>
            </a:fld>
            <a:endParaRPr lang="de-DE" altLang="de-DE" sz="1300"/>
          </a:p>
        </p:txBody>
      </p:sp>
    </p:spTree>
    <p:extLst>
      <p:ext uri="{BB962C8B-B14F-4D97-AF65-F5344CB8AC3E}">
        <p14:creationId xmlns:p14="http://schemas.microsoft.com/office/powerpoint/2010/main" val="354610748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102</a:t>
            </a:fld>
            <a:endParaRPr lang="de-DE" altLang="de-DE" sz="1300"/>
          </a:p>
        </p:txBody>
      </p:sp>
    </p:spTree>
    <p:extLst>
      <p:ext uri="{BB962C8B-B14F-4D97-AF65-F5344CB8AC3E}">
        <p14:creationId xmlns:p14="http://schemas.microsoft.com/office/powerpoint/2010/main" val="36812187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103</a:t>
            </a:fld>
            <a:endParaRPr lang="de-DE" altLang="de-DE" sz="1300"/>
          </a:p>
        </p:txBody>
      </p:sp>
    </p:spTree>
    <p:extLst>
      <p:ext uri="{BB962C8B-B14F-4D97-AF65-F5344CB8AC3E}">
        <p14:creationId xmlns:p14="http://schemas.microsoft.com/office/powerpoint/2010/main" val="261412273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104</a:t>
            </a:fld>
            <a:endParaRPr lang="de-DE" altLang="de-DE" sz="1300"/>
          </a:p>
        </p:txBody>
      </p:sp>
    </p:spTree>
    <p:extLst>
      <p:ext uri="{BB962C8B-B14F-4D97-AF65-F5344CB8AC3E}">
        <p14:creationId xmlns:p14="http://schemas.microsoft.com/office/powerpoint/2010/main" val="34045878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105</a:t>
            </a:fld>
            <a:endParaRPr lang="de-DE" altLang="de-DE" sz="1300"/>
          </a:p>
        </p:txBody>
      </p:sp>
    </p:spTree>
    <p:extLst>
      <p:ext uri="{BB962C8B-B14F-4D97-AF65-F5344CB8AC3E}">
        <p14:creationId xmlns:p14="http://schemas.microsoft.com/office/powerpoint/2010/main" val="304461598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106</a:t>
            </a:fld>
            <a:endParaRPr lang="de-DE" altLang="de-DE" sz="1300"/>
          </a:p>
        </p:txBody>
      </p:sp>
    </p:spTree>
    <p:extLst>
      <p:ext uri="{BB962C8B-B14F-4D97-AF65-F5344CB8AC3E}">
        <p14:creationId xmlns:p14="http://schemas.microsoft.com/office/powerpoint/2010/main" val="104721594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107</a:t>
            </a:fld>
            <a:endParaRPr lang="de-DE" altLang="de-DE" sz="1300"/>
          </a:p>
        </p:txBody>
      </p:sp>
    </p:spTree>
    <p:extLst>
      <p:ext uri="{BB962C8B-B14F-4D97-AF65-F5344CB8AC3E}">
        <p14:creationId xmlns:p14="http://schemas.microsoft.com/office/powerpoint/2010/main" val="190051658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Folienbildplatzhalter 1">
            <a:extLst>
              <a:ext uri="{FF2B5EF4-FFF2-40B4-BE49-F238E27FC236}">
                <a16:creationId xmlns:a16="http://schemas.microsoft.com/office/drawing/2014/main" id="{1BF63FA1-233B-4587-A928-1B593093EF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1907" name="Notizenplatzhalter 2">
            <a:extLst>
              <a:ext uri="{FF2B5EF4-FFF2-40B4-BE49-F238E27FC236}">
                <a16:creationId xmlns:a16="http://schemas.microsoft.com/office/drawing/2014/main" id="{F0ED181B-5FC3-4DBA-A897-EBEA220B87FE}"/>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1908" name="Foliennummernplatzhalter 3">
            <a:extLst>
              <a:ext uri="{FF2B5EF4-FFF2-40B4-BE49-F238E27FC236}">
                <a16:creationId xmlns:a16="http://schemas.microsoft.com/office/drawing/2014/main" id="{87523D64-FCC7-49D1-A108-D61462A2391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9514D7B1-7F7A-4C48-B583-D3CEAA238CDC}" type="slidenum">
              <a:rPr lang="de-DE" altLang="de-DE" sz="1300"/>
              <a:pPr>
                <a:spcBef>
                  <a:spcPct val="0"/>
                </a:spcBef>
              </a:pPr>
              <a:t>108</a:t>
            </a:fld>
            <a:endParaRPr lang="de-DE" altLang="de-DE" sz="1300"/>
          </a:p>
        </p:txBody>
      </p:sp>
    </p:spTree>
    <p:extLst>
      <p:ext uri="{BB962C8B-B14F-4D97-AF65-F5344CB8AC3E}">
        <p14:creationId xmlns:p14="http://schemas.microsoft.com/office/powerpoint/2010/main" val="292237119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r>
              <a:rPr lang="de-DE" altLang="de-DE" dirty="0">
                <a:cs typeface="Arial" panose="020B0604020202020204" pitchFamily="34" charset="0"/>
              </a:rPr>
              <a:t>Überschrift ändern?</a:t>
            </a: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109</a:t>
            </a:fld>
            <a:endParaRPr lang="de-DE" altLang="de-DE" sz="1300"/>
          </a:p>
        </p:txBody>
      </p:sp>
    </p:spTree>
    <p:extLst>
      <p:ext uri="{BB962C8B-B14F-4D97-AF65-F5344CB8AC3E}">
        <p14:creationId xmlns:p14="http://schemas.microsoft.com/office/powerpoint/2010/main" val="3033062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1E1EA733-33AB-4A7D-9D9E-DAAF89A496B0}"/>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Rectangle 3">
            <a:extLst>
              <a:ext uri="{FF2B5EF4-FFF2-40B4-BE49-F238E27FC236}">
                <a16:creationId xmlns:a16="http://schemas.microsoft.com/office/drawing/2014/main" id="{D6056F0C-8C97-4E2C-8168-DED0D68CD51B}"/>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dirty="0">
              <a:cs typeface="Arial" panose="020B0604020202020204" pitchFamily="34" charset="0"/>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r>
              <a:rPr lang="de-DE" altLang="de-DE" dirty="0">
                <a:cs typeface="Arial" panose="020B0604020202020204" pitchFamily="34" charset="0"/>
              </a:rPr>
              <a:t>Überschrift ändern?</a:t>
            </a: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110</a:t>
            </a:fld>
            <a:endParaRPr lang="de-DE" altLang="de-DE" sz="1300"/>
          </a:p>
        </p:txBody>
      </p:sp>
    </p:spTree>
    <p:extLst>
      <p:ext uri="{BB962C8B-B14F-4D97-AF65-F5344CB8AC3E}">
        <p14:creationId xmlns:p14="http://schemas.microsoft.com/office/powerpoint/2010/main" val="20722615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111</a:t>
            </a:fld>
            <a:endParaRPr lang="de-DE" altLang="de-DE" sz="1300"/>
          </a:p>
        </p:txBody>
      </p:sp>
    </p:spTree>
    <p:extLst>
      <p:ext uri="{BB962C8B-B14F-4D97-AF65-F5344CB8AC3E}">
        <p14:creationId xmlns:p14="http://schemas.microsoft.com/office/powerpoint/2010/main" val="70383328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r>
              <a:rPr lang="de-DE" altLang="de-DE" dirty="0">
                <a:cs typeface="Arial" panose="020B0604020202020204" pitchFamily="34" charset="0"/>
              </a:rPr>
              <a:t>Überschrift?</a:t>
            </a: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112</a:t>
            </a:fld>
            <a:endParaRPr lang="de-DE" altLang="de-DE" sz="1300"/>
          </a:p>
        </p:txBody>
      </p:sp>
    </p:spTree>
    <p:extLst>
      <p:ext uri="{BB962C8B-B14F-4D97-AF65-F5344CB8AC3E}">
        <p14:creationId xmlns:p14="http://schemas.microsoft.com/office/powerpoint/2010/main" val="121730660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113</a:t>
            </a:fld>
            <a:endParaRPr lang="de-DE" altLang="de-DE" sz="1300"/>
          </a:p>
        </p:txBody>
      </p:sp>
    </p:spTree>
    <p:extLst>
      <p:ext uri="{BB962C8B-B14F-4D97-AF65-F5344CB8AC3E}">
        <p14:creationId xmlns:p14="http://schemas.microsoft.com/office/powerpoint/2010/main" val="23451466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114</a:t>
            </a:fld>
            <a:endParaRPr lang="de-DE" altLang="de-DE" sz="1300"/>
          </a:p>
        </p:txBody>
      </p:sp>
    </p:spTree>
    <p:extLst>
      <p:ext uri="{BB962C8B-B14F-4D97-AF65-F5344CB8AC3E}">
        <p14:creationId xmlns:p14="http://schemas.microsoft.com/office/powerpoint/2010/main" val="3792560060"/>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115</a:t>
            </a:fld>
            <a:endParaRPr lang="de-DE" altLang="de-DE" sz="1300"/>
          </a:p>
        </p:txBody>
      </p:sp>
    </p:spTree>
    <p:extLst>
      <p:ext uri="{BB962C8B-B14F-4D97-AF65-F5344CB8AC3E}">
        <p14:creationId xmlns:p14="http://schemas.microsoft.com/office/powerpoint/2010/main" val="87148615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dirty="0">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116</a:t>
            </a:fld>
            <a:endParaRPr lang="de-DE" altLang="de-DE" sz="1300"/>
          </a:p>
        </p:txBody>
      </p:sp>
    </p:spTree>
    <p:extLst>
      <p:ext uri="{BB962C8B-B14F-4D97-AF65-F5344CB8AC3E}">
        <p14:creationId xmlns:p14="http://schemas.microsoft.com/office/powerpoint/2010/main" val="213935972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Folienbildplatzhalter 1">
            <a:extLst>
              <a:ext uri="{FF2B5EF4-FFF2-40B4-BE49-F238E27FC236}">
                <a16:creationId xmlns:a16="http://schemas.microsoft.com/office/drawing/2014/main" id="{1BF63FA1-233B-4587-A928-1B593093EF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1907" name="Notizenplatzhalter 2">
            <a:extLst>
              <a:ext uri="{FF2B5EF4-FFF2-40B4-BE49-F238E27FC236}">
                <a16:creationId xmlns:a16="http://schemas.microsoft.com/office/drawing/2014/main" id="{F0ED181B-5FC3-4DBA-A897-EBEA220B87FE}"/>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1908" name="Foliennummernplatzhalter 3">
            <a:extLst>
              <a:ext uri="{FF2B5EF4-FFF2-40B4-BE49-F238E27FC236}">
                <a16:creationId xmlns:a16="http://schemas.microsoft.com/office/drawing/2014/main" id="{87523D64-FCC7-49D1-A108-D61462A2391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9514D7B1-7F7A-4C48-B583-D3CEAA238CDC}" type="slidenum">
              <a:rPr lang="de-DE" altLang="de-DE" sz="1300"/>
              <a:pPr>
                <a:spcBef>
                  <a:spcPct val="0"/>
                </a:spcBef>
              </a:pPr>
              <a:t>117</a:t>
            </a:fld>
            <a:endParaRPr lang="de-DE" altLang="de-DE" sz="1300"/>
          </a:p>
        </p:txBody>
      </p:sp>
    </p:spTree>
    <p:extLst>
      <p:ext uri="{BB962C8B-B14F-4D97-AF65-F5344CB8AC3E}">
        <p14:creationId xmlns:p14="http://schemas.microsoft.com/office/powerpoint/2010/main" val="59984358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118</a:t>
            </a:fld>
            <a:endParaRPr lang="de-DE" altLang="de-DE" sz="1300"/>
          </a:p>
        </p:txBody>
      </p:sp>
    </p:spTree>
    <p:extLst>
      <p:ext uri="{BB962C8B-B14F-4D97-AF65-F5344CB8AC3E}">
        <p14:creationId xmlns:p14="http://schemas.microsoft.com/office/powerpoint/2010/main" val="399743371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119</a:t>
            </a:fld>
            <a:endParaRPr lang="de-DE" altLang="de-DE" sz="1300"/>
          </a:p>
        </p:txBody>
      </p:sp>
    </p:spTree>
    <p:extLst>
      <p:ext uri="{BB962C8B-B14F-4D97-AF65-F5344CB8AC3E}">
        <p14:creationId xmlns:p14="http://schemas.microsoft.com/office/powerpoint/2010/main" val="3418682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0136753F-3602-4BF0-9EB6-51F494C08032}"/>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Rectangle 3">
            <a:extLst>
              <a:ext uri="{FF2B5EF4-FFF2-40B4-BE49-F238E27FC236}">
                <a16:creationId xmlns:a16="http://schemas.microsoft.com/office/drawing/2014/main" id="{6F956E2C-AAB4-4E42-B84B-B00639E6DDFA}"/>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dirty="0">
              <a:cs typeface="Arial" panose="020B0604020202020204" pitchFamily="34" charset="0"/>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120</a:t>
            </a:fld>
            <a:endParaRPr lang="de-DE" altLang="de-DE" sz="1300"/>
          </a:p>
        </p:txBody>
      </p:sp>
    </p:spTree>
    <p:extLst>
      <p:ext uri="{BB962C8B-B14F-4D97-AF65-F5344CB8AC3E}">
        <p14:creationId xmlns:p14="http://schemas.microsoft.com/office/powerpoint/2010/main" val="164143762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121</a:t>
            </a:fld>
            <a:endParaRPr lang="de-DE" altLang="de-DE" sz="1300"/>
          </a:p>
        </p:txBody>
      </p:sp>
    </p:spTree>
    <p:extLst>
      <p:ext uri="{BB962C8B-B14F-4D97-AF65-F5344CB8AC3E}">
        <p14:creationId xmlns:p14="http://schemas.microsoft.com/office/powerpoint/2010/main" val="257269377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122</a:t>
            </a:fld>
            <a:endParaRPr lang="de-DE" altLang="de-DE" sz="1300"/>
          </a:p>
        </p:txBody>
      </p:sp>
    </p:spTree>
    <p:extLst>
      <p:ext uri="{BB962C8B-B14F-4D97-AF65-F5344CB8AC3E}">
        <p14:creationId xmlns:p14="http://schemas.microsoft.com/office/powerpoint/2010/main" val="303016156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Folienbildplatzhalter 1">
            <a:extLst>
              <a:ext uri="{FF2B5EF4-FFF2-40B4-BE49-F238E27FC236}">
                <a16:creationId xmlns:a16="http://schemas.microsoft.com/office/drawing/2014/main" id="{1BF63FA1-233B-4587-A928-1B593093EF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1907" name="Notizenplatzhalter 2">
            <a:extLst>
              <a:ext uri="{FF2B5EF4-FFF2-40B4-BE49-F238E27FC236}">
                <a16:creationId xmlns:a16="http://schemas.microsoft.com/office/drawing/2014/main" id="{F0ED181B-5FC3-4DBA-A897-EBEA220B87FE}"/>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1908" name="Foliennummernplatzhalter 3">
            <a:extLst>
              <a:ext uri="{FF2B5EF4-FFF2-40B4-BE49-F238E27FC236}">
                <a16:creationId xmlns:a16="http://schemas.microsoft.com/office/drawing/2014/main" id="{87523D64-FCC7-49D1-A108-D61462A2391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9514D7B1-7F7A-4C48-B583-D3CEAA238CDC}" type="slidenum">
              <a:rPr lang="de-DE" altLang="de-DE" sz="1300"/>
              <a:pPr>
                <a:spcBef>
                  <a:spcPct val="0"/>
                </a:spcBef>
              </a:pPr>
              <a:t>123</a:t>
            </a:fld>
            <a:endParaRPr lang="de-DE" altLang="de-DE" sz="1300"/>
          </a:p>
        </p:txBody>
      </p:sp>
    </p:spTree>
    <p:extLst>
      <p:ext uri="{BB962C8B-B14F-4D97-AF65-F5344CB8AC3E}">
        <p14:creationId xmlns:p14="http://schemas.microsoft.com/office/powerpoint/2010/main" val="116908957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r>
              <a:rPr lang="de-DE" altLang="de-DE" dirty="0">
                <a:cs typeface="Arial" panose="020B0604020202020204" pitchFamily="34" charset="0"/>
              </a:rPr>
              <a:t>Ü auf Papier nicht geändert, macht aber Sinn</a:t>
            </a: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124</a:t>
            </a:fld>
            <a:endParaRPr lang="de-DE" altLang="de-DE" sz="1300"/>
          </a:p>
        </p:txBody>
      </p:sp>
    </p:spTree>
    <p:extLst>
      <p:ext uri="{BB962C8B-B14F-4D97-AF65-F5344CB8AC3E}">
        <p14:creationId xmlns:p14="http://schemas.microsoft.com/office/powerpoint/2010/main" val="228534313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Folienbildplatzhalter 1">
            <a:extLst>
              <a:ext uri="{FF2B5EF4-FFF2-40B4-BE49-F238E27FC236}">
                <a16:creationId xmlns:a16="http://schemas.microsoft.com/office/drawing/2014/main" id="{F1863ABB-9065-4923-93B8-08FB234650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9859" name="Notizenplatzhalter 2">
            <a:extLst>
              <a:ext uri="{FF2B5EF4-FFF2-40B4-BE49-F238E27FC236}">
                <a16:creationId xmlns:a16="http://schemas.microsoft.com/office/drawing/2014/main" id="{C18C403D-F2F2-4547-87AF-BC76E55A33C9}"/>
              </a:ext>
            </a:extLst>
          </p:cNvPr>
          <p:cNvSpPr>
            <a:spLocks noGrp="1" noChangeArrowheads="1"/>
          </p:cNvSpPr>
          <p:nvPr>
            <p:ph type="body" idx="1"/>
          </p:nvPr>
        </p:nvSpPr>
        <p:spPr>
          <a:noFill/>
        </p:spPr>
        <p:txBody>
          <a:bodyPr/>
          <a:lstStyle/>
          <a:p>
            <a:endParaRPr lang="de-DE" altLang="de-DE">
              <a:latin typeface="Arial" panose="020B0604020202020204" pitchFamily="34" charset="0"/>
              <a:cs typeface="Arial" panose="020B0604020202020204" pitchFamily="34" charset="0"/>
            </a:endParaRPr>
          </a:p>
        </p:txBody>
      </p:sp>
      <p:sp>
        <p:nvSpPr>
          <p:cNvPr id="249860" name="Foliennummernplatzhalter 3">
            <a:extLst>
              <a:ext uri="{FF2B5EF4-FFF2-40B4-BE49-F238E27FC236}">
                <a16:creationId xmlns:a16="http://schemas.microsoft.com/office/drawing/2014/main" id="{8B6C7D37-C235-4CFA-9132-39AC0D009DE7}"/>
              </a:ext>
            </a:extLst>
          </p:cNvPr>
          <p:cNvSpPr>
            <a:spLocks noGrp="1"/>
          </p:cNvSpPr>
          <p:nvPr>
            <p:ph type="sldNum" sz="quarter" idx="5"/>
          </p:nvPr>
        </p:nvSpPr>
        <p:spPr>
          <a:noFill/>
        </p:spPr>
        <p:txBody>
          <a:bodyPr/>
          <a:lstStyle>
            <a:lvl1pPr defTabSz="923852">
              <a:spcBef>
                <a:spcPct val="30000"/>
              </a:spcBef>
              <a:defRPr sz="1200">
                <a:solidFill>
                  <a:schemeClr val="tx1"/>
                </a:solidFill>
                <a:latin typeface="Calibri" panose="020F0502020204030204" pitchFamily="34" charset="0"/>
                <a:cs typeface="Arial" panose="020B0604020202020204" pitchFamily="34" charset="0"/>
              </a:defRPr>
            </a:lvl1pPr>
            <a:lvl2pPr marL="717678" indent="-270700" defTabSz="923852">
              <a:spcBef>
                <a:spcPct val="30000"/>
              </a:spcBef>
              <a:defRPr sz="1200">
                <a:solidFill>
                  <a:schemeClr val="tx1"/>
                </a:solidFill>
                <a:latin typeface="Calibri" panose="020F0502020204030204" pitchFamily="34" charset="0"/>
                <a:cs typeface="Arial" panose="020B0604020202020204" pitchFamily="34" charset="0"/>
              </a:defRPr>
            </a:lvl2pPr>
            <a:lvl3pPr marL="1109565" indent="-214044" defTabSz="923852">
              <a:spcBef>
                <a:spcPct val="30000"/>
              </a:spcBef>
              <a:defRPr sz="1200">
                <a:solidFill>
                  <a:schemeClr val="tx1"/>
                </a:solidFill>
                <a:latin typeface="Calibri" panose="020F0502020204030204" pitchFamily="34" charset="0"/>
                <a:cs typeface="Arial" panose="020B0604020202020204" pitchFamily="34" charset="0"/>
              </a:defRPr>
            </a:lvl3pPr>
            <a:lvl4pPr marL="1554967" indent="-214044" defTabSz="923852">
              <a:spcBef>
                <a:spcPct val="30000"/>
              </a:spcBef>
              <a:defRPr sz="1200">
                <a:solidFill>
                  <a:schemeClr val="tx1"/>
                </a:solidFill>
                <a:latin typeface="Calibri" panose="020F0502020204030204" pitchFamily="34" charset="0"/>
                <a:cs typeface="Arial" panose="020B0604020202020204" pitchFamily="34" charset="0"/>
              </a:defRPr>
            </a:lvl4pPr>
            <a:lvl5pPr marL="2001941" indent="-214044" defTabSz="923852">
              <a:spcBef>
                <a:spcPct val="30000"/>
              </a:spcBef>
              <a:defRPr sz="1200">
                <a:solidFill>
                  <a:schemeClr val="tx1"/>
                </a:solidFill>
                <a:latin typeface="Calibri" panose="020F0502020204030204" pitchFamily="34" charset="0"/>
                <a:cs typeface="Arial" panose="020B0604020202020204" pitchFamily="34" charset="0"/>
              </a:defRPr>
            </a:lvl5pPr>
            <a:lvl6pPr marL="245521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0848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1749"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502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BE3BC5AB-7FDC-4F5D-AA37-4FA4EA7C4A35}" type="slidenum">
              <a:rPr lang="de-DE" altLang="de-DE" sz="1300">
                <a:solidFill>
                  <a:srgbClr val="000000"/>
                </a:solidFill>
                <a:latin typeface="Arial" panose="020B0604020202020204" pitchFamily="34" charset="0"/>
              </a:rPr>
              <a:pPr>
                <a:spcBef>
                  <a:spcPct val="0"/>
                </a:spcBef>
              </a:pPr>
              <a:t>125</a:t>
            </a:fld>
            <a:endParaRPr lang="de-DE" altLang="de-DE" sz="1300">
              <a:solidFill>
                <a:srgbClr val="000000"/>
              </a:solidFill>
              <a:latin typeface="Arial" panose="020B0604020202020204" pitchFamily="34" charset="0"/>
            </a:endParaRPr>
          </a:p>
        </p:txBody>
      </p:sp>
    </p:spTree>
    <p:extLst>
      <p:ext uri="{BB962C8B-B14F-4D97-AF65-F5344CB8AC3E}">
        <p14:creationId xmlns:p14="http://schemas.microsoft.com/office/powerpoint/2010/main" val="100101985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Folienbildplatzhalter 1">
            <a:extLst>
              <a:ext uri="{FF2B5EF4-FFF2-40B4-BE49-F238E27FC236}">
                <a16:creationId xmlns:a16="http://schemas.microsoft.com/office/drawing/2014/main" id="{F1863ABB-9065-4923-93B8-08FB234650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9859" name="Notizenplatzhalter 2">
            <a:extLst>
              <a:ext uri="{FF2B5EF4-FFF2-40B4-BE49-F238E27FC236}">
                <a16:creationId xmlns:a16="http://schemas.microsoft.com/office/drawing/2014/main" id="{C18C403D-F2F2-4547-87AF-BC76E55A33C9}"/>
              </a:ext>
            </a:extLst>
          </p:cNvPr>
          <p:cNvSpPr>
            <a:spLocks noGrp="1" noChangeArrowheads="1"/>
          </p:cNvSpPr>
          <p:nvPr>
            <p:ph type="body" idx="1"/>
          </p:nvPr>
        </p:nvSpPr>
        <p:spPr>
          <a:noFill/>
        </p:spPr>
        <p:txBody>
          <a:bodyPr/>
          <a:lstStyle/>
          <a:p>
            <a:endParaRPr lang="de-DE" altLang="de-DE">
              <a:latin typeface="Arial" panose="020B0604020202020204" pitchFamily="34" charset="0"/>
              <a:cs typeface="Arial" panose="020B0604020202020204" pitchFamily="34" charset="0"/>
            </a:endParaRPr>
          </a:p>
        </p:txBody>
      </p:sp>
      <p:sp>
        <p:nvSpPr>
          <p:cNvPr id="249860" name="Foliennummernplatzhalter 3">
            <a:extLst>
              <a:ext uri="{FF2B5EF4-FFF2-40B4-BE49-F238E27FC236}">
                <a16:creationId xmlns:a16="http://schemas.microsoft.com/office/drawing/2014/main" id="{8B6C7D37-C235-4CFA-9132-39AC0D009DE7}"/>
              </a:ext>
            </a:extLst>
          </p:cNvPr>
          <p:cNvSpPr>
            <a:spLocks noGrp="1"/>
          </p:cNvSpPr>
          <p:nvPr>
            <p:ph type="sldNum" sz="quarter" idx="5"/>
          </p:nvPr>
        </p:nvSpPr>
        <p:spPr>
          <a:noFill/>
        </p:spPr>
        <p:txBody>
          <a:bodyPr/>
          <a:lstStyle>
            <a:lvl1pPr defTabSz="923852">
              <a:spcBef>
                <a:spcPct val="30000"/>
              </a:spcBef>
              <a:defRPr sz="1200">
                <a:solidFill>
                  <a:schemeClr val="tx1"/>
                </a:solidFill>
                <a:latin typeface="Calibri" panose="020F0502020204030204" pitchFamily="34" charset="0"/>
                <a:cs typeface="Arial" panose="020B0604020202020204" pitchFamily="34" charset="0"/>
              </a:defRPr>
            </a:lvl1pPr>
            <a:lvl2pPr marL="717678" indent="-270700" defTabSz="923852">
              <a:spcBef>
                <a:spcPct val="30000"/>
              </a:spcBef>
              <a:defRPr sz="1200">
                <a:solidFill>
                  <a:schemeClr val="tx1"/>
                </a:solidFill>
                <a:latin typeface="Calibri" panose="020F0502020204030204" pitchFamily="34" charset="0"/>
                <a:cs typeface="Arial" panose="020B0604020202020204" pitchFamily="34" charset="0"/>
              </a:defRPr>
            </a:lvl2pPr>
            <a:lvl3pPr marL="1109565" indent="-214044" defTabSz="923852">
              <a:spcBef>
                <a:spcPct val="30000"/>
              </a:spcBef>
              <a:defRPr sz="1200">
                <a:solidFill>
                  <a:schemeClr val="tx1"/>
                </a:solidFill>
                <a:latin typeface="Calibri" panose="020F0502020204030204" pitchFamily="34" charset="0"/>
                <a:cs typeface="Arial" panose="020B0604020202020204" pitchFamily="34" charset="0"/>
              </a:defRPr>
            </a:lvl3pPr>
            <a:lvl4pPr marL="1554967" indent="-214044" defTabSz="923852">
              <a:spcBef>
                <a:spcPct val="30000"/>
              </a:spcBef>
              <a:defRPr sz="1200">
                <a:solidFill>
                  <a:schemeClr val="tx1"/>
                </a:solidFill>
                <a:latin typeface="Calibri" panose="020F0502020204030204" pitchFamily="34" charset="0"/>
                <a:cs typeface="Arial" panose="020B0604020202020204" pitchFamily="34" charset="0"/>
              </a:defRPr>
            </a:lvl4pPr>
            <a:lvl5pPr marL="2001941" indent="-214044" defTabSz="923852">
              <a:spcBef>
                <a:spcPct val="30000"/>
              </a:spcBef>
              <a:defRPr sz="1200">
                <a:solidFill>
                  <a:schemeClr val="tx1"/>
                </a:solidFill>
                <a:latin typeface="Calibri" panose="020F0502020204030204" pitchFamily="34" charset="0"/>
                <a:cs typeface="Arial" panose="020B0604020202020204" pitchFamily="34" charset="0"/>
              </a:defRPr>
            </a:lvl5pPr>
            <a:lvl6pPr marL="245521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0848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1749"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502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BE3BC5AB-7FDC-4F5D-AA37-4FA4EA7C4A35}" type="slidenum">
              <a:rPr lang="de-DE" altLang="de-DE" sz="1300">
                <a:solidFill>
                  <a:srgbClr val="000000"/>
                </a:solidFill>
                <a:latin typeface="Arial" panose="020B0604020202020204" pitchFamily="34" charset="0"/>
              </a:rPr>
              <a:pPr>
                <a:spcBef>
                  <a:spcPct val="0"/>
                </a:spcBef>
              </a:pPr>
              <a:t>126</a:t>
            </a:fld>
            <a:endParaRPr lang="de-DE" altLang="de-DE" sz="1300">
              <a:solidFill>
                <a:srgbClr val="000000"/>
              </a:solidFill>
              <a:latin typeface="Arial" panose="020B0604020202020204" pitchFamily="34" charset="0"/>
            </a:endParaRPr>
          </a:p>
        </p:txBody>
      </p:sp>
    </p:spTree>
    <p:extLst>
      <p:ext uri="{BB962C8B-B14F-4D97-AF65-F5344CB8AC3E}">
        <p14:creationId xmlns:p14="http://schemas.microsoft.com/office/powerpoint/2010/main" val="362721029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82" name="Folienbildplatzhalter 1">
            <a:extLst>
              <a:ext uri="{FF2B5EF4-FFF2-40B4-BE49-F238E27FC236}">
                <a16:creationId xmlns:a16="http://schemas.microsoft.com/office/drawing/2014/main" id="{607CD2D9-E6E0-4466-B52D-F27C5866B2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083" name="Notizenplatzhalter 2">
            <a:extLst>
              <a:ext uri="{FF2B5EF4-FFF2-40B4-BE49-F238E27FC236}">
                <a16:creationId xmlns:a16="http://schemas.microsoft.com/office/drawing/2014/main" id="{8664D6F1-F0E0-417B-B688-7A7ABB452896}"/>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686084" name="Foliennummernplatzhalter 3">
            <a:extLst>
              <a:ext uri="{FF2B5EF4-FFF2-40B4-BE49-F238E27FC236}">
                <a16:creationId xmlns:a16="http://schemas.microsoft.com/office/drawing/2014/main" id="{6BAF6069-0BBF-4024-80CD-22C8C12A1A3E}"/>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ABEA22B9-D7CB-42D3-A0A8-CD21E480B65C}" type="slidenum">
              <a:rPr lang="de-DE" altLang="de-DE" sz="1300"/>
              <a:pPr>
                <a:spcBef>
                  <a:spcPct val="0"/>
                </a:spcBef>
              </a:pPr>
              <a:t>127</a:t>
            </a:fld>
            <a:endParaRPr lang="de-DE" altLang="de-DE" sz="1300"/>
          </a:p>
        </p:txBody>
      </p:sp>
    </p:spTree>
    <p:extLst>
      <p:ext uri="{BB962C8B-B14F-4D97-AF65-F5344CB8AC3E}">
        <p14:creationId xmlns:p14="http://schemas.microsoft.com/office/powerpoint/2010/main" val="23102652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a:extLst>
              <a:ext uri="{FF2B5EF4-FFF2-40B4-BE49-F238E27FC236}">
                <a16:creationId xmlns:a16="http://schemas.microsoft.com/office/drawing/2014/main" id="{3BE888DD-7F37-45BC-8F07-2F8D89A5C6E5}"/>
              </a:ext>
            </a:extLst>
          </p:cNvPr>
          <p:cNvSpPr>
            <a:spLocks noGrp="1" noRot="1" noChangeAspect="1" noChangeArrowheads="1" noTextEdit="1"/>
          </p:cNvSpPr>
          <p:nvPr>
            <p:ph type="sldImg"/>
          </p:nvPr>
        </p:nvSpPr>
        <p:spPr>
          <a:ln/>
        </p:spPr>
      </p:sp>
      <p:sp>
        <p:nvSpPr>
          <p:cNvPr id="52227" name="Notizenplatzhalter 2">
            <a:extLst>
              <a:ext uri="{FF2B5EF4-FFF2-40B4-BE49-F238E27FC236}">
                <a16:creationId xmlns:a16="http://schemas.microsoft.com/office/drawing/2014/main" id="{56523954-2DCF-4031-BA1D-ADF0D4D30CB5}"/>
              </a:ext>
            </a:extLst>
          </p:cNvPr>
          <p:cNvSpPr>
            <a:spLocks noGrp="1" noChangeArrowheads="1"/>
          </p:cNvSpPr>
          <p:nvPr>
            <p:ph type="body" idx="1"/>
          </p:nvPr>
        </p:nvSpPr>
        <p:spPr>
          <a:noFill/>
        </p:spPr>
        <p:txBody>
          <a:bodyPr/>
          <a:lstStyle/>
          <a:p>
            <a:pPr marL="0" lvl="1"/>
            <a:r>
              <a:rPr lang="de-DE" altLang="de-DE" sz="1600">
                <a:latin typeface="Arial" panose="020B0604020202020204" pitchFamily="34" charset="0"/>
              </a:rPr>
              <a:t>Darüber hinausbestehen für Berufsangehörige weitere </a:t>
            </a:r>
            <a:r>
              <a:rPr lang="de-DE" altLang="de-DE" sz="1800" b="1">
                <a:latin typeface="Arial" panose="020B0604020202020204" pitchFamily="34" charset="0"/>
              </a:rPr>
              <a:t>Spezialgesetze</a:t>
            </a:r>
            <a:r>
              <a:rPr lang="de-DE" altLang="de-DE" sz="1600">
                <a:latin typeface="Arial" panose="020B0604020202020204" pitchFamily="34" charset="0"/>
              </a:rPr>
              <a:t>, die aber nicht direkt für die Abschlussprüfung relevant sind</a:t>
            </a:r>
          </a:p>
          <a:p>
            <a:endParaRPr lang="de-DE" altLang="de-DE">
              <a:latin typeface="Arial" panose="020B0604020202020204" pitchFamily="34" charset="0"/>
            </a:endParaRPr>
          </a:p>
        </p:txBody>
      </p:sp>
      <p:sp>
        <p:nvSpPr>
          <p:cNvPr id="52228" name="Foliennummernplatzhalter 3">
            <a:extLst>
              <a:ext uri="{FF2B5EF4-FFF2-40B4-BE49-F238E27FC236}">
                <a16:creationId xmlns:a16="http://schemas.microsoft.com/office/drawing/2014/main" id="{13E76F3A-6F34-4C88-B2E9-D8B5F5EAC0A9}"/>
              </a:ext>
            </a:extLst>
          </p:cNvPr>
          <p:cNvSpPr>
            <a:spLocks noGrp="1"/>
          </p:cNvSpPr>
          <p:nvPr>
            <p:ph type="sldNum" sz="quarter" idx="5"/>
          </p:nvPr>
        </p:nvSpPr>
        <p:spPr>
          <a:noFill/>
        </p:spPr>
        <p:txBody>
          <a:bodyPr/>
          <a:lstStyle>
            <a:lvl1pPr defTabSz="931718">
              <a:spcBef>
                <a:spcPct val="30000"/>
              </a:spcBef>
              <a:defRPr sz="1200">
                <a:solidFill>
                  <a:schemeClr val="tx1"/>
                </a:solidFill>
                <a:latin typeface="Arial" panose="020B0604020202020204" pitchFamily="34" charset="0"/>
              </a:defRPr>
            </a:lvl1pPr>
            <a:lvl2pPr marL="722201" indent="-271421" defTabSz="931718">
              <a:spcBef>
                <a:spcPct val="30000"/>
              </a:spcBef>
              <a:defRPr sz="1200">
                <a:solidFill>
                  <a:schemeClr val="tx1"/>
                </a:solidFill>
                <a:latin typeface="Arial" panose="020B0604020202020204" pitchFamily="34" charset="0"/>
              </a:defRPr>
            </a:lvl2pPr>
            <a:lvl3pPr marL="1117426" indent="-214280" defTabSz="931718">
              <a:spcBef>
                <a:spcPct val="30000"/>
              </a:spcBef>
              <a:defRPr sz="1200">
                <a:solidFill>
                  <a:schemeClr val="tx1"/>
                </a:solidFill>
                <a:latin typeface="Arial" panose="020B0604020202020204" pitchFamily="34" charset="0"/>
              </a:defRPr>
            </a:lvl3pPr>
            <a:lvl4pPr marL="1569794" indent="-214280" defTabSz="931718">
              <a:spcBef>
                <a:spcPct val="30000"/>
              </a:spcBef>
              <a:defRPr sz="1200">
                <a:solidFill>
                  <a:schemeClr val="tx1"/>
                </a:solidFill>
                <a:latin typeface="Arial" panose="020B0604020202020204" pitchFamily="34" charset="0"/>
              </a:defRPr>
            </a:lvl4pPr>
            <a:lvl5pPr marL="2020574" indent="-214280" defTabSz="931718">
              <a:spcBef>
                <a:spcPct val="30000"/>
              </a:spcBef>
              <a:defRPr sz="1200">
                <a:solidFill>
                  <a:schemeClr val="tx1"/>
                </a:solidFill>
                <a:latin typeface="Arial" panose="020B0604020202020204" pitchFamily="34" charset="0"/>
              </a:defRPr>
            </a:lvl5pPr>
            <a:lvl6pPr marL="2477703" indent="-214280" defTabSz="931718" eaLnBrk="0" fontAlgn="base" hangingPunct="0">
              <a:spcBef>
                <a:spcPct val="30000"/>
              </a:spcBef>
              <a:spcAft>
                <a:spcPct val="0"/>
              </a:spcAft>
              <a:defRPr sz="1200">
                <a:solidFill>
                  <a:schemeClr val="tx1"/>
                </a:solidFill>
                <a:latin typeface="Arial" panose="020B0604020202020204" pitchFamily="34" charset="0"/>
              </a:defRPr>
            </a:lvl6pPr>
            <a:lvl7pPr marL="2934831" indent="-214280" defTabSz="931718" eaLnBrk="0" fontAlgn="base" hangingPunct="0">
              <a:spcBef>
                <a:spcPct val="30000"/>
              </a:spcBef>
              <a:spcAft>
                <a:spcPct val="0"/>
              </a:spcAft>
              <a:defRPr sz="1200">
                <a:solidFill>
                  <a:schemeClr val="tx1"/>
                </a:solidFill>
                <a:latin typeface="Arial" panose="020B0604020202020204" pitchFamily="34" charset="0"/>
              </a:defRPr>
            </a:lvl7pPr>
            <a:lvl8pPr marL="3391960" indent="-214280" defTabSz="931718" eaLnBrk="0" fontAlgn="base" hangingPunct="0">
              <a:spcBef>
                <a:spcPct val="30000"/>
              </a:spcBef>
              <a:spcAft>
                <a:spcPct val="0"/>
              </a:spcAft>
              <a:defRPr sz="1200">
                <a:solidFill>
                  <a:schemeClr val="tx1"/>
                </a:solidFill>
                <a:latin typeface="Arial" panose="020B0604020202020204" pitchFamily="34" charset="0"/>
              </a:defRPr>
            </a:lvl8pPr>
            <a:lvl9pPr marL="3849090" indent="-214280" defTabSz="93171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1137DC-9CBC-48A0-9B6C-FBAC5BDED1D8}" type="slidenum">
              <a:rPr lang="de-DE" altLang="de-DE" sz="1400"/>
              <a:pPr>
                <a:spcBef>
                  <a:spcPct val="0"/>
                </a:spcBef>
              </a:pPr>
              <a:t>128</a:t>
            </a:fld>
            <a:endParaRPr lang="de-DE" altLang="de-DE" sz="1400"/>
          </a:p>
        </p:txBody>
      </p:sp>
    </p:spTree>
    <p:extLst>
      <p:ext uri="{BB962C8B-B14F-4D97-AF65-F5344CB8AC3E}">
        <p14:creationId xmlns:p14="http://schemas.microsoft.com/office/powerpoint/2010/main" val="328830600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Folienbildplatzhalter 1">
            <a:extLst>
              <a:ext uri="{FF2B5EF4-FFF2-40B4-BE49-F238E27FC236}">
                <a16:creationId xmlns:a16="http://schemas.microsoft.com/office/drawing/2014/main" id="{2FB6A7D8-819A-40D0-82D0-DF3F5B5666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63" name="Notizenplatzhalter 2">
            <a:extLst>
              <a:ext uri="{FF2B5EF4-FFF2-40B4-BE49-F238E27FC236}">
                <a16:creationId xmlns:a16="http://schemas.microsoft.com/office/drawing/2014/main" id="{55E4D79F-2F16-409B-8F49-661B5B3F3CDE}"/>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45764" name="Foliennummernplatzhalter 3">
            <a:extLst>
              <a:ext uri="{FF2B5EF4-FFF2-40B4-BE49-F238E27FC236}">
                <a16:creationId xmlns:a16="http://schemas.microsoft.com/office/drawing/2014/main" id="{F10D5FEE-D9A8-4DF5-84C9-722F693B0B3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A55B28CC-8502-4F1E-8AB5-42F95CECA44E}" type="slidenum">
              <a:rPr lang="de-DE" altLang="de-DE" sz="1300"/>
              <a:pPr>
                <a:spcBef>
                  <a:spcPct val="0"/>
                </a:spcBef>
              </a:pPr>
              <a:t>129</a:t>
            </a:fld>
            <a:endParaRPr lang="de-DE" altLang="de-DE" sz="13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a:extLst>
              <a:ext uri="{FF2B5EF4-FFF2-40B4-BE49-F238E27FC236}">
                <a16:creationId xmlns:a16="http://schemas.microsoft.com/office/drawing/2014/main" id="{FA239695-A0B1-4853-ABDC-45FFA1ED8468}"/>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a:extLst>
              <a:ext uri="{FF2B5EF4-FFF2-40B4-BE49-F238E27FC236}">
                <a16:creationId xmlns:a16="http://schemas.microsoft.com/office/drawing/2014/main" id="{E5565012-1A64-4834-B282-53804A04062A}"/>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dirty="0">
              <a:cs typeface="Arial" panose="020B0604020202020204" pitchFamily="34" charset="0"/>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Folienbildplatzhalter 1">
            <a:extLst>
              <a:ext uri="{FF2B5EF4-FFF2-40B4-BE49-F238E27FC236}">
                <a16:creationId xmlns:a16="http://schemas.microsoft.com/office/drawing/2014/main" id="{0A55BD22-9503-4C84-856A-8B6A99806E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7811" name="Notizenplatzhalter 2">
            <a:extLst>
              <a:ext uri="{FF2B5EF4-FFF2-40B4-BE49-F238E27FC236}">
                <a16:creationId xmlns:a16="http://schemas.microsoft.com/office/drawing/2014/main" id="{21555665-3DE8-40B8-9CCC-097DE6C2D74A}"/>
              </a:ext>
            </a:extLst>
          </p:cNvPr>
          <p:cNvSpPr>
            <a:spLocks noGrp="1" noChangeArrowheads="1"/>
          </p:cNvSpPr>
          <p:nvPr>
            <p:ph type="body" idx="1"/>
          </p:nvPr>
        </p:nvSpPr>
        <p:spPr>
          <a:noFill/>
        </p:spPr>
        <p:txBody>
          <a:bodyPr/>
          <a:lstStyle/>
          <a:p>
            <a:r>
              <a:rPr lang="de-DE" altLang="de-DE" dirty="0">
                <a:cs typeface="Arial" panose="020B0604020202020204" pitchFamily="34" charset="0"/>
              </a:rPr>
              <a:t>4.3 gibt es nicht </a:t>
            </a:r>
          </a:p>
          <a:p>
            <a:r>
              <a:rPr lang="de-DE" altLang="de-DE" dirty="0">
                <a:cs typeface="Arial" panose="020B0604020202020204" pitchFamily="34" charset="0"/>
              </a:rPr>
              <a:t>4.9 – 4.11 siehe Folie unten</a:t>
            </a:r>
          </a:p>
        </p:txBody>
      </p:sp>
      <p:sp>
        <p:nvSpPr>
          <p:cNvPr id="247812" name="Foliennummernplatzhalter 3">
            <a:extLst>
              <a:ext uri="{FF2B5EF4-FFF2-40B4-BE49-F238E27FC236}">
                <a16:creationId xmlns:a16="http://schemas.microsoft.com/office/drawing/2014/main" id="{E85937EC-17D3-4DDB-B6BB-0E34768A438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B86B3DAD-D063-4139-91B0-E3A5173BE34D}" type="slidenum">
              <a:rPr lang="de-DE" altLang="de-DE" sz="1300"/>
              <a:pPr>
                <a:spcBef>
                  <a:spcPct val="0"/>
                </a:spcBef>
              </a:pPr>
              <a:t>130</a:t>
            </a:fld>
            <a:endParaRPr lang="de-DE" altLang="de-DE" sz="130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Folienbildplatzhalter 1">
            <a:extLst>
              <a:ext uri="{FF2B5EF4-FFF2-40B4-BE49-F238E27FC236}">
                <a16:creationId xmlns:a16="http://schemas.microsoft.com/office/drawing/2014/main" id="{1BF63FA1-233B-4587-A928-1B593093EF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1907" name="Notizenplatzhalter 2">
            <a:extLst>
              <a:ext uri="{FF2B5EF4-FFF2-40B4-BE49-F238E27FC236}">
                <a16:creationId xmlns:a16="http://schemas.microsoft.com/office/drawing/2014/main" id="{F0ED181B-5FC3-4DBA-A897-EBEA220B87FE}"/>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1908" name="Foliennummernplatzhalter 3">
            <a:extLst>
              <a:ext uri="{FF2B5EF4-FFF2-40B4-BE49-F238E27FC236}">
                <a16:creationId xmlns:a16="http://schemas.microsoft.com/office/drawing/2014/main" id="{87523D64-FCC7-49D1-A108-D61462A2391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9514D7B1-7F7A-4C48-B583-D3CEAA238CDC}" type="slidenum">
              <a:rPr lang="de-DE" altLang="de-DE" sz="1300"/>
              <a:pPr>
                <a:spcBef>
                  <a:spcPct val="0"/>
                </a:spcBef>
              </a:pPr>
              <a:t>131</a:t>
            </a:fld>
            <a:endParaRPr lang="de-DE" altLang="de-DE" sz="130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132</a:t>
            </a:fld>
            <a:endParaRPr lang="de-DE" altLang="de-DE" sz="130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Folienbildplatzhalter 1">
            <a:extLst>
              <a:ext uri="{FF2B5EF4-FFF2-40B4-BE49-F238E27FC236}">
                <a16:creationId xmlns:a16="http://schemas.microsoft.com/office/drawing/2014/main" id="{9C68ABB7-2B1D-4825-AABA-63CD950CDE2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03" name="Notizenplatzhalter 2">
            <a:extLst>
              <a:ext uri="{FF2B5EF4-FFF2-40B4-BE49-F238E27FC236}">
                <a16:creationId xmlns:a16="http://schemas.microsoft.com/office/drawing/2014/main" id="{C987E816-8692-4DDE-970F-9C8E805C3C43}"/>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6004" name="Foliennummernplatzhalter 3">
            <a:extLst>
              <a:ext uri="{FF2B5EF4-FFF2-40B4-BE49-F238E27FC236}">
                <a16:creationId xmlns:a16="http://schemas.microsoft.com/office/drawing/2014/main" id="{FEE304CF-E93C-445F-B98A-8C023052D4BD}"/>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305EDD53-CC1F-49E2-8DFB-7972944B91D6}" type="slidenum">
              <a:rPr lang="de-DE" altLang="de-DE" sz="1300"/>
              <a:pPr>
                <a:spcBef>
                  <a:spcPct val="0"/>
                </a:spcBef>
              </a:pPr>
              <a:t>133</a:t>
            </a:fld>
            <a:endParaRPr lang="de-DE" altLang="de-DE" sz="130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Folienbildplatzhalter 1">
            <a:extLst>
              <a:ext uri="{FF2B5EF4-FFF2-40B4-BE49-F238E27FC236}">
                <a16:creationId xmlns:a16="http://schemas.microsoft.com/office/drawing/2014/main" id="{86D50141-1FC1-45BF-A036-C0E205570D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8051" name="Notizenplatzhalter 2">
            <a:extLst>
              <a:ext uri="{FF2B5EF4-FFF2-40B4-BE49-F238E27FC236}">
                <a16:creationId xmlns:a16="http://schemas.microsoft.com/office/drawing/2014/main" id="{DB4358B7-C9FB-42A7-A0B1-9DAA7E42F094}"/>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8052" name="Foliennummernplatzhalter 3">
            <a:extLst>
              <a:ext uri="{FF2B5EF4-FFF2-40B4-BE49-F238E27FC236}">
                <a16:creationId xmlns:a16="http://schemas.microsoft.com/office/drawing/2014/main" id="{BD99F643-147D-40D8-BB90-42284A09E889}"/>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527E528C-3715-41D2-BBE7-0ADCF6EF4260}" type="slidenum">
              <a:rPr lang="de-DE" altLang="de-DE" sz="1300"/>
              <a:pPr>
                <a:spcBef>
                  <a:spcPct val="0"/>
                </a:spcBef>
              </a:pPr>
              <a:t>134</a:t>
            </a:fld>
            <a:endParaRPr lang="de-DE" altLang="de-DE" sz="130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Folienbildplatzhalter 1">
            <a:extLst>
              <a:ext uri="{FF2B5EF4-FFF2-40B4-BE49-F238E27FC236}">
                <a16:creationId xmlns:a16="http://schemas.microsoft.com/office/drawing/2014/main" id="{E9E9263C-8C97-40CC-8E60-A84E9CA32DA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0099" name="Notizenplatzhalter 2">
            <a:extLst>
              <a:ext uri="{FF2B5EF4-FFF2-40B4-BE49-F238E27FC236}">
                <a16:creationId xmlns:a16="http://schemas.microsoft.com/office/drawing/2014/main" id="{9DA1E4AD-BA14-4D1B-96F6-84D4B334EE1B}"/>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60100" name="Foliennummernplatzhalter 3">
            <a:extLst>
              <a:ext uri="{FF2B5EF4-FFF2-40B4-BE49-F238E27FC236}">
                <a16:creationId xmlns:a16="http://schemas.microsoft.com/office/drawing/2014/main" id="{0738C02B-F68D-42BD-B8A2-FB12E5C81D08}"/>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F55FB556-F064-4C36-AD6A-1F9F8508152A}" type="slidenum">
              <a:rPr lang="de-DE" altLang="de-DE" sz="1300"/>
              <a:pPr>
                <a:spcBef>
                  <a:spcPct val="0"/>
                </a:spcBef>
              </a:pPr>
              <a:t>135</a:t>
            </a:fld>
            <a:endParaRPr lang="de-DE" altLang="de-DE" sz="130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Folienbildplatzhalter 1">
            <a:extLst>
              <a:ext uri="{FF2B5EF4-FFF2-40B4-BE49-F238E27FC236}">
                <a16:creationId xmlns:a16="http://schemas.microsoft.com/office/drawing/2014/main" id="{344B1EC8-5AA6-4FD6-AA0D-5F5E2D2D82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2147" name="Notizenplatzhalter 2">
            <a:extLst>
              <a:ext uri="{FF2B5EF4-FFF2-40B4-BE49-F238E27FC236}">
                <a16:creationId xmlns:a16="http://schemas.microsoft.com/office/drawing/2014/main" id="{5DECFD55-3FEB-45FF-9946-39827791870D}"/>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62148" name="Foliennummernplatzhalter 3">
            <a:extLst>
              <a:ext uri="{FF2B5EF4-FFF2-40B4-BE49-F238E27FC236}">
                <a16:creationId xmlns:a16="http://schemas.microsoft.com/office/drawing/2014/main" id="{6556301D-5611-450E-883E-085933AFA7DE}"/>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F9346518-3347-4D37-A343-4756D83D0731}" type="slidenum">
              <a:rPr lang="de-DE" altLang="de-DE" sz="1300"/>
              <a:pPr>
                <a:spcBef>
                  <a:spcPct val="0"/>
                </a:spcBef>
              </a:pPr>
              <a:t>136</a:t>
            </a:fld>
            <a:endParaRPr lang="de-DE" altLang="de-DE" sz="130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Folienbildplatzhalter 1">
            <a:extLst>
              <a:ext uri="{FF2B5EF4-FFF2-40B4-BE49-F238E27FC236}">
                <a16:creationId xmlns:a16="http://schemas.microsoft.com/office/drawing/2014/main" id="{A4DC2805-1DA2-4DD2-AB5F-D6FBC21CC1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4195" name="Notizenplatzhalter 2">
            <a:extLst>
              <a:ext uri="{FF2B5EF4-FFF2-40B4-BE49-F238E27FC236}">
                <a16:creationId xmlns:a16="http://schemas.microsoft.com/office/drawing/2014/main" id="{C13632CD-3B29-4CAE-8A68-97861C789DD3}"/>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64196" name="Foliennummernplatzhalter 3">
            <a:extLst>
              <a:ext uri="{FF2B5EF4-FFF2-40B4-BE49-F238E27FC236}">
                <a16:creationId xmlns:a16="http://schemas.microsoft.com/office/drawing/2014/main" id="{6049CC9E-7538-47F7-9EE3-1069583B6B6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0D80D6A8-A732-4105-85AB-63BAFE120595}" type="slidenum">
              <a:rPr lang="de-DE" altLang="de-DE" sz="1300"/>
              <a:pPr>
                <a:spcBef>
                  <a:spcPct val="0"/>
                </a:spcBef>
              </a:pPr>
              <a:t>137</a:t>
            </a:fld>
            <a:endParaRPr lang="de-DE" altLang="de-DE" sz="130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Folienbildplatzhalter 1">
            <a:extLst>
              <a:ext uri="{FF2B5EF4-FFF2-40B4-BE49-F238E27FC236}">
                <a16:creationId xmlns:a16="http://schemas.microsoft.com/office/drawing/2014/main" id="{1C504817-1A49-4D4D-AFEB-624427A885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43" name="Notizenplatzhalter 2">
            <a:extLst>
              <a:ext uri="{FF2B5EF4-FFF2-40B4-BE49-F238E27FC236}">
                <a16:creationId xmlns:a16="http://schemas.microsoft.com/office/drawing/2014/main" id="{6830C89D-7049-4675-8D78-36FF10A7E7BA}"/>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66244" name="Foliennummernplatzhalter 3">
            <a:extLst>
              <a:ext uri="{FF2B5EF4-FFF2-40B4-BE49-F238E27FC236}">
                <a16:creationId xmlns:a16="http://schemas.microsoft.com/office/drawing/2014/main" id="{51EBF61D-5B22-4110-836A-9B1E88587C5B}"/>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C20156BE-8F5F-48F2-B5E9-3BCA6B17EAD2}" type="slidenum">
              <a:rPr lang="de-DE" altLang="de-DE" sz="1300"/>
              <a:pPr>
                <a:spcBef>
                  <a:spcPct val="0"/>
                </a:spcBef>
              </a:pPr>
              <a:t>138</a:t>
            </a:fld>
            <a:endParaRPr lang="de-DE" altLang="de-DE" sz="130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Folienbildplatzhalter 1">
            <a:extLst>
              <a:ext uri="{FF2B5EF4-FFF2-40B4-BE49-F238E27FC236}">
                <a16:creationId xmlns:a16="http://schemas.microsoft.com/office/drawing/2014/main" id="{0FEDEE83-9A5B-44D3-BCD2-D43613C5F0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8291" name="Notizenplatzhalter 2">
            <a:extLst>
              <a:ext uri="{FF2B5EF4-FFF2-40B4-BE49-F238E27FC236}">
                <a16:creationId xmlns:a16="http://schemas.microsoft.com/office/drawing/2014/main" id="{0C7341D1-2B15-4081-8DB7-553F9ACB081C}"/>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68292" name="Foliennummernplatzhalter 3">
            <a:extLst>
              <a:ext uri="{FF2B5EF4-FFF2-40B4-BE49-F238E27FC236}">
                <a16:creationId xmlns:a16="http://schemas.microsoft.com/office/drawing/2014/main" id="{D8094DC5-F43B-4E6C-AA79-4B81BDEF578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624C2B82-AC68-41B2-A422-C544B942E0CB}" type="slidenum">
              <a:rPr lang="de-DE" altLang="de-DE" sz="1300"/>
              <a:pPr>
                <a:spcBef>
                  <a:spcPct val="0"/>
                </a:spcBef>
              </a:pPr>
              <a:t>139</a:t>
            </a:fld>
            <a:endParaRPr lang="de-DE" altLang="de-DE" sz="13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606171EA-CFE9-4062-B1D6-EA9882385C6C}"/>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Rectangle 3">
            <a:extLst>
              <a:ext uri="{FF2B5EF4-FFF2-40B4-BE49-F238E27FC236}">
                <a16:creationId xmlns:a16="http://schemas.microsoft.com/office/drawing/2014/main" id="{1AA45CE9-A3E6-4787-906D-B1BECEF946D6}"/>
              </a:ext>
            </a:extLst>
          </p:cNvPr>
          <p:cNvSpPr>
            <a:spLocks noGrp="1" noChangeArrowheads="1"/>
          </p:cNvSpPr>
          <p:nvPr>
            <p:ph type="body" idx="1"/>
          </p:nvPr>
        </p:nvSpPr>
        <p:spPr>
          <a:xfrm>
            <a:off x="896638" y="4687056"/>
            <a:ext cx="4944069" cy="4439368"/>
          </a:xfrm>
          <a:noFill/>
        </p:spPr>
        <p:txBody>
          <a:bodyPr/>
          <a:lstStyle/>
          <a:p>
            <a:pPr eaLnBrk="1" hangingPunct="1"/>
            <a:r>
              <a:rPr lang="de-DE" altLang="de-DE" dirty="0">
                <a:cs typeface="Arial" panose="020B0604020202020204" pitchFamily="34" charset="0"/>
              </a:rPr>
              <a:t>Muss die Überschrift bei der vorherigen Folie dann nicht auch geändert werden, wenn ja bei den folgenden Folien auch ändern</a:t>
            </a:r>
          </a:p>
          <a:p>
            <a:pPr eaLnBrk="1" hangingPunct="1"/>
            <a:r>
              <a:rPr lang="de-DE" altLang="de-DE" dirty="0">
                <a:cs typeface="Arial" panose="020B0604020202020204" pitchFamily="34" charset="0"/>
              </a:rPr>
              <a:t>L?????</a:t>
            </a: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Folienbildplatzhalter 1">
            <a:extLst>
              <a:ext uri="{FF2B5EF4-FFF2-40B4-BE49-F238E27FC236}">
                <a16:creationId xmlns:a16="http://schemas.microsoft.com/office/drawing/2014/main" id="{70698701-48D9-4E9F-8762-567D475DB9E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9" name="Notizenplatzhalter 2">
            <a:extLst>
              <a:ext uri="{FF2B5EF4-FFF2-40B4-BE49-F238E27FC236}">
                <a16:creationId xmlns:a16="http://schemas.microsoft.com/office/drawing/2014/main" id="{6A74B11D-C178-4B8E-8E27-20EDAB284312}"/>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70340" name="Foliennummernplatzhalter 3">
            <a:extLst>
              <a:ext uri="{FF2B5EF4-FFF2-40B4-BE49-F238E27FC236}">
                <a16:creationId xmlns:a16="http://schemas.microsoft.com/office/drawing/2014/main" id="{40159959-427F-4A6C-ABCB-D47E1052881E}"/>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F77CBD0E-6020-4A6A-A26F-8D129722611E}" type="slidenum">
              <a:rPr lang="de-DE" altLang="de-DE" sz="1300"/>
              <a:pPr>
                <a:spcBef>
                  <a:spcPct val="0"/>
                </a:spcBef>
              </a:pPr>
              <a:t>140</a:t>
            </a:fld>
            <a:endParaRPr lang="de-DE" altLang="de-DE" sz="130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Folienbildplatzhalter 1">
            <a:extLst>
              <a:ext uri="{FF2B5EF4-FFF2-40B4-BE49-F238E27FC236}">
                <a16:creationId xmlns:a16="http://schemas.microsoft.com/office/drawing/2014/main" id="{74BE2157-54C6-4ECE-B03A-42EFF4EBC3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2387" name="Notizenplatzhalter 2">
            <a:extLst>
              <a:ext uri="{FF2B5EF4-FFF2-40B4-BE49-F238E27FC236}">
                <a16:creationId xmlns:a16="http://schemas.microsoft.com/office/drawing/2014/main" id="{B23E620F-72EB-41DD-ACA7-F92AC00DA5A4}"/>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72388" name="Foliennummernplatzhalter 3">
            <a:extLst>
              <a:ext uri="{FF2B5EF4-FFF2-40B4-BE49-F238E27FC236}">
                <a16:creationId xmlns:a16="http://schemas.microsoft.com/office/drawing/2014/main" id="{BAE3808D-D07B-43DF-8CCC-B49C5B418B4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869F6788-9E57-40D5-93D3-9517FF7D55CB}" type="slidenum">
              <a:rPr lang="de-DE" altLang="de-DE" sz="1300"/>
              <a:pPr>
                <a:spcBef>
                  <a:spcPct val="0"/>
                </a:spcBef>
              </a:pPr>
              <a:t>141</a:t>
            </a:fld>
            <a:endParaRPr lang="de-DE" altLang="de-DE" sz="130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Folienbildplatzhalter 1">
            <a:extLst>
              <a:ext uri="{FF2B5EF4-FFF2-40B4-BE49-F238E27FC236}">
                <a16:creationId xmlns:a16="http://schemas.microsoft.com/office/drawing/2014/main" id="{CB99BED1-E549-4E5D-8203-53EBE5FEEE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4435" name="Notizenplatzhalter 2">
            <a:extLst>
              <a:ext uri="{FF2B5EF4-FFF2-40B4-BE49-F238E27FC236}">
                <a16:creationId xmlns:a16="http://schemas.microsoft.com/office/drawing/2014/main" id="{F8B5B24E-83E4-4595-9AFE-07B2F52FF2F4}"/>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74436" name="Foliennummernplatzhalter 3">
            <a:extLst>
              <a:ext uri="{FF2B5EF4-FFF2-40B4-BE49-F238E27FC236}">
                <a16:creationId xmlns:a16="http://schemas.microsoft.com/office/drawing/2014/main" id="{016E36A3-7699-4554-A986-8416C5B5241B}"/>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6C249B82-9DD2-463B-AE40-A6C635ABA01D}" type="slidenum">
              <a:rPr lang="de-DE" altLang="de-DE" sz="1300"/>
              <a:pPr>
                <a:spcBef>
                  <a:spcPct val="0"/>
                </a:spcBef>
              </a:pPr>
              <a:t>142</a:t>
            </a:fld>
            <a:endParaRPr lang="de-DE" altLang="de-DE" sz="130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Folienbildplatzhalter 1">
            <a:extLst>
              <a:ext uri="{FF2B5EF4-FFF2-40B4-BE49-F238E27FC236}">
                <a16:creationId xmlns:a16="http://schemas.microsoft.com/office/drawing/2014/main" id="{BBEF31CB-1825-47B8-8252-B5B29A04FF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0819" name="Notizenplatzhalter 2">
            <a:extLst>
              <a:ext uri="{FF2B5EF4-FFF2-40B4-BE49-F238E27FC236}">
                <a16:creationId xmlns:a16="http://schemas.microsoft.com/office/drawing/2014/main" id="{5F644921-569D-4035-A097-CAB22E9F676F}"/>
              </a:ext>
            </a:extLst>
          </p:cNvPr>
          <p:cNvSpPr>
            <a:spLocks noGrp="1" noChangeArrowheads="1"/>
          </p:cNvSpPr>
          <p:nvPr>
            <p:ph type="body" idx="1"/>
          </p:nvPr>
        </p:nvSpPr>
        <p:spPr>
          <a:noFill/>
        </p:spPr>
        <p:txBody>
          <a:bodyPr/>
          <a:lstStyle/>
          <a:p>
            <a:r>
              <a:rPr lang="de-DE" altLang="de-DE" dirty="0">
                <a:cs typeface="Arial" panose="020B0604020202020204" pitchFamily="34" charset="0"/>
              </a:rPr>
              <a:t>TextBox nach oben ziehen?</a:t>
            </a:r>
          </a:p>
        </p:txBody>
      </p:sp>
      <p:sp>
        <p:nvSpPr>
          <p:cNvPr id="290820" name="Foliennummernplatzhalter 3">
            <a:extLst>
              <a:ext uri="{FF2B5EF4-FFF2-40B4-BE49-F238E27FC236}">
                <a16:creationId xmlns:a16="http://schemas.microsoft.com/office/drawing/2014/main" id="{57F84EC2-BC15-403F-AE3E-EB6B9D0DE86A}"/>
              </a:ext>
            </a:extLst>
          </p:cNvPr>
          <p:cNvSpPr>
            <a:spLocks noGrp="1"/>
          </p:cNvSpPr>
          <p:nvPr>
            <p:ph type="sldNum" sz="quarter" idx="5"/>
          </p:nvPr>
        </p:nvSpPr>
        <p:spPr>
          <a:noFill/>
        </p:spPr>
        <p:txBody>
          <a:bodyPr/>
          <a:lstStyle>
            <a:lvl1pPr defTabSz="898670">
              <a:spcBef>
                <a:spcPct val="30000"/>
              </a:spcBef>
              <a:defRPr sz="1200">
                <a:solidFill>
                  <a:schemeClr val="tx1"/>
                </a:solidFill>
                <a:latin typeface="Calibri" panose="020F0502020204030204" pitchFamily="34" charset="0"/>
                <a:cs typeface="Arial" panose="020B0604020202020204" pitchFamily="34" charset="0"/>
              </a:defRPr>
            </a:lvl1pPr>
            <a:lvl2pPr marL="731841" indent="-278574" defTabSz="898670">
              <a:spcBef>
                <a:spcPct val="30000"/>
              </a:spcBef>
              <a:defRPr sz="1200">
                <a:solidFill>
                  <a:schemeClr val="tx1"/>
                </a:solidFill>
                <a:latin typeface="Calibri" panose="020F0502020204030204" pitchFamily="34" charset="0"/>
                <a:cs typeface="Arial" panose="020B0604020202020204" pitchFamily="34" charset="0"/>
              </a:defRPr>
            </a:lvl2pPr>
            <a:lvl3pPr marL="1128453" indent="-221912" defTabSz="898670">
              <a:spcBef>
                <a:spcPct val="30000"/>
              </a:spcBef>
              <a:defRPr sz="1200">
                <a:solidFill>
                  <a:schemeClr val="tx1"/>
                </a:solidFill>
                <a:latin typeface="Calibri" panose="020F0502020204030204" pitchFamily="34" charset="0"/>
                <a:cs typeface="Arial" panose="020B0604020202020204" pitchFamily="34" charset="0"/>
              </a:defRPr>
            </a:lvl3pPr>
            <a:lvl4pPr marL="1578574" indent="-221912" defTabSz="898670">
              <a:spcBef>
                <a:spcPct val="30000"/>
              </a:spcBef>
              <a:defRPr sz="1200">
                <a:solidFill>
                  <a:schemeClr val="tx1"/>
                </a:solidFill>
                <a:latin typeface="Calibri" panose="020F0502020204030204" pitchFamily="34" charset="0"/>
                <a:cs typeface="Arial" panose="020B0604020202020204" pitchFamily="34" charset="0"/>
              </a:defRPr>
            </a:lvl4pPr>
            <a:lvl5pPr marL="2031844" indent="-221912" defTabSz="898670">
              <a:spcBef>
                <a:spcPct val="30000"/>
              </a:spcBef>
              <a:defRPr sz="1200">
                <a:solidFill>
                  <a:schemeClr val="tx1"/>
                </a:solidFill>
                <a:latin typeface="Calibri" panose="020F0502020204030204" pitchFamily="34" charset="0"/>
                <a:cs typeface="Arial" panose="020B0604020202020204" pitchFamily="34" charset="0"/>
              </a:defRPr>
            </a:lvl5pPr>
            <a:lvl6pPr marL="2485115"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8384"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1652"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4921"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8F7600F8-984D-4263-9841-3331B445B34E}" type="slidenum">
              <a:rPr lang="de-DE" altLang="de-DE" sz="1300">
                <a:solidFill>
                  <a:srgbClr val="000000"/>
                </a:solidFill>
                <a:latin typeface="Verdana" panose="020B0604030504040204" pitchFamily="34" charset="0"/>
              </a:rPr>
              <a:pPr>
                <a:spcBef>
                  <a:spcPct val="0"/>
                </a:spcBef>
              </a:pPr>
              <a:t>145</a:t>
            </a:fld>
            <a:endParaRPr lang="de-DE" altLang="de-DE" sz="1300">
              <a:solidFill>
                <a:srgbClr val="000000"/>
              </a:solidFill>
              <a:latin typeface="Verdana" panose="020B0604030504040204" pitchFamily="34" charset="0"/>
            </a:endParaRPr>
          </a:p>
        </p:txBody>
      </p:sp>
    </p:spTree>
    <p:extLst>
      <p:ext uri="{BB962C8B-B14F-4D97-AF65-F5344CB8AC3E}">
        <p14:creationId xmlns:p14="http://schemas.microsoft.com/office/powerpoint/2010/main" val="2709326950"/>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Folienbildplatzhalter 1">
            <a:extLst>
              <a:ext uri="{FF2B5EF4-FFF2-40B4-BE49-F238E27FC236}">
                <a16:creationId xmlns:a16="http://schemas.microsoft.com/office/drawing/2014/main" id="{A0E5EF26-5B83-46B1-ADDE-FEB1D94AEE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2867" name="Notizenplatzhalter 2">
            <a:extLst>
              <a:ext uri="{FF2B5EF4-FFF2-40B4-BE49-F238E27FC236}">
                <a16:creationId xmlns:a16="http://schemas.microsoft.com/office/drawing/2014/main" id="{67CBE635-3051-4950-A38F-EC7E40332C3B}"/>
              </a:ext>
            </a:extLst>
          </p:cNvPr>
          <p:cNvSpPr>
            <a:spLocks noGrp="1" noChangeArrowheads="1"/>
          </p:cNvSpPr>
          <p:nvPr>
            <p:ph type="body" idx="1"/>
          </p:nvPr>
        </p:nvSpPr>
        <p:spPr>
          <a:noFill/>
        </p:spPr>
        <p:txBody>
          <a:bodyPr/>
          <a:lstStyle/>
          <a:p>
            <a:r>
              <a:rPr lang="de-DE" altLang="de-DE" dirty="0">
                <a:cs typeface="Arial" panose="020B0604020202020204" pitchFamily="34" charset="0"/>
              </a:rPr>
              <a:t>Papier keine Ü</a:t>
            </a:r>
          </a:p>
        </p:txBody>
      </p:sp>
      <p:sp>
        <p:nvSpPr>
          <p:cNvPr id="292868" name="Foliennummernplatzhalter 3">
            <a:extLst>
              <a:ext uri="{FF2B5EF4-FFF2-40B4-BE49-F238E27FC236}">
                <a16:creationId xmlns:a16="http://schemas.microsoft.com/office/drawing/2014/main" id="{02132502-32E6-4684-BCD3-79E5621985A1}"/>
              </a:ext>
            </a:extLst>
          </p:cNvPr>
          <p:cNvSpPr>
            <a:spLocks noGrp="1"/>
          </p:cNvSpPr>
          <p:nvPr>
            <p:ph type="sldNum" sz="quarter" idx="5"/>
          </p:nvPr>
        </p:nvSpPr>
        <p:spPr>
          <a:noFill/>
        </p:spPr>
        <p:txBody>
          <a:bodyPr/>
          <a:lstStyle>
            <a:lvl1pPr defTabSz="898670">
              <a:spcBef>
                <a:spcPct val="30000"/>
              </a:spcBef>
              <a:defRPr sz="1200">
                <a:solidFill>
                  <a:schemeClr val="tx1"/>
                </a:solidFill>
                <a:latin typeface="Calibri" panose="020F0502020204030204" pitchFamily="34" charset="0"/>
                <a:cs typeface="Arial" panose="020B0604020202020204" pitchFamily="34" charset="0"/>
              </a:defRPr>
            </a:lvl1pPr>
            <a:lvl2pPr marL="731841" indent="-278574" defTabSz="898670">
              <a:spcBef>
                <a:spcPct val="30000"/>
              </a:spcBef>
              <a:defRPr sz="1200">
                <a:solidFill>
                  <a:schemeClr val="tx1"/>
                </a:solidFill>
                <a:latin typeface="Calibri" panose="020F0502020204030204" pitchFamily="34" charset="0"/>
                <a:cs typeface="Arial" panose="020B0604020202020204" pitchFamily="34" charset="0"/>
              </a:defRPr>
            </a:lvl2pPr>
            <a:lvl3pPr marL="1128453" indent="-221912" defTabSz="898670">
              <a:spcBef>
                <a:spcPct val="30000"/>
              </a:spcBef>
              <a:defRPr sz="1200">
                <a:solidFill>
                  <a:schemeClr val="tx1"/>
                </a:solidFill>
                <a:latin typeface="Calibri" panose="020F0502020204030204" pitchFamily="34" charset="0"/>
                <a:cs typeface="Arial" panose="020B0604020202020204" pitchFamily="34" charset="0"/>
              </a:defRPr>
            </a:lvl3pPr>
            <a:lvl4pPr marL="1578574" indent="-221912" defTabSz="898670">
              <a:spcBef>
                <a:spcPct val="30000"/>
              </a:spcBef>
              <a:defRPr sz="1200">
                <a:solidFill>
                  <a:schemeClr val="tx1"/>
                </a:solidFill>
                <a:latin typeface="Calibri" panose="020F0502020204030204" pitchFamily="34" charset="0"/>
                <a:cs typeface="Arial" panose="020B0604020202020204" pitchFamily="34" charset="0"/>
              </a:defRPr>
            </a:lvl4pPr>
            <a:lvl5pPr marL="2031844" indent="-221912" defTabSz="898670">
              <a:spcBef>
                <a:spcPct val="30000"/>
              </a:spcBef>
              <a:defRPr sz="1200">
                <a:solidFill>
                  <a:schemeClr val="tx1"/>
                </a:solidFill>
                <a:latin typeface="Calibri" panose="020F0502020204030204" pitchFamily="34" charset="0"/>
                <a:cs typeface="Arial" panose="020B0604020202020204" pitchFamily="34" charset="0"/>
              </a:defRPr>
            </a:lvl5pPr>
            <a:lvl6pPr marL="2485115"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8384"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1652"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4921"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5489F595-3CFE-4995-83DA-8374C837C903}" type="slidenum">
              <a:rPr lang="de-DE" altLang="de-DE" sz="1300">
                <a:solidFill>
                  <a:srgbClr val="000000"/>
                </a:solidFill>
                <a:latin typeface="Verdana" panose="020B0604030504040204" pitchFamily="34" charset="0"/>
              </a:rPr>
              <a:pPr>
                <a:spcBef>
                  <a:spcPct val="0"/>
                </a:spcBef>
              </a:pPr>
              <a:t>146</a:t>
            </a:fld>
            <a:endParaRPr lang="de-DE" altLang="de-DE" sz="1300">
              <a:solidFill>
                <a:srgbClr val="000000"/>
              </a:solidFill>
              <a:latin typeface="Verdana" panose="020B0604030504040204" pitchFamily="34" charset="0"/>
            </a:endParaRPr>
          </a:p>
        </p:txBody>
      </p:sp>
    </p:spTree>
    <p:extLst>
      <p:ext uri="{BB962C8B-B14F-4D97-AF65-F5344CB8AC3E}">
        <p14:creationId xmlns:p14="http://schemas.microsoft.com/office/powerpoint/2010/main" val="3474719517"/>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Soll in 4.5 geändert werden, gibt es aber schon.</a:t>
            </a:r>
          </a:p>
        </p:txBody>
      </p:sp>
      <p:sp>
        <p:nvSpPr>
          <p:cNvPr id="4" name="Foliennummernplatzhalter 3"/>
          <p:cNvSpPr>
            <a:spLocks noGrp="1"/>
          </p:cNvSpPr>
          <p:nvPr>
            <p:ph type="sldNum" sz="quarter" idx="5"/>
          </p:nvPr>
        </p:nvSpPr>
        <p:spPr/>
        <p:txBody>
          <a:bodyPr/>
          <a:lstStyle/>
          <a:p>
            <a:pPr>
              <a:defRPr/>
            </a:pPr>
            <a:fld id="{F03BC2C1-205F-42E1-A190-876B79A9AF36}" type="slidenum">
              <a:rPr lang="de-DE" altLang="de-DE" smtClean="0"/>
              <a:pPr>
                <a:defRPr/>
              </a:pPr>
              <a:t>156</a:t>
            </a:fld>
            <a:endParaRPr lang="de-DE" altLang="de-DE"/>
          </a:p>
        </p:txBody>
      </p:sp>
    </p:spTree>
    <p:extLst>
      <p:ext uri="{BB962C8B-B14F-4D97-AF65-F5344CB8AC3E}">
        <p14:creationId xmlns:p14="http://schemas.microsoft.com/office/powerpoint/2010/main" val="532479322"/>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Soll in 4.6 geändert werden, gibt es aber schon</a:t>
            </a:r>
          </a:p>
        </p:txBody>
      </p:sp>
      <p:sp>
        <p:nvSpPr>
          <p:cNvPr id="4" name="Foliennummernplatzhalter 3"/>
          <p:cNvSpPr>
            <a:spLocks noGrp="1"/>
          </p:cNvSpPr>
          <p:nvPr>
            <p:ph type="sldNum" sz="quarter" idx="5"/>
          </p:nvPr>
        </p:nvSpPr>
        <p:spPr/>
        <p:txBody>
          <a:bodyPr/>
          <a:lstStyle/>
          <a:p>
            <a:pPr>
              <a:defRPr/>
            </a:pPr>
            <a:fld id="{F03BC2C1-205F-42E1-A190-876B79A9AF36}" type="slidenum">
              <a:rPr lang="de-DE" altLang="de-DE" smtClean="0"/>
              <a:pPr>
                <a:defRPr/>
              </a:pPr>
              <a:t>166</a:t>
            </a:fld>
            <a:endParaRPr lang="de-DE" altLang="de-DE"/>
          </a:p>
        </p:txBody>
      </p:sp>
    </p:spTree>
    <p:extLst>
      <p:ext uri="{BB962C8B-B14F-4D97-AF65-F5344CB8AC3E}">
        <p14:creationId xmlns:p14="http://schemas.microsoft.com/office/powerpoint/2010/main" val="3730864932"/>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Folienbildplatzhalter 1">
            <a:extLst>
              <a:ext uri="{FF2B5EF4-FFF2-40B4-BE49-F238E27FC236}">
                <a16:creationId xmlns:a16="http://schemas.microsoft.com/office/drawing/2014/main" id="{F1863ABB-9065-4923-93B8-08FB234650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9859" name="Notizenplatzhalter 2">
            <a:extLst>
              <a:ext uri="{FF2B5EF4-FFF2-40B4-BE49-F238E27FC236}">
                <a16:creationId xmlns:a16="http://schemas.microsoft.com/office/drawing/2014/main" id="{C18C403D-F2F2-4547-87AF-BC76E55A33C9}"/>
              </a:ext>
            </a:extLst>
          </p:cNvPr>
          <p:cNvSpPr>
            <a:spLocks noGrp="1" noChangeArrowheads="1"/>
          </p:cNvSpPr>
          <p:nvPr>
            <p:ph type="body" idx="1"/>
          </p:nvPr>
        </p:nvSpPr>
        <p:spPr>
          <a:noFill/>
        </p:spPr>
        <p:txBody>
          <a:bodyPr/>
          <a:lstStyle/>
          <a:p>
            <a:endParaRPr lang="de-DE" altLang="de-DE">
              <a:latin typeface="Arial" panose="020B0604020202020204" pitchFamily="34" charset="0"/>
              <a:cs typeface="Arial" panose="020B0604020202020204" pitchFamily="34" charset="0"/>
            </a:endParaRPr>
          </a:p>
        </p:txBody>
      </p:sp>
      <p:sp>
        <p:nvSpPr>
          <p:cNvPr id="249860" name="Foliennummernplatzhalter 3">
            <a:extLst>
              <a:ext uri="{FF2B5EF4-FFF2-40B4-BE49-F238E27FC236}">
                <a16:creationId xmlns:a16="http://schemas.microsoft.com/office/drawing/2014/main" id="{8B6C7D37-C235-4CFA-9132-39AC0D009DE7}"/>
              </a:ext>
            </a:extLst>
          </p:cNvPr>
          <p:cNvSpPr>
            <a:spLocks noGrp="1"/>
          </p:cNvSpPr>
          <p:nvPr>
            <p:ph type="sldNum" sz="quarter" idx="5"/>
          </p:nvPr>
        </p:nvSpPr>
        <p:spPr>
          <a:noFill/>
        </p:spPr>
        <p:txBody>
          <a:bodyPr/>
          <a:lstStyle>
            <a:lvl1pPr defTabSz="923852">
              <a:spcBef>
                <a:spcPct val="30000"/>
              </a:spcBef>
              <a:defRPr sz="1200">
                <a:solidFill>
                  <a:schemeClr val="tx1"/>
                </a:solidFill>
                <a:latin typeface="Calibri" panose="020F0502020204030204" pitchFamily="34" charset="0"/>
                <a:cs typeface="Arial" panose="020B0604020202020204" pitchFamily="34" charset="0"/>
              </a:defRPr>
            </a:lvl1pPr>
            <a:lvl2pPr marL="717678" indent="-270700" defTabSz="923852">
              <a:spcBef>
                <a:spcPct val="30000"/>
              </a:spcBef>
              <a:defRPr sz="1200">
                <a:solidFill>
                  <a:schemeClr val="tx1"/>
                </a:solidFill>
                <a:latin typeface="Calibri" panose="020F0502020204030204" pitchFamily="34" charset="0"/>
                <a:cs typeface="Arial" panose="020B0604020202020204" pitchFamily="34" charset="0"/>
              </a:defRPr>
            </a:lvl2pPr>
            <a:lvl3pPr marL="1109565" indent="-214044" defTabSz="923852">
              <a:spcBef>
                <a:spcPct val="30000"/>
              </a:spcBef>
              <a:defRPr sz="1200">
                <a:solidFill>
                  <a:schemeClr val="tx1"/>
                </a:solidFill>
                <a:latin typeface="Calibri" panose="020F0502020204030204" pitchFamily="34" charset="0"/>
                <a:cs typeface="Arial" panose="020B0604020202020204" pitchFamily="34" charset="0"/>
              </a:defRPr>
            </a:lvl3pPr>
            <a:lvl4pPr marL="1554967" indent="-214044" defTabSz="923852">
              <a:spcBef>
                <a:spcPct val="30000"/>
              </a:spcBef>
              <a:defRPr sz="1200">
                <a:solidFill>
                  <a:schemeClr val="tx1"/>
                </a:solidFill>
                <a:latin typeface="Calibri" panose="020F0502020204030204" pitchFamily="34" charset="0"/>
                <a:cs typeface="Arial" panose="020B0604020202020204" pitchFamily="34" charset="0"/>
              </a:defRPr>
            </a:lvl4pPr>
            <a:lvl5pPr marL="2001941" indent="-214044" defTabSz="923852">
              <a:spcBef>
                <a:spcPct val="30000"/>
              </a:spcBef>
              <a:defRPr sz="1200">
                <a:solidFill>
                  <a:schemeClr val="tx1"/>
                </a:solidFill>
                <a:latin typeface="Calibri" panose="020F0502020204030204" pitchFamily="34" charset="0"/>
                <a:cs typeface="Arial" panose="020B0604020202020204" pitchFamily="34" charset="0"/>
              </a:defRPr>
            </a:lvl5pPr>
            <a:lvl6pPr marL="245521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0848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1749"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502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BE3BC5AB-7FDC-4F5D-AA37-4FA4EA7C4A35}" type="slidenum">
              <a:rPr lang="de-DE" altLang="de-DE" sz="1300">
                <a:solidFill>
                  <a:srgbClr val="000000"/>
                </a:solidFill>
                <a:latin typeface="Arial" panose="020B0604020202020204" pitchFamily="34" charset="0"/>
              </a:rPr>
              <a:pPr>
                <a:spcBef>
                  <a:spcPct val="0"/>
                </a:spcBef>
              </a:pPr>
              <a:t>172</a:t>
            </a:fld>
            <a:endParaRPr lang="de-DE" altLang="de-DE" sz="1300">
              <a:solidFill>
                <a:srgbClr val="000000"/>
              </a:solidFill>
              <a:latin typeface="Arial" panose="020B0604020202020204" pitchFamily="34" charset="0"/>
            </a:endParaRPr>
          </a:p>
        </p:txBody>
      </p:sp>
    </p:spTree>
    <p:extLst>
      <p:ext uri="{BB962C8B-B14F-4D97-AF65-F5344CB8AC3E}">
        <p14:creationId xmlns:p14="http://schemas.microsoft.com/office/powerpoint/2010/main" val="3360965719"/>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Folienbildplatzhalter 1">
            <a:extLst>
              <a:ext uri="{FF2B5EF4-FFF2-40B4-BE49-F238E27FC236}">
                <a16:creationId xmlns:a16="http://schemas.microsoft.com/office/drawing/2014/main" id="{F1863ABB-9065-4923-93B8-08FB234650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9859" name="Notizenplatzhalter 2">
            <a:extLst>
              <a:ext uri="{FF2B5EF4-FFF2-40B4-BE49-F238E27FC236}">
                <a16:creationId xmlns:a16="http://schemas.microsoft.com/office/drawing/2014/main" id="{C18C403D-F2F2-4547-87AF-BC76E55A33C9}"/>
              </a:ext>
            </a:extLst>
          </p:cNvPr>
          <p:cNvSpPr>
            <a:spLocks noGrp="1" noChangeArrowheads="1"/>
          </p:cNvSpPr>
          <p:nvPr>
            <p:ph type="body" idx="1"/>
          </p:nvPr>
        </p:nvSpPr>
        <p:spPr>
          <a:noFill/>
        </p:spPr>
        <p:txBody>
          <a:bodyPr/>
          <a:lstStyle/>
          <a:p>
            <a:endParaRPr lang="de-DE" altLang="de-DE">
              <a:latin typeface="Arial" panose="020B0604020202020204" pitchFamily="34" charset="0"/>
              <a:cs typeface="Arial" panose="020B0604020202020204" pitchFamily="34" charset="0"/>
            </a:endParaRPr>
          </a:p>
        </p:txBody>
      </p:sp>
      <p:sp>
        <p:nvSpPr>
          <p:cNvPr id="249860" name="Foliennummernplatzhalter 3">
            <a:extLst>
              <a:ext uri="{FF2B5EF4-FFF2-40B4-BE49-F238E27FC236}">
                <a16:creationId xmlns:a16="http://schemas.microsoft.com/office/drawing/2014/main" id="{8B6C7D37-C235-4CFA-9132-39AC0D009DE7}"/>
              </a:ext>
            </a:extLst>
          </p:cNvPr>
          <p:cNvSpPr>
            <a:spLocks noGrp="1"/>
          </p:cNvSpPr>
          <p:nvPr>
            <p:ph type="sldNum" sz="quarter" idx="5"/>
          </p:nvPr>
        </p:nvSpPr>
        <p:spPr>
          <a:noFill/>
        </p:spPr>
        <p:txBody>
          <a:bodyPr/>
          <a:lstStyle>
            <a:lvl1pPr defTabSz="923852">
              <a:spcBef>
                <a:spcPct val="30000"/>
              </a:spcBef>
              <a:defRPr sz="1200">
                <a:solidFill>
                  <a:schemeClr val="tx1"/>
                </a:solidFill>
                <a:latin typeface="Calibri" panose="020F0502020204030204" pitchFamily="34" charset="0"/>
                <a:cs typeface="Arial" panose="020B0604020202020204" pitchFamily="34" charset="0"/>
              </a:defRPr>
            </a:lvl1pPr>
            <a:lvl2pPr marL="717678" indent="-270700" defTabSz="923852">
              <a:spcBef>
                <a:spcPct val="30000"/>
              </a:spcBef>
              <a:defRPr sz="1200">
                <a:solidFill>
                  <a:schemeClr val="tx1"/>
                </a:solidFill>
                <a:latin typeface="Calibri" panose="020F0502020204030204" pitchFamily="34" charset="0"/>
                <a:cs typeface="Arial" panose="020B0604020202020204" pitchFamily="34" charset="0"/>
              </a:defRPr>
            </a:lvl2pPr>
            <a:lvl3pPr marL="1109565" indent="-214044" defTabSz="923852">
              <a:spcBef>
                <a:spcPct val="30000"/>
              </a:spcBef>
              <a:defRPr sz="1200">
                <a:solidFill>
                  <a:schemeClr val="tx1"/>
                </a:solidFill>
                <a:latin typeface="Calibri" panose="020F0502020204030204" pitchFamily="34" charset="0"/>
                <a:cs typeface="Arial" panose="020B0604020202020204" pitchFamily="34" charset="0"/>
              </a:defRPr>
            </a:lvl3pPr>
            <a:lvl4pPr marL="1554967" indent="-214044" defTabSz="923852">
              <a:spcBef>
                <a:spcPct val="30000"/>
              </a:spcBef>
              <a:defRPr sz="1200">
                <a:solidFill>
                  <a:schemeClr val="tx1"/>
                </a:solidFill>
                <a:latin typeface="Calibri" panose="020F0502020204030204" pitchFamily="34" charset="0"/>
                <a:cs typeface="Arial" panose="020B0604020202020204" pitchFamily="34" charset="0"/>
              </a:defRPr>
            </a:lvl4pPr>
            <a:lvl5pPr marL="2001941" indent="-214044" defTabSz="923852">
              <a:spcBef>
                <a:spcPct val="30000"/>
              </a:spcBef>
              <a:defRPr sz="1200">
                <a:solidFill>
                  <a:schemeClr val="tx1"/>
                </a:solidFill>
                <a:latin typeface="Calibri" panose="020F0502020204030204" pitchFamily="34" charset="0"/>
                <a:cs typeface="Arial" panose="020B0604020202020204" pitchFamily="34" charset="0"/>
              </a:defRPr>
            </a:lvl5pPr>
            <a:lvl6pPr marL="245521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0848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1749"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502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BE3BC5AB-7FDC-4F5D-AA37-4FA4EA7C4A35}" type="slidenum">
              <a:rPr lang="de-DE" altLang="de-DE" sz="1300">
                <a:solidFill>
                  <a:srgbClr val="000000"/>
                </a:solidFill>
                <a:latin typeface="Arial" panose="020B0604020202020204" pitchFamily="34" charset="0"/>
              </a:rPr>
              <a:pPr>
                <a:spcBef>
                  <a:spcPct val="0"/>
                </a:spcBef>
              </a:pPr>
              <a:t>173</a:t>
            </a:fld>
            <a:endParaRPr lang="de-DE" altLang="de-DE" sz="1300">
              <a:solidFill>
                <a:srgbClr val="000000"/>
              </a:solidFill>
              <a:latin typeface="Arial" panose="020B0604020202020204" pitchFamily="34" charset="0"/>
            </a:endParaRPr>
          </a:p>
        </p:txBody>
      </p:sp>
    </p:spTree>
    <p:extLst>
      <p:ext uri="{BB962C8B-B14F-4D97-AF65-F5344CB8AC3E}">
        <p14:creationId xmlns:p14="http://schemas.microsoft.com/office/powerpoint/2010/main" val="657339082"/>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a:extLst>
              <a:ext uri="{FF2B5EF4-FFF2-40B4-BE49-F238E27FC236}">
                <a16:creationId xmlns:a16="http://schemas.microsoft.com/office/drawing/2014/main" id="{3BE888DD-7F37-45BC-8F07-2F8D89A5C6E5}"/>
              </a:ext>
            </a:extLst>
          </p:cNvPr>
          <p:cNvSpPr>
            <a:spLocks noGrp="1" noRot="1" noChangeAspect="1" noChangeArrowheads="1" noTextEdit="1"/>
          </p:cNvSpPr>
          <p:nvPr>
            <p:ph type="sldImg"/>
          </p:nvPr>
        </p:nvSpPr>
        <p:spPr>
          <a:ln/>
        </p:spPr>
      </p:sp>
      <p:sp>
        <p:nvSpPr>
          <p:cNvPr id="52227" name="Notizenplatzhalter 2">
            <a:extLst>
              <a:ext uri="{FF2B5EF4-FFF2-40B4-BE49-F238E27FC236}">
                <a16:creationId xmlns:a16="http://schemas.microsoft.com/office/drawing/2014/main" id="{56523954-2DCF-4031-BA1D-ADF0D4D30CB5}"/>
              </a:ext>
            </a:extLst>
          </p:cNvPr>
          <p:cNvSpPr>
            <a:spLocks noGrp="1" noChangeArrowheads="1"/>
          </p:cNvSpPr>
          <p:nvPr>
            <p:ph type="body" idx="1"/>
          </p:nvPr>
        </p:nvSpPr>
        <p:spPr>
          <a:noFill/>
        </p:spPr>
        <p:txBody>
          <a:bodyPr/>
          <a:lstStyle/>
          <a:p>
            <a:pPr marL="0" lvl="1"/>
            <a:r>
              <a:rPr lang="de-DE" altLang="de-DE" sz="1600">
                <a:latin typeface="Arial" panose="020B0604020202020204" pitchFamily="34" charset="0"/>
              </a:rPr>
              <a:t>Darüber hinausbestehen für Berufsangehörige weitere </a:t>
            </a:r>
            <a:r>
              <a:rPr lang="de-DE" altLang="de-DE" sz="1800" b="1">
                <a:latin typeface="Arial" panose="020B0604020202020204" pitchFamily="34" charset="0"/>
              </a:rPr>
              <a:t>Spezialgesetze</a:t>
            </a:r>
            <a:r>
              <a:rPr lang="de-DE" altLang="de-DE" sz="1600">
                <a:latin typeface="Arial" panose="020B0604020202020204" pitchFamily="34" charset="0"/>
              </a:rPr>
              <a:t>, die aber nicht direkt für die Abschlussprüfung relevant sind</a:t>
            </a:r>
          </a:p>
          <a:p>
            <a:endParaRPr lang="de-DE" altLang="de-DE">
              <a:latin typeface="Arial" panose="020B0604020202020204" pitchFamily="34" charset="0"/>
            </a:endParaRPr>
          </a:p>
        </p:txBody>
      </p:sp>
      <p:sp>
        <p:nvSpPr>
          <p:cNvPr id="52228" name="Foliennummernplatzhalter 3">
            <a:extLst>
              <a:ext uri="{FF2B5EF4-FFF2-40B4-BE49-F238E27FC236}">
                <a16:creationId xmlns:a16="http://schemas.microsoft.com/office/drawing/2014/main" id="{13E76F3A-6F34-4C88-B2E9-D8B5F5EAC0A9}"/>
              </a:ext>
            </a:extLst>
          </p:cNvPr>
          <p:cNvSpPr>
            <a:spLocks noGrp="1"/>
          </p:cNvSpPr>
          <p:nvPr>
            <p:ph type="sldNum" sz="quarter" idx="5"/>
          </p:nvPr>
        </p:nvSpPr>
        <p:spPr>
          <a:noFill/>
        </p:spPr>
        <p:txBody>
          <a:bodyPr/>
          <a:lstStyle>
            <a:lvl1pPr defTabSz="931718">
              <a:spcBef>
                <a:spcPct val="30000"/>
              </a:spcBef>
              <a:defRPr sz="1200">
                <a:solidFill>
                  <a:schemeClr val="tx1"/>
                </a:solidFill>
                <a:latin typeface="Arial" panose="020B0604020202020204" pitchFamily="34" charset="0"/>
              </a:defRPr>
            </a:lvl1pPr>
            <a:lvl2pPr marL="722201" indent="-271421" defTabSz="931718">
              <a:spcBef>
                <a:spcPct val="30000"/>
              </a:spcBef>
              <a:defRPr sz="1200">
                <a:solidFill>
                  <a:schemeClr val="tx1"/>
                </a:solidFill>
                <a:latin typeface="Arial" panose="020B0604020202020204" pitchFamily="34" charset="0"/>
              </a:defRPr>
            </a:lvl2pPr>
            <a:lvl3pPr marL="1117426" indent="-214280" defTabSz="931718">
              <a:spcBef>
                <a:spcPct val="30000"/>
              </a:spcBef>
              <a:defRPr sz="1200">
                <a:solidFill>
                  <a:schemeClr val="tx1"/>
                </a:solidFill>
                <a:latin typeface="Arial" panose="020B0604020202020204" pitchFamily="34" charset="0"/>
              </a:defRPr>
            </a:lvl3pPr>
            <a:lvl4pPr marL="1569794" indent="-214280" defTabSz="931718">
              <a:spcBef>
                <a:spcPct val="30000"/>
              </a:spcBef>
              <a:defRPr sz="1200">
                <a:solidFill>
                  <a:schemeClr val="tx1"/>
                </a:solidFill>
                <a:latin typeface="Arial" panose="020B0604020202020204" pitchFamily="34" charset="0"/>
              </a:defRPr>
            </a:lvl4pPr>
            <a:lvl5pPr marL="2020574" indent="-214280" defTabSz="931718">
              <a:spcBef>
                <a:spcPct val="30000"/>
              </a:spcBef>
              <a:defRPr sz="1200">
                <a:solidFill>
                  <a:schemeClr val="tx1"/>
                </a:solidFill>
                <a:latin typeface="Arial" panose="020B0604020202020204" pitchFamily="34" charset="0"/>
              </a:defRPr>
            </a:lvl5pPr>
            <a:lvl6pPr marL="2477703" indent="-214280" defTabSz="931718" eaLnBrk="0" fontAlgn="base" hangingPunct="0">
              <a:spcBef>
                <a:spcPct val="30000"/>
              </a:spcBef>
              <a:spcAft>
                <a:spcPct val="0"/>
              </a:spcAft>
              <a:defRPr sz="1200">
                <a:solidFill>
                  <a:schemeClr val="tx1"/>
                </a:solidFill>
                <a:latin typeface="Arial" panose="020B0604020202020204" pitchFamily="34" charset="0"/>
              </a:defRPr>
            </a:lvl6pPr>
            <a:lvl7pPr marL="2934831" indent="-214280" defTabSz="931718" eaLnBrk="0" fontAlgn="base" hangingPunct="0">
              <a:spcBef>
                <a:spcPct val="30000"/>
              </a:spcBef>
              <a:spcAft>
                <a:spcPct val="0"/>
              </a:spcAft>
              <a:defRPr sz="1200">
                <a:solidFill>
                  <a:schemeClr val="tx1"/>
                </a:solidFill>
                <a:latin typeface="Arial" panose="020B0604020202020204" pitchFamily="34" charset="0"/>
              </a:defRPr>
            </a:lvl7pPr>
            <a:lvl8pPr marL="3391960" indent="-214280" defTabSz="931718" eaLnBrk="0" fontAlgn="base" hangingPunct="0">
              <a:spcBef>
                <a:spcPct val="30000"/>
              </a:spcBef>
              <a:spcAft>
                <a:spcPct val="0"/>
              </a:spcAft>
              <a:defRPr sz="1200">
                <a:solidFill>
                  <a:schemeClr val="tx1"/>
                </a:solidFill>
                <a:latin typeface="Arial" panose="020B0604020202020204" pitchFamily="34" charset="0"/>
              </a:defRPr>
            </a:lvl8pPr>
            <a:lvl9pPr marL="3849090" indent="-214280" defTabSz="93171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1137DC-9CBC-48A0-9B6C-FBAC5BDED1D8}" type="slidenum">
              <a:rPr lang="de-DE" altLang="de-DE" sz="1400"/>
              <a:pPr>
                <a:spcBef>
                  <a:spcPct val="0"/>
                </a:spcBef>
              </a:pPr>
              <a:t>174</a:t>
            </a:fld>
            <a:endParaRPr lang="de-DE" altLang="de-DE" sz="1400"/>
          </a:p>
        </p:txBody>
      </p:sp>
    </p:spTree>
    <p:extLst>
      <p:ext uri="{BB962C8B-B14F-4D97-AF65-F5344CB8AC3E}">
        <p14:creationId xmlns:p14="http://schemas.microsoft.com/office/powerpoint/2010/main" val="3882609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7DD2DA18-357A-47B3-9175-F01C776FBC56}"/>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Rectangle 3">
            <a:extLst>
              <a:ext uri="{FF2B5EF4-FFF2-40B4-BE49-F238E27FC236}">
                <a16:creationId xmlns:a16="http://schemas.microsoft.com/office/drawing/2014/main" id="{2046BFE0-76C9-4DBD-96D4-F05E516608A6}"/>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extLst>
      <p:ext uri="{BB962C8B-B14F-4D97-AF65-F5344CB8AC3E}">
        <p14:creationId xmlns:p14="http://schemas.microsoft.com/office/powerpoint/2010/main" val="1210427312"/>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1026">
            <a:extLst>
              <a:ext uri="{FF2B5EF4-FFF2-40B4-BE49-F238E27FC236}">
                <a16:creationId xmlns:a16="http://schemas.microsoft.com/office/drawing/2014/main" id="{02B0109D-2179-489E-8E44-95CFFFFA4E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6531" name="Rectangle 1027">
            <a:extLst>
              <a:ext uri="{FF2B5EF4-FFF2-40B4-BE49-F238E27FC236}">
                <a16:creationId xmlns:a16="http://schemas.microsoft.com/office/drawing/2014/main" id="{1665B3CD-8045-49C3-8BFB-2E4B9081BD17}"/>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06532" name="Fußzeilenplatzhalter 1">
            <a:extLst>
              <a:ext uri="{FF2B5EF4-FFF2-40B4-BE49-F238E27FC236}">
                <a16:creationId xmlns:a16="http://schemas.microsoft.com/office/drawing/2014/main" id="{54E55C13-61C9-4AC4-BEF7-3716312D0456}"/>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2">
            <a:extLst>
              <a:ext uri="{FF2B5EF4-FFF2-40B4-BE49-F238E27FC236}">
                <a16:creationId xmlns:a16="http://schemas.microsoft.com/office/drawing/2014/main" id="{9C8087FD-20C4-4CAE-A6C7-278B5EE888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8579" name="Rectangle 3">
            <a:extLst>
              <a:ext uri="{FF2B5EF4-FFF2-40B4-BE49-F238E27FC236}">
                <a16:creationId xmlns:a16="http://schemas.microsoft.com/office/drawing/2014/main" id="{02515307-2E34-4BCE-AD35-A92525480B6C}"/>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08580" name="Fußzeilenplatzhalter 1">
            <a:extLst>
              <a:ext uri="{FF2B5EF4-FFF2-40B4-BE49-F238E27FC236}">
                <a16:creationId xmlns:a16="http://schemas.microsoft.com/office/drawing/2014/main" id="{0CD02386-C5EA-450C-82B8-5128EDE33E4F}"/>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a:extLst>
              <a:ext uri="{FF2B5EF4-FFF2-40B4-BE49-F238E27FC236}">
                <a16:creationId xmlns:a16="http://schemas.microsoft.com/office/drawing/2014/main" id="{29600034-1176-45F3-9BE9-72FA194D1EA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3699" name="Rectangle 3">
            <a:extLst>
              <a:ext uri="{FF2B5EF4-FFF2-40B4-BE49-F238E27FC236}">
                <a16:creationId xmlns:a16="http://schemas.microsoft.com/office/drawing/2014/main" id="{3C0A0E31-B64B-480C-92D7-BADA1F3E6539}"/>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13700" name="Fußzeilenplatzhalter 1">
            <a:extLst>
              <a:ext uri="{FF2B5EF4-FFF2-40B4-BE49-F238E27FC236}">
                <a16:creationId xmlns:a16="http://schemas.microsoft.com/office/drawing/2014/main" id="{9E32FF90-5AF3-4228-AC76-8F506401B27E}"/>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a:extLst>
              <a:ext uri="{FF2B5EF4-FFF2-40B4-BE49-F238E27FC236}">
                <a16:creationId xmlns:a16="http://schemas.microsoft.com/office/drawing/2014/main" id="{134E4A24-2E3D-4FE6-8A60-C5A3F377EA0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5747" name="Rectangle 3">
            <a:extLst>
              <a:ext uri="{FF2B5EF4-FFF2-40B4-BE49-F238E27FC236}">
                <a16:creationId xmlns:a16="http://schemas.microsoft.com/office/drawing/2014/main" id="{B6BC495B-A33D-490D-82C1-45AE26D1EDF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15748" name="Fußzeilenplatzhalter 1">
            <a:extLst>
              <a:ext uri="{FF2B5EF4-FFF2-40B4-BE49-F238E27FC236}">
                <a16:creationId xmlns:a16="http://schemas.microsoft.com/office/drawing/2014/main" id="{8FFED42C-49C0-4B27-8B03-E198147905F6}"/>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a:extLst>
              <a:ext uri="{FF2B5EF4-FFF2-40B4-BE49-F238E27FC236}">
                <a16:creationId xmlns:a16="http://schemas.microsoft.com/office/drawing/2014/main" id="{12222011-D996-407A-8C50-0CFC256BE74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7795" name="Rectangle 3">
            <a:extLst>
              <a:ext uri="{FF2B5EF4-FFF2-40B4-BE49-F238E27FC236}">
                <a16:creationId xmlns:a16="http://schemas.microsoft.com/office/drawing/2014/main" id="{90EC8797-29D0-4425-AAD2-7CC8608A0B58}"/>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17796" name="Fußzeilenplatzhalter 1">
            <a:extLst>
              <a:ext uri="{FF2B5EF4-FFF2-40B4-BE49-F238E27FC236}">
                <a16:creationId xmlns:a16="http://schemas.microsoft.com/office/drawing/2014/main" id="{31C754B6-109D-4BE7-814A-DA7EBA4ECC9D}"/>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a:extLst>
              <a:ext uri="{FF2B5EF4-FFF2-40B4-BE49-F238E27FC236}">
                <a16:creationId xmlns:a16="http://schemas.microsoft.com/office/drawing/2014/main" id="{70CC87FE-93DA-42BE-AB08-B772E07795E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0867" name="Rectangle 3">
            <a:extLst>
              <a:ext uri="{FF2B5EF4-FFF2-40B4-BE49-F238E27FC236}">
                <a16:creationId xmlns:a16="http://schemas.microsoft.com/office/drawing/2014/main" id="{F749D87D-CA7D-4788-A05C-CEDE41380722}"/>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0868" name="Fußzeilenplatzhalter 1">
            <a:extLst>
              <a:ext uri="{FF2B5EF4-FFF2-40B4-BE49-F238E27FC236}">
                <a16:creationId xmlns:a16="http://schemas.microsoft.com/office/drawing/2014/main" id="{B2DD29D8-F293-457A-AC52-140E18F4C597}"/>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a:extLst>
              <a:ext uri="{FF2B5EF4-FFF2-40B4-BE49-F238E27FC236}">
                <a16:creationId xmlns:a16="http://schemas.microsoft.com/office/drawing/2014/main" id="{EE8043FC-D1C2-4E1B-A74F-785F5415937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2915" name="Rectangle 3">
            <a:extLst>
              <a:ext uri="{FF2B5EF4-FFF2-40B4-BE49-F238E27FC236}">
                <a16:creationId xmlns:a16="http://schemas.microsoft.com/office/drawing/2014/main" id="{AB3C62A2-2F82-4AB3-93B9-9DB92BA3C386}"/>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2916" name="Fußzeilenplatzhalter 1">
            <a:extLst>
              <a:ext uri="{FF2B5EF4-FFF2-40B4-BE49-F238E27FC236}">
                <a16:creationId xmlns:a16="http://schemas.microsoft.com/office/drawing/2014/main" id="{8E613460-B86A-485D-98D7-B58960FC1F5C}"/>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a:extLst>
              <a:ext uri="{FF2B5EF4-FFF2-40B4-BE49-F238E27FC236}">
                <a16:creationId xmlns:a16="http://schemas.microsoft.com/office/drawing/2014/main" id="{17016AB4-044E-42AF-8A4D-A515124A13F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4963" name="Rectangle 3">
            <a:extLst>
              <a:ext uri="{FF2B5EF4-FFF2-40B4-BE49-F238E27FC236}">
                <a16:creationId xmlns:a16="http://schemas.microsoft.com/office/drawing/2014/main" id="{0665583E-0154-4720-B6C2-AF805F980BD1}"/>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4964" name="Fußzeilenplatzhalter 1">
            <a:extLst>
              <a:ext uri="{FF2B5EF4-FFF2-40B4-BE49-F238E27FC236}">
                <a16:creationId xmlns:a16="http://schemas.microsoft.com/office/drawing/2014/main" id="{E6B44489-C5E2-426E-ABBE-7C93FF52703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0026493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9781CA34-DD65-412D-B8B3-1AEF666143C4}"/>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Rectangle 3">
            <a:extLst>
              <a:ext uri="{FF2B5EF4-FFF2-40B4-BE49-F238E27FC236}">
                <a16:creationId xmlns:a16="http://schemas.microsoft.com/office/drawing/2014/main" id="{93EDFD13-F963-4057-9FC2-B8DA75FFE675}"/>
              </a:ext>
            </a:extLst>
          </p:cNvPr>
          <p:cNvSpPr>
            <a:spLocks noGrp="1" noChangeArrowheads="1"/>
          </p:cNvSpPr>
          <p:nvPr>
            <p:ph type="body" idx="1"/>
          </p:nvPr>
        </p:nvSpPr>
        <p:spPr>
          <a:xfrm>
            <a:off x="896638" y="4687056"/>
            <a:ext cx="4944069" cy="4439368"/>
          </a:xfrm>
          <a:noFill/>
        </p:spPr>
        <p:txBody>
          <a:bodyPr/>
          <a:lstStyle/>
          <a:p>
            <a:pPr eaLnBrk="1" hangingPunct="1"/>
            <a:r>
              <a:rPr lang="de-DE" altLang="de-DE" dirty="0">
                <a:cs typeface="Arial" panose="020B0604020202020204" pitchFamily="34" charset="0"/>
              </a:rPr>
              <a:t>Folie existiert auf Papier nicht</a:t>
            </a:r>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212410277"/>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530335378"/>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7572775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84507278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088111678"/>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62060533"/>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252145956"/>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750037819"/>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652509140"/>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872185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81D2CD0E-1F33-4631-81D4-C83E69F37514}"/>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Rectangle 3">
            <a:extLst>
              <a:ext uri="{FF2B5EF4-FFF2-40B4-BE49-F238E27FC236}">
                <a16:creationId xmlns:a16="http://schemas.microsoft.com/office/drawing/2014/main" id="{9B77E53D-0734-4A6B-9093-883530C12EDC}"/>
              </a:ext>
            </a:extLst>
          </p:cNvPr>
          <p:cNvSpPr>
            <a:spLocks noGrp="1" noChangeArrowheads="1"/>
          </p:cNvSpPr>
          <p:nvPr>
            <p:ph type="body" idx="1"/>
          </p:nvPr>
        </p:nvSpPr>
        <p:spPr>
          <a:xfrm>
            <a:off x="896638" y="4687056"/>
            <a:ext cx="4944069" cy="4439368"/>
          </a:xfrm>
          <a:noFill/>
        </p:spPr>
        <p:txBody>
          <a:bodyPr/>
          <a:lstStyle/>
          <a:p>
            <a:pPr defTabSz="875448" eaLnBrk="1" hangingPunct="1">
              <a:defRPr/>
            </a:pPr>
            <a:r>
              <a:rPr lang="de-DE" altLang="de-DE" dirty="0">
                <a:cs typeface="Arial" panose="020B0604020202020204" pitchFamily="34" charset="0"/>
              </a:rPr>
              <a:t>Folie existiert auf Papier nicht</a:t>
            </a:r>
          </a:p>
          <a:p>
            <a:pPr eaLnBrk="1" hangingPunct="1"/>
            <a:endParaRPr lang="de-DE" altLang="de-DE" dirty="0">
              <a:cs typeface="Arial" panose="020B0604020202020204" pitchFamily="34" charset="0"/>
            </a:endParaRPr>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946413423"/>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45255017"/>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409784899"/>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097850388"/>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6926558"/>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504220548"/>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964976437"/>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96760652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17416797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a:extLst>
              <a:ext uri="{FF2B5EF4-FFF2-40B4-BE49-F238E27FC236}">
                <a16:creationId xmlns:a16="http://schemas.microsoft.com/office/drawing/2014/main" id="{55375F8B-F18B-4C08-AED4-D67097ADD9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083" name="Rectangle 3">
            <a:extLst>
              <a:ext uri="{FF2B5EF4-FFF2-40B4-BE49-F238E27FC236}">
                <a16:creationId xmlns:a16="http://schemas.microsoft.com/office/drawing/2014/main" id="{A8447344-AB61-404B-BF2D-95DE9A9DC8F5}"/>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30084" name="Fußzeilenplatzhalter 1">
            <a:extLst>
              <a:ext uri="{FF2B5EF4-FFF2-40B4-BE49-F238E27FC236}">
                <a16:creationId xmlns:a16="http://schemas.microsoft.com/office/drawing/2014/main" id="{C9C1B5C6-7165-48FB-89EE-B6E18FC84E8E}"/>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DA1EF9AF-6CD4-47AC-895B-749D115C8706}"/>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Rectangle 3">
            <a:extLst>
              <a:ext uri="{FF2B5EF4-FFF2-40B4-BE49-F238E27FC236}">
                <a16:creationId xmlns:a16="http://schemas.microsoft.com/office/drawing/2014/main" id="{25119CA7-B519-42CD-8400-8DF4DC03753D}"/>
              </a:ext>
            </a:extLst>
          </p:cNvPr>
          <p:cNvSpPr>
            <a:spLocks noGrp="1" noChangeArrowheads="1"/>
          </p:cNvSpPr>
          <p:nvPr>
            <p:ph type="body" idx="1"/>
          </p:nvPr>
        </p:nvSpPr>
        <p:spPr>
          <a:xfrm>
            <a:off x="896638" y="4687056"/>
            <a:ext cx="4944069" cy="4439368"/>
          </a:xfrm>
          <a:noFill/>
        </p:spPr>
        <p:txBody>
          <a:bodyPr/>
          <a:lstStyle/>
          <a:p>
            <a:pPr eaLnBrk="1" hangingPunct="1"/>
            <a:r>
              <a:rPr lang="de-DE" altLang="de-DE" dirty="0">
                <a:cs typeface="Arial" panose="020B0604020202020204" pitchFamily="34" charset="0"/>
              </a:rPr>
              <a:t>Auf Papier steht 1.3.5, aber 1.3.4 soll gelöscht werden und dann fehlt eine Nummer </a:t>
            </a:r>
            <a:r>
              <a:rPr lang="de-DE" altLang="de-DE" dirty="0">
                <a:cs typeface="Arial" panose="020B0604020202020204" pitchFamily="34" charset="0"/>
                <a:sym typeface="Wingdings" panose="05000000000000000000" pitchFamily="2" charset="2"/>
              </a:rPr>
              <a:t> folgende Nummern werden angepasst</a:t>
            </a:r>
            <a:endParaRPr lang="de-DE" altLang="de-DE" dirty="0">
              <a:cs typeface="Arial" panose="020B0604020202020204" pitchFamily="34" charset="0"/>
            </a:endParaRPr>
          </a:p>
        </p:txBody>
      </p:sp>
    </p:spTree>
    <p:extLst>
      <p:ext uri="{BB962C8B-B14F-4D97-AF65-F5344CB8AC3E}">
        <p14:creationId xmlns:p14="http://schemas.microsoft.com/office/powerpoint/2010/main" val="2580091169"/>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2">
            <a:extLst>
              <a:ext uri="{FF2B5EF4-FFF2-40B4-BE49-F238E27FC236}">
                <a16:creationId xmlns:a16="http://schemas.microsoft.com/office/drawing/2014/main" id="{E31C8935-6240-4C9D-9148-9FD58E1CD5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2131" name="Rectangle 3">
            <a:extLst>
              <a:ext uri="{FF2B5EF4-FFF2-40B4-BE49-F238E27FC236}">
                <a16:creationId xmlns:a16="http://schemas.microsoft.com/office/drawing/2014/main" id="{E6B6FC06-84F7-42F3-92D3-FFFF3887B8B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32132" name="Fußzeilenplatzhalter 1">
            <a:extLst>
              <a:ext uri="{FF2B5EF4-FFF2-40B4-BE49-F238E27FC236}">
                <a16:creationId xmlns:a16="http://schemas.microsoft.com/office/drawing/2014/main" id="{3C278807-4F32-4C2B-837A-A1B7B1DC505B}"/>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092464593"/>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711841016"/>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767206236"/>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691586415"/>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158126689"/>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09919726"/>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770868138"/>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806438889"/>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dirty="0">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519086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1A9A507F-6085-4B1D-AD07-B358BFEF8E6B}"/>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Rectangle 3">
            <a:extLst>
              <a:ext uri="{FF2B5EF4-FFF2-40B4-BE49-F238E27FC236}">
                <a16:creationId xmlns:a16="http://schemas.microsoft.com/office/drawing/2014/main" id="{D4482E06-25A1-4D4E-9A1A-CED2342E6CD6}"/>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extLst>
      <p:ext uri="{BB962C8B-B14F-4D97-AF65-F5344CB8AC3E}">
        <p14:creationId xmlns:p14="http://schemas.microsoft.com/office/powerpoint/2010/main" val="267550308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637906262"/>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89559422"/>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91271698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53008236"/>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9600540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713928102"/>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067038934"/>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088861769"/>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990271544"/>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594189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bildplatzhalter 1">
            <a:extLst>
              <a:ext uri="{FF2B5EF4-FFF2-40B4-BE49-F238E27FC236}">
                <a16:creationId xmlns:a16="http://schemas.microsoft.com/office/drawing/2014/main" id="{C8A169EA-23E8-4919-AE0F-1FA85408B5E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izenplatzhalter 2">
            <a:extLst>
              <a:ext uri="{FF2B5EF4-FFF2-40B4-BE49-F238E27FC236}">
                <a16:creationId xmlns:a16="http://schemas.microsoft.com/office/drawing/2014/main" id="{DBF89A87-4F42-4459-A9B4-916A1F7FB4AA}"/>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47108" name="Foliennummernplatzhalter 3">
            <a:extLst>
              <a:ext uri="{FF2B5EF4-FFF2-40B4-BE49-F238E27FC236}">
                <a16:creationId xmlns:a16="http://schemas.microsoft.com/office/drawing/2014/main" id="{04DD30E5-C152-42EB-9381-6EE0FCA32E79}"/>
              </a:ext>
            </a:extLst>
          </p:cNvPr>
          <p:cNvSpPr>
            <a:spLocks noGrp="1"/>
          </p:cNvSpPr>
          <p:nvPr>
            <p:ph type="sldNum" sz="quarter" idx="5"/>
          </p:nvPr>
        </p:nvSpPr>
        <p:spPr>
          <a:noFill/>
        </p:spPr>
        <p:txBody>
          <a:bodyPr/>
          <a:lstStyle>
            <a:lvl1pPr defTabSz="887654">
              <a:spcBef>
                <a:spcPct val="30000"/>
              </a:spcBef>
              <a:defRPr sz="1200">
                <a:solidFill>
                  <a:schemeClr val="tx1"/>
                </a:solidFill>
                <a:latin typeface="Calibri" panose="020F0502020204030204" pitchFamily="34" charset="0"/>
                <a:cs typeface="Arial" panose="020B0604020202020204" pitchFamily="34" charset="0"/>
              </a:defRPr>
            </a:lvl1pPr>
            <a:lvl2pPr marL="731841" indent="-278574" defTabSz="887654">
              <a:spcBef>
                <a:spcPct val="30000"/>
              </a:spcBef>
              <a:defRPr sz="1200">
                <a:solidFill>
                  <a:schemeClr val="tx1"/>
                </a:solidFill>
                <a:latin typeface="Calibri" panose="020F0502020204030204" pitchFamily="34" charset="0"/>
                <a:cs typeface="Arial" panose="020B0604020202020204" pitchFamily="34" charset="0"/>
              </a:defRPr>
            </a:lvl2pPr>
            <a:lvl3pPr marL="1128453" indent="-221912" defTabSz="887654">
              <a:spcBef>
                <a:spcPct val="30000"/>
              </a:spcBef>
              <a:defRPr sz="1200">
                <a:solidFill>
                  <a:schemeClr val="tx1"/>
                </a:solidFill>
                <a:latin typeface="Calibri" panose="020F0502020204030204" pitchFamily="34" charset="0"/>
                <a:cs typeface="Arial" panose="020B0604020202020204" pitchFamily="34" charset="0"/>
              </a:defRPr>
            </a:lvl3pPr>
            <a:lvl4pPr marL="1578574" indent="-221912" defTabSz="887654">
              <a:spcBef>
                <a:spcPct val="30000"/>
              </a:spcBef>
              <a:defRPr sz="1200">
                <a:solidFill>
                  <a:schemeClr val="tx1"/>
                </a:solidFill>
                <a:latin typeface="Calibri" panose="020F0502020204030204" pitchFamily="34" charset="0"/>
                <a:cs typeface="Arial" panose="020B0604020202020204" pitchFamily="34" charset="0"/>
              </a:defRPr>
            </a:lvl4pPr>
            <a:lvl5pPr marL="2031844" indent="-221912" defTabSz="887654">
              <a:spcBef>
                <a:spcPct val="30000"/>
              </a:spcBef>
              <a:defRPr sz="1200">
                <a:solidFill>
                  <a:schemeClr val="tx1"/>
                </a:solidFill>
                <a:latin typeface="Calibri" panose="020F0502020204030204" pitchFamily="34" charset="0"/>
                <a:cs typeface="Arial" panose="020B0604020202020204" pitchFamily="34" charset="0"/>
              </a:defRPr>
            </a:lvl5pPr>
            <a:lvl6pPr marL="2485115"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8384"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1652"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4921"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92ECDF4F-E1E1-417E-B278-5211FE745173}" type="slidenum">
              <a:rPr lang="de-DE" altLang="de-DE" sz="1300"/>
              <a:pPr>
                <a:spcBef>
                  <a:spcPct val="0"/>
                </a:spcBef>
              </a:pPr>
              <a:t>2</a:t>
            </a:fld>
            <a:endParaRPr lang="de-DE" altLang="de-DE" sz="13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24C3A17F-A59D-449F-A28B-B839A072BAA9}"/>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Rectangle 3">
            <a:extLst>
              <a:ext uri="{FF2B5EF4-FFF2-40B4-BE49-F238E27FC236}">
                <a16:creationId xmlns:a16="http://schemas.microsoft.com/office/drawing/2014/main" id="{4226A3A5-86F2-4DA0-91ED-43F2AB5D288D}"/>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81997278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70375766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918820112"/>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620846110"/>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86562182"/>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03797363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70154188"/>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551604169"/>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15921022"/>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1627407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64A302CE-9124-4F7B-AE45-6AF7EF931FBA}"/>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Rectangle 3">
            <a:extLst>
              <a:ext uri="{FF2B5EF4-FFF2-40B4-BE49-F238E27FC236}">
                <a16:creationId xmlns:a16="http://schemas.microsoft.com/office/drawing/2014/main" id="{33C1FF87-FAA6-4684-A993-04E922A76E43}"/>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078621227"/>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923576240"/>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836570026"/>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a:extLst>
              <a:ext uri="{FF2B5EF4-FFF2-40B4-BE49-F238E27FC236}">
                <a16:creationId xmlns:a16="http://schemas.microsoft.com/office/drawing/2014/main" id="{9620AC2F-46D8-43A2-8ED6-B5C5AF5E78D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27011" name="Rectangle 3">
            <a:extLst>
              <a:ext uri="{FF2B5EF4-FFF2-40B4-BE49-F238E27FC236}">
                <a16:creationId xmlns:a16="http://schemas.microsoft.com/office/drawing/2014/main" id="{8BD40217-611E-446A-AED2-4371B191C97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27012" name="Fußzeilenplatzhalter 1">
            <a:extLst>
              <a:ext uri="{FF2B5EF4-FFF2-40B4-BE49-F238E27FC236}">
                <a16:creationId xmlns:a16="http://schemas.microsoft.com/office/drawing/2014/main" id="{212E7090-A7BC-4DB2-B68C-167F896CD19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221230108"/>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2">
            <a:extLst>
              <a:ext uri="{FF2B5EF4-FFF2-40B4-BE49-F238E27FC236}">
                <a16:creationId xmlns:a16="http://schemas.microsoft.com/office/drawing/2014/main" id="{01399210-36AB-4999-8545-351EEC80BA0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5203" name="Rectangle 3">
            <a:extLst>
              <a:ext uri="{FF2B5EF4-FFF2-40B4-BE49-F238E27FC236}">
                <a16:creationId xmlns:a16="http://schemas.microsoft.com/office/drawing/2014/main" id="{8F729B24-3297-47F2-8DBD-978F97C40ED0}"/>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35204" name="Fußzeilenplatzhalter 1">
            <a:extLst>
              <a:ext uri="{FF2B5EF4-FFF2-40B4-BE49-F238E27FC236}">
                <a16:creationId xmlns:a16="http://schemas.microsoft.com/office/drawing/2014/main" id="{BEAEDF05-DE64-49BB-B901-A61DEECC3613}"/>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2">
            <a:extLst>
              <a:ext uri="{FF2B5EF4-FFF2-40B4-BE49-F238E27FC236}">
                <a16:creationId xmlns:a16="http://schemas.microsoft.com/office/drawing/2014/main" id="{650F0BF7-D3C8-4974-BD89-7EE7922183F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7251" name="Rectangle 3">
            <a:extLst>
              <a:ext uri="{FF2B5EF4-FFF2-40B4-BE49-F238E27FC236}">
                <a16:creationId xmlns:a16="http://schemas.microsoft.com/office/drawing/2014/main" id="{619B6B81-78F8-4DA2-BC5F-3D422FEB0B6A}"/>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37252" name="Fußzeilenplatzhalter 1">
            <a:extLst>
              <a:ext uri="{FF2B5EF4-FFF2-40B4-BE49-F238E27FC236}">
                <a16:creationId xmlns:a16="http://schemas.microsoft.com/office/drawing/2014/main" id="{7B89C89F-8705-4D4E-A68A-376E4C9B4989}"/>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a:extLst>
              <a:ext uri="{FF2B5EF4-FFF2-40B4-BE49-F238E27FC236}">
                <a16:creationId xmlns:a16="http://schemas.microsoft.com/office/drawing/2014/main" id="{F1FC0C6D-DCDF-4AF4-89F5-3E38510A44F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9299" name="Rectangle 3">
            <a:extLst>
              <a:ext uri="{FF2B5EF4-FFF2-40B4-BE49-F238E27FC236}">
                <a16:creationId xmlns:a16="http://schemas.microsoft.com/office/drawing/2014/main" id="{93AC1DA7-97A0-46D5-BA09-A12013467D82}"/>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39300" name="Fußzeilenplatzhalter 1">
            <a:extLst>
              <a:ext uri="{FF2B5EF4-FFF2-40B4-BE49-F238E27FC236}">
                <a16:creationId xmlns:a16="http://schemas.microsoft.com/office/drawing/2014/main" id="{4983BA5F-8F3B-4F3D-91FF-DC66FD3DB296}"/>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6" name="Rectangle 2">
            <a:extLst>
              <a:ext uri="{FF2B5EF4-FFF2-40B4-BE49-F238E27FC236}">
                <a16:creationId xmlns:a16="http://schemas.microsoft.com/office/drawing/2014/main" id="{A34597D6-F96F-467A-8746-85A27C9EBB6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1347" name="Rectangle 3">
            <a:extLst>
              <a:ext uri="{FF2B5EF4-FFF2-40B4-BE49-F238E27FC236}">
                <a16:creationId xmlns:a16="http://schemas.microsoft.com/office/drawing/2014/main" id="{33142C1A-CB87-4FFC-ACB6-2B045111846C}"/>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41348" name="Fußzeilenplatzhalter 1">
            <a:extLst>
              <a:ext uri="{FF2B5EF4-FFF2-40B4-BE49-F238E27FC236}">
                <a16:creationId xmlns:a16="http://schemas.microsoft.com/office/drawing/2014/main" id="{ADE8E9F3-A40F-4162-B43F-091D23AD7328}"/>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4" name="Rectangle 2">
            <a:extLst>
              <a:ext uri="{FF2B5EF4-FFF2-40B4-BE49-F238E27FC236}">
                <a16:creationId xmlns:a16="http://schemas.microsoft.com/office/drawing/2014/main" id="{49816E0E-3413-45DF-94D0-AEC84A5E912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3395" name="Rectangle 3">
            <a:extLst>
              <a:ext uri="{FF2B5EF4-FFF2-40B4-BE49-F238E27FC236}">
                <a16:creationId xmlns:a16="http://schemas.microsoft.com/office/drawing/2014/main" id="{961CD7DC-73C5-49B3-A9BC-D36E1FD3DF46}"/>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43396" name="Fußzeilenplatzhalter 1">
            <a:extLst>
              <a:ext uri="{FF2B5EF4-FFF2-40B4-BE49-F238E27FC236}">
                <a16:creationId xmlns:a16="http://schemas.microsoft.com/office/drawing/2014/main" id="{0B87426E-CB57-4F70-B606-236AFD45CE5A}"/>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2" name="Rectangle 2">
            <a:extLst>
              <a:ext uri="{FF2B5EF4-FFF2-40B4-BE49-F238E27FC236}">
                <a16:creationId xmlns:a16="http://schemas.microsoft.com/office/drawing/2014/main" id="{3D06A23F-C9DE-4566-8676-991C0D1D12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5443" name="Rectangle 3">
            <a:extLst>
              <a:ext uri="{FF2B5EF4-FFF2-40B4-BE49-F238E27FC236}">
                <a16:creationId xmlns:a16="http://schemas.microsoft.com/office/drawing/2014/main" id="{CE45BDA0-3A00-4B4B-9271-A833328C0C7A}"/>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45444" name="Fußzeilenplatzhalter 1">
            <a:extLst>
              <a:ext uri="{FF2B5EF4-FFF2-40B4-BE49-F238E27FC236}">
                <a16:creationId xmlns:a16="http://schemas.microsoft.com/office/drawing/2014/main" id="{5A79E79E-52DA-49FC-8778-BEC36DC6F99F}"/>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1029D022-9F70-4C5F-91BA-068E2FD1F1E4}"/>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Rectangle 3">
            <a:extLst>
              <a:ext uri="{FF2B5EF4-FFF2-40B4-BE49-F238E27FC236}">
                <a16:creationId xmlns:a16="http://schemas.microsoft.com/office/drawing/2014/main" id="{052535CE-A79A-4573-8F66-4F7D1FB06540}"/>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2">
            <a:extLst>
              <a:ext uri="{FF2B5EF4-FFF2-40B4-BE49-F238E27FC236}">
                <a16:creationId xmlns:a16="http://schemas.microsoft.com/office/drawing/2014/main" id="{AB65F56E-3486-428F-A863-C57D94C8E7B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7491" name="Rectangle 3">
            <a:extLst>
              <a:ext uri="{FF2B5EF4-FFF2-40B4-BE49-F238E27FC236}">
                <a16:creationId xmlns:a16="http://schemas.microsoft.com/office/drawing/2014/main" id="{094B5994-8EB2-4212-8A59-B8F073178E5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47492" name="Fußzeilenplatzhalter 1">
            <a:extLst>
              <a:ext uri="{FF2B5EF4-FFF2-40B4-BE49-F238E27FC236}">
                <a16:creationId xmlns:a16="http://schemas.microsoft.com/office/drawing/2014/main" id="{E97723CC-2131-4D72-A7FE-E63EFBE420A7}"/>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2">
            <a:extLst>
              <a:ext uri="{FF2B5EF4-FFF2-40B4-BE49-F238E27FC236}">
                <a16:creationId xmlns:a16="http://schemas.microsoft.com/office/drawing/2014/main" id="{E948D617-3706-4714-ADFE-4DDE0E19B1C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63" name="Rectangle 3">
            <a:extLst>
              <a:ext uri="{FF2B5EF4-FFF2-40B4-BE49-F238E27FC236}">
                <a16:creationId xmlns:a16="http://schemas.microsoft.com/office/drawing/2014/main" id="{221FBAD4-2F22-4CB4-B453-355DF28C0FF8}"/>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50564" name="Fußzeilenplatzhalter 1">
            <a:extLst>
              <a:ext uri="{FF2B5EF4-FFF2-40B4-BE49-F238E27FC236}">
                <a16:creationId xmlns:a16="http://schemas.microsoft.com/office/drawing/2014/main" id="{8CCC388C-E9F3-463F-B067-8FFEFA42F2E2}"/>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a:extLst>
              <a:ext uri="{FF2B5EF4-FFF2-40B4-BE49-F238E27FC236}">
                <a16:creationId xmlns:a16="http://schemas.microsoft.com/office/drawing/2014/main" id="{8B96576C-10D8-450C-A0C5-DA10759FD2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2611" name="Rectangle 3">
            <a:extLst>
              <a:ext uri="{FF2B5EF4-FFF2-40B4-BE49-F238E27FC236}">
                <a16:creationId xmlns:a16="http://schemas.microsoft.com/office/drawing/2014/main" id="{12E09383-585C-4412-8A56-83A3BE15CD79}"/>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52612" name="Fußzeilenplatzhalter 1">
            <a:extLst>
              <a:ext uri="{FF2B5EF4-FFF2-40B4-BE49-F238E27FC236}">
                <a16:creationId xmlns:a16="http://schemas.microsoft.com/office/drawing/2014/main" id="{CAC2A963-6EAE-4A57-BABB-42B2C58B0A56}"/>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a:extLst>
              <a:ext uri="{FF2B5EF4-FFF2-40B4-BE49-F238E27FC236}">
                <a16:creationId xmlns:a16="http://schemas.microsoft.com/office/drawing/2014/main" id="{7F7BC8F7-16EC-4A46-809A-48F02650E35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4659" name="Rectangle 3">
            <a:extLst>
              <a:ext uri="{FF2B5EF4-FFF2-40B4-BE49-F238E27FC236}">
                <a16:creationId xmlns:a16="http://schemas.microsoft.com/office/drawing/2014/main" id="{567169EF-5FDA-4319-986B-1F4692BB4CC6}"/>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54660" name="Fußzeilenplatzhalter 1">
            <a:extLst>
              <a:ext uri="{FF2B5EF4-FFF2-40B4-BE49-F238E27FC236}">
                <a16:creationId xmlns:a16="http://schemas.microsoft.com/office/drawing/2014/main" id="{EB732A7F-FE62-4765-BBC2-CB3F30F07B00}"/>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a:extLst>
              <a:ext uri="{FF2B5EF4-FFF2-40B4-BE49-F238E27FC236}">
                <a16:creationId xmlns:a16="http://schemas.microsoft.com/office/drawing/2014/main" id="{84D69310-B394-41B8-8812-7015ED6EB0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6707" name="Rectangle 3">
            <a:extLst>
              <a:ext uri="{FF2B5EF4-FFF2-40B4-BE49-F238E27FC236}">
                <a16:creationId xmlns:a16="http://schemas.microsoft.com/office/drawing/2014/main" id="{A5BB7D9D-FDE5-4358-BAD9-7A1238F8B38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56708" name="Fußzeilenplatzhalter 1">
            <a:extLst>
              <a:ext uri="{FF2B5EF4-FFF2-40B4-BE49-F238E27FC236}">
                <a16:creationId xmlns:a16="http://schemas.microsoft.com/office/drawing/2014/main" id="{61C9507E-C417-4BEB-937F-66DC1E0A1D5A}"/>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a:extLst>
              <a:ext uri="{FF2B5EF4-FFF2-40B4-BE49-F238E27FC236}">
                <a16:creationId xmlns:a16="http://schemas.microsoft.com/office/drawing/2014/main" id="{33D25A94-E471-45FD-A79E-03AAB59A284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8755" name="Rectangle 3">
            <a:extLst>
              <a:ext uri="{FF2B5EF4-FFF2-40B4-BE49-F238E27FC236}">
                <a16:creationId xmlns:a16="http://schemas.microsoft.com/office/drawing/2014/main" id="{1DED74AE-AA5D-4C20-AD68-A451DA5C16D8}"/>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58756" name="Fußzeilenplatzhalter 1">
            <a:extLst>
              <a:ext uri="{FF2B5EF4-FFF2-40B4-BE49-F238E27FC236}">
                <a16:creationId xmlns:a16="http://schemas.microsoft.com/office/drawing/2014/main" id="{A04E434C-1AD7-442F-A9E9-89611F055C6F}"/>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2">
            <a:extLst>
              <a:ext uri="{FF2B5EF4-FFF2-40B4-BE49-F238E27FC236}">
                <a16:creationId xmlns:a16="http://schemas.microsoft.com/office/drawing/2014/main" id="{E3488BDA-5B06-45D2-884E-0615CC91511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03" name="Rectangle 3">
            <a:extLst>
              <a:ext uri="{FF2B5EF4-FFF2-40B4-BE49-F238E27FC236}">
                <a16:creationId xmlns:a16="http://schemas.microsoft.com/office/drawing/2014/main" id="{385DA88A-77A2-423C-94F3-E81F88F2B6B7}"/>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60804" name="Fußzeilenplatzhalter 1">
            <a:extLst>
              <a:ext uri="{FF2B5EF4-FFF2-40B4-BE49-F238E27FC236}">
                <a16:creationId xmlns:a16="http://schemas.microsoft.com/office/drawing/2014/main" id="{EFC97884-3AE8-480F-948F-0A8C24011E95}"/>
              </a:ext>
            </a:extLst>
          </p:cNvPr>
          <p:cNvSpPr>
            <a:spLocks noGrp="1"/>
          </p:cNvSpPr>
          <p:nvPr>
            <p:ph type="ftr" sz="quarter" idx="4"/>
          </p:nvPr>
        </p:nvSpPr>
        <p:spPr>
          <a:noFill/>
        </p:spPr>
        <p:txBody>
          <a:bodyPr/>
          <a:lstStyle>
            <a:lvl1pPr defTabSz="884504">
              <a:spcBef>
                <a:spcPct val="30000"/>
              </a:spcBef>
              <a:defRPr sz="1200">
                <a:solidFill>
                  <a:schemeClr val="tx1"/>
                </a:solidFill>
                <a:latin typeface="Calibri" panose="020F0502020204030204" pitchFamily="34" charset="0"/>
                <a:cs typeface="Arial" panose="020B0604020202020204" pitchFamily="34" charset="0"/>
              </a:defRPr>
            </a:lvl1pPr>
            <a:lvl2pPr marL="730268" indent="-276998" defTabSz="884504">
              <a:spcBef>
                <a:spcPct val="30000"/>
              </a:spcBef>
              <a:defRPr sz="1200">
                <a:solidFill>
                  <a:schemeClr val="tx1"/>
                </a:solidFill>
                <a:latin typeface="Calibri" panose="020F0502020204030204" pitchFamily="34" charset="0"/>
                <a:cs typeface="Arial" panose="020B0604020202020204" pitchFamily="34" charset="0"/>
              </a:defRPr>
            </a:lvl2pPr>
            <a:lvl3pPr marL="1126880" indent="-220341" defTabSz="884504">
              <a:spcBef>
                <a:spcPct val="30000"/>
              </a:spcBef>
              <a:defRPr sz="1200">
                <a:solidFill>
                  <a:schemeClr val="tx1"/>
                </a:solidFill>
                <a:latin typeface="Calibri" panose="020F0502020204030204" pitchFamily="34" charset="0"/>
                <a:cs typeface="Arial" panose="020B0604020202020204" pitchFamily="34" charset="0"/>
              </a:defRPr>
            </a:lvl3pPr>
            <a:lvl4pPr marL="1577001" indent="-220341" defTabSz="884504">
              <a:spcBef>
                <a:spcPct val="30000"/>
              </a:spcBef>
              <a:defRPr sz="1200">
                <a:solidFill>
                  <a:schemeClr val="tx1"/>
                </a:solidFill>
                <a:latin typeface="Calibri" panose="020F0502020204030204" pitchFamily="34" charset="0"/>
                <a:cs typeface="Arial" panose="020B0604020202020204" pitchFamily="34" charset="0"/>
              </a:defRPr>
            </a:lvl4pPr>
            <a:lvl5pPr marL="2030270" indent="-220341" defTabSz="884504">
              <a:spcBef>
                <a:spcPct val="30000"/>
              </a:spcBef>
              <a:defRPr sz="1200">
                <a:solidFill>
                  <a:schemeClr val="tx1"/>
                </a:solidFill>
                <a:latin typeface="Calibri" panose="020F0502020204030204" pitchFamily="34" charset="0"/>
                <a:cs typeface="Arial" panose="020B0604020202020204" pitchFamily="34" charset="0"/>
              </a:defRPr>
            </a:lvl5pPr>
            <a:lvl6pPr marL="2483541"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6809"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0075"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3348" indent="-220341" defTabSz="88450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Folienbildplatzhalter 1">
            <a:extLst>
              <a:ext uri="{FF2B5EF4-FFF2-40B4-BE49-F238E27FC236}">
                <a16:creationId xmlns:a16="http://schemas.microsoft.com/office/drawing/2014/main" id="{E3201990-478A-44E2-93A4-975029EF85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4899" name="Notizenplatzhalter 2">
            <a:extLst>
              <a:ext uri="{FF2B5EF4-FFF2-40B4-BE49-F238E27FC236}">
                <a16:creationId xmlns:a16="http://schemas.microsoft.com/office/drawing/2014/main" id="{ABB9428B-18AA-467F-9157-29011E8F32CF}"/>
              </a:ext>
            </a:extLst>
          </p:cNvPr>
          <p:cNvSpPr>
            <a:spLocks noGrp="1" noChangeArrowheads="1"/>
          </p:cNvSpPr>
          <p:nvPr>
            <p:ph type="body" idx="1"/>
          </p:nvPr>
        </p:nvSpPr>
        <p:spPr>
          <a:noFill/>
        </p:spPr>
        <p:txBody>
          <a:bodyPr/>
          <a:lstStyle/>
          <a:p>
            <a:endParaRPr lang="de-DE" altLang="de-DE">
              <a:latin typeface="Arial" panose="020B0604020202020204" pitchFamily="34" charset="0"/>
              <a:cs typeface="Arial" panose="020B0604020202020204" pitchFamily="34" charset="0"/>
            </a:endParaRPr>
          </a:p>
        </p:txBody>
      </p:sp>
      <p:sp>
        <p:nvSpPr>
          <p:cNvPr id="464900" name="Foliennummernplatzhalter 3">
            <a:extLst>
              <a:ext uri="{FF2B5EF4-FFF2-40B4-BE49-F238E27FC236}">
                <a16:creationId xmlns:a16="http://schemas.microsoft.com/office/drawing/2014/main" id="{7B395594-1AD8-4CEA-89A7-98B2B4FD57FF}"/>
              </a:ext>
            </a:extLst>
          </p:cNvPr>
          <p:cNvSpPr>
            <a:spLocks noGrp="1"/>
          </p:cNvSpPr>
          <p:nvPr>
            <p:ph type="sldNum" sz="quarter" idx="5"/>
          </p:nvPr>
        </p:nvSpPr>
        <p:spPr>
          <a:noFill/>
        </p:spPr>
        <p:txBody>
          <a:bodyPr/>
          <a:lstStyle>
            <a:lvl1pPr defTabSz="923852">
              <a:spcBef>
                <a:spcPct val="30000"/>
              </a:spcBef>
              <a:defRPr sz="1200">
                <a:solidFill>
                  <a:schemeClr val="tx1"/>
                </a:solidFill>
                <a:latin typeface="Calibri" panose="020F0502020204030204" pitchFamily="34" charset="0"/>
                <a:cs typeface="Arial" panose="020B0604020202020204" pitchFamily="34" charset="0"/>
              </a:defRPr>
            </a:lvl1pPr>
            <a:lvl2pPr marL="717678" indent="-270700" defTabSz="923852">
              <a:spcBef>
                <a:spcPct val="30000"/>
              </a:spcBef>
              <a:defRPr sz="1200">
                <a:solidFill>
                  <a:schemeClr val="tx1"/>
                </a:solidFill>
                <a:latin typeface="Calibri" panose="020F0502020204030204" pitchFamily="34" charset="0"/>
                <a:cs typeface="Arial" panose="020B0604020202020204" pitchFamily="34" charset="0"/>
              </a:defRPr>
            </a:lvl2pPr>
            <a:lvl3pPr marL="1109565" indent="-214044" defTabSz="923852">
              <a:spcBef>
                <a:spcPct val="30000"/>
              </a:spcBef>
              <a:defRPr sz="1200">
                <a:solidFill>
                  <a:schemeClr val="tx1"/>
                </a:solidFill>
                <a:latin typeface="Calibri" panose="020F0502020204030204" pitchFamily="34" charset="0"/>
                <a:cs typeface="Arial" panose="020B0604020202020204" pitchFamily="34" charset="0"/>
              </a:defRPr>
            </a:lvl3pPr>
            <a:lvl4pPr marL="1554967" indent="-214044" defTabSz="923852">
              <a:spcBef>
                <a:spcPct val="30000"/>
              </a:spcBef>
              <a:defRPr sz="1200">
                <a:solidFill>
                  <a:schemeClr val="tx1"/>
                </a:solidFill>
                <a:latin typeface="Calibri" panose="020F0502020204030204" pitchFamily="34" charset="0"/>
                <a:cs typeface="Arial" panose="020B0604020202020204" pitchFamily="34" charset="0"/>
              </a:defRPr>
            </a:lvl4pPr>
            <a:lvl5pPr marL="2001941" indent="-214044" defTabSz="923852">
              <a:spcBef>
                <a:spcPct val="30000"/>
              </a:spcBef>
              <a:defRPr sz="1200">
                <a:solidFill>
                  <a:schemeClr val="tx1"/>
                </a:solidFill>
                <a:latin typeface="Calibri" panose="020F0502020204030204" pitchFamily="34" charset="0"/>
                <a:cs typeface="Arial" panose="020B0604020202020204" pitchFamily="34" charset="0"/>
              </a:defRPr>
            </a:lvl5pPr>
            <a:lvl6pPr marL="245521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0848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1749"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502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CDF50E86-9FC2-4EF7-B75E-55129FDE5950}" type="slidenum">
              <a:rPr lang="de-DE" altLang="de-DE" sz="1300">
                <a:solidFill>
                  <a:srgbClr val="000000"/>
                </a:solidFill>
                <a:latin typeface="Arial" panose="020B0604020202020204" pitchFamily="34" charset="0"/>
              </a:rPr>
              <a:pPr>
                <a:spcBef>
                  <a:spcPct val="0"/>
                </a:spcBef>
              </a:pPr>
              <a:t>261</a:t>
            </a:fld>
            <a:endParaRPr lang="de-DE" altLang="de-DE" sz="1300">
              <a:solidFill>
                <a:srgbClr val="000000"/>
              </a:solidFill>
              <a:latin typeface="Arial" panose="020B0604020202020204" pitchFamily="34" charset="0"/>
            </a:endParaRPr>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Folienbildplatzhalter 1">
            <a:extLst>
              <a:ext uri="{FF2B5EF4-FFF2-40B4-BE49-F238E27FC236}">
                <a16:creationId xmlns:a16="http://schemas.microsoft.com/office/drawing/2014/main" id="{E3201990-478A-44E2-93A4-975029EF85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4899" name="Notizenplatzhalter 2">
            <a:extLst>
              <a:ext uri="{FF2B5EF4-FFF2-40B4-BE49-F238E27FC236}">
                <a16:creationId xmlns:a16="http://schemas.microsoft.com/office/drawing/2014/main" id="{ABB9428B-18AA-467F-9157-29011E8F32CF}"/>
              </a:ext>
            </a:extLst>
          </p:cNvPr>
          <p:cNvSpPr>
            <a:spLocks noGrp="1" noChangeArrowheads="1"/>
          </p:cNvSpPr>
          <p:nvPr>
            <p:ph type="body" idx="1"/>
          </p:nvPr>
        </p:nvSpPr>
        <p:spPr>
          <a:noFill/>
        </p:spPr>
        <p:txBody>
          <a:bodyPr/>
          <a:lstStyle/>
          <a:p>
            <a:endParaRPr lang="de-DE" altLang="de-DE">
              <a:latin typeface="Arial" panose="020B0604020202020204" pitchFamily="34" charset="0"/>
              <a:cs typeface="Arial" panose="020B0604020202020204" pitchFamily="34" charset="0"/>
            </a:endParaRPr>
          </a:p>
        </p:txBody>
      </p:sp>
      <p:sp>
        <p:nvSpPr>
          <p:cNvPr id="464900" name="Foliennummernplatzhalter 3">
            <a:extLst>
              <a:ext uri="{FF2B5EF4-FFF2-40B4-BE49-F238E27FC236}">
                <a16:creationId xmlns:a16="http://schemas.microsoft.com/office/drawing/2014/main" id="{7B395594-1AD8-4CEA-89A7-98B2B4FD57FF}"/>
              </a:ext>
            </a:extLst>
          </p:cNvPr>
          <p:cNvSpPr>
            <a:spLocks noGrp="1"/>
          </p:cNvSpPr>
          <p:nvPr>
            <p:ph type="sldNum" sz="quarter" idx="5"/>
          </p:nvPr>
        </p:nvSpPr>
        <p:spPr>
          <a:noFill/>
        </p:spPr>
        <p:txBody>
          <a:bodyPr/>
          <a:lstStyle>
            <a:lvl1pPr defTabSz="923852">
              <a:spcBef>
                <a:spcPct val="30000"/>
              </a:spcBef>
              <a:defRPr sz="1200">
                <a:solidFill>
                  <a:schemeClr val="tx1"/>
                </a:solidFill>
                <a:latin typeface="Calibri" panose="020F0502020204030204" pitchFamily="34" charset="0"/>
                <a:cs typeface="Arial" panose="020B0604020202020204" pitchFamily="34" charset="0"/>
              </a:defRPr>
            </a:lvl1pPr>
            <a:lvl2pPr marL="717678" indent="-270700" defTabSz="923852">
              <a:spcBef>
                <a:spcPct val="30000"/>
              </a:spcBef>
              <a:defRPr sz="1200">
                <a:solidFill>
                  <a:schemeClr val="tx1"/>
                </a:solidFill>
                <a:latin typeface="Calibri" panose="020F0502020204030204" pitchFamily="34" charset="0"/>
                <a:cs typeface="Arial" panose="020B0604020202020204" pitchFamily="34" charset="0"/>
              </a:defRPr>
            </a:lvl2pPr>
            <a:lvl3pPr marL="1109565" indent="-214044" defTabSz="923852">
              <a:spcBef>
                <a:spcPct val="30000"/>
              </a:spcBef>
              <a:defRPr sz="1200">
                <a:solidFill>
                  <a:schemeClr val="tx1"/>
                </a:solidFill>
                <a:latin typeface="Calibri" panose="020F0502020204030204" pitchFamily="34" charset="0"/>
                <a:cs typeface="Arial" panose="020B0604020202020204" pitchFamily="34" charset="0"/>
              </a:defRPr>
            </a:lvl3pPr>
            <a:lvl4pPr marL="1554967" indent="-214044" defTabSz="923852">
              <a:spcBef>
                <a:spcPct val="30000"/>
              </a:spcBef>
              <a:defRPr sz="1200">
                <a:solidFill>
                  <a:schemeClr val="tx1"/>
                </a:solidFill>
                <a:latin typeface="Calibri" panose="020F0502020204030204" pitchFamily="34" charset="0"/>
                <a:cs typeface="Arial" panose="020B0604020202020204" pitchFamily="34" charset="0"/>
              </a:defRPr>
            </a:lvl4pPr>
            <a:lvl5pPr marL="2001941" indent="-214044" defTabSz="923852">
              <a:spcBef>
                <a:spcPct val="30000"/>
              </a:spcBef>
              <a:defRPr sz="1200">
                <a:solidFill>
                  <a:schemeClr val="tx1"/>
                </a:solidFill>
                <a:latin typeface="Calibri" panose="020F0502020204030204" pitchFamily="34" charset="0"/>
                <a:cs typeface="Arial" panose="020B0604020202020204" pitchFamily="34" charset="0"/>
              </a:defRPr>
            </a:lvl5pPr>
            <a:lvl6pPr marL="245521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0848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1749"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502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CDF50E86-9FC2-4EF7-B75E-55129FDE5950}" type="slidenum">
              <a:rPr lang="de-DE" altLang="de-DE" sz="1300">
                <a:solidFill>
                  <a:srgbClr val="000000"/>
                </a:solidFill>
                <a:latin typeface="Arial" panose="020B0604020202020204" pitchFamily="34" charset="0"/>
              </a:rPr>
              <a:pPr>
                <a:spcBef>
                  <a:spcPct val="0"/>
                </a:spcBef>
              </a:pPr>
              <a:t>262</a:t>
            </a:fld>
            <a:endParaRPr lang="de-DE" altLang="de-DE" sz="1300">
              <a:solidFill>
                <a:srgbClr val="000000"/>
              </a:solidFill>
              <a:latin typeface="Arial" panose="020B0604020202020204" pitchFamily="34" charset="0"/>
            </a:endParaRPr>
          </a:p>
        </p:txBody>
      </p:sp>
    </p:spTree>
    <p:extLst>
      <p:ext uri="{BB962C8B-B14F-4D97-AF65-F5344CB8AC3E}">
        <p14:creationId xmlns:p14="http://schemas.microsoft.com/office/powerpoint/2010/main" val="1783619835"/>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82" name="Folienbildplatzhalter 1">
            <a:extLst>
              <a:ext uri="{FF2B5EF4-FFF2-40B4-BE49-F238E27FC236}">
                <a16:creationId xmlns:a16="http://schemas.microsoft.com/office/drawing/2014/main" id="{607CD2D9-E6E0-4466-B52D-F27C5866B2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083" name="Notizenplatzhalter 2">
            <a:extLst>
              <a:ext uri="{FF2B5EF4-FFF2-40B4-BE49-F238E27FC236}">
                <a16:creationId xmlns:a16="http://schemas.microsoft.com/office/drawing/2014/main" id="{8664D6F1-F0E0-417B-B688-7A7ABB452896}"/>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686084" name="Foliennummernplatzhalter 3">
            <a:extLst>
              <a:ext uri="{FF2B5EF4-FFF2-40B4-BE49-F238E27FC236}">
                <a16:creationId xmlns:a16="http://schemas.microsoft.com/office/drawing/2014/main" id="{6BAF6069-0BBF-4024-80CD-22C8C12A1A3E}"/>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ABEA22B9-D7CB-42D3-A0A8-CD21E480B65C}" type="slidenum">
              <a:rPr lang="de-DE" altLang="de-DE" sz="1300"/>
              <a:pPr>
                <a:spcBef>
                  <a:spcPct val="0"/>
                </a:spcBef>
              </a:pPr>
              <a:t>263</a:t>
            </a:fld>
            <a:endParaRPr lang="de-DE" altLang="de-DE" sz="1300"/>
          </a:p>
        </p:txBody>
      </p:sp>
    </p:spTree>
    <p:extLst>
      <p:ext uri="{BB962C8B-B14F-4D97-AF65-F5344CB8AC3E}">
        <p14:creationId xmlns:p14="http://schemas.microsoft.com/office/powerpoint/2010/main" val="1375457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C91DB509-D903-4965-8B95-4CEF52493874}"/>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Rectangle 3">
            <a:extLst>
              <a:ext uri="{FF2B5EF4-FFF2-40B4-BE49-F238E27FC236}">
                <a16:creationId xmlns:a16="http://schemas.microsoft.com/office/drawing/2014/main" id="{B777F939-A275-4DFD-A170-CD35ED00E231}"/>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extLst>
      <p:ext uri="{BB962C8B-B14F-4D97-AF65-F5344CB8AC3E}">
        <p14:creationId xmlns:p14="http://schemas.microsoft.com/office/powerpoint/2010/main" val="46477031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a:extLst>
              <a:ext uri="{FF2B5EF4-FFF2-40B4-BE49-F238E27FC236}">
                <a16:creationId xmlns:a16="http://schemas.microsoft.com/office/drawing/2014/main" id="{3BE888DD-7F37-45BC-8F07-2F8D89A5C6E5}"/>
              </a:ext>
            </a:extLst>
          </p:cNvPr>
          <p:cNvSpPr>
            <a:spLocks noGrp="1" noRot="1" noChangeAspect="1" noChangeArrowheads="1" noTextEdit="1"/>
          </p:cNvSpPr>
          <p:nvPr>
            <p:ph type="sldImg"/>
          </p:nvPr>
        </p:nvSpPr>
        <p:spPr>
          <a:ln/>
        </p:spPr>
      </p:sp>
      <p:sp>
        <p:nvSpPr>
          <p:cNvPr id="52227" name="Notizenplatzhalter 2">
            <a:extLst>
              <a:ext uri="{FF2B5EF4-FFF2-40B4-BE49-F238E27FC236}">
                <a16:creationId xmlns:a16="http://schemas.microsoft.com/office/drawing/2014/main" id="{56523954-2DCF-4031-BA1D-ADF0D4D30CB5}"/>
              </a:ext>
            </a:extLst>
          </p:cNvPr>
          <p:cNvSpPr>
            <a:spLocks noGrp="1" noChangeArrowheads="1"/>
          </p:cNvSpPr>
          <p:nvPr>
            <p:ph type="body" idx="1"/>
          </p:nvPr>
        </p:nvSpPr>
        <p:spPr>
          <a:noFill/>
        </p:spPr>
        <p:txBody>
          <a:bodyPr/>
          <a:lstStyle/>
          <a:p>
            <a:pPr marL="0" lvl="1"/>
            <a:r>
              <a:rPr lang="de-DE" altLang="de-DE" sz="1600">
                <a:latin typeface="Arial" panose="020B0604020202020204" pitchFamily="34" charset="0"/>
              </a:rPr>
              <a:t>Darüber hinausbestehen für Berufsangehörige weitere </a:t>
            </a:r>
            <a:r>
              <a:rPr lang="de-DE" altLang="de-DE" sz="1800" b="1">
                <a:latin typeface="Arial" panose="020B0604020202020204" pitchFamily="34" charset="0"/>
              </a:rPr>
              <a:t>Spezialgesetze</a:t>
            </a:r>
            <a:r>
              <a:rPr lang="de-DE" altLang="de-DE" sz="1600">
                <a:latin typeface="Arial" panose="020B0604020202020204" pitchFamily="34" charset="0"/>
              </a:rPr>
              <a:t>, die aber nicht direkt für die Abschlussprüfung relevant sind</a:t>
            </a:r>
          </a:p>
          <a:p>
            <a:endParaRPr lang="de-DE" altLang="de-DE">
              <a:latin typeface="Arial" panose="020B0604020202020204" pitchFamily="34" charset="0"/>
            </a:endParaRPr>
          </a:p>
        </p:txBody>
      </p:sp>
      <p:sp>
        <p:nvSpPr>
          <p:cNvPr id="52228" name="Foliennummernplatzhalter 3">
            <a:extLst>
              <a:ext uri="{FF2B5EF4-FFF2-40B4-BE49-F238E27FC236}">
                <a16:creationId xmlns:a16="http://schemas.microsoft.com/office/drawing/2014/main" id="{13E76F3A-6F34-4C88-B2E9-D8B5F5EAC0A9}"/>
              </a:ext>
            </a:extLst>
          </p:cNvPr>
          <p:cNvSpPr>
            <a:spLocks noGrp="1"/>
          </p:cNvSpPr>
          <p:nvPr>
            <p:ph type="sldNum" sz="quarter" idx="5"/>
          </p:nvPr>
        </p:nvSpPr>
        <p:spPr>
          <a:noFill/>
        </p:spPr>
        <p:txBody>
          <a:bodyPr/>
          <a:lstStyle>
            <a:lvl1pPr defTabSz="931718">
              <a:spcBef>
                <a:spcPct val="30000"/>
              </a:spcBef>
              <a:defRPr sz="1200">
                <a:solidFill>
                  <a:schemeClr val="tx1"/>
                </a:solidFill>
                <a:latin typeface="Arial" panose="020B0604020202020204" pitchFamily="34" charset="0"/>
              </a:defRPr>
            </a:lvl1pPr>
            <a:lvl2pPr marL="722201" indent="-271421" defTabSz="931718">
              <a:spcBef>
                <a:spcPct val="30000"/>
              </a:spcBef>
              <a:defRPr sz="1200">
                <a:solidFill>
                  <a:schemeClr val="tx1"/>
                </a:solidFill>
                <a:latin typeface="Arial" panose="020B0604020202020204" pitchFamily="34" charset="0"/>
              </a:defRPr>
            </a:lvl2pPr>
            <a:lvl3pPr marL="1117426" indent="-214280" defTabSz="931718">
              <a:spcBef>
                <a:spcPct val="30000"/>
              </a:spcBef>
              <a:defRPr sz="1200">
                <a:solidFill>
                  <a:schemeClr val="tx1"/>
                </a:solidFill>
                <a:latin typeface="Arial" panose="020B0604020202020204" pitchFamily="34" charset="0"/>
              </a:defRPr>
            </a:lvl3pPr>
            <a:lvl4pPr marL="1569794" indent="-214280" defTabSz="931718">
              <a:spcBef>
                <a:spcPct val="30000"/>
              </a:spcBef>
              <a:defRPr sz="1200">
                <a:solidFill>
                  <a:schemeClr val="tx1"/>
                </a:solidFill>
                <a:latin typeface="Arial" panose="020B0604020202020204" pitchFamily="34" charset="0"/>
              </a:defRPr>
            </a:lvl4pPr>
            <a:lvl5pPr marL="2020574" indent="-214280" defTabSz="931718">
              <a:spcBef>
                <a:spcPct val="30000"/>
              </a:spcBef>
              <a:defRPr sz="1200">
                <a:solidFill>
                  <a:schemeClr val="tx1"/>
                </a:solidFill>
                <a:latin typeface="Arial" panose="020B0604020202020204" pitchFamily="34" charset="0"/>
              </a:defRPr>
            </a:lvl5pPr>
            <a:lvl6pPr marL="2477703" indent="-214280" defTabSz="931718" eaLnBrk="0" fontAlgn="base" hangingPunct="0">
              <a:spcBef>
                <a:spcPct val="30000"/>
              </a:spcBef>
              <a:spcAft>
                <a:spcPct val="0"/>
              </a:spcAft>
              <a:defRPr sz="1200">
                <a:solidFill>
                  <a:schemeClr val="tx1"/>
                </a:solidFill>
                <a:latin typeface="Arial" panose="020B0604020202020204" pitchFamily="34" charset="0"/>
              </a:defRPr>
            </a:lvl6pPr>
            <a:lvl7pPr marL="2934831" indent="-214280" defTabSz="931718" eaLnBrk="0" fontAlgn="base" hangingPunct="0">
              <a:spcBef>
                <a:spcPct val="30000"/>
              </a:spcBef>
              <a:spcAft>
                <a:spcPct val="0"/>
              </a:spcAft>
              <a:defRPr sz="1200">
                <a:solidFill>
                  <a:schemeClr val="tx1"/>
                </a:solidFill>
                <a:latin typeface="Arial" panose="020B0604020202020204" pitchFamily="34" charset="0"/>
              </a:defRPr>
            </a:lvl7pPr>
            <a:lvl8pPr marL="3391960" indent="-214280" defTabSz="931718" eaLnBrk="0" fontAlgn="base" hangingPunct="0">
              <a:spcBef>
                <a:spcPct val="30000"/>
              </a:spcBef>
              <a:spcAft>
                <a:spcPct val="0"/>
              </a:spcAft>
              <a:defRPr sz="1200">
                <a:solidFill>
                  <a:schemeClr val="tx1"/>
                </a:solidFill>
                <a:latin typeface="Arial" panose="020B0604020202020204" pitchFamily="34" charset="0"/>
              </a:defRPr>
            </a:lvl8pPr>
            <a:lvl9pPr marL="3849090" indent="-214280" defTabSz="93171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1137DC-9CBC-48A0-9B6C-FBAC5BDED1D8}" type="slidenum">
              <a:rPr lang="de-DE" altLang="de-DE" sz="1400"/>
              <a:pPr>
                <a:spcBef>
                  <a:spcPct val="0"/>
                </a:spcBef>
              </a:pPr>
              <a:t>264</a:t>
            </a:fld>
            <a:endParaRPr lang="de-DE" altLang="de-DE" sz="1400"/>
          </a:p>
        </p:txBody>
      </p:sp>
    </p:spTree>
    <p:extLst>
      <p:ext uri="{BB962C8B-B14F-4D97-AF65-F5344CB8AC3E}">
        <p14:creationId xmlns:p14="http://schemas.microsoft.com/office/powerpoint/2010/main" val="1275814544"/>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Folienbildplatzhalter 1">
            <a:extLst>
              <a:ext uri="{FF2B5EF4-FFF2-40B4-BE49-F238E27FC236}">
                <a16:creationId xmlns:a16="http://schemas.microsoft.com/office/drawing/2014/main" id="{3F6EAAAA-63FC-43EC-96A0-E2CCEBC3DE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6947" name="Notizenplatzhalter 2">
            <a:extLst>
              <a:ext uri="{FF2B5EF4-FFF2-40B4-BE49-F238E27FC236}">
                <a16:creationId xmlns:a16="http://schemas.microsoft.com/office/drawing/2014/main" id="{5F93C214-EAE2-4B53-A3EE-629F344C0ED0}"/>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466948" name="Foliennummernplatzhalter 3">
            <a:extLst>
              <a:ext uri="{FF2B5EF4-FFF2-40B4-BE49-F238E27FC236}">
                <a16:creationId xmlns:a16="http://schemas.microsoft.com/office/drawing/2014/main" id="{E9EE5C7A-27FA-4672-836D-54F4F5AEF480}"/>
              </a:ext>
            </a:extLst>
          </p:cNvPr>
          <p:cNvSpPr>
            <a:spLocks noGrp="1"/>
          </p:cNvSpPr>
          <p:nvPr>
            <p:ph type="sldNum" sz="quarter" idx="5"/>
          </p:nvPr>
        </p:nvSpPr>
        <p:spPr>
          <a:noFill/>
        </p:spPr>
        <p:txBody>
          <a:bodyPr/>
          <a:lstStyle>
            <a:lvl1pPr defTabSz="887654">
              <a:spcBef>
                <a:spcPct val="30000"/>
              </a:spcBef>
              <a:defRPr sz="1200">
                <a:solidFill>
                  <a:schemeClr val="tx1"/>
                </a:solidFill>
                <a:latin typeface="Calibri" panose="020F0502020204030204" pitchFamily="34" charset="0"/>
                <a:cs typeface="Arial" panose="020B0604020202020204" pitchFamily="34" charset="0"/>
              </a:defRPr>
            </a:lvl1pPr>
            <a:lvl2pPr marL="731841" indent="-278574" defTabSz="887654">
              <a:spcBef>
                <a:spcPct val="30000"/>
              </a:spcBef>
              <a:defRPr sz="1200">
                <a:solidFill>
                  <a:schemeClr val="tx1"/>
                </a:solidFill>
                <a:latin typeface="Calibri" panose="020F0502020204030204" pitchFamily="34" charset="0"/>
                <a:cs typeface="Arial" panose="020B0604020202020204" pitchFamily="34" charset="0"/>
              </a:defRPr>
            </a:lvl2pPr>
            <a:lvl3pPr marL="1128453" indent="-221912" defTabSz="887654">
              <a:spcBef>
                <a:spcPct val="30000"/>
              </a:spcBef>
              <a:defRPr sz="1200">
                <a:solidFill>
                  <a:schemeClr val="tx1"/>
                </a:solidFill>
                <a:latin typeface="Calibri" panose="020F0502020204030204" pitchFamily="34" charset="0"/>
                <a:cs typeface="Arial" panose="020B0604020202020204" pitchFamily="34" charset="0"/>
              </a:defRPr>
            </a:lvl3pPr>
            <a:lvl4pPr marL="1578574" indent="-221912" defTabSz="887654">
              <a:spcBef>
                <a:spcPct val="30000"/>
              </a:spcBef>
              <a:defRPr sz="1200">
                <a:solidFill>
                  <a:schemeClr val="tx1"/>
                </a:solidFill>
                <a:latin typeface="Calibri" panose="020F0502020204030204" pitchFamily="34" charset="0"/>
                <a:cs typeface="Arial" panose="020B0604020202020204" pitchFamily="34" charset="0"/>
              </a:defRPr>
            </a:lvl4pPr>
            <a:lvl5pPr marL="2031844" indent="-221912" defTabSz="887654">
              <a:spcBef>
                <a:spcPct val="30000"/>
              </a:spcBef>
              <a:defRPr sz="1200">
                <a:solidFill>
                  <a:schemeClr val="tx1"/>
                </a:solidFill>
                <a:latin typeface="Calibri" panose="020F0502020204030204" pitchFamily="34" charset="0"/>
                <a:cs typeface="Arial" panose="020B0604020202020204" pitchFamily="34" charset="0"/>
              </a:defRPr>
            </a:lvl5pPr>
            <a:lvl6pPr marL="2485115"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8384"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1652"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4921"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C1909378-B6C0-4E4E-BA57-441BAA70AB13}" type="slidenum">
              <a:rPr lang="de-DE" altLang="de-DE" sz="1300">
                <a:solidFill>
                  <a:srgbClr val="000000"/>
                </a:solidFill>
              </a:rPr>
              <a:pPr>
                <a:spcBef>
                  <a:spcPct val="0"/>
                </a:spcBef>
              </a:pPr>
              <a:t>265</a:t>
            </a:fld>
            <a:endParaRPr lang="de-DE" altLang="de-DE" sz="1300">
              <a:solidFill>
                <a:srgbClr val="000000"/>
              </a:solidFill>
            </a:endParaRPr>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a:extLst>
              <a:ext uri="{FF2B5EF4-FFF2-40B4-BE49-F238E27FC236}">
                <a16:creationId xmlns:a16="http://schemas.microsoft.com/office/drawing/2014/main" id="{6E2E5A40-B049-4A5B-A308-C4CD5FB88E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8995" name="Rectangle 3">
            <a:extLst>
              <a:ext uri="{FF2B5EF4-FFF2-40B4-BE49-F238E27FC236}">
                <a16:creationId xmlns:a16="http://schemas.microsoft.com/office/drawing/2014/main" id="{966A3D53-CDA8-46A9-B693-7B374EABADBB}"/>
              </a:ext>
            </a:extLst>
          </p:cNvPr>
          <p:cNvSpPr>
            <a:spLocks noGrp="1" noChangeArrowheads="1"/>
          </p:cNvSpPr>
          <p:nvPr>
            <p:ph type="body" idx="1"/>
          </p:nvPr>
        </p:nvSpPr>
        <p:spPr>
          <a:noFill/>
        </p:spPr>
        <p:txBody>
          <a:bodyPr/>
          <a:lstStyle/>
          <a:p>
            <a:pPr eaLnBrk="1" hangingPunct="1"/>
            <a:r>
              <a:rPr lang="de-DE" altLang="de-DE" dirty="0">
                <a:cs typeface="Arial" panose="020B0604020202020204" pitchFamily="34" charset="0"/>
              </a:rPr>
              <a:t>Gliederung noch nicht endgültig angepasst</a:t>
            </a:r>
          </a:p>
        </p:txBody>
      </p:sp>
      <p:sp>
        <p:nvSpPr>
          <p:cNvPr id="468996" name="Fußzeilenplatzhalter 1">
            <a:extLst>
              <a:ext uri="{FF2B5EF4-FFF2-40B4-BE49-F238E27FC236}">
                <a16:creationId xmlns:a16="http://schemas.microsoft.com/office/drawing/2014/main" id="{212FB982-C86A-4FE0-BEBA-D96FC0DEBE25}"/>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4" name="Rectangle 2">
            <a:extLst>
              <a:ext uri="{FF2B5EF4-FFF2-40B4-BE49-F238E27FC236}">
                <a16:creationId xmlns:a16="http://schemas.microsoft.com/office/drawing/2014/main" id="{720C71AB-A33D-408F-80EB-6CC7C61BED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4115" name="Rectangle 3">
            <a:extLst>
              <a:ext uri="{FF2B5EF4-FFF2-40B4-BE49-F238E27FC236}">
                <a16:creationId xmlns:a16="http://schemas.microsoft.com/office/drawing/2014/main" id="{8F5D20D5-1693-409C-89C0-E5C94D7544F1}"/>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74116" name="Fußzeilenplatzhalter 1">
            <a:extLst>
              <a:ext uri="{FF2B5EF4-FFF2-40B4-BE49-F238E27FC236}">
                <a16:creationId xmlns:a16="http://schemas.microsoft.com/office/drawing/2014/main" id="{4DA9D211-DDB4-4321-B082-BEC3733624D4}"/>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2" name="Rectangle 2">
            <a:extLst>
              <a:ext uri="{FF2B5EF4-FFF2-40B4-BE49-F238E27FC236}">
                <a16:creationId xmlns:a16="http://schemas.microsoft.com/office/drawing/2014/main" id="{229186FF-0E11-4366-8740-03F5CCFE73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6163" name="Rectangle 3">
            <a:extLst>
              <a:ext uri="{FF2B5EF4-FFF2-40B4-BE49-F238E27FC236}">
                <a16:creationId xmlns:a16="http://schemas.microsoft.com/office/drawing/2014/main" id="{4E0950D0-2A96-4FE8-82D7-62876E928151}"/>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76164" name="Fußzeilenplatzhalter 1">
            <a:extLst>
              <a:ext uri="{FF2B5EF4-FFF2-40B4-BE49-F238E27FC236}">
                <a16:creationId xmlns:a16="http://schemas.microsoft.com/office/drawing/2014/main" id="{CC545362-C08B-45E3-BDFE-474C54E12FB0}"/>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4" name="Rectangle 2">
            <a:extLst>
              <a:ext uri="{FF2B5EF4-FFF2-40B4-BE49-F238E27FC236}">
                <a16:creationId xmlns:a16="http://schemas.microsoft.com/office/drawing/2014/main" id="{A78DBC9E-4BD6-4A08-B261-E1A991F9BD7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9235" name="Rectangle 3">
            <a:extLst>
              <a:ext uri="{FF2B5EF4-FFF2-40B4-BE49-F238E27FC236}">
                <a16:creationId xmlns:a16="http://schemas.microsoft.com/office/drawing/2014/main" id="{293A775B-E344-4C84-87BF-977D6D5F7BC0}"/>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79236" name="Fußzeilenplatzhalter 1">
            <a:extLst>
              <a:ext uri="{FF2B5EF4-FFF2-40B4-BE49-F238E27FC236}">
                <a16:creationId xmlns:a16="http://schemas.microsoft.com/office/drawing/2014/main" id="{5B71ED56-E763-41FB-85E8-02951DDEDFCC}"/>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2" name="Rectangle 2">
            <a:extLst>
              <a:ext uri="{FF2B5EF4-FFF2-40B4-BE49-F238E27FC236}">
                <a16:creationId xmlns:a16="http://schemas.microsoft.com/office/drawing/2014/main" id="{A0AC4546-168F-438E-AE7C-A4C75BCF659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283" name="Rectangle 3">
            <a:extLst>
              <a:ext uri="{FF2B5EF4-FFF2-40B4-BE49-F238E27FC236}">
                <a16:creationId xmlns:a16="http://schemas.microsoft.com/office/drawing/2014/main" id="{878954A7-255E-46D9-9484-2980B1D626E6}"/>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81284" name="Fußzeilenplatzhalter 1">
            <a:extLst>
              <a:ext uri="{FF2B5EF4-FFF2-40B4-BE49-F238E27FC236}">
                <a16:creationId xmlns:a16="http://schemas.microsoft.com/office/drawing/2014/main" id="{9460100E-FE7D-476D-920F-EC1DB3657DC2}"/>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2">
            <a:extLst>
              <a:ext uri="{FF2B5EF4-FFF2-40B4-BE49-F238E27FC236}">
                <a16:creationId xmlns:a16="http://schemas.microsoft.com/office/drawing/2014/main" id="{9C76654B-E12D-4189-948A-454FD09BEED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4355" name="Rectangle 3">
            <a:extLst>
              <a:ext uri="{FF2B5EF4-FFF2-40B4-BE49-F238E27FC236}">
                <a16:creationId xmlns:a16="http://schemas.microsoft.com/office/drawing/2014/main" id="{5654776E-2433-4071-BD8E-A351C3454B68}"/>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84356" name="Fußzeilenplatzhalter 1">
            <a:extLst>
              <a:ext uri="{FF2B5EF4-FFF2-40B4-BE49-F238E27FC236}">
                <a16:creationId xmlns:a16="http://schemas.microsoft.com/office/drawing/2014/main" id="{EAF8377B-11AD-4C67-8032-039F0856ABF1}"/>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Rectangle 2">
            <a:extLst>
              <a:ext uri="{FF2B5EF4-FFF2-40B4-BE49-F238E27FC236}">
                <a16:creationId xmlns:a16="http://schemas.microsoft.com/office/drawing/2014/main" id="{04A46577-CA3A-41EA-AB8C-245CDDE0323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6403" name="Rectangle 3">
            <a:extLst>
              <a:ext uri="{FF2B5EF4-FFF2-40B4-BE49-F238E27FC236}">
                <a16:creationId xmlns:a16="http://schemas.microsoft.com/office/drawing/2014/main" id="{9D6C6F3D-C0D0-482A-ABA2-DFDEAB151E49}"/>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86404" name="Fußzeilenplatzhalter 1">
            <a:extLst>
              <a:ext uri="{FF2B5EF4-FFF2-40B4-BE49-F238E27FC236}">
                <a16:creationId xmlns:a16="http://schemas.microsoft.com/office/drawing/2014/main" id="{793C523D-D5EA-4D8D-9279-B76376CA2F98}"/>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dirty="0">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88164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2F097E0E-EED5-4D30-B153-31E349F1FDA6}"/>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Rectangle 3">
            <a:extLst>
              <a:ext uri="{FF2B5EF4-FFF2-40B4-BE49-F238E27FC236}">
                <a16:creationId xmlns:a16="http://schemas.microsoft.com/office/drawing/2014/main" id="{AFA9C7F2-4B0D-4E3B-998A-552DC63051C1}"/>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extLst>
      <p:ext uri="{BB962C8B-B14F-4D97-AF65-F5344CB8AC3E}">
        <p14:creationId xmlns:p14="http://schemas.microsoft.com/office/powerpoint/2010/main" val="1955556835"/>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705004787"/>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839464124"/>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dirty="0">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708492940"/>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157301625"/>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210172720"/>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r>
              <a:rPr lang="de-DE" altLang="de-DE" dirty="0">
                <a:cs typeface="Arial" panose="020B0604020202020204" pitchFamily="34" charset="0"/>
              </a:rPr>
              <a:t>Nummerierung wurde auf Papier nicht geändert, macht aber Sinn.</a:t>
            </a: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877812672"/>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740156334"/>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859216980"/>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17526434"/>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5595222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574FD8D7-44AB-4688-8CDF-BA3E5A065761}"/>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ctangle 3">
            <a:extLst>
              <a:ext uri="{FF2B5EF4-FFF2-40B4-BE49-F238E27FC236}">
                <a16:creationId xmlns:a16="http://schemas.microsoft.com/office/drawing/2014/main" id="{C2AFFF56-9993-4272-B0EC-C3A053D8BF1E}"/>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extLst>
      <p:ext uri="{BB962C8B-B14F-4D97-AF65-F5344CB8AC3E}">
        <p14:creationId xmlns:p14="http://schemas.microsoft.com/office/powerpoint/2010/main" val="135707176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5279617"/>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384923633"/>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69470372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92223362"/>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2553940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171942400"/>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869002555"/>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238311580"/>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73319963"/>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998090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FFA2F14A-4E71-4D0B-BB8E-603F54AADC58}"/>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Rectangle 3">
            <a:extLst>
              <a:ext uri="{FF2B5EF4-FFF2-40B4-BE49-F238E27FC236}">
                <a16:creationId xmlns:a16="http://schemas.microsoft.com/office/drawing/2014/main" id="{74376CD1-CDE0-40B3-B64F-FC50D2015C8F}"/>
              </a:ext>
            </a:extLst>
          </p:cNvPr>
          <p:cNvSpPr>
            <a:spLocks noGrp="1" noChangeArrowheads="1"/>
          </p:cNvSpPr>
          <p:nvPr>
            <p:ph type="body" idx="1"/>
          </p:nvPr>
        </p:nvSpPr>
        <p:spPr>
          <a:xfrm>
            <a:off x="896638" y="4687056"/>
            <a:ext cx="4944069" cy="4439368"/>
          </a:xfrm>
          <a:noFill/>
        </p:spPr>
        <p:txBody>
          <a:bodyPr/>
          <a:lstStyle/>
          <a:p>
            <a:pPr eaLnBrk="1" hangingPunct="1"/>
            <a:r>
              <a:rPr lang="de-DE" altLang="de-DE" dirty="0">
                <a:cs typeface="Arial" panose="020B0604020202020204" pitchFamily="34" charset="0"/>
              </a:rPr>
              <a:t>Folie sieht so leer aus, passt das so?</a:t>
            </a:r>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79001676"/>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135169412"/>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F03BC2C1-205F-42E1-A190-876B79A9AF36}" type="slidenum">
              <a:rPr lang="de-DE" altLang="de-DE" smtClean="0"/>
              <a:pPr>
                <a:defRPr/>
              </a:pPr>
              <a:t>303</a:t>
            </a:fld>
            <a:endParaRPr lang="de-DE" altLang="de-DE"/>
          </a:p>
        </p:txBody>
      </p:sp>
    </p:spTree>
    <p:extLst>
      <p:ext uri="{BB962C8B-B14F-4D97-AF65-F5344CB8AC3E}">
        <p14:creationId xmlns:p14="http://schemas.microsoft.com/office/powerpoint/2010/main" val="2957058907"/>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215808522"/>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57925454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a:extLst>
              <a:ext uri="{FF2B5EF4-FFF2-40B4-BE49-F238E27FC236}">
                <a16:creationId xmlns:a16="http://schemas.microsoft.com/office/drawing/2014/main" id="{BFA60B54-636F-40C2-938C-8CAFBA2D9E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7907" name="Rectangle 3">
            <a:extLst>
              <a:ext uri="{FF2B5EF4-FFF2-40B4-BE49-F238E27FC236}">
                <a16:creationId xmlns:a16="http://schemas.microsoft.com/office/drawing/2014/main" id="{AACBDFAB-0448-4748-8700-32FB627687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7908" name="Fußzeilenplatzhalter 1">
            <a:extLst>
              <a:ext uri="{FF2B5EF4-FFF2-40B4-BE49-F238E27FC236}">
                <a16:creationId xmlns:a16="http://schemas.microsoft.com/office/drawing/2014/main" id="{AA9AFA60-5F8B-4D31-85C4-14D2A25DAAB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515500559"/>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a:defRPr/>
            </a:pPr>
            <a:fld id="{F03BC2C1-205F-42E1-A190-876B79A9AF36}" type="slidenum">
              <a:rPr lang="de-DE" altLang="de-DE" smtClean="0"/>
              <a:pPr>
                <a:defRPr/>
              </a:pPr>
              <a:t>307</a:t>
            </a:fld>
            <a:endParaRPr lang="de-DE" altLang="de-DE"/>
          </a:p>
        </p:txBody>
      </p:sp>
    </p:spTree>
    <p:extLst>
      <p:ext uri="{BB962C8B-B14F-4D97-AF65-F5344CB8AC3E}">
        <p14:creationId xmlns:p14="http://schemas.microsoft.com/office/powerpoint/2010/main" val="3833918994"/>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4" name="Rectangle 2">
            <a:extLst>
              <a:ext uri="{FF2B5EF4-FFF2-40B4-BE49-F238E27FC236}">
                <a16:creationId xmlns:a16="http://schemas.microsoft.com/office/drawing/2014/main" id="{6795E41A-18B5-4415-B07C-2FE032E6403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9475" name="Rectangle 3">
            <a:extLst>
              <a:ext uri="{FF2B5EF4-FFF2-40B4-BE49-F238E27FC236}">
                <a16:creationId xmlns:a16="http://schemas.microsoft.com/office/drawing/2014/main" id="{0BA7D7CE-9CEE-4F8F-82B9-9DEFADE8A0C4}"/>
              </a:ext>
            </a:extLst>
          </p:cNvPr>
          <p:cNvSpPr>
            <a:spLocks noGrp="1" noChangeArrowheads="1"/>
          </p:cNvSpPr>
          <p:nvPr>
            <p:ph type="body" idx="1"/>
          </p:nvPr>
        </p:nvSpPr>
        <p:spPr>
          <a:noFill/>
        </p:spPr>
        <p:txBody>
          <a:bodyPr/>
          <a:lstStyle/>
          <a:p>
            <a:pPr eaLnBrk="1" hangingPunct="1"/>
            <a:r>
              <a:rPr lang="de-DE" altLang="de-DE" dirty="0">
                <a:cs typeface="Arial" panose="020B0604020202020204" pitchFamily="34" charset="0"/>
              </a:rPr>
              <a:t>Kein Deckblatt für 6.8</a:t>
            </a:r>
          </a:p>
        </p:txBody>
      </p:sp>
      <p:sp>
        <p:nvSpPr>
          <p:cNvPr id="489476" name="Fußzeilenplatzhalter 1">
            <a:extLst>
              <a:ext uri="{FF2B5EF4-FFF2-40B4-BE49-F238E27FC236}">
                <a16:creationId xmlns:a16="http://schemas.microsoft.com/office/drawing/2014/main" id="{DB5DD8C2-3466-454D-BEB4-27E1E04DE826}"/>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Rectangle 2">
            <a:extLst>
              <a:ext uri="{FF2B5EF4-FFF2-40B4-BE49-F238E27FC236}">
                <a16:creationId xmlns:a16="http://schemas.microsoft.com/office/drawing/2014/main" id="{748F4D10-4CE1-4FC0-B254-39F3A0928B1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23" name="Rectangle 3">
            <a:extLst>
              <a:ext uri="{FF2B5EF4-FFF2-40B4-BE49-F238E27FC236}">
                <a16:creationId xmlns:a16="http://schemas.microsoft.com/office/drawing/2014/main" id="{35460A50-548E-465A-BA4E-F0D8A7C1E677}"/>
              </a:ext>
            </a:extLst>
          </p:cNvPr>
          <p:cNvSpPr>
            <a:spLocks noGrp="1" noChangeArrowheads="1"/>
          </p:cNvSpPr>
          <p:nvPr>
            <p:ph type="body" idx="1"/>
          </p:nvPr>
        </p:nvSpPr>
        <p:spPr>
          <a:noFill/>
        </p:spPr>
        <p:txBody>
          <a:bodyPr/>
          <a:lstStyle/>
          <a:p>
            <a:pPr eaLnBrk="1" hangingPunct="1"/>
            <a:endParaRPr lang="de-DE" altLang="de-DE" dirty="0">
              <a:cs typeface="Arial" panose="020B0604020202020204" pitchFamily="34" charset="0"/>
            </a:endParaRPr>
          </a:p>
        </p:txBody>
      </p:sp>
      <p:sp>
        <p:nvSpPr>
          <p:cNvPr id="491524" name="Fußzeilenplatzhalter 1">
            <a:extLst>
              <a:ext uri="{FF2B5EF4-FFF2-40B4-BE49-F238E27FC236}">
                <a16:creationId xmlns:a16="http://schemas.microsoft.com/office/drawing/2014/main" id="{46D59AD2-A657-4EDD-AA7E-CF19DD34DA27}"/>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2">
            <a:extLst>
              <a:ext uri="{FF2B5EF4-FFF2-40B4-BE49-F238E27FC236}">
                <a16:creationId xmlns:a16="http://schemas.microsoft.com/office/drawing/2014/main" id="{92A256D8-82A8-4D4A-9456-145D11C2B29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3571" name="Rectangle 3">
            <a:extLst>
              <a:ext uri="{FF2B5EF4-FFF2-40B4-BE49-F238E27FC236}">
                <a16:creationId xmlns:a16="http://schemas.microsoft.com/office/drawing/2014/main" id="{B9F3E20B-3FA7-42A4-AC80-26DABDA70D2A}"/>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93572" name="Fußzeilenplatzhalter 1">
            <a:extLst>
              <a:ext uri="{FF2B5EF4-FFF2-40B4-BE49-F238E27FC236}">
                <a16:creationId xmlns:a16="http://schemas.microsoft.com/office/drawing/2014/main" id="{5F5B7191-EFA7-4F7D-9A1F-24B9967293E1}"/>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1D7C1BB8-FA5F-46F3-BB4A-251F4EA3639D}"/>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Rectangle 3">
            <a:extLst>
              <a:ext uri="{FF2B5EF4-FFF2-40B4-BE49-F238E27FC236}">
                <a16:creationId xmlns:a16="http://schemas.microsoft.com/office/drawing/2014/main" id="{7C8B74EA-1B27-4D2C-8C7A-E124B048A724}"/>
              </a:ext>
            </a:extLst>
          </p:cNvPr>
          <p:cNvSpPr>
            <a:spLocks noGrp="1" noChangeArrowheads="1"/>
          </p:cNvSpPr>
          <p:nvPr>
            <p:ph type="body" idx="1"/>
          </p:nvPr>
        </p:nvSpPr>
        <p:spPr>
          <a:xfrm>
            <a:off x="896638" y="4687056"/>
            <a:ext cx="4944069" cy="4439368"/>
          </a:xfrm>
          <a:noFill/>
        </p:spPr>
        <p:txBody>
          <a:bodyPr/>
          <a:lstStyle/>
          <a:p>
            <a:pPr eaLnBrk="1" hangingPunct="1"/>
            <a:r>
              <a:rPr lang="de-DE" altLang="de-DE" dirty="0">
                <a:cs typeface="Arial" panose="020B0604020202020204" pitchFamily="34" charset="0"/>
              </a:rPr>
              <a:t>Auf Papier haben beide Ü die gleiche Nummer macht aber kein sinn? Deshalb geändert</a:t>
            </a:r>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2">
            <a:extLst>
              <a:ext uri="{FF2B5EF4-FFF2-40B4-BE49-F238E27FC236}">
                <a16:creationId xmlns:a16="http://schemas.microsoft.com/office/drawing/2014/main" id="{DA409276-85EC-42B8-84E9-AA655F153A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5619" name="Rectangle 3">
            <a:extLst>
              <a:ext uri="{FF2B5EF4-FFF2-40B4-BE49-F238E27FC236}">
                <a16:creationId xmlns:a16="http://schemas.microsoft.com/office/drawing/2014/main" id="{CF5754E8-BA03-4C1C-AA57-9E4E32EB65F6}"/>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95620" name="Fußzeilenplatzhalter 1">
            <a:extLst>
              <a:ext uri="{FF2B5EF4-FFF2-40B4-BE49-F238E27FC236}">
                <a16:creationId xmlns:a16="http://schemas.microsoft.com/office/drawing/2014/main" id="{E8BF42D9-1336-4AE7-AB85-CA6689A68041}"/>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Rectangle 2">
            <a:extLst>
              <a:ext uri="{FF2B5EF4-FFF2-40B4-BE49-F238E27FC236}">
                <a16:creationId xmlns:a16="http://schemas.microsoft.com/office/drawing/2014/main" id="{E1A600B5-54A2-4938-8A45-D3AA411F207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8691" name="Rectangle 3">
            <a:extLst>
              <a:ext uri="{FF2B5EF4-FFF2-40B4-BE49-F238E27FC236}">
                <a16:creationId xmlns:a16="http://schemas.microsoft.com/office/drawing/2014/main" id="{8EF1D21D-A940-44CF-A459-1794A1141FE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498692" name="Fußzeilenplatzhalter 1">
            <a:extLst>
              <a:ext uri="{FF2B5EF4-FFF2-40B4-BE49-F238E27FC236}">
                <a16:creationId xmlns:a16="http://schemas.microsoft.com/office/drawing/2014/main" id="{3B8CCFAD-1E2F-4B3F-968D-1B5580087750}"/>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Rectangle 2">
            <a:extLst>
              <a:ext uri="{FF2B5EF4-FFF2-40B4-BE49-F238E27FC236}">
                <a16:creationId xmlns:a16="http://schemas.microsoft.com/office/drawing/2014/main" id="{F0C5CE77-A6F3-4B3C-A9C7-721DD9D7AE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63" name="Rectangle 3">
            <a:extLst>
              <a:ext uri="{FF2B5EF4-FFF2-40B4-BE49-F238E27FC236}">
                <a16:creationId xmlns:a16="http://schemas.microsoft.com/office/drawing/2014/main" id="{C8407E36-40B4-4DC4-AD69-9CA1FC6915CD}"/>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01764" name="Fußzeilenplatzhalter 1">
            <a:extLst>
              <a:ext uri="{FF2B5EF4-FFF2-40B4-BE49-F238E27FC236}">
                <a16:creationId xmlns:a16="http://schemas.microsoft.com/office/drawing/2014/main" id="{859A3690-82DD-4D6D-81E2-A8973D501EAD}"/>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4287"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8114"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Folienbildplatzhalter 1">
            <a:extLst>
              <a:ext uri="{FF2B5EF4-FFF2-40B4-BE49-F238E27FC236}">
                <a16:creationId xmlns:a16="http://schemas.microsoft.com/office/drawing/2014/main" id="{7AE1C464-40D1-4EC1-AFD2-4F6B426BD7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9955" name="Notizenplatzhalter 2">
            <a:extLst>
              <a:ext uri="{FF2B5EF4-FFF2-40B4-BE49-F238E27FC236}">
                <a16:creationId xmlns:a16="http://schemas.microsoft.com/office/drawing/2014/main" id="{845B51D9-E1FF-4694-85E9-2F1D6920D84C}"/>
              </a:ext>
            </a:extLst>
          </p:cNvPr>
          <p:cNvSpPr>
            <a:spLocks noGrp="1" noChangeArrowheads="1"/>
          </p:cNvSpPr>
          <p:nvPr>
            <p:ph type="body" idx="1"/>
          </p:nvPr>
        </p:nvSpPr>
        <p:spPr>
          <a:noFill/>
        </p:spPr>
        <p:txBody>
          <a:bodyPr/>
          <a:lstStyle/>
          <a:p>
            <a:endParaRPr lang="de-DE" altLang="de-DE">
              <a:latin typeface="Arial" panose="020B0604020202020204" pitchFamily="34" charset="0"/>
              <a:cs typeface="Arial" panose="020B0604020202020204" pitchFamily="34" charset="0"/>
            </a:endParaRPr>
          </a:p>
        </p:txBody>
      </p:sp>
      <p:sp>
        <p:nvSpPr>
          <p:cNvPr id="509956" name="Foliennummernplatzhalter 3">
            <a:extLst>
              <a:ext uri="{FF2B5EF4-FFF2-40B4-BE49-F238E27FC236}">
                <a16:creationId xmlns:a16="http://schemas.microsoft.com/office/drawing/2014/main" id="{0F00B3AA-17F2-440A-A156-04D4603E1CBB}"/>
              </a:ext>
            </a:extLst>
          </p:cNvPr>
          <p:cNvSpPr>
            <a:spLocks noGrp="1"/>
          </p:cNvSpPr>
          <p:nvPr>
            <p:ph type="sldNum" sz="quarter" idx="5"/>
          </p:nvPr>
        </p:nvSpPr>
        <p:spPr>
          <a:noFill/>
        </p:spPr>
        <p:txBody>
          <a:bodyPr/>
          <a:lstStyle>
            <a:lvl1pPr defTabSz="923852">
              <a:spcBef>
                <a:spcPct val="30000"/>
              </a:spcBef>
              <a:defRPr sz="1200">
                <a:solidFill>
                  <a:schemeClr val="tx1"/>
                </a:solidFill>
                <a:latin typeface="Calibri" panose="020F0502020204030204" pitchFamily="34" charset="0"/>
                <a:cs typeface="Arial" panose="020B0604020202020204" pitchFamily="34" charset="0"/>
              </a:defRPr>
            </a:lvl1pPr>
            <a:lvl2pPr marL="717678" indent="-270700" defTabSz="923852">
              <a:spcBef>
                <a:spcPct val="30000"/>
              </a:spcBef>
              <a:defRPr sz="1200">
                <a:solidFill>
                  <a:schemeClr val="tx1"/>
                </a:solidFill>
                <a:latin typeface="Calibri" panose="020F0502020204030204" pitchFamily="34" charset="0"/>
                <a:cs typeface="Arial" panose="020B0604020202020204" pitchFamily="34" charset="0"/>
              </a:defRPr>
            </a:lvl2pPr>
            <a:lvl3pPr marL="1109565" indent="-214044" defTabSz="923852">
              <a:spcBef>
                <a:spcPct val="30000"/>
              </a:spcBef>
              <a:defRPr sz="1200">
                <a:solidFill>
                  <a:schemeClr val="tx1"/>
                </a:solidFill>
                <a:latin typeface="Calibri" panose="020F0502020204030204" pitchFamily="34" charset="0"/>
                <a:cs typeface="Arial" panose="020B0604020202020204" pitchFamily="34" charset="0"/>
              </a:defRPr>
            </a:lvl3pPr>
            <a:lvl4pPr marL="1554967" indent="-214044" defTabSz="923852">
              <a:spcBef>
                <a:spcPct val="30000"/>
              </a:spcBef>
              <a:defRPr sz="1200">
                <a:solidFill>
                  <a:schemeClr val="tx1"/>
                </a:solidFill>
                <a:latin typeface="Calibri" panose="020F0502020204030204" pitchFamily="34" charset="0"/>
                <a:cs typeface="Arial" panose="020B0604020202020204" pitchFamily="34" charset="0"/>
              </a:defRPr>
            </a:lvl4pPr>
            <a:lvl5pPr marL="2001941" indent="-214044" defTabSz="923852">
              <a:spcBef>
                <a:spcPct val="30000"/>
              </a:spcBef>
              <a:defRPr sz="1200">
                <a:solidFill>
                  <a:schemeClr val="tx1"/>
                </a:solidFill>
                <a:latin typeface="Calibri" panose="020F0502020204030204" pitchFamily="34" charset="0"/>
                <a:cs typeface="Arial" panose="020B0604020202020204" pitchFamily="34" charset="0"/>
              </a:defRPr>
            </a:lvl5pPr>
            <a:lvl6pPr marL="245521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0848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1749"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502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411D1CEC-DF1A-4B68-BFE1-4123B9577001}" type="slidenum">
              <a:rPr lang="de-DE" altLang="de-DE" sz="1300">
                <a:solidFill>
                  <a:srgbClr val="000000"/>
                </a:solidFill>
                <a:latin typeface="Arial" panose="020B0604020202020204" pitchFamily="34" charset="0"/>
              </a:rPr>
              <a:pPr>
                <a:spcBef>
                  <a:spcPct val="0"/>
                </a:spcBef>
              </a:pPr>
              <a:t>316</a:t>
            </a:fld>
            <a:endParaRPr lang="de-DE" altLang="de-DE" sz="1300">
              <a:solidFill>
                <a:srgbClr val="000000"/>
              </a:solidFill>
              <a:latin typeface="Arial" panose="020B0604020202020204" pitchFamily="34" charset="0"/>
            </a:endParaRPr>
          </a:p>
        </p:txBody>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Folienbildplatzhalter 1">
            <a:extLst>
              <a:ext uri="{FF2B5EF4-FFF2-40B4-BE49-F238E27FC236}">
                <a16:creationId xmlns:a16="http://schemas.microsoft.com/office/drawing/2014/main" id="{7AE1C464-40D1-4EC1-AFD2-4F6B426BD7D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9955" name="Notizenplatzhalter 2">
            <a:extLst>
              <a:ext uri="{FF2B5EF4-FFF2-40B4-BE49-F238E27FC236}">
                <a16:creationId xmlns:a16="http://schemas.microsoft.com/office/drawing/2014/main" id="{845B51D9-E1FF-4694-85E9-2F1D6920D84C}"/>
              </a:ext>
            </a:extLst>
          </p:cNvPr>
          <p:cNvSpPr>
            <a:spLocks noGrp="1" noChangeArrowheads="1"/>
          </p:cNvSpPr>
          <p:nvPr>
            <p:ph type="body" idx="1"/>
          </p:nvPr>
        </p:nvSpPr>
        <p:spPr>
          <a:noFill/>
        </p:spPr>
        <p:txBody>
          <a:bodyPr/>
          <a:lstStyle/>
          <a:p>
            <a:endParaRPr lang="de-DE" altLang="de-DE">
              <a:latin typeface="Arial" panose="020B0604020202020204" pitchFamily="34" charset="0"/>
              <a:cs typeface="Arial" panose="020B0604020202020204" pitchFamily="34" charset="0"/>
            </a:endParaRPr>
          </a:p>
        </p:txBody>
      </p:sp>
      <p:sp>
        <p:nvSpPr>
          <p:cNvPr id="509956" name="Foliennummernplatzhalter 3">
            <a:extLst>
              <a:ext uri="{FF2B5EF4-FFF2-40B4-BE49-F238E27FC236}">
                <a16:creationId xmlns:a16="http://schemas.microsoft.com/office/drawing/2014/main" id="{0F00B3AA-17F2-440A-A156-04D4603E1CBB}"/>
              </a:ext>
            </a:extLst>
          </p:cNvPr>
          <p:cNvSpPr>
            <a:spLocks noGrp="1"/>
          </p:cNvSpPr>
          <p:nvPr>
            <p:ph type="sldNum" sz="quarter" idx="5"/>
          </p:nvPr>
        </p:nvSpPr>
        <p:spPr>
          <a:noFill/>
        </p:spPr>
        <p:txBody>
          <a:bodyPr/>
          <a:lstStyle>
            <a:lvl1pPr defTabSz="923852">
              <a:spcBef>
                <a:spcPct val="30000"/>
              </a:spcBef>
              <a:defRPr sz="1200">
                <a:solidFill>
                  <a:schemeClr val="tx1"/>
                </a:solidFill>
                <a:latin typeface="Calibri" panose="020F0502020204030204" pitchFamily="34" charset="0"/>
                <a:cs typeface="Arial" panose="020B0604020202020204" pitchFamily="34" charset="0"/>
              </a:defRPr>
            </a:lvl1pPr>
            <a:lvl2pPr marL="717678" indent="-270700" defTabSz="923852">
              <a:spcBef>
                <a:spcPct val="30000"/>
              </a:spcBef>
              <a:defRPr sz="1200">
                <a:solidFill>
                  <a:schemeClr val="tx1"/>
                </a:solidFill>
                <a:latin typeface="Calibri" panose="020F0502020204030204" pitchFamily="34" charset="0"/>
                <a:cs typeface="Arial" panose="020B0604020202020204" pitchFamily="34" charset="0"/>
              </a:defRPr>
            </a:lvl2pPr>
            <a:lvl3pPr marL="1109565" indent="-214044" defTabSz="923852">
              <a:spcBef>
                <a:spcPct val="30000"/>
              </a:spcBef>
              <a:defRPr sz="1200">
                <a:solidFill>
                  <a:schemeClr val="tx1"/>
                </a:solidFill>
                <a:latin typeface="Calibri" panose="020F0502020204030204" pitchFamily="34" charset="0"/>
                <a:cs typeface="Arial" panose="020B0604020202020204" pitchFamily="34" charset="0"/>
              </a:defRPr>
            </a:lvl3pPr>
            <a:lvl4pPr marL="1554967" indent="-214044" defTabSz="923852">
              <a:spcBef>
                <a:spcPct val="30000"/>
              </a:spcBef>
              <a:defRPr sz="1200">
                <a:solidFill>
                  <a:schemeClr val="tx1"/>
                </a:solidFill>
                <a:latin typeface="Calibri" panose="020F0502020204030204" pitchFamily="34" charset="0"/>
                <a:cs typeface="Arial" panose="020B0604020202020204" pitchFamily="34" charset="0"/>
              </a:defRPr>
            </a:lvl4pPr>
            <a:lvl5pPr marL="2001941" indent="-214044" defTabSz="923852">
              <a:spcBef>
                <a:spcPct val="30000"/>
              </a:spcBef>
              <a:defRPr sz="1200">
                <a:solidFill>
                  <a:schemeClr val="tx1"/>
                </a:solidFill>
                <a:latin typeface="Calibri" panose="020F0502020204030204" pitchFamily="34" charset="0"/>
                <a:cs typeface="Arial" panose="020B0604020202020204" pitchFamily="34" charset="0"/>
              </a:defRPr>
            </a:lvl5pPr>
            <a:lvl6pPr marL="245521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0848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1749"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502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411D1CEC-DF1A-4B68-BFE1-4123B9577001}" type="slidenum">
              <a:rPr lang="de-DE" altLang="de-DE" sz="1300">
                <a:solidFill>
                  <a:srgbClr val="000000"/>
                </a:solidFill>
                <a:latin typeface="Arial" panose="020B0604020202020204" pitchFamily="34" charset="0"/>
              </a:rPr>
              <a:pPr>
                <a:spcBef>
                  <a:spcPct val="0"/>
                </a:spcBef>
              </a:pPr>
              <a:t>317</a:t>
            </a:fld>
            <a:endParaRPr lang="de-DE" altLang="de-DE" sz="1300">
              <a:solidFill>
                <a:srgbClr val="000000"/>
              </a:solidFill>
              <a:latin typeface="Arial" panose="020B0604020202020204" pitchFamily="34" charset="0"/>
            </a:endParaRPr>
          </a:p>
        </p:txBody>
      </p:sp>
    </p:spTree>
    <p:extLst>
      <p:ext uri="{BB962C8B-B14F-4D97-AF65-F5344CB8AC3E}">
        <p14:creationId xmlns:p14="http://schemas.microsoft.com/office/powerpoint/2010/main" val="94487867"/>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a:extLst>
              <a:ext uri="{FF2B5EF4-FFF2-40B4-BE49-F238E27FC236}">
                <a16:creationId xmlns:a16="http://schemas.microsoft.com/office/drawing/2014/main" id="{3BE888DD-7F37-45BC-8F07-2F8D89A5C6E5}"/>
              </a:ext>
            </a:extLst>
          </p:cNvPr>
          <p:cNvSpPr>
            <a:spLocks noGrp="1" noRot="1" noChangeAspect="1" noChangeArrowheads="1" noTextEdit="1"/>
          </p:cNvSpPr>
          <p:nvPr>
            <p:ph type="sldImg"/>
          </p:nvPr>
        </p:nvSpPr>
        <p:spPr>
          <a:ln/>
        </p:spPr>
      </p:sp>
      <p:sp>
        <p:nvSpPr>
          <p:cNvPr id="52227" name="Notizenplatzhalter 2">
            <a:extLst>
              <a:ext uri="{FF2B5EF4-FFF2-40B4-BE49-F238E27FC236}">
                <a16:creationId xmlns:a16="http://schemas.microsoft.com/office/drawing/2014/main" id="{56523954-2DCF-4031-BA1D-ADF0D4D30CB5}"/>
              </a:ext>
            </a:extLst>
          </p:cNvPr>
          <p:cNvSpPr>
            <a:spLocks noGrp="1" noChangeArrowheads="1"/>
          </p:cNvSpPr>
          <p:nvPr>
            <p:ph type="body" idx="1"/>
          </p:nvPr>
        </p:nvSpPr>
        <p:spPr>
          <a:noFill/>
        </p:spPr>
        <p:txBody>
          <a:bodyPr/>
          <a:lstStyle/>
          <a:p>
            <a:pPr marL="0" lvl="1"/>
            <a:r>
              <a:rPr lang="de-DE" altLang="de-DE" sz="1600">
                <a:latin typeface="Arial" panose="020B0604020202020204" pitchFamily="34" charset="0"/>
              </a:rPr>
              <a:t>Darüber hinausbestehen für Berufsangehörige weitere </a:t>
            </a:r>
            <a:r>
              <a:rPr lang="de-DE" altLang="de-DE" sz="1800" b="1">
                <a:latin typeface="Arial" panose="020B0604020202020204" pitchFamily="34" charset="0"/>
              </a:rPr>
              <a:t>Spezialgesetze</a:t>
            </a:r>
            <a:r>
              <a:rPr lang="de-DE" altLang="de-DE" sz="1600">
                <a:latin typeface="Arial" panose="020B0604020202020204" pitchFamily="34" charset="0"/>
              </a:rPr>
              <a:t>, die aber nicht direkt für die Abschlussprüfung relevant sind</a:t>
            </a:r>
          </a:p>
          <a:p>
            <a:endParaRPr lang="de-DE" altLang="de-DE">
              <a:latin typeface="Arial" panose="020B0604020202020204" pitchFamily="34" charset="0"/>
            </a:endParaRPr>
          </a:p>
        </p:txBody>
      </p:sp>
      <p:sp>
        <p:nvSpPr>
          <p:cNvPr id="52228" name="Foliennummernplatzhalter 3">
            <a:extLst>
              <a:ext uri="{FF2B5EF4-FFF2-40B4-BE49-F238E27FC236}">
                <a16:creationId xmlns:a16="http://schemas.microsoft.com/office/drawing/2014/main" id="{13E76F3A-6F34-4C88-B2E9-D8B5F5EAC0A9}"/>
              </a:ext>
            </a:extLst>
          </p:cNvPr>
          <p:cNvSpPr>
            <a:spLocks noGrp="1"/>
          </p:cNvSpPr>
          <p:nvPr>
            <p:ph type="sldNum" sz="quarter" idx="5"/>
          </p:nvPr>
        </p:nvSpPr>
        <p:spPr>
          <a:noFill/>
        </p:spPr>
        <p:txBody>
          <a:bodyPr/>
          <a:lstStyle>
            <a:lvl1pPr defTabSz="931718">
              <a:spcBef>
                <a:spcPct val="30000"/>
              </a:spcBef>
              <a:defRPr sz="1200">
                <a:solidFill>
                  <a:schemeClr val="tx1"/>
                </a:solidFill>
                <a:latin typeface="Arial" panose="020B0604020202020204" pitchFamily="34" charset="0"/>
              </a:defRPr>
            </a:lvl1pPr>
            <a:lvl2pPr marL="722201" indent="-271421" defTabSz="931718">
              <a:spcBef>
                <a:spcPct val="30000"/>
              </a:spcBef>
              <a:defRPr sz="1200">
                <a:solidFill>
                  <a:schemeClr val="tx1"/>
                </a:solidFill>
                <a:latin typeface="Arial" panose="020B0604020202020204" pitchFamily="34" charset="0"/>
              </a:defRPr>
            </a:lvl2pPr>
            <a:lvl3pPr marL="1117426" indent="-214280" defTabSz="931718">
              <a:spcBef>
                <a:spcPct val="30000"/>
              </a:spcBef>
              <a:defRPr sz="1200">
                <a:solidFill>
                  <a:schemeClr val="tx1"/>
                </a:solidFill>
                <a:latin typeface="Arial" panose="020B0604020202020204" pitchFamily="34" charset="0"/>
              </a:defRPr>
            </a:lvl3pPr>
            <a:lvl4pPr marL="1569794" indent="-214280" defTabSz="931718">
              <a:spcBef>
                <a:spcPct val="30000"/>
              </a:spcBef>
              <a:defRPr sz="1200">
                <a:solidFill>
                  <a:schemeClr val="tx1"/>
                </a:solidFill>
                <a:latin typeface="Arial" panose="020B0604020202020204" pitchFamily="34" charset="0"/>
              </a:defRPr>
            </a:lvl4pPr>
            <a:lvl5pPr marL="2020574" indent="-214280" defTabSz="931718">
              <a:spcBef>
                <a:spcPct val="30000"/>
              </a:spcBef>
              <a:defRPr sz="1200">
                <a:solidFill>
                  <a:schemeClr val="tx1"/>
                </a:solidFill>
                <a:latin typeface="Arial" panose="020B0604020202020204" pitchFamily="34" charset="0"/>
              </a:defRPr>
            </a:lvl5pPr>
            <a:lvl6pPr marL="2477703" indent="-214280" defTabSz="931718" eaLnBrk="0" fontAlgn="base" hangingPunct="0">
              <a:spcBef>
                <a:spcPct val="30000"/>
              </a:spcBef>
              <a:spcAft>
                <a:spcPct val="0"/>
              </a:spcAft>
              <a:defRPr sz="1200">
                <a:solidFill>
                  <a:schemeClr val="tx1"/>
                </a:solidFill>
                <a:latin typeface="Arial" panose="020B0604020202020204" pitchFamily="34" charset="0"/>
              </a:defRPr>
            </a:lvl6pPr>
            <a:lvl7pPr marL="2934831" indent="-214280" defTabSz="931718" eaLnBrk="0" fontAlgn="base" hangingPunct="0">
              <a:spcBef>
                <a:spcPct val="30000"/>
              </a:spcBef>
              <a:spcAft>
                <a:spcPct val="0"/>
              </a:spcAft>
              <a:defRPr sz="1200">
                <a:solidFill>
                  <a:schemeClr val="tx1"/>
                </a:solidFill>
                <a:latin typeface="Arial" panose="020B0604020202020204" pitchFamily="34" charset="0"/>
              </a:defRPr>
            </a:lvl7pPr>
            <a:lvl8pPr marL="3391960" indent="-214280" defTabSz="931718" eaLnBrk="0" fontAlgn="base" hangingPunct="0">
              <a:spcBef>
                <a:spcPct val="30000"/>
              </a:spcBef>
              <a:spcAft>
                <a:spcPct val="0"/>
              </a:spcAft>
              <a:defRPr sz="1200">
                <a:solidFill>
                  <a:schemeClr val="tx1"/>
                </a:solidFill>
                <a:latin typeface="Arial" panose="020B0604020202020204" pitchFamily="34" charset="0"/>
              </a:defRPr>
            </a:lvl8pPr>
            <a:lvl9pPr marL="3849090" indent="-214280" defTabSz="93171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1137DC-9CBC-48A0-9B6C-FBAC5BDED1D8}" type="slidenum">
              <a:rPr lang="de-DE" altLang="de-DE" sz="1400"/>
              <a:pPr>
                <a:spcBef>
                  <a:spcPct val="0"/>
                </a:spcBef>
              </a:pPr>
              <a:t>318</a:t>
            </a:fld>
            <a:endParaRPr lang="de-DE" altLang="de-DE" sz="1400"/>
          </a:p>
        </p:txBody>
      </p:sp>
    </p:spTree>
    <p:extLst>
      <p:ext uri="{BB962C8B-B14F-4D97-AF65-F5344CB8AC3E}">
        <p14:creationId xmlns:p14="http://schemas.microsoft.com/office/powerpoint/2010/main" val="1800917625"/>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Folienbildplatzhalter 1">
            <a:extLst>
              <a:ext uri="{FF2B5EF4-FFF2-40B4-BE49-F238E27FC236}">
                <a16:creationId xmlns:a16="http://schemas.microsoft.com/office/drawing/2014/main" id="{576ABC21-8E72-4C05-9078-21488AE9EA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03" name="Notizenplatzhalter 2">
            <a:extLst>
              <a:ext uri="{FF2B5EF4-FFF2-40B4-BE49-F238E27FC236}">
                <a16:creationId xmlns:a16="http://schemas.microsoft.com/office/drawing/2014/main" id="{71699562-49F9-4BD6-8440-FB43EE2A9A9A}"/>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512004" name="Foliennummernplatzhalter 3">
            <a:extLst>
              <a:ext uri="{FF2B5EF4-FFF2-40B4-BE49-F238E27FC236}">
                <a16:creationId xmlns:a16="http://schemas.microsoft.com/office/drawing/2014/main" id="{A255B7C6-70B9-4684-AF80-1C3DD5A1F52C}"/>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05D4264A-6653-40D5-BD70-1F45E791A62F}" type="slidenum">
              <a:rPr lang="de-DE" altLang="de-DE" sz="1300"/>
              <a:pPr>
                <a:spcBef>
                  <a:spcPct val="0"/>
                </a:spcBef>
              </a:pPr>
              <a:t>319</a:t>
            </a:fld>
            <a:endParaRPr lang="de-DE" altLang="de-DE" sz="1300"/>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50" name="Rectangle 2">
            <a:extLst>
              <a:ext uri="{FF2B5EF4-FFF2-40B4-BE49-F238E27FC236}">
                <a16:creationId xmlns:a16="http://schemas.microsoft.com/office/drawing/2014/main" id="{3625116C-FD43-4678-916C-71E05174F4D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4051" name="Rectangle 3">
            <a:extLst>
              <a:ext uri="{FF2B5EF4-FFF2-40B4-BE49-F238E27FC236}">
                <a16:creationId xmlns:a16="http://schemas.microsoft.com/office/drawing/2014/main" id="{C6CA53D1-1503-42CF-A130-DE43DC2DFB6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14052" name="Fußzeilenplatzhalter 1">
            <a:extLst>
              <a:ext uri="{FF2B5EF4-FFF2-40B4-BE49-F238E27FC236}">
                <a16:creationId xmlns:a16="http://schemas.microsoft.com/office/drawing/2014/main" id="{E6FA0639-5B0E-43BE-B282-48E983904D68}"/>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2">
            <a:extLst>
              <a:ext uri="{FF2B5EF4-FFF2-40B4-BE49-F238E27FC236}">
                <a16:creationId xmlns:a16="http://schemas.microsoft.com/office/drawing/2014/main" id="{76F13D05-D9F3-4837-BA11-DB38B71CB15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9171" name="Rectangle 3">
            <a:extLst>
              <a:ext uri="{FF2B5EF4-FFF2-40B4-BE49-F238E27FC236}">
                <a16:creationId xmlns:a16="http://schemas.microsoft.com/office/drawing/2014/main" id="{01F51BDA-8CBD-45C7-B1EB-5073B78AA637}"/>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19172" name="Fußzeilenplatzhalter 1">
            <a:extLst>
              <a:ext uri="{FF2B5EF4-FFF2-40B4-BE49-F238E27FC236}">
                <a16:creationId xmlns:a16="http://schemas.microsoft.com/office/drawing/2014/main" id="{740E113C-3227-4F90-B5C4-C519FBEB3999}"/>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8" name="Rectangle 2">
            <a:extLst>
              <a:ext uri="{FF2B5EF4-FFF2-40B4-BE49-F238E27FC236}">
                <a16:creationId xmlns:a16="http://schemas.microsoft.com/office/drawing/2014/main" id="{06A996BC-85FD-4478-AB36-27C545B5BAB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1219" name="Rectangle 3">
            <a:extLst>
              <a:ext uri="{FF2B5EF4-FFF2-40B4-BE49-F238E27FC236}">
                <a16:creationId xmlns:a16="http://schemas.microsoft.com/office/drawing/2014/main" id="{D3630A66-4B22-4053-AFDF-4B463DBAEC1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21220" name="Fußzeilenplatzhalter 1">
            <a:extLst>
              <a:ext uri="{FF2B5EF4-FFF2-40B4-BE49-F238E27FC236}">
                <a16:creationId xmlns:a16="http://schemas.microsoft.com/office/drawing/2014/main" id="{0C8D3D91-69A2-4E7B-9375-C1B733A5B096}"/>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lienbildplatzhalter 1">
            <a:extLst>
              <a:ext uri="{FF2B5EF4-FFF2-40B4-BE49-F238E27FC236}">
                <a16:creationId xmlns:a16="http://schemas.microsoft.com/office/drawing/2014/main" id="{A60B48FD-F52B-40F5-9E12-179DF74F5C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izenplatzhalter 2">
            <a:extLst>
              <a:ext uri="{FF2B5EF4-FFF2-40B4-BE49-F238E27FC236}">
                <a16:creationId xmlns:a16="http://schemas.microsoft.com/office/drawing/2014/main" id="{C6BAA6E9-F4E9-4591-9A28-123B274B5C93}"/>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77828" name="Foliennummernplatzhalter 3">
            <a:extLst>
              <a:ext uri="{FF2B5EF4-FFF2-40B4-BE49-F238E27FC236}">
                <a16:creationId xmlns:a16="http://schemas.microsoft.com/office/drawing/2014/main" id="{7AF907DB-1FCD-4F4F-84E4-B399A9882DC6}"/>
              </a:ext>
            </a:extLst>
          </p:cNvPr>
          <p:cNvSpPr>
            <a:spLocks noGrp="1"/>
          </p:cNvSpPr>
          <p:nvPr>
            <p:ph type="sldNum" sz="quarter" idx="5"/>
          </p:nvPr>
        </p:nvSpPr>
        <p:spPr>
          <a:noFill/>
        </p:spPr>
        <p:txBody>
          <a:bodyPr/>
          <a:lstStyle>
            <a:lvl1pPr defTabSz="887654">
              <a:spcBef>
                <a:spcPct val="30000"/>
              </a:spcBef>
              <a:defRPr sz="1200">
                <a:solidFill>
                  <a:schemeClr val="tx1"/>
                </a:solidFill>
                <a:latin typeface="Calibri" panose="020F0502020204030204" pitchFamily="34" charset="0"/>
                <a:cs typeface="Arial" panose="020B0604020202020204" pitchFamily="34" charset="0"/>
              </a:defRPr>
            </a:lvl1pPr>
            <a:lvl2pPr marL="728695" indent="-276998" defTabSz="887654">
              <a:spcBef>
                <a:spcPct val="30000"/>
              </a:spcBef>
              <a:defRPr sz="1200">
                <a:solidFill>
                  <a:schemeClr val="tx1"/>
                </a:solidFill>
                <a:latin typeface="Calibri" panose="020F0502020204030204" pitchFamily="34" charset="0"/>
                <a:cs typeface="Arial" panose="020B0604020202020204" pitchFamily="34" charset="0"/>
              </a:defRPr>
            </a:lvl2pPr>
            <a:lvl3pPr marL="1122157" indent="-220341" defTabSz="887654">
              <a:spcBef>
                <a:spcPct val="30000"/>
              </a:spcBef>
              <a:defRPr sz="1200">
                <a:solidFill>
                  <a:schemeClr val="tx1"/>
                </a:solidFill>
                <a:latin typeface="Calibri" panose="020F0502020204030204" pitchFamily="34" charset="0"/>
                <a:cs typeface="Arial" panose="020B0604020202020204" pitchFamily="34" charset="0"/>
              </a:defRPr>
            </a:lvl3pPr>
            <a:lvl4pPr marL="1570705" indent="-220341" defTabSz="887654">
              <a:spcBef>
                <a:spcPct val="30000"/>
              </a:spcBef>
              <a:defRPr sz="1200">
                <a:solidFill>
                  <a:schemeClr val="tx1"/>
                </a:solidFill>
                <a:latin typeface="Calibri" panose="020F0502020204030204" pitchFamily="34" charset="0"/>
                <a:cs typeface="Arial" panose="020B0604020202020204" pitchFamily="34" charset="0"/>
              </a:defRPr>
            </a:lvl4pPr>
            <a:lvl5pPr marL="2022400" indent="-220341" defTabSz="887654">
              <a:spcBef>
                <a:spcPct val="30000"/>
              </a:spcBef>
              <a:defRPr sz="1200">
                <a:solidFill>
                  <a:schemeClr val="tx1"/>
                </a:solidFill>
                <a:latin typeface="Calibri" panose="020F0502020204030204" pitchFamily="34" charset="0"/>
                <a:cs typeface="Arial" panose="020B0604020202020204" pitchFamily="34" charset="0"/>
              </a:defRPr>
            </a:lvl5pPr>
            <a:lvl6pPr marL="2475668"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894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8221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3548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F9B93849-9AAD-44E5-8930-BBC44DC5833D}" type="slidenum">
              <a:rPr lang="de-DE" altLang="de-DE" sz="1300"/>
              <a:pPr>
                <a:spcBef>
                  <a:spcPct val="0"/>
                </a:spcBef>
              </a:pPr>
              <a:t>28</a:t>
            </a:fld>
            <a:endParaRPr lang="de-DE" altLang="de-DE" sz="1300"/>
          </a:p>
        </p:txBody>
      </p:sp>
    </p:spTree>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6" name="Rectangle 2">
            <a:extLst>
              <a:ext uri="{FF2B5EF4-FFF2-40B4-BE49-F238E27FC236}">
                <a16:creationId xmlns:a16="http://schemas.microsoft.com/office/drawing/2014/main" id="{3CDFD53E-5501-4D90-B576-4B251F7ABBA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3267" name="Rectangle 3">
            <a:extLst>
              <a:ext uri="{FF2B5EF4-FFF2-40B4-BE49-F238E27FC236}">
                <a16:creationId xmlns:a16="http://schemas.microsoft.com/office/drawing/2014/main" id="{A557CA2D-64FD-4669-BAC7-AAF6916D144B}"/>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23268" name="Fußzeilenplatzhalter 1">
            <a:extLst>
              <a:ext uri="{FF2B5EF4-FFF2-40B4-BE49-F238E27FC236}">
                <a16:creationId xmlns:a16="http://schemas.microsoft.com/office/drawing/2014/main" id="{759ACDFB-8891-4A14-A432-B6B5016DDFDB}"/>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Rectangle 2">
            <a:extLst>
              <a:ext uri="{FF2B5EF4-FFF2-40B4-BE49-F238E27FC236}">
                <a16:creationId xmlns:a16="http://schemas.microsoft.com/office/drawing/2014/main" id="{86FC1EE5-730A-47AA-9333-E45085196BC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5315" name="Rectangle 3">
            <a:extLst>
              <a:ext uri="{FF2B5EF4-FFF2-40B4-BE49-F238E27FC236}">
                <a16:creationId xmlns:a16="http://schemas.microsoft.com/office/drawing/2014/main" id="{A50F8051-2EAC-4E11-BA42-CBED3AD06537}"/>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25316" name="Fußzeilenplatzhalter 1">
            <a:extLst>
              <a:ext uri="{FF2B5EF4-FFF2-40B4-BE49-F238E27FC236}">
                <a16:creationId xmlns:a16="http://schemas.microsoft.com/office/drawing/2014/main" id="{CCCB16CB-03FA-43C2-A985-E23334FAAEEE}"/>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8386" name="Rectangle 2">
            <a:extLst>
              <a:ext uri="{FF2B5EF4-FFF2-40B4-BE49-F238E27FC236}">
                <a16:creationId xmlns:a16="http://schemas.microsoft.com/office/drawing/2014/main" id="{28EEEE83-C2D0-4A88-9599-A1BC54D4CB2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8387" name="Rectangle 3">
            <a:extLst>
              <a:ext uri="{FF2B5EF4-FFF2-40B4-BE49-F238E27FC236}">
                <a16:creationId xmlns:a16="http://schemas.microsoft.com/office/drawing/2014/main" id="{940D6618-FB1D-434C-B7DC-13963C8B8142}"/>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28388" name="Fußzeilenplatzhalter 1">
            <a:extLst>
              <a:ext uri="{FF2B5EF4-FFF2-40B4-BE49-F238E27FC236}">
                <a16:creationId xmlns:a16="http://schemas.microsoft.com/office/drawing/2014/main" id="{C843A1D8-5689-4D59-93C0-D1D40EEF0281}"/>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434" name="Rectangle 2">
            <a:extLst>
              <a:ext uri="{FF2B5EF4-FFF2-40B4-BE49-F238E27FC236}">
                <a16:creationId xmlns:a16="http://schemas.microsoft.com/office/drawing/2014/main" id="{01755BEE-284B-480C-A3F9-4A24EF61596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0435" name="Rectangle 3">
            <a:extLst>
              <a:ext uri="{FF2B5EF4-FFF2-40B4-BE49-F238E27FC236}">
                <a16:creationId xmlns:a16="http://schemas.microsoft.com/office/drawing/2014/main" id="{2A6740F7-76C6-4583-9D6A-FE400AA14265}"/>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30436" name="Fußzeilenplatzhalter 1">
            <a:extLst>
              <a:ext uri="{FF2B5EF4-FFF2-40B4-BE49-F238E27FC236}">
                <a16:creationId xmlns:a16="http://schemas.microsoft.com/office/drawing/2014/main" id="{2F9FB613-CEE8-42A1-85DE-A15159530571}"/>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82" name="Rectangle 2">
            <a:extLst>
              <a:ext uri="{FF2B5EF4-FFF2-40B4-BE49-F238E27FC236}">
                <a16:creationId xmlns:a16="http://schemas.microsoft.com/office/drawing/2014/main" id="{253B5128-2D3D-4A85-A8EE-C528B118939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483" name="Rectangle 3">
            <a:extLst>
              <a:ext uri="{FF2B5EF4-FFF2-40B4-BE49-F238E27FC236}">
                <a16:creationId xmlns:a16="http://schemas.microsoft.com/office/drawing/2014/main" id="{726F31CC-AA54-4F8F-8F7C-FB8FC3FE748E}"/>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32484" name="Fußzeilenplatzhalter 1">
            <a:extLst>
              <a:ext uri="{FF2B5EF4-FFF2-40B4-BE49-F238E27FC236}">
                <a16:creationId xmlns:a16="http://schemas.microsoft.com/office/drawing/2014/main" id="{6924F841-FCDB-492A-A2C4-2BE9407DB7D5}"/>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2">
            <a:extLst>
              <a:ext uri="{FF2B5EF4-FFF2-40B4-BE49-F238E27FC236}">
                <a16:creationId xmlns:a16="http://schemas.microsoft.com/office/drawing/2014/main" id="{EC91C6E0-DDB0-471E-B916-B95CB0CA67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4531" name="Rectangle 3">
            <a:extLst>
              <a:ext uri="{FF2B5EF4-FFF2-40B4-BE49-F238E27FC236}">
                <a16:creationId xmlns:a16="http://schemas.microsoft.com/office/drawing/2014/main" id="{C5E76E38-E3C6-4F4C-ADAE-D568A7C049BD}"/>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34532" name="Fußzeilenplatzhalter 1">
            <a:extLst>
              <a:ext uri="{FF2B5EF4-FFF2-40B4-BE49-F238E27FC236}">
                <a16:creationId xmlns:a16="http://schemas.microsoft.com/office/drawing/2014/main" id="{1AE4E3EA-BDC5-4F36-96D4-916C525E53CD}"/>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578" name="Rectangle 2">
            <a:extLst>
              <a:ext uri="{FF2B5EF4-FFF2-40B4-BE49-F238E27FC236}">
                <a16:creationId xmlns:a16="http://schemas.microsoft.com/office/drawing/2014/main" id="{C8CD55B1-6CBB-40A0-ADD5-AA8BBECB45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6579" name="Rectangle 3">
            <a:extLst>
              <a:ext uri="{FF2B5EF4-FFF2-40B4-BE49-F238E27FC236}">
                <a16:creationId xmlns:a16="http://schemas.microsoft.com/office/drawing/2014/main" id="{6889F085-DAE4-4E08-8B44-C7E0BBF7756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36580" name="Fußzeilenplatzhalter 1">
            <a:extLst>
              <a:ext uri="{FF2B5EF4-FFF2-40B4-BE49-F238E27FC236}">
                <a16:creationId xmlns:a16="http://schemas.microsoft.com/office/drawing/2014/main" id="{A5968D22-5CCA-418C-97DE-41E379108DFF}"/>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626" name="Rectangle 2">
            <a:extLst>
              <a:ext uri="{FF2B5EF4-FFF2-40B4-BE49-F238E27FC236}">
                <a16:creationId xmlns:a16="http://schemas.microsoft.com/office/drawing/2014/main" id="{41F9CC68-2C71-4DC7-BB9A-B3045800C96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8627" name="Rectangle 3">
            <a:extLst>
              <a:ext uri="{FF2B5EF4-FFF2-40B4-BE49-F238E27FC236}">
                <a16:creationId xmlns:a16="http://schemas.microsoft.com/office/drawing/2014/main" id="{85B55DE6-27DE-416B-8B34-FD53BC92CC82}"/>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38628" name="Fußzeilenplatzhalter 1">
            <a:extLst>
              <a:ext uri="{FF2B5EF4-FFF2-40B4-BE49-F238E27FC236}">
                <a16:creationId xmlns:a16="http://schemas.microsoft.com/office/drawing/2014/main" id="{CB42E071-6F44-4A76-AEA8-0A91EFDF8A0E}"/>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746" name="Rectangle 2">
            <a:extLst>
              <a:ext uri="{FF2B5EF4-FFF2-40B4-BE49-F238E27FC236}">
                <a16:creationId xmlns:a16="http://schemas.microsoft.com/office/drawing/2014/main" id="{4736A601-90E3-4884-B7A3-7CEF0168DB5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3747" name="Rectangle 3">
            <a:extLst>
              <a:ext uri="{FF2B5EF4-FFF2-40B4-BE49-F238E27FC236}">
                <a16:creationId xmlns:a16="http://schemas.microsoft.com/office/drawing/2014/main" id="{03977FB4-F8A7-437B-8ED2-0488169762D6}"/>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43748" name="Fußzeilenplatzhalter 1">
            <a:extLst>
              <a:ext uri="{FF2B5EF4-FFF2-40B4-BE49-F238E27FC236}">
                <a16:creationId xmlns:a16="http://schemas.microsoft.com/office/drawing/2014/main" id="{D8242375-55C1-4949-AD4C-744BEA570E2A}"/>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794" name="Rectangle 2">
            <a:extLst>
              <a:ext uri="{FF2B5EF4-FFF2-40B4-BE49-F238E27FC236}">
                <a16:creationId xmlns:a16="http://schemas.microsoft.com/office/drawing/2014/main" id="{E37E4B5F-B4B8-479F-8CB0-AB241C5D9F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5795" name="Rectangle 3">
            <a:extLst>
              <a:ext uri="{FF2B5EF4-FFF2-40B4-BE49-F238E27FC236}">
                <a16:creationId xmlns:a16="http://schemas.microsoft.com/office/drawing/2014/main" id="{5A324F0D-6B05-4B4B-838D-C5C44F6D03C8}"/>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45796" name="Fußzeilenplatzhalter 1">
            <a:extLst>
              <a:ext uri="{FF2B5EF4-FFF2-40B4-BE49-F238E27FC236}">
                <a16:creationId xmlns:a16="http://schemas.microsoft.com/office/drawing/2014/main" id="{D325E3E9-F62E-4391-8A39-BD3C4C9E403E}"/>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5E003979-4988-4822-972A-ABE4BC4DC699}"/>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a:extLst>
              <a:ext uri="{FF2B5EF4-FFF2-40B4-BE49-F238E27FC236}">
                <a16:creationId xmlns:a16="http://schemas.microsoft.com/office/drawing/2014/main" id="{999D9E02-5C69-4394-8011-72F953D5ADF8}"/>
              </a:ext>
            </a:extLst>
          </p:cNvPr>
          <p:cNvSpPr>
            <a:spLocks noGrp="1" noChangeArrowheads="1"/>
          </p:cNvSpPr>
          <p:nvPr>
            <p:ph type="body" idx="1"/>
          </p:nvPr>
        </p:nvSpPr>
        <p:spPr>
          <a:xfrm>
            <a:off x="896638" y="4687056"/>
            <a:ext cx="4944069" cy="4439368"/>
          </a:xfrm>
          <a:noFill/>
        </p:spPr>
        <p:txBody>
          <a:bodyPr/>
          <a:lstStyle/>
          <a:p>
            <a:pPr eaLnBrk="1" hangingPunct="1"/>
            <a:r>
              <a:rPr lang="de-DE" altLang="de-DE" dirty="0">
                <a:cs typeface="Arial" panose="020B0604020202020204" pitchFamily="34" charset="0"/>
              </a:rPr>
              <a:t>War oben geheftet, ohne Grund?</a:t>
            </a:r>
          </a:p>
        </p:txBody>
      </p:sp>
    </p:spTree>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842" name="Rectangle 2">
            <a:extLst>
              <a:ext uri="{FF2B5EF4-FFF2-40B4-BE49-F238E27FC236}">
                <a16:creationId xmlns:a16="http://schemas.microsoft.com/office/drawing/2014/main" id="{6A8A3741-1AE4-4D67-ACF4-0E1B619834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7843" name="Rectangle 3">
            <a:extLst>
              <a:ext uri="{FF2B5EF4-FFF2-40B4-BE49-F238E27FC236}">
                <a16:creationId xmlns:a16="http://schemas.microsoft.com/office/drawing/2014/main" id="{E6FC78B9-8FF0-4FDA-8FA2-21D49D72413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47844" name="Fußzeilenplatzhalter 1">
            <a:extLst>
              <a:ext uri="{FF2B5EF4-FFF2-40B4-BE49-F238E27FC236}">
                <a16:creationId xmlns:a16="http://schemas.microsoft.com/office/drawing/2014/main" id="{69F9C020-E130-4E32-BA5F-E74EE56DFDAD}"/>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890" name="Rectangle 2">
            <a:extLst>
              <a:ext uri="{FF2B5EF4-FFF2-40B4-BE49-F238E27FC236}">
                <a16:creationId xmlns:a16="http://schemas.microsoft.com/office/drawing/2014/main" id="{833DC26D-6243-4BD7-8913-62EF32F71E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9891" name="Rectangle 3">
            <a:extLst>
              <a:ext uri="{FF2B5EF4-FFF2-40B4-BE49-F238E27FC236}">
                <a16:creationId xmlns:a16="http://schemas.microsoft.com/office/drawing/2014/main" id="{40AF2BB7-AC65-4347-B7EF-34B3BCBAD7B0}"/>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49892" name="Fußzeilenplatzhalter 1">
            <a:extLst>
              <a:ext uri="{FF2B5EF4-FFF2-40B4-BE49-F238E27FC236}">
                <a16:creationId xmlns:a16="http://schemas.microsoft.com/office/drawing/2014/main" id="{F4B2C94D-0815-4913-8539-C4BA9A99AA6E}"/>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938" name="Rectangle 2">
            <a:extLst>
              <a:ext uri="{FF2B5EF4-FFF2-40B4-BE49-F238E27FC236}">
                <a16:creationId xmlns:a16="http://schemas.microsoft.com/office/drawing/2014/main" id="{9DFAECDE-3638-4B86-8F52-43E54009340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1939" name="Rectangle 3">
            <a:extLst>
              <a:ext uri="{FF2B5EF4-FFF2-40B4-BE49-F238E27FC236}">
                <a16:creationId xmlns:a16="http://schemas.microsoft.com/office/drawing/2014/main" id="{8C9779C4-D1E8-4BDC-B5FE-88E1B25ADB0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51940" name="Fußzeilenplatzhalter 1">
            <a:extLst>
              <a:ext uri="{FF2B5EF4-FFF2-40B4-BE49-F238E27FC236}">
                <a16:creationId xmlns:a16="http://schemas.microsoft.com/office/drawing/2014/main" id="{28F95197-4B04-4D24-AFC4-4C903EC9DCE3}"/>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a:extLst>
              <a:ext uri="{FF2B5EF4-FFF2-40B4-BE49-F238E27FC236}">
                <a16:creationId xmlns:a16="http://schemas.microsoft.com/office/drawing/2014/main" id="{3BE888DD-7F37-45BC-8F07-2F8D89A5C6E5}"/>
              </a:ext>
            </a:extLst>
          </p:cNvPr>
          <p:cNvSpPr>
            <a:spLocks noGrp="1" noRot="1" noChangeAspect="1" noChangeArrowheads="1" noTextEdit="1"/>
          </p:cNvSpPr>
          <p:nvPr>
            <p:ph type="sldImg"/>
          </p:nvPr>
        </p:nvSpPr>
        <p:spPr>
          <a:ln/>
        </p:spPr>
      </p:sp>
      <p:sp>
        <p:nvSpPr>
          <p:cNvPr id="52227" name="Notizenplatzhalter 2">
            <a:extLst>
              <a:ext uri="{FF2B5EF4-FFF2-40B4-BE49-F238E27FC236}">
                <a16:creationId xmlns:a16="http://schemas.microsoft.com/office/drawing/2014/main" id="{56523954-2DCF-4031-BA1D-ADF0D4D30CB5}"/>
              </a:ext>
            </a:extLst>
          </p:cNvPr>
          <p:cNvSpPr>
            <a:spLocks noGrp="1" noChangeArrowheads="1"/>
          </p:cNvSpPr>
          <p:nvPr>
            <p:ph type="body" idx="1"/>
          </p:nvPr>
        </p:nvSpPr>
        <p:spPr>
          <a:noFill/>
        </p:spPr>
        <p:txBody>
          <a:bodyPr/>
          <a:lstStyle/>
          <a:p>
            <a:pPr marL="0" lvl="1"/>
            <a:r>
              <a:rPr lang="de-DE" altLang="de-DE" sz="1600">
                <a:latin typeface="Arial" panose="020B0604020202020204" pitchFamily="34" charset="0"/>
              </a:rPr>
              <a:t>Darüber hinausbestehen für Berufsangehörige weitere </a:t>
            </a:r>
            <a:r>
              <a:rPr lang="de-DE" altLang="de-DE" sz="1800" b="1">
                <a:latin typeface="Arial" panose="020B0604020202020204" pitchFamily="34" charset="0"/>
              </a:rPr>
              <a:t>Spezialgesetze</a:t>
            </a:r>
            <a:r>
              <a:rPr lang="de-DE" altLang="de-DE" sz="1600">
                <a:latin typeface="Arial" panose="020B0604020202020204" pitchFamily="34" charset="0"/>
              </a:rPr>
              <a:t>, die aber nicht direkt für die Abschlussprüfung relevant sind</a:t>
            </a:r>
          </a:p>
          <a:p>
            <a:endParaRPr lang="de-DE" altLang="de-DE">
              <a:latin typeface="Arial" panose="020B0604020202020204" pitchFamily="34" charset="0"/>
            </a:endParaRPr>
          </a:p>
        </p:txBody>
      </p:sp>
      <p:sp>
        <p:nvSpPr>
          <p:cNvPr id="52228" name="Foliennummernplatzhalter 3">
            <a:extLst>
              <a:ext uri="{FF2B5EF4-FFF2-40B4-BE49-F238E27FC236}">
                <a16:creationId xmlns:a16="http://schemas.microsoft.com/office/drawing/2014/main" id="{13E76F3A-6F34-4C88-B2E9-D8B5F5EAC0A9}"/>
              </a:ext>
            </a:extLst>
          </p:cNvPr>
          <p:cNvSpPr>
            <a:spLocks noGrp="1"/>
          </p:cNvSpPr>
          <p:nvPr>
            <p:ph type="sldNum" sz="quarter" idx="5"/>
          </p:nvPr>
        </p:nvSpPr>
        <p:spPr>
          <a:noFill/>
        </p:spPr>
        <p:txBody>
          <a:bodyPr/>
          <a:lstStyle>
            <a:lvl1pPr defTabSz="931718">
              <a:spcBef>
                <a:spcPct val="30000"/>
              </a:spcBef>
              <a:defRPr sz="1200">
                <a:solidFill>
                  <a:schemeClr val="tx1"/>
                </a:solidFill>
                <a:latin typeface="Arial" panose="020B0604020202020204" pitchFamily="34" charset="0"/>
              </a:defRPr>
            </a:lvl1pPr>
            <a:lvl2pPr marL="722201" indent="-271421" defTabSz="931718">
              <a:spcBef>
                <a:spcPct val="30000"/>
              </a:spcBef>
              <a:defRPr sz="1200">
                <a:solidFill>
                  <a:schemeClr val="tx1"/>
                </a:solidFill>
                <a:latin typeface="Arial" panose="020B0604020202020204" pitchFamily="34" charset="0"/>
              </a:defRPr>
            </a:lvl2pPr>
            <a:lvl3pPr marL="1117426" indent="-214280" defTabSz="931718">
              <a:spcBef>
                <a:spcPct val="30000"/>
              </a:spcBef>
              <a:defRPr sz="1200">
                <a:solidFill>
                  <a:schemeClr val="tx1"/>
                </a:solidFill>
                <a:latin typeface="Arial" panose="020B0604020202020204" pitchFamily="34" charset="0"/>
              </a:defRPr>
            </a:lvl3pPr>
            <a:lvl4pPr marL="1569794" indent="-214280" defTabSz="931718">
              <a:spcBef>
                <a:spcPct val="30000"/>
              </a:spcBef>
              <a:defRPr sz="1200">
                <a:solidFill>
                  <a:schemeClr val="tx1"/>
                </a:solidFill>
                <a:latin typeface="Arial" panose="020B0604020202020204" pitchFamily="34" charset="0"/>
              </a:defRPr>
            </a:lvl4pPr>
            <a:lvl5pPr marL="2020574" indent="-214280" defTabSz="931718">
              <a:spcBef>
                <a:spcPct val="30000"/>
              </a:spcBef>
              <a:defRPr sz="1200">
                <a:solidFill>
                  <a:schemeClr val="tx1"/>
                </a:solidFill>
                <a:latin typeface="Arial" panose="020B0604020202020204" pitchFamily="34" charset="0"/>
              </a:defRPr>
            </a:lvl5pPr>
            <a:lvl6pPr marL="2477703" indent="-214280" defTabSz="931718" eaLnBrk="0" fontAlgn="base" hangingPunct="0">
              <a:spcBef>
                <a:spcPct val="30000"/>
              </a:spcBef>
              <a:spcAft>
                <a:spcPct val="0"/>
              </a:spcAft>
              <a:defRPr sz="1200">
                <a:solidFill>
                  <a:schemeClr val="tx1"/>
                </a:solidFill>
                <a:latin typeface="Arial" panose="020B0604020202020204" pitchFamily="34" charset="0"/>
              </a:defRPr>
            </a:lvl6pPr>
            <a:lvl7pPr marL="2934831" indent="-214280" defTabSz="931718" eaLnBrk="0" fontAlgn="base" hangingPunct="0">
              <a:spcBef>
                <a:spcPct val="30000"/>
              </a:spcBef>
              <a:spcAft>
                <a:spcPct val="0"/>
              </a:spcAft>
              <a:defRPr sz="1200">
                <a:solidFill>
                  <a:schemeClr val="tx1"/>
                </a:solidFill>
                <a:latin typeface="Arial" panose="020B0604020202020204" pitchFamily="34" charset="0"/>
              </a:defRPr>
            </a:lvl7pPr>
            <a:lvl8pPr marL="3391960" indent="-214280" defTabSz="931718" eaLnBrk="0" fontAlgn="base" hangingPunct="0">
              <a:spcBef>
                <a:spcPct val="30000"/>
              </a:spcBef>
              <a:spcAft>
                <a:spcPct val="0"/>
              </a:spcAft>
              <a:defRPr sz="1200">
                <a:solidFill>
                  <a:schemeClr val="tx1"/>
                </a:solidFill>
                <a:latin typeface="Arial" panose="020B0604020202020204" pitchFamily="34" charset="0"/>
              </a:defRPr>
            </a:lvl8pPr>
            <a:lvl9pPr marL="3849090" indent="-214280" defTabSz="93171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1137DC-9CBC-48A0-9B6C-FBAC5BDED1D8}" type="slidenum">
              <a:rPr lang="de-DE" altLang="de-DE" sz="1400"/>
              <a:pPr>
                <a:spcBef>
                  <a:spcPct val="0"/>
                </a:spcBef>
              </a:pPr>
              <a:t>339</a:t>
            </a:fld>
            <a:endParaRPr lang="de-DE" altLang="de-DE" sz="1400"/>
          </a:p>
        </p:txBody>
      </p:sp>
    </p:spTree>
    <p:extLst>
      <p:ext uri="{BB962C8B-B14F-4D97-AF65-F5344CB8AC3E}">
        <p14:creationId xmlns:p14="http://schemas.microsoft.com/office/powerpoint/2010/main" val="1009085361"/>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986" name="Folienbildplatzhalter 1">
            <a:extLst>
              <a:ext uri="{FF2B5EF4-FFF2-40B4-BE49-F238E27FC236}">
                <a16:creationId xmlns:a16="http://schemas.microsoft.com/office/drawing/2014/main" id="{BD20731B-F844-444A-8C05-6D0CEA4F31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987" name="Notizenplatzhalter 2">
            <a:extLst>
              <a:ext uri="{FF2B5EF4-FFF2-40B4-BE49-F238E27FC236}">
                <a16:creationId xmlns:a16="http://schemas.microsoft.com/office/drawing/2014/main" id="{48979E2C-6C7F-4DB1-B686-E8C675547E36}"/>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553988" name="Foliennummernplatzhalter 3">
            <a:extLst>
              <a:ext uri="{FF2B5EF4-FFF2-40B4-BE49-F238E27FC236}">
                <a16:creationId xmlns:a16="http://schemas.microsoft.com/office/drawing/2014/main" id="{5670746D-33E5-4698-80EC-B2C607EB6FDE}"/>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C2C585B3-691F-4F82-B489-7F1A0608218B}" type="slidenum">
              <a:rPr lang="de-DE" altLang="de-DE" sz="1300">
                <a:solidFill>
                  <a:srgbClr val="000000"/>
                </a:solidFill>
              </a:rPr>
              <a:pPr>
                <a:spcBef>
                  <a:spcPct val="0"/>
                </a:spcBef>
              </a:pPr>
              <a:t>340</a:t>
            </a:fld>
            <a:endParaRPr lang="de-DE" altLang="de-DE" sz="1300">
              <a:solidFill>
                <a:srgbClr val="000000"/>
              </a:solidFill>
            </a:endParaRPr>
          </a:p>
        </p:txBody>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2">
            <a:extLst>
              <a:ext uri="{FF2B5EF4-FFF2-40B4-BE49-F238E27FC236}">
                <a16:creationId xmlns:a16="http://schemas.microsoft.com/office/drawing/2014/main" id="{A1B4FC27-D564-4D19-9F56-0D89F7DDDD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6035" name="Rectangle 3">
            <a:extLst>
              <a:ext uri="{FF2B5EF4-FFF2-40B4-BE49-F238E27FC236}">
                <a16:creationId xmlns:a16="http://schemas.microsoft.com/office/drawing/2014/main" id="{7FCF776C-4FC8-411D-A094-37D1246DC71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56036" name="Fußzeilenplatzhalter 1">
            <a:extLst>
              <a:ext uri="{FF2B5EF4-FFF2-40B4-BE49-F238E27FC236}">
                <a16:creationId xmlns:a16="http://schemas.microsoft.com/office/drawing/2014/main" id="{B61B1B0A-4F09-496E-901A-E95C381C465C}"/>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2">
            <a:extLst>
              <a:ext uri="{FF2B5EF4-FFF2-40B4-BE49-F238E27FC236}">
                <a16:creationId xmlns:a16="http://schemas.microsoft.com/office/drawing/2014/main" id="{30016082-4C38-44A4-82E3-CF0DC02502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1155" name="Rectangle 3">
            <a:extLst>
              <a:ext uri="{FF2B5EF4-FFF2-40B4-BE49-F238E27FC236}">
                <a16:creationId xmlns:a16="http://schemas.microsoft.com/office/drawing/2014/main" id="{7ABC3D05-8C17-4A65-93CE-E976A0343FC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61156" name="Fußzeilenplatzhalter 1">
            <a:extLst>
              <a:ext uri="{FF2B5EF4-FFF2-40B4-BE49-F238E27FC236}">
                <a16:creationId xmlns:a16="http://schemas.microsoft.com/office/drawing/2014/main" id="{36B932EE-06BD-4F5A-A5FE-C28817DDBF70}"/>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2">
            <a:extLst>
              <a:ext uri="{FF2B5EF4-FFF2-40B4-BE49-F238E27FC236}">
                <a16:creationId xmlns:a16="http://schemas.microsoft.com/office/drawing/2014/main" id="{B2B2591C-375E-446E-BBDF-2083B3B0544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03" name="Rectangle 3">
            <a:extLst>
              <a:ext uri="{FF2B5EF4-FFF2-40B4-BE49-F238E27FC236}">
                <a16:creationId xmlns:a16="http://schemas.microsoft.com/office/drawing/2014/main" id="{BBD76504-E0F1-44C5-A97C-A35F77C125C5}"/>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63204" name="Fußzeilenplatzhalter 1">
            <a:extLst>
              <a:ext uri="{FF2B5EF4-FFF2-40B4-BE49-F238E27FC236}">
                <a16:creationId xmlns:a16="http://schemas.microsoft.com/office/drawing/2014/main" id="{272A8CC6-D532-49E2-996B-3488A5CC6C27}"/>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2">
            <a:extLst>
              <a:ext uri="{FF2B5EF4-FFF2-40B4-BE49-F238E27FC236}">
                <a16:creationId xmlns:a16="http://schemas.microsoft.com/office/drawing/2014/main" id="{4FEB9DE8-831B-4A59-AFEE-2942475ABBE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5251" name="Rectangle 3">
            <a:extLst>
              <a:ext uri="{FF2B5EF4-FFF2-40B4-BE49-F238E27FC236}">
                <a16:creationId xmlns:a16="http://schemas.microsoft.com/office/drawing/2014/main" id="{C16418AA-37C3-43F1-9FD5-BC81AD8A3FA0}"/>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65252" name="Fußzeilenplatzhalter 1">
            <a:extLst>
              <a:ext uri="{FF2B5EF4-FFF2-40B4-BE49-F238E27FC236}">
                <a16:creationId xmlns:a16="http://schemas.microsoft.com/office/drawing/2014/main" id="{89AA03CA-C62D-43F0-AA58-51CA9B3D2D3B}"/>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2">
            <a:extLst>
              <a:ext uri="{FF2B5EF4-FFF2-40B4-BE49-F238E27FC236}">
                <a16:creationId xmlns:a16="http://schemas.microsoft.com/office/drawing/2014/main" id="{B7BC8A3D-CA3F-4696-BE40-1774322DFF1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8323" name="Rectangle 3">
            <a:extLst>
              <a:ext uri="{FF2B5EF4-FFF2-40B4-BE49-F238E27FC236}">
                <a16:creationId xmlns:a16="http://schemas.microsoft.com/office/drawing/2014/main" id="{618AD8C4-ADBB-4106-AD60-34D3CF903327}"/>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68324" name="Fußzeilenplatzhalter 1">
            <a:extLst>
              <a:ext uri="{FF2B5EF4-FFF2-40B4-BE49-F238E27FC236}">
                <a16:creationId xmlns:a16="http://schemas.microsoft.com/office/drawing/2014/main" id="{F9DCEDF7-966E-4B70-9F51-038407A423DF}"/>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8D654039-4F94-48A5-9F49-E271F06CF5BB}"/>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a:extLst>
              <a:ext uri="{FF2B5EF4-FFF2-40B4-BE49-F238E27FC236}">
                <a16:creationId xmlns:a16="http://schemas.microsoft.com/office/drawing/2014/main" id="{859D0A61-64C4-4945-974D-E871D9130E77}"/>
              </a:ext>
            </a:extLst>
          </p:cNvPr>
          <p:cNvSpPr>
            <a:spLocks noGrp="1" noChangeArrowheads="1"/>
          </p:cNvSpPr>
          <p:nvPr>
            <p:ph type="body" idx="1"/>
          </p:nvPr>
        </p:nvSpPr>
        <p:spPr>
          <a:xfrm>
            <a:off x="896638" y="4687056"/>
            <a:ext cx="4944069" cy="4439368"/>
          </a:xfrm>
          <a:noFill/>
        </p:spPr>
        <p:txBody>
          <a:bodyPr/>
          <a:lstStyle/>
          <a:p>
            <a:pPr eaLnBrk="1" hangingPunct="1"/>
            <a:r>
              <a:rPr lang="de-DE" altLang="de-DE" dirty="0">
                <a:cs typeface="Arial" panose="020B0604020202020204" pitchFamily="34" charset="0"/>
              </a:rPr>
              <a:t>1.3 stimmt nicht ganz überein mit der Folie später! </a:t>
            </a:r>
            <a:r>
              <a:rPr lang="de-DE" altLang="de-DE" dirty="0">
                <a:cs typeface="Arial" panose="020B0604020202020204" pitchFamily="34" charset="0"/>
                <a:sym typeface="Wingdings" panose="05000000000000000000" pitchFamily="2" charset="2"/>
              </a:rPr>
              <a:t> was ändern?  gibt 2*1.3 1. löschen?</a:t>
            </a:r>
          </a:p>
          <a:p>
            <a:pPr eaLnBrk="1" hangingPunct="1"/>
            <a:r>
              <a:rPr lang="de-DE" altLang="de-DE" dirty="0">
                <a:cs typeface="Arial" panose="020B0604020202020204" pitchFamily="34" charset="0"/>
                <a:sym typeface="Wingdings" panose="05000000000000000000" pitchFamily="2" charset="2"/>
              </a:rPr>
              <a:t>1.6 gibt es nicht mehr löschen?</a:t>
            </a:r>
          </a:p>
          <a:p>
            <a:pPr eaLnBrk="1" hangingPunct="1"/>
            <a:r>
              <a:rPr lang="de-DE" altLang="de-DE" dirty="0">
                <a:cs typeface="Arial" panose="020B0604020202020204" pitchFamily="34" charset="0"/>
                <a:sym typeface="Wingdings" panose="05000000000000000000" pitchFamily="2" charset="2"/>
              </a:rPr>
              <a:t>Gliederung noch nicht vollständig angepasst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23B73CC6-CB76-41D7-9A5B-24834D8CF834}"/>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Rectangle 3">
            <a:extLst>
              <a:ext uri="{FF2B5EF4-FFF2-40B4-BE49-F238E27FC236}">
                <a16:creationId xmlns:a16="http://schemas.microsoft.com/office/drawing/2014/main" id="{EF9684FB-19A4-4B03-8C25-535E4532C1FE}"/>
              </a:ext>
            </a:extLst>
          </p:cNvPr>
          <p:cNvSpPr>
            <a:spLocks noGrp="1" noChangeArrowheads="1"/>
          </p:cNvSpPr>
          <p:nvPr>
            <p:ph type="body" idx="1"/>
          </p:nvPr>
        </p:nvSpPr>
        <p:spPr>
          <a:xfrm>
            <a:off x="896638" y="4687056"/>
            <a:ext cx="4944069" cy="4439368"/>
          </a:xfrm>
          <a:noFill/>
        </p:spPr>
        <p:txBody>
          <a:bodyPr/>
          <a:lstStyle/>
          <a:p>
            <a:pPr defTabSz="875448" eaLnBrk="1" hangingPunct="1">
              <a:defRPr/>
            </a:pPr>
            <a:r>
              <a:rPr lang="de-DE" altLang="de-DE" dirty="0">
                <a:cs typeface="Arial" panose="020B0604020202020204" pitchFamily="34" charset="0"/>
              </a:rPr>
              <a:t>War oben geheftet, ohne Grund?</a:t>
            </a:r>
          </a:p>
          <a:p>
            <a:pPr eaLnBrk="1" hangingPunct="1"/>
            <a:endParaRPr lang="de-DE" altLang="de-DE" dirty="0">
              <a:cs typeface="Arial" panose="020B0604020202020204" pitchFamily="34" charset="0"/>
            </a:endParaRPr>
          </a:p>
        </p:txBody>
      </p:sp>
    </p:spTree>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2">
            <a:extLst>
              <a:ext uri="{FF2B5EF4-FFF2-40B4-BE49-F238E27FC236}">
                <a16:creationId xmlns:a16="http://schemas.microsoft.com/office/drawing/2014/main" id="{662C2197-37EB-4A96-939B-433FE961591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1395" name="Rectangle 3">
            <a:extLst>
              <a:ext uri="{FF2B5EF4-FFF2-40B4-BE49-F238E27FC236}">
                <a16:creationId xmlns:a16="http://schemas.microsoft.com/office/drawing/2014/main" id="{DE2A0557-D0D6-462D-8EA9-7793338A6E8B}"/>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71396" name="Fußzeilenplatzhalter 1">
            <a:extLst>
              <a:ext uri="{FF2B5EF4-FFF2-40B4-BE49-F238E27FC236}">
                <a16:creationId xmlns:a16="http://schemas.microsoft.com/office/drawing/2014/main" id="{5FEF88B1-E3DE-45F8-A949-8056F3749635}"/>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2" name="Rectangle 2">
            <a:extLst>
              <a:ext uri="{FF2B5EF4-FFF2-40B4-BE49-F238E27FC236}">
                <a16:creationId xmlns:a16="http://schemas.microsoft.com/office/drawing/2014/main" id="{F8B5CBA7-9F2F-40A7-A557-9FD5410A1E1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43" name="Rectangle 3">
            <a:extLst>
              <a:ext uri="{FF2B5EF4-FFF2-40B4-BE49-F238E27FC236}">
                <a16:creationId xmlns:a16="http://schemas.microsoft.com/office/drawing/2014/main" id="{A00B817E-7262-4444-A5E3-67308939323E}"/>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73444" name="Fußzeilenplatzhalter 1">
            <a:extLst>
              <a:ext uri="{FF2B5EF4-FFF2-40B4-BE49-F238E27FC236}">
                <a16:creationId xmlns:a16="http://schemas.microsoft.com/office/drawing/2014/main" id="{258235A6-E906-436E-9EE5-813032CDF851}"/>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2">
            <a:extLst>
              <a:ext uri="{FF2B5EF4-FFF2-40B4-BE49-F238E27FC236}">
                <a16:creationId xmlns:a16="http://schemas.microsoft.com/office/drawing/2014/main" id="{40527003-DE79-4BCE-9301-DA7E988B20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5491" name="Rectangle 3">
            <a:extLst>
              <a:ext uri="{FF2B5EF4-FFF2-40B4-BE49-F238E27FC236}">
                <a16:creationId xmlns:a16="http://schemas.microsoft.com/office/drawing/2014/main" id="{3D71277C-9511-484D-8A81-C8F33C816D5E}"/>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75492" name="Fußzeilenplatzhalter 1">
            <a:extLst>
              <a:ext uri="{FF2B5EF4-FFF2-40B4-BE49-F238E27FC236}">
                <a16:creationId xmlns:a16="http://schemas.microsoft.com/office/drawing/2014/main" id="{2DEAE44B-D62C-4602-A06F-5E54C7A94412}"/>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2">
            <a:extLst>
              <a:ext uri="{FF2B5EF4-FFF2-40B4-BE49-F238E27FC236}">
                <a16:creationId xmlns:a16="http://schemas.microsoft.com/office/drawing/2014/main" id="{363B59BB-BA15-40C1-BBA4-C422AD5715F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8563" name="Rectangle 3">
            <a:extLst>
              <a:ext uri="{FF2B5EF4-FFF2-40B4-BE49-F238E27FC236}">
                <a16:creationId xmlns:a16="http://schemas.microsoft.com/office/drawing/2014/main" id="{6D8CCA4B-D87C-41D0-813F-E93C89634F76}"/>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78564" name="Fußzeilenplatzhalter 1">
            <a:extLst>
              <a:ext uri="{FF2B5EF4-FFF2-40B4-BE49-F238E27FC236}">
                <a16:creationId xmlns:a16="http://schemas.microsoft.com/office/drawing/2014/main" id="{E4F42218-39A5-4CBF-9327-AADD98E57BED}"/>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610" name="Rectangle 2">
            <a:extLst>
              <a:ext uri="{FF2B5EF4-FFF2-40B4-BE49-F238E27FC236}">
                <a16:creationId xmlns:a16="http://schemas.microsoft.com/office/drawing/2014/main" id="{90381C67-CCB6-4DEB-B7E5-9A283CAC33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0611" name="Rectangle 3">
            <a:extLst>
              <a:ext uri="{FF2B5EF4-FFF2-40B4-BE49-F238E27FC236}">
                <a16:creationId xmlns:a16="http://schemas.microsoft.com/office/drawing/2014/main" id="{790DCE28-7E9D-4853-925D-41F46834B677}"/>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80612" name="Fußzeilenplatzhalter 1">
            <a:extLst>
              <a:ext uri="{FF2B5EF4-FFF2-40B4-BE49-F238E27FC236}">
                <a16:creationId xmlns:a16="http://schemas.microsoft.com/office/drawing/2014/main" id="{4E35DC89-EB8A-40DF-B595-A6601D198863}"/>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8" name="Rectangle 2">
            <a:extLst>
              <a:ext uri="{FF2B5EF4-FFF2-40B4-BE49-F238E27FC236}">
                <a16:creationId xmlns:a16="http://schemas.microsoft.com/office/drawing/2014/main" id="{2200C9F0-7846-493F-8D57-45D40819A05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2659" name="Rectangle 3">
            <a:extLst>
              <a:ext uri="{FF2B5EF4-FFF2-40B4-BE49-F238E27FC236}">
                <a16:creationId xmlns:a16="http://schemas.microsoft.com/office/drawing/2014/main" id="{3E2F7D00-2DB4-4B03-9552-A1BDFDCCFA8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82660" name="Fußzeilenplatzhalter 1">
            <a:extLst>
              <a:ext uri="{FF2B5EF4-FFF2-40B4-BE49-F238E27FC236}">
                <a16:creationId xmlns:a16="http://schemas.microsoft.com/office/drawing/2014/main" id="{66509EF5-5925-4E35-B92C-32AD12B11BE7}"/>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06" name="Rectangle 2">
            <a:extLst>
              <a:ext uri="{FF2B5EF4-FFF2-40B4-BE49-F238E27FC236}">
                <a16:creationId xmlns:a16="http://schemas.microsoft.com/office/drawing/2014/main" id="{D1B07B9A-1B10-4153-9C82-6E7CFA3222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4707" name="Rectangle 3">
            <a:extLst>
              <a:ext uri="{FF2B5EF4-FFF2-40B4-BE49-F238E27FC236}">
                <a16:creationId xmlns:a16="http://schemas.microsoft.com/office/drawing/2014/main" id="{03A5DB7A-E4D4-424C-8D8A-BFC4C4ECAEB5}"/>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84708" name="Fußzeilenplatzhalter 1">
            <a:extLst>
              <a:ext uri="{FF2B5EF4-FFF2-40B4-BE49-F238E27FC236}">
                <a16:creationId xmlns:a16="http://schemas.microsoft.com/office/drawing/2014/main" id="{5412BD3D-3E07-4359-86CB-6FA141562F33}"/>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754" name="Rectangle 2">
            <a:extLst>
              <a:ext uri="{FF2B5EF4-FFF2-40B4-BE49-F238E27FC236}">
                <a16:creationId xmlns:a16="http://schemas.microsoft.com/office/drawing/2014/main" id="{E5BFD8B2-E857-4999-B401-E22422390F2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6755" name="Rectangle 3">
            <a:extLst>
              <a:ext uri="{FF2B5EF4-FFF2-40B4-BE49-F238E27FC236}">
                <a16:creationId xmlns:a16="http://schemas.microsoft.com/office/drawing/2014/main" id="{FCDF313B-13C7-4E4B-9E42-6A9E296E2161}"/>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86756" name="Fußzeilenplatzhalter 1">
            <a:extLst>
              <a:ext uri="{FF2B5EF4-FFF2-40B4-BE49-F238E27FC236}">
                <a16:creationId xmlns:a16="http://schemas.microsoft.com/office/drawing/2014/main" id="{104E73ED-C4F7-45CD-810E-CB005E58F04F}"/>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2" name="Rectangle 2">
            <a:extLst>
              <a:ext uri="{FF2B5EF4-FFF2-40B4-BE49-F238E27FC236}">
                <a16:creationId xmlns:a16="http://schemas.microsoft.com/office/drawing/2014/main" id="{F502616C-6929-4F6E-BB8F-FDF705AB677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8803" name="Rectangle 3">
            <a:extLst>
              <a:ext uri="{FF2B5EF4-FFF2-40B4-BE49-F238E27FC236}">
                <a16:creationId xmlns:a16="http://schemas.microsoft.com/office/drawing/2014/main" id="{5D767DF1-BD27-4488-8B5E-5CE8D0FCEDE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88804" name="Fußzeilenplatzhalter 1">
            <a:extLst>
              <a:ext uri="{FF2B5EF4-FFF2-40B4-BE49-F238E27FC236}">
                <a16:creationId xmlns:a16="http://schemas.microsoft.com/office/drawing/2014/main" id="{A4F0EAA4-3D03-4C13-8E0E-662D79FAFE87}"/>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Rectangle 2">
            <a:extLst>
              <a:ext uri="{FF2B5EF4-FFF2-40B4-BE49-F238E27FC236}">
                <a16:creationId xmlns:a16="http://schemas.microsoft.com/office/drawing/2014/main" id="{8C546E14-C623-441D-B5A2-2CA1A5D2364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0851" name="Rectangle 3">
            <a:extLst>
              <a:ext uri="{FF2B5EF4-FFF2-40B4-BE49-F238E27FC236}">
                <a16:creationId xmlns:a16="http://schemas.microsoft.com/office/drawing/2014/main" id="{315C180B-9255-4D61-A978-CD448F83BA20}"/>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90852" name="Fußzeilenplatzhalter 1">
            <a:extLst>
              <a:ext uri="{FF2B5EF4-FFF2-40B4-BE49-F238E27FC236}">
                <a16:creationId xmlns:a16="http://schemas.microsoft.com/office/drawing/2014/main" id="{B2644A89-EEA2-4511-8486-969697FB8ABD}"/>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C34BB163-DF1D-4F89-BF24-413640B45E3B}"/>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Rectangle 3">
            <a:extLst>
              <a:ext uri="{FF2B5EF4-FFF2-40B4-BE49-F238E27FC236}">
                <a16:creationId xmlns:a16="http://schemas.microsoft.com/office/drawing/2014/main" id="{C21B2BAC-9E8D-489D-95A8-84BF5227C07C}"/>
              </a:ext>
            </a:extLst>
          </p:cNvPr>
          <p:cNvSpPr>
            <a:spLocks noGrp="1" noChangeArrowheads="1"/>
          </p:cNvSpPr>
          <p:nvPr>
            <p:ph type="body" idx="1"/>
          </p:nvPr>
        </p:nvSpPr>
        <p:spPr>
          <a:xfrm>
            <a:off x="896638" y="4687056"/>
            <a:ext cx="4944069" cy="4439368"/>
          </a:xfrm>
          <a:noFill/>
        </p:spPr>
        <p:txBody>
          <a:bodyPr/>
          <a:lstStyle/>
          <a:p>
            <a:pPr defTabSz="875448" eaLnBrk="1" hangingPunct="1">
              <a:defRPr/>
            </a:pPr>
            <a:r>
              <a:rPr lang="de-DE" altLang="de-DE" dirty="0">
                <a:cs typeface="Arial" panose="020B0604020202020204" pitchFamily="34" charset="0"/>
              </a:rPr>
              <a:t>War oben geheftet, ohne Grund?</a:t>
            </a:r>
          </a:p>
          <a:p>
            <a:pPr eaLnBrk="1" hangingPunct="1"/>
            <a:endParaRPr lang="de-DE" altLang="de-DE" dirty="0">
              <a:cs typeface="Arial" panose="020B0604020202020204" pitchFamily="34" charset="0"/>
            </a:endParaRPr>
          </a:p>
        </p:txBody>
      </p:sp>
    </p:spTree>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Rectangle 2">
            <a:extLst>
              <a:ext uri="{FF2B5EF4-FFF2-40B4-BE49-F238E27FC236}">
                <a16:creationId xmlns:a16="http://schemas.microsoft.com/office/drawing/2014/main" id="{C8DB27C9-DB58-48FA-A738-17285C84128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2899" name="Rectangle 3">
            <a:extLst>
              <a:ext uri="{FF2B5EF4-FFF2-40B4-BE49-F238E27FC236}">
                <a16:creationId xmlns:a16="http://schemas.microsoft.com/office/drawing/2014/main" id="{F24AB445-8638-48C7-90EC-0F24B7FC4B20}"/>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92900" name="Fußzeilenplatzhalter 1">
            <a:extLst>
              <a:ext uri="{FF2B5EF4-FFF2-40B4-BE49-F238E27FC236}">
                <a16:creationId xmlns:a16="http://schemas.microsoft.com/office/drawing/2014/main" id="{78CCB1C0-1F0B-4807-8AD6-24A54CF521A4}"/>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946" name="Rectangle 2">
            <a:extLst>
              <a:ext uri="{FF2B5EF4-FFF2-40B4-BE49-F238E27FC236}">
                <a16:creationId xmlns:a16="http://schemas.microsoft.com/office/drawing/2014/main" id="{3270B4E2-17D2-4F63-9039-45964B6DF97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4947" name="Rectangle 3">
            <a:extLst>
              <a:ext uri="{FF2B5EF4-FFF2-40B4-BE49-F238E27FC236}">
                <a16:creationId xmlns:a16="http://schemas.microsoft.com/office/drawing/2014/main" id="{B731C2A7-659E-43D4-B0DF-4F29DACAAE0B}"/>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94948" name="Fußzeilenplatzhalter 1">
            <a:extLst>
              <a:ext uri="{FF2B5EF4-FFF2-40B4-BE49-F238E27FC236}">
                <a16:creationId xmlns:a16="http://schemas.microsoft.com/office/drawing/2014/main" id="{01C10506-CE8B-400B-81C4-2D6DA8F01F48}"/>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2">
            <a:extLst>
              <a:ext uri="{FF2B5EF4-FFF2-40B4-BE49-F238E27FC236}">
                <a16:creationId xmlns:a16="http://schemas.microsoft.com/office/drawing/2014/main" id="{E2FFF9C9-67FA-498D-AED4-35AABD5B074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6995" name="Rectangle 3">
            <a:extLst>
              <a:ext uri="{FF2B5EF4-FFF2-40B4-BE49-F238E27FC236}">
                <a16:creationId xmlns:a16="http://schemas.microsoft.com/office/drawing/2014/main" id="{9C14638D-56E1-4911-A373-C1F9B3831DE2}"/>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96996" name="Fußzeilenplatzhalter 1">
            <a:extLst>
              <a:ext uri="{FF2B5EF4-FFF2-40B4-BE49-F238E27FC236}">
                <a16:creationId xmlns:a16="http://schemas.microsoft.com/office/drawing/2014/main" id="{E4710DBD-5C38-4753-B95E-754DE32DB024}"/>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a:extLst>
              <a:ext uri="{FF2B5EF4-FFF2-40B4-BE49-F238E27FC236}">
                <a16:creationId xmlns:a16="http://schemas.microsoft.com/office/drawing/2014/main" id="{B409C71B-CA84-4484-86CC-E26C547969D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9043" name="Rectangle 3">
            <a:extLst>
              <a:ext uri="{FF2B5EF4-FFF2-40B4-BE49-F238E27FC236}">
                <a16:creationId xmlns:a16="http://schemas.microsoft.com/office/drawing/2014/main" id="{A177987B-01E8-49BC-920B-F5FBE0FEA96E}"/>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99044" name="Fußzeilenplatzhalter 1">
            <a:extLst>
              <a:ext uri="{FF2B5EF4-FFF2-40B4-BE49-F238E27FC236}">
                <a16:creationId xmlns:a16="http://schemas.microsoft.com/office/drawing/2014/main" id="{8842FC7E-C282-4C45-94EB-83B4D877A684}"/>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a:extLst>
              <a:ext uri="{FF2B5EF4-FFF2-40B4-BE49-F238E27FC236}">
                <a16:creationId xmlns:a16="http://schemas.microsoft.com/office/drawing/2014/main" id="{CBE79B62-46FD-48DB-889D-906EDE6712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1091" name="Rectangle 3">
            <a:extLst>
              <a:ext uri="{FF2B5EF4-FFF2-40B4-BE49-F238E27FC236}">
                <a16:creationId xmlns:a16="http://schemas.microsoft.com/office/drawing/2014/main" id="{1D5A300C-8251-4517-87F4-88E8208139C0}"/>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01092" name="Fußzeilenplatzhalter 1">
            <a:extLst>
              <a:ext uri="{FF2B5EF4-FFF2-40B4-BE49-F238E27FC236}">
                <a16:creationId xmlns:a16="http://schemas.microsoft.com/office/drawing/2014/main" id="{BB0E14D7-E11B-431C-95A9-4A1FA7D3EC63}"/>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20341" defTabSz="878212">
              <a:spcBef>
                <a:spcPct val="30000"/>
              </a:spcBef>
              <a:defRPr sz="1200">
                <a:solidFill>
                  <a:schemeClr val="tx1"/>
                </a:solidFill>
                <a:latin typeface="Calibri" panose="020F0502020204030204" pitchFamily="34" charset="0"/>
                <a:cs typeface="Arial" panose="020B0604020202020204" pitchFamily="34" charset="0"/>
              </a:defRPr>
            </a:lvl3pPr>
            <a:lvl4pPr marL="1565985" indent="-220341"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20341"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20341"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82" name="Folienbildplatzhalter 1">
            <a:extLst>
              <a:ext uri="{FF2B5EF4-FFF2-40B4-BE49-F238E27FC236}">
                <a16:creationId xmlns:a16="http://schemas.microsoft.com/office/drawing/2014/main" id="{607CD2D9-E6E0-4466-B52D-F27C5866B2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083" name="Notizenplatzhalter 2">
            <a:extLst>
              <a:ext uri="{FF2B5EF4-FFF2-40B4-BE49-F238E27FC236}">
                <a16:creationId xmlns:a16="http://schemas.microsoft.com/office/drawing/2014/main" id="{8664D6F1-F0E0-417B-B688-7A7ABB452896}"/>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686084" name="Foliennummernplatzhalter 3">
            <a:extLst>
              <a:ext uri="{FF2B5EF4-FFF2-40B4-BE49-F238E27FC236}">
                <a16:creationId xmlns:a16="http://schemas.microsoft.com/office/drawing/2014/main" id="{6BAF6069-0BBF-4024-80CD-22C8C12A1A3E}"/>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ABEA22B9-D7CB-42D3-A0A8-CD21E480B65C}" type="slidenum">
              <a:rPr lang="de-DE" altLang="de-DE" sz="1300"/>
              <a:pPr>
                <a:spcBef>
                  <a:spcPct val="0"/>
                </a:spcBef>
              </a:pPr>
              <a:t>365</a:t>
            </a:fld>
            <a:endParaRPr lang="de-DE" altLang="de-DE" sz="1300"/>
          </a:p>
        </p:txBody>
      </p:sp>
    </p:spTree>
    <p:extLst>
      <p:ext uri="{BB962C8B-B14F-4D97-AF65-F5344CB8AC3E}">
        <p14:creationId xmlns:p14="http://schemas.microsoft.com/office/powerpoint/2010/main" val="4013640885"/>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a:extLst>
              <a:ext uri="{FF2B5EF4-FFF2-40B4-BE49-F238E27FC236}">
                <a16:creationId xmlns:a16="http://schemas.microsoft.com/office/drawing/2014/main" id="{3BE888DD-7F37-45BC-8F07-2F8D89A5C6E5}"/>
              </a:ext>
            </a:extLst>
          </p:cNvPr>
          <p:cNvSpPr>
            <a:spLocks noGrp="1" noRot="1" noChangeAspect="1" noChangeArrowheads="1" noTextEdit="1"/>
          </p:cNvSpPr>
          <p:nvPr>
            <p:ph type="sldImg"/>
          </p:nvPr>
        </p:nvSpPr>
        <p:spPr>
          <a:ln/>
        </p:spPr>
      </p:sp>
      <p:sp>
        <p:nvSpPr>
          <p:cNvPr id="52227" name="Notizenplatzhalter 2">
            <a:extLst>
              <a:ext uri="{FF2B5EF4-FFF2-40B4-BE49-F238E27FC236}">
                <a16:creationId xmlns:a16="http://schemas.microsoft.com/office/drawing/2014/main" id="{56523954-2DCF-4031-BA1D-ADF0D4D30CB5}"/>
              </a:ext>
            </a:extLst>
          </p:cNvPr>
          <p:cNvSpPr>
            <a:spLocks noGrp="1" noChangeArrowheads="1"/>
          </p:cNvSpPr>
          <p:nvPr>
            <p:ph type="body" idx="1"/>
          </p:nvPr>
        </p:nvSpPr>
        <p:spPr>
          <a:noFill/>
        </p:spPr>
        <p:txBody>
          <a:bodyPr/>
          <a:lstStyle/>
          <a:p>
            <a:pPr marL="0" lvl="1"/>
            <a:r>
              <a:rPr lang="de-DE" altLang="de-DE" sz="1600">
                <a:latin typeface="Arial" panose="020B0604020202020204" pitchFamily="34" charset="0"/>
              </a:rPr>
              <a:t>Darüber hinausbestehen für Berufsangehörige weitere </a:t>
            </a:r>
            <a:r>
              <a:rPr lang="de-DE" altLang="de-DE" sz="1800" b="1">
                <a:latin typeface="Arial" panose="020B0604020202020204" pitchFamily="34" charset="0"/>
              </a:rPr>
              <a:t>Spezialgesetze</a:t>
            </a:r>
            <a:r>
              <a:rPr lang="de-DE" altLang="de-DE" sz="1600">
                <a:latin typeface="Arial" panose="020B0604020202020204" pitchFamily="34" charset="0"/>
              </a:rPr>
              <a:t>, die aber nicht direkt für die Abschlussprüfung relevant sind</a:t>
            </a:r>
          </a:p>
          <a:p>
            <a:endParaRPr lang="de-DE" altLang="de-DE">
              <a:latin typeface="Arial" panose="020B0604020202020204" pitchFamily="34" charset="0"/>
            </a:endParaRPr>
          </a:p>
        </p:txBody>
      </p:sp>
      <p:sp>
        <p:nvSpPr>
          <p:cNvPr id="52228" name="Foliennummernplatzhalter 3">
            <a:extLst>
              <a:ext uri="{FF2B5EF4-FFF2-40B4-BE49-F238E27FC236}">
                <a16:creationId xmlns:a16="http://schemas.microsoft.com/office/drawing/2014/main" id="{13E76F3A-6F34-4C88-B2E9-D8B5F5EAC0A9}"/>
              </a:ext>
            </a:extLst>
          </p:cNvPr>
          <p:cNvSpPr>
            <a:spLocks noGrp="1"/>
          </p:cNvSpPr>
          <p:nvPr>
            <p:ph type="sldNum" sz="quarter" idx="5"/>
          </p:nvPr>
        </p:nvSpPr>
        <p:spPr>
          <a:noFill/>
        </p:spPr>
        <p:txBody>
          <a:bodyPr/>
          <a:lstStyle>
            <a:lvl1pPr defTabSz="931718">
              <a:spcBef>
                <a:spcPct val="30000"/>
              </a:spcBef>
              <a:defRPr sz="1200">
                <a:solidFill>
                  <a:schemeClr val="tx1"/>
                </a:solidFill>
                <a:latin typeface="Arial" panose="020B0604020202020204" pitchFamily="34" charset="0"/>
              </a:defRPr>
            </a:lvl1pPr>
            <a:lvl2pPr marL="722201" indent="-271421" defTabSz="931718">
              <a:spcBef>
                <a:spcPct val="30000"/>
              </a:spcBef>
              <a:defRPr sz="1200">
                <a:solidFill>
                  <a:schemeClr val="tx1"/>
                </a:solidFill>
                <a:latin typeface="Arial" panose="020B0604020202020204" pitchFamily="34" charset="0"/>
              </a:defRPr>
            </a:lvl2pPr>
            <a:lvl3pPr marL="1117426" indent="-214280" defTabSz="931718">
              <a:spcBef>
                <a:spcPct val="30000"/>
              </a:spcBef>
              <a:defRPr sz="1200">
                <a:solidFill>
                  <a:schemeClr val="tx1"/>
                </a:solidFill>
                <a:latin typeface="Arial" panose="020B0604020202020204" pitchFamily="34" charset="0"/>
              </a:defRPr>
            </a:lvl3pPr>
            <a:lvl4pPr marL="1569794" indent="-214280" defTabSz="931718">
              <a:spcBef>
                <a:spcPct val="30000"/>
              </a:spcBef>
              <a:defRPr sz="1200">
                <a:solidFill>
                  <a:schemeClr val="tx1"/>
                </a:solidFill>
                <a:latin typeface="Arial" panose="020B0604020202020204" pitchFamily="34" charset="0"/>
              </a:defRPr>
            </a:lvl4pPr>
            <a:lvl5pPr marL="2020574" indent="-214280" defTabSz="931718">
              <a:spcBef>
                <a:spcPct val="30000"/>
              </a:spcBef>
              <a:defRPr sz="1200">
                <a:solidFill>
                  <a:schemeClr val="tx1"/>
                </a:solidFill>
                <a:latin typeface="Arial" panose="020B0604020202020204" pitchFamily="34" charset="0"/>
              </a:defRPr>
            </a:lvl5pPr>
            <a:lvl6pPr marL="2477703" indent="-214280" defTabSz="931718" eaLnBrk="0" fontAlgn="base" hangingPunct="0">
              <a:spcBef>
                <a:spcPct val="30000"/>
              </a:spcBef>
              <a:spcAft>
                <a:spcPct val="0"/>
              </a:spcAft>
              <a:defRPr sz="1200">
                <a:solidFill>
                  <a:schemeClr val="tx1"/>
                </a:solidFill>
                <a:latin typeface="Arial" panose="020B0604020202020204" pitchFamily="34" charset="0"/>
              </a:defRPr>
            </a:lvl6pPr>
            <a:lvl7pPr marL="2934831" indent="-214280" defTabSz="931718" eaLnBrk="0" fontAlgn="base" hangingPunct="0">
              <a:spcBef>
                <a:spcPct val="30000"/>
              </a:spcBef>
              <a:spcAft>
                <a:spcPct val="0"/>
              </a:spcAft>
              <a:defRPr sz="1200">
                <a:solidFill>
                  <a:schemeClr val="tx1"/>
                </a:solidFill>
                <a:latin typeface="Arial" panose="020B0604020202020204" pitchFamily="34" charset="0"/>
              </a:defRPr>
            </a:lvl7pPr>
            <a:lvl8pPr marL="3391960" indent="-214280" defTabSz="931718" eaLnBrk="0" fontAlgn="base" hangingPunct="0">
              <a:spcBef>
                <a:spcPct val="30000"/>
              </a:spcBef>
              <a:spcAft>
                <a:spcPct val="0"/>
              </a:spcAft>
              <a:defRPr sz="1200">
                <a:solidFill>
                  <a:schemeClr val="tx1"/>
                </a:solidFill>
                <a:latin typeface="Arial" panose="020B0604020202020204" pitchFamily="34" charset="0"/>
              </a:defRPr>
            </a:lvl8pPr>
            <a:lvl9pPr marL="3849090" indent="-214280" defTabSz="93171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1137DC-9CBC-48A0-9B6C-FBAC5BDED1D8}" type="slidenum">
              <a:rPr lang="de-DE" altLang="de-DE" sz="1400"/>
              <a:pPr>
                <a:spcBef>
                  <a:spcPct val="0"/>
                </a:spcBef>
              </a:pPr>
              <a:t>366</a:t>
            </a:fld>
            <a:endParaRPr lang="de-DE" altLang="de-DE" sz="1400"/>
          </a:p>
        </p:txBody>
      </p:sp>
    </p:spTree>
    <p:extLst>
      <p:ext uri="{BB962C8B-B14F-4D97-AF65-F5344CB8AC3E}">
        <p14:creationId xmlns:p14="http://schemas.microsoft.com/office/powerpoint/2010/main" val="1391427122"/>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Folienbildplatzhalter 1">
            <a:extLst>
              <a:ext uri="{FF2B5EF4-FFF2-40B4-BE49-F238E27FC236}">
                <a16:creationId xmlns:a16="http://schemas.microsoft.com/office/drawing/2014/main" id="{BD0F3D56-0DDC-4409-BB49-93F1E9945E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3139" name="Notizenplatzhalter 2">
            <a:extLst>
              <a:ext uri="{FF2B5EF4-FFF2-40B4-BE49-F238E27FC236}">
                <a16:creationId xmlns:a16="http://schemas.microsoft.com/office/drawing/2014/main" id="{BFF58946-E1D8-413A-AA55-EB5F32377DC8}"/>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603140" name="Foliennummernplatzhalter 3">
            <a:extLst>
              <a:ext uri="{FF2B5EF4-FFF2-40B4-BE49-F238E27FC236}">
                <a16:creationId xmlns:a16="http://schemas.microsoft.com/office/drawing/2014/main" id="{0F9FC26E-A98C-4087-A938-6A3FEE875F52}"/>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00A4BFEA-146E-4B12-878F-7CF04B0931F3}" type="slidenum">
              <a:rPr lang="de-DE" altLang="de-DE" sz="1300">
                <a:solidFill>
                  <a:srgbClr val="000000"/>
                </a:solidFill>
              </a:rPr>
              <a:pPr>
                <a:spcBef>
                  <a:spcPct val="0"/>
                </a:spcBef>
              </a:pPr>
              <a:t>367</a:t>
            </a:fld>
            <a:endParaRPr lang="de-DE" altLang="de-DE" sz="1300">
              <a:solidFill>
                <a:srgbClr val="000000"/>
              </a:solidFill>
            </a:endParaRPr>
          </a:p>
        </p:txBody>
      </p:sp>
    </p:spTree>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2">
            <a:extLst>
              <a:ext uri="{FF2B5EF4-FFF2-40B4-BE49-F238E27FC236}">
                <a16:creationId xmlns:a16="http://schemas.microsoft.com/office/drawing/2014/main" id="{C1E4DDAB-4AAC-4639-8C31-67EF464A46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5187" name="Rectangle 3">
            <a:extLst>
              <a:ext uri="{FF2B5EF4-FFF2-40B4-BE49-F238E27FC236}">
                <a16:creationId xmlns:a16="http://schemas.microsoft.com/office/drawing/2014/main" id="{B15AC4F3-DB7C-4EBF-9331-2092C339C810}"/>
              </a:ext>
            </a:extLst>
          </p:cNvPr>
          <p:cNvSpPr>
            <a:spLocks noGrp="1" noChangeArrowheads="1"/>
          </p:cNvSpPr>
          <p:nvPr>
            <p:ph type="body" idx="1"/>
          </p:nvPr>
        </p:nvSpPr>
        <p:spPr>
          <a:noFill/>
        </p:spPr>
        <p:txBody>
          <a:bodyPr/>
          <a:lstStyle/>
          <a:p>
            <a:pPr eaLnBrk="1" hangingPunct="1"/>
            <a:r>
              <a:rPr lang="de-DE" altLang="de-DE" dirty="0">
                <a:cs typeface="Arial" panose="020B0604020202020204" pitchFamily="34" charset="0"/>
              </a:rPr>
              <a:t>Anweisung auf Papier nicht lesen können</a:t>
            </a:r>
          </a:p>
        </p:txBody>
      </p:sp>
      <p:sp>
        <p:nvSpPr>
          <p:cNvPr id="605188" name="Fußzeilenplatzhalter 1">
            <a:extLst>
              <a:ext uri="{FF2B5EF4-FFF2-40B4-BE49-F238E27FC236}">
                <a16:creationId xmlns:a16="http://schemas.microsoft.com/office/drawing/2014/main" id="{0CA24274-CF10-4246-A6D0-A1C2FE4FB417}"/>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2">
            <a:extLst>
              <a:ext uri="{FF2B5EF4-FFF2-40B4-BE49-F238E27FC236}">
                <a16:creationId xmlns:a16="http://schemas.microsoft.com/office/drawing/2014/main" id="{E27B5DE5-3E37-4EE3-906B-5A43647CC44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0307" name="Rectangle 3">
            <a:extLst>
              <a:ext uri="{FF2B5EF4-FFF2-40B4-BE49-F238E27FC236}">
                <a16:creationId xmlns:a16="http://schemas.microsoft.com/office/drawing/2014/main" id="{41FA860E-9642-4F9D-9636-641AD8B5F8AA}"/>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10308" name="Fußzeilenplatzhalter 1">
            <a:extLst>
              <a:ext uri="{FF2B5EF4-FFF2-40B4-BE49-F238E27FC236}">
                <a16:creationId xmlns:a16="http://schemas.microsoft.com/office/drawing/2014/main" id="{6042387C-E901-4313-836D-F66234278E80}"/>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42D791BC-8A64-4C04-AA5A-C22BD83DBE23}"/>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Rectangle 3">
            <a:extLst>
              <a:ext uri="{FF2B5EF4-FFF2-40B4-BE49-F238E27FC236}">
                <a16:creationId xmlns:a16="http://schemas.microsoft.com/office/drawing/2014/main" id="{24A7746F-50F2-45AB-8AFF-E05BEB3609A5}"/>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dirty="0">
              <a:cs typeface="Arial" panose="020B0604020202020204" pitchFamily="34" charset="0"/>
            </a:endParaRPr>
          </a:p>
        </p:txBody>
      </p:sp>
    </p:spTree>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2354" name="Rectangle 2">
            <a:extLst>
              <a:ext uri="{FF2B5EF4-FFF2-40B4-BE49-F238E27FC236}">
                <a16:creationId xmlns:a16="http://schemas.microsoft.com/office/drawing/2014/main" id="{488CC65E-EA0B-46F3-89D2-6F09A6F66B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2355" name="Rectangle 3">
            <a:extLst>
              <a:ext uri="{FF2B5EF4-FFF2-40B4-BE49-F238E27FC236}">
                <a16:creationId xmlns:a16="http://schemas.microsoft.com/office/drawing/2014/main" id="{4B513982-C1D7-405E-BDA4-F6AAC459FC90}"/>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12356" name="Fußzeilenplatzhalter 1">
            <a:extLst>
              <a:ext uri="{FF2B5EF4-FFF2-40B4-BE49-F238E27FC236}">
                <a16:creationId xmlns:a16="http://schemas.microsoft.com/office/drawing/2014/main" id="{D9E505DA-AE76-4E56-B3E3-09B31C13D5FB}"/>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02" name="Rectangle 2">
            <a:extLst>
              <a:ext uri="{FF2B5EF4-FFF2-40B4-BE49-F238E27FC236}">
                <a16:creationId xmlns:a16="http://schemas.microsoft.com/office/drawing/2014/main" id="{614DF496-FC5A-4C02-9F70-4011E338AA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03" name="Rectangle 3">
            <a:extLst>
              <a:ext uri="{FF2B5EF4-FFF2-40B4-BE49-F238E27FC236}">
                <a16:creationId xmlns:a16="http://schemas.microsoft.com/office/drawing/2014/main" id="{153710EF-6888-407D-BE77-A60FAB321BAD}"/>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14404" name="Fußzeilenplatzhalter 1">
            <a:extLst>
              <a:ext uri="{FF2B5EF4-FFF2-40B4-BE49-F238E27FC236}">
                <a16:creationId xmlns:a16="http://schemas.microsoft.com/office/drawing/2014/main" id="{839A3FB1-4F67-4259-8BBB-022A0491E0F8}"/>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0" name="Rectangle 2">
            <a:extLst>
              <a:ext uri="{FF2B5EF4-FFF2-40B4-BE49-F238E27FC236}">
                <a16:creationId xmlns:a16="http://schemas.microsoft.com/office/drawing/2014/main" id="{C055598A-E7A6-47FE-A990-9C3A62071A6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6451" name="Rectangle 3">
            <a:extLst>
              <a:ext uri="{FF2B5EF4-FFF2-40B4-BE49-F238E27FC236}">
                <a16:creationId xmlns:a16="http://schemas.microsoft.com/office/drawing/2014/main" id="{6BFAF1D8-9818-4628-82D1-236BC5F77EBB}"/>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16452" name="Fußzeilenplatzhalter 1">
            <a:extLst>
              <a:ext uri="{FF2B5EF4-FFF2-40B4-BE49-F238E27FC236}">
                <a16:creationId xmlns:a16="http://schemas.microsoft.com/office/drawing/2014/main" id="{0C25DFD8-8911-494F-A20B-0D769D94950C}"/>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498" name="Folienbildplatzhalter 1">
            <a:extLst>
              <a:ext uri="{FF2B5EF4-FFF2-40B4-BE49-F238E27FC236}">
                <a16:creationId xmlns:a16="http://schemas.microsoft.com/office/drawing/2014/main" id="{E4FE5AB0-1759-4761-B1FC-3DD97F8FAC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8499" name="Notizenplatzhalter 2">
            <a:extLst>
              <a:ext uri="{FF2B5EF4-FFF2-40B4-BE49-F238E27FC236}">
                <a16:creationId xmlns:a16="http://schemas.microsoft.com/office/drawing/2014/main" id="{1033450C-415F-4B0C-AB9A-39AD15CFEC25}"/>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618500" name="Foliennummernplatzhalter 3">
            <a:extLst>
              <a:ext uri="{FF2B5EF4-FFF2-40B4-BE49-F238E27FC236}">
                <a16:creationId xmlns:a16="http://schemas.microsoft.com/office/drawing/2014/main" id="{1F688C19-00CA-433A-80E7-5CE5E2196380}"/>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CA03B087-8A47-44C1-BB14-481B400DE997}" type="slidenum">
              <a:rPr lang="de-DE" altLang="de-DE" sz="1300"/>
              <a:pPr>
                <a:spcBef>
                  <a:spcPct val="0"/>
                </a:spcBef>
              </a:pPr>
              <a:t>374</a:t>
            </a:fld>
            <a:endParaRPr lang="de-DE" altLang="de-DE" sz="1300"/>
          </a:p>
        </p:txBody>
      </p:sp>
    </p:spTree>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2">
            <a:extLst>
              <a:ext uri="{FF2B5EF4-FFF2-40B4-BE49-F238E27FC236}">
                <a16:creationId xmlns:a16="http://schemas.microsoft.com/office/drawing/2014/main" id="{9DEB537E-09D9-4534-BD72-ACDE8F91173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1571" name="Rectangle 3">
            <a:extLst>
              <a:ext uri="{FF2B5EF4-FFF2-40B4-BE49-F238E27FC236}">
                <a16:creationId xmlns:a16="http://schemas.microsoft.com/office/drawing/2014/main" id="{210489EC-40E0-435C-A1DA-3F362BBEE93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21572" name="Fußzeilenplatzhalter 1">
            <a:extLst>
              <a:ext uri="{FF2B5EF4-FFF2-40B4-BE49-F238E27FC236}">
                <a16:creationId xmlns:a16="http://schemas.microsoft.com/office/drawing/2014/main" id="{4587EA0C-34DE-43F0-A904-C0CC49723AA6}"/>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Rectangle 2">
            <a:extLst>
              <a:ext uri="{FF2B5EF4-FFF2-40B4-BE49-F238E27FC236}">
                <a16:creationId xmlns:a16="http://schemas.microsoft.com/office/drawing/2014/main" id="{B7625F0B-1FD3-453A-827C-4B43E64D895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43" name="Rectangle 3">
            <a:extLst>
              <a:ext uri="{FF2B5EF4-FFF2-40B4-BE49-F238E27FC236}">
                <a16:creationId xmlns:a16="http://schemas.microsoft.com/office/drawing/2014/main" id="{93F5F71D-D5D5-430A-9FF9-E51B760554D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24644" name="Fußzeilenplatzhalter 1">
            <a:extLst>
              <a:ext uri="{FF2B5EF4-FFF2-40B4-BE49-F238E27FC236}">
                <a16:creationId xmlns:a16="http://schemas.microsoft.com/office/drawing/2014/main" id="{A12C0A4B-9AFD-49E8-89E4-3D7DB5E8E185}"/>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2">
            <a:extLst>
              <a:ext uri="{FF2B5EF4-FFF2-40B4-BE49-F238E27FC236}">
                <a16:creationId xmlns:a16="http://schemas.microsoft.com/office/drawing/2014/main" id="{4C93F4FF-CE8F-410C-A8A4-B1C6223ABFD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6691" name="Rectangle 3">
            <a:extLst>
              <a:ext uri="{FF2B5EF4-FFF2-40B4-BE49-F238E27FC236}">
                <a16:creationId xmlns:a16="http://schemas.microsoft.com/office/drawing/2014/main" id="{DB7290E5-129B-4D6D-8A6A-218130433B6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26692" name="Fußzeilenplatzhalter 1">
            <a:extLst>
              <a:ext uri="{FF2B5EF4-FFF2-40B4-BE49-F238E27FC236}">
                <a16:creationId xmlns:a16="http://schemas.microsoft.com/office/drawing/2014/main" id="{A7571235-341E-41D4-AFC5-D98135E8726D}"/>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38" name="Rectangle 2">
            <a:extLst>
              <a:ext uri="{FF2B5EF4-FFF2-40B4-BE49-F238E27FC236}">
                <a16:creationId xmlns:a16="http://schemas.microsoft.com/office/drawing/2014/main" id="{793BA343-9D39-40C7-A2DC-92BF376D9EE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8739" name="Rectangle 3">
            <a:extLst>
              <a:ext uri="{FF2B5EF4-FFF2-40B4-BE49-F238E27FC236}">
                <a16:creationId xmlns:a16="http://schemas.microsoft.com/office/drawing/2014/main" id="{670EA81A-7F11-474B-8AD0-61C9A32757D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28740" name="Fußzeilenplatzhalter 1">
            <a:extLst>
              <a:ext uri="{FF2B5EF4-FFF2-40B4-BE49-F238E27FC236}">
                <a16:creationId xmlns:a16="http://schemas.microsoft.com/office/drawing/2014/main" id="{A80405EE-9F98-49AE-8AD2-6D436F16498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6" name="Rectangle 2">
            <a:extLst>
              <a:ext uri="{FF2B5EF4-FFF2-40B4-BE49-F238E27FC236}">
                <a16:creationId xmlns:a16="http://schemas.microsoft.com/office/drawing/2014/main" id="{28F1FD32-FF8D-4569-9A60-8CCD6094BF8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0787" name="Rectangle 3">
            <a:extLst>
              <a:ext uri="{FF2B5EF4-FFF2-40B4-BE49-F238E27FC236}">
                <a16:creationId xmlns:a16="http://schemas.microsoft.com/office/drawing/2014/main" id="{3AF88BF8-3C35-43B5-81F0-FF280776D471}"/>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30788" name="Fußzeilenplatzhalter 1">
            <a:extLst>
              <a:ext uri="{FF2B5EF4-FFF2-40B4-BE49-F238E27FC236}">
                <a16:creationId xmlns:a16="http://schemas.microsoft.com/office/drawing/2014/main" id="{AA05FB29-92B9-4C3E-A6CE-DEFF3D6C9D87}"/>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834" name="Rectangle 2">
            <a:extLst>
              <a:ext uri="{FF2B5EF4-FFF2-40B4-BE49-F238E27FC236}">
                <a16:creationId xmlns:a16="http://schemas.microsoft.com/office/drawing/2014/main" id="{FC19E51F-1759-4FC7-9B40-A7AA91FDE00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2835" name="Rectangle 3">
            <a:extLst>
              <a:ext uri="{FF2B5EF4-FFF2-40B4-BE49-F238E27FC236}">
                <a16:creationId xmlns:a16="http://schemas.microsoft.com/office/drawing/2014/main" id="{AFEE6E90-316E-4D58-9249-B007C8D0974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32836" name="Fußzeilenplatzhalter 1">
            <a:extLst>
              <a:ext uri="{FF2B5EF4-FFF2-40B4-BE49-F238E27FC236}">
                <a16:creationId xmlns:a16="http://schemas.microsoft.com/office/drawing/2014/main" id="{20AC2E25-5EC7-4278-A204-D4AB01E77D4B}"/>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D61DA53D-F67A-4B01-9537-E7F495960A6A}"/>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Rectangle 3">
            <a:extLst>
              <a:ext uri="{FF2B5EF4-FFF2-40B4-BE49-F238E27FC236}">
                <a16:creationId xmlns:a16="http://schemas.microsoft.com/office/drawing/2014/main" id="{1324D5C3-0ECA-4A31-A863-8972664C2A36}"/>
              </a:ext>
            </a:extLst>
          </p:cNvPr>
          <p:cNvSpPr>
            <a:spLocks noGrp="1" noChangeArrowheads="1"/>
          </p:cNvSpPr>
          <p:nvPr>
            <p:ph type="body" idx="1"/>
          </p:nvPr>
        </p:nvSpPr>
        <p:spPr>
          <a:xfrm>
            <a:off x="896638" y="4687056"/>
            <a:ext cx="4944069" cy="4439368"/>
          </a:xfrm>
          <a:noFill/>
        </p:spPr>
        <p:txBody>
          <a:bodyPr/>
          <a:lstStyle/>
          <a:p>
            <a:pPr eaLnBrk="1" hangingPunct="1"/>
            <a:r>
              <a:rPr lang="de-DE" altLang="de-DE" dirty="0">
                <a:cs typeface="Arial" panose="020B0604020202020204" pitchFamily="34" charset="0"/>
              </a:rPr>
              <a:t>Soll da ein neuer Punkt hin oder alter ersetzt werden</a:t>
            </a:r>
          </a:p>
        </p:txBody>
      </p:sp>
    </p:spTree>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a:extLst>
              <a:ext uri="{FF2B5EF4-FFF2-40B4-BE49-F238E27FC236}">
                <a16:creationId xmlns:a16="http://schemas.microsoft.com/office/drawing/2014/main" id="{BB05647E-8528-4FDA-8CB4-057DA033217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883" name="Rectangle 3">
            <a:extLst>
              <a:ext uri="{FF2B5EF4-FFF2-40B4-BE49-F238E27FC236}">
                <a16:creationId xmlns:a16="http://schemas.microsoft.com/office/drawing/2014/main" id="{B6D7E4DB-8EC2-4F5C-8061-C5EA1537562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34884" name="Fußzeilenplatzhalter 1">
            <a:extLst>
              <a:ext uri="{FF2B5EF4-FFF2-40B4-BE49-F238E27FC236}">
                <a16:creationId xmlns:a16="http://schemas.microsoft.com/office/drawing/2014/main" id="{D71BD964-AE5F-48DB-850E-6CC434A22F72}"/>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2">
            <a:extLst>
              <a:ext uri="{FF2B5EF4-FFF2-40B4-BE49-F238E27FC236}">
                <a16:creationId xmlns:a16="http://schemas.microsoft.com/office/drawing/2014/main" id="{7FD8EFD4-F27E-42E8-8512-8F78356C073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6931" name="Rectangle 3">
            <a:extLst>
              <a:ext uri="{FF2B5EF4-FFF2-40B4-BE49-F238E27FC236}">
                <a16:creationId xmlns:a16="http://schemas.microsoft.com/office/drawing/2014/main" id="{80D57B2B-7280-4FF8-B2CF-0B7BC863D81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36932" name="Fußzeilenplatzhalter 1">
            <a:extLst>
              <a:ext uri="{FF2B5EF4-FFF2-40B4-BE49-F238E27FC236}">
                <a16:creationId xmlns:a16="http://schemas.microsoft.com/office/drawing/2014/main" id="{F20A1755-DBA1-4535-AC8A-E781D37A6533}"/>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978" name="Rectangle 2">
            <a:extLst>
              <a:ext uri="{FF2B5EF4-FFF2-40B4-BE49-F238E27FC236}">
                <a16:creationId xmlns:a16="http://schemas.microsoft.com/office/drawing/2014/main" id="{D0C99FEB-4A3F-430D-B0F4-2C925CFC54B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8979" name="Rectangle 3">
            <a:extLst>
              <a:ext uri="{FF2B5EF4-FFF2-40B4-BE49-F238E27FC236}">
                <a16:creationId xmlns:a16="http://schemas.microsoft.com/office/drawing/2014/main" id="{7D1EE8A0-BBEF-49D6-8BDC-4B58876E8C41}"/>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38980" name="Fußzeilenplatzhalter 1">
            <a:extLst>
              <a:ext uri="{FF2B5EF4-FFF2-40B4-BE49-F238E27FC236}">
                <a16:creationId xmlns:a16="http://schemas.microsoft.com/office/drawing/2014/main" id="{CF513325-1B1C-4351-B8F9-9EB9990F4F97}"/>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1026" name="Rectangle 2">
            <a:extLst>
              <a:ext uri="{FF2B5EF4-FFF2-40B4-BE49-F238E27FC236}">
                <a16:creationId xmlns:a16="http://schemas.microsoft.com/office/drawing/2014/main" id="{9B4636E2-B708-4DF5-80DC-3974BC7585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1027" name="Rectangle 3">
            <a:extLst>
              <a:ext uri="{FF2B5EF4-FFF2-40B4-BE49-F238E27FC236}">
                <a16:creationId xmlns:a16="http://schemas.microsoft.com/office/drawing/2014/main" id="{B13ABE6F-F603-4247-AA29-EB13B249BE7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41028" name="Fußzeilenplatzhalter 1">
            <a:extLst>
              <a:ext uri="{FF2B5EF4-FFF2-40B4-BE49-F238E27FC236}">
                <a16:creationId xmlns:a16="http://schemas.microsoft.com/office/drawing/2014/main" id="{4DA62A32-B21E-4856-B330-997AAD935292}"/>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074" name="Rectangle 2">
            <a:extLst>
              <a:ext uri="{FF2B5EF4-FFF2-40B4-BE49-F238E27FC236}">
                <a16:creationId xmlns:a16="http://schemas.microsoft.com/office/drawing/2014/main" id="{3733E6BB-C830-45B5-8B91-C7DB4295421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3075" name="Rectangle 3">
            <a:extLst>
              <a:ext uri="{FF2B5EF4-FFF2-40B4-BE49-F238E27FC236}">
                <a16:creationId xmlns:a16="http://schemas.microsoft.com/office/drawing/2014/main" id="{582D0EC6-CA6D-4332-A02F-E2F2F0D4CD8B}"/>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43076" name="Fußzeilenplatzhalter 1">
            <a:extLst>
              <a:ext uri="{FF2B5EF4-FFF2-40B4-BE49-F238E27FC236}">
                <a16:creationId xmlns:a16="http://schemas.microsoft.com/office/drawing/2014/main" id="{E59EE1CE-48B1-45CF-9BB5-C67E1998BDFD}"/>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a:extLst>
              <a:ext uri="{FF2B5EF4-FFF2-40B4-BE49-F238E27FC236}">
                <a16:creationId xmlns:a16="http://schemas.microsoft.com/office/drawing/2014/main" id="{CDB30F40-30BE-402D-BBA4-B3443FC0C3D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23" name="Rectangle 3">
            <a:extLst>
              <a:ext uri="{FF2B5EF4-FFF2-40B4-BE49-F238E27FC236}">
                <a16:creationId xmlns:a16="http://schemas.microsoft.com/office/drawing/2014/main" id="{B0D499EA-9416-487C-A824-36AE4D4AA2D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45124" name="Fußzeilenplatzhalter 1">
            <a:extLst>
              <a:ext uri="{FF2B5EF4-FFF2-40B4-BE49-F238E27FC236}">
                <a16:creationId xmlns:a16="http://schemas.microsoft.com/office/drawing/2014/main" id="{0A7C6F3A-9087-4B27-B728-00D4A1684F1D}"/>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Rectangle 2">
            <a:extLst>
              <a:ext uri="{FF2B5EF4-FFF2-40B4-BE49-F238E27FC236}">
                <a16:creationId xmlns:a16="http://schemas.microsoft.com/office/drawing/2014/main" id="{EAC0F76C-3D51-4F36-B071-E51359EF7A6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7171" name="Rectangle 3">
            <a:extLst>
              <a:ext uri="{FF2B5EF4-FFF2-40B4-BE49-F238E27FC236}">
                <a16:creationId xmlns:a16="http://schemas.microsoft.com/office/drawing/2014/main" id="{1C628AF8-E141-4C1F-A1D3-03FE17CCC88B}"/>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47172" name="Fußzeilenplatzhalter 1">
            <a:extLst>
              <a:ext uri="{FF2B5EF4-FFF2-40B4-BE49-F238E27FC236}">
                <a16:creationId xmlns:a16="http://schemas.microsoft.com/office/drawing/2014/main" id="{B0B4C662-4B47-41EE-A07C-D070481616DE}"/>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218" name="Rectangle 2">
            <a:extLst>
              <a:ext uri="{FF2B5EF4-FFF2-40B4-BE49-F238E27FC236}">
                <a16:creationId xmlns:a16="http://schemas.microsoft.com/office/drawing/2014/main" id="{5231F7BA-72DA-4136-88AB-549F8C13329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9219" name="Rectangle 3">
            <a:extLst>
              <a:ext uri="{FF2B5EF4-FFF2-40B4-BE49-F238E27FC236}">
                <a16:creationId xmlns:a16="http://schemas.microsoft.com/office/drawing/2014/main" id="{624F0456-CB53-4BB3-B51D-48E42306D7A2}"/>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49220" name="Fußzeilenplatzhalter 1">
            <a:extLst>
              <a:ext uri="{FF2B5EF4-FFF2-40B4-BE49-F238E27FC236}">
                <a16:creationId xmlns:a16="http://schemas.microsoft.com/office/drawing/2014/main" id="{3552C0A0-3457-4802-952A-11C98F1A90E4}"/>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82" name="Folienbildplatzhalter 1">
            <a:extLst>
              <a:ext uri="{FF2B5EF4-FFF2-40B4-BE49-F238E27FC236}">
                <a16:creationId xmlns:a16="http://schemas.microsoft.com/office/drawing/2014/main" id="{607CD2D9-E6E0-4466-B52D-F27C5866B2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083" name="Notizenplatzhalter 2">
            <a:extLst>
              <a:ext uri="{FF2B5EF4-FFF2-40B4-BE49-F238E27FC236}">
                <a16:creationId xmlns:a16="http://schemas.microsoft.com/office/drawing/2014/main" id="{8664D6F1-F0E0-417B-B688-7A7ABB452896}"/>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686084" name="Foliennummernplatzhalter 3">
            <a:extLst>
              <a:ext uri="{FF2B5EF4-FFF2-40B4-BE49-F238E27FC236}">
                <a16:creationId xmlns:a16="http://schemas.microsoft.com/office/drawing/2014/main" id="{6BAF6069-0BBF-4024-80CD-22C8C12A1A3E}"/>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ABEA22B9-D7CB-42D3-A0A8-CD21E480B65C}" type="slidenum">
              <a:rPr lang="de-DE" altLang="de-DE" sz="1300"/>
              <a:pPr>
                <a:spcBef>
                  <a:spcPct val="0"/>
                </a:spcBef>
              </a:pPr>
              <a:t>391</a:t>
            </a:fld>
            <a:endParaRPr lang="de-DE" altLang="de-DE" sz="1300"/>
          </a:p>
        </p:txBody>
      </p:sp>
    </p:spTree>
    <p:extLst>
      <p:ext uri="{BB962C8B-B14F-4D97-AF65-F5344CB8AC3E}">
        <p14:creationId xmlns:p14="http://schemas.microsoft.com/office/powerpoint/2010/main" val="3301191280"/>
      </p:ext>
    </p:extLst>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a:extLst>
              <a:ext uri="{FF2B5EF4-FFF2-40B4-BE49-F238E27FC236}">
                <a16:creationId xmlns:a16="http://schemas.microsoft.com/office/drawing/2014/main" id="{3BE888DD-7F37-45BC-8F07-2F8D89A5C6E5}"/>
              </a:ext>
            </a:extLst>
          </p:cNvPr>
          <p:cNvSpPr>
            <a:spLocks noGrp="1" noRot="1" noChangeAspect="1" noChangeArrowheads="1" noTextEdit="1"/>
          </p:cNvSpPr>
          <p:nvPr>
            <p:ph type="sldImg"/>
          </p:nvPr>
        </p:nvSpPr>
        <p:spPr>
          <a:ln/>
        </p:spPr>
      </p:sp>
      <p:sp>
        <p:nvSpPr>
          <p:cNvPr id="52227" name="Notizenplatzhalter 2">
            <a:extLst>
              <a:ext uri="{FF2B5EF4-FFF2-40B4-BE49-F238E27FC236}">
                <a16:creationId xmlns:a16="http://schemas.microsoft.com/office/drawing/2014/main" id="{56523954-2DCF-4031-BA1D-ADF0D4D30CB5}"/>
              </a:ext>
            </a:extLst>
          </p:cNvPr>
          <p:cNvSpPr>
            <a:spLocks noGrp="1" noChangeArrowheads="1"/>
          </p:cNvSpPr>
          <p:nvPr>
            <p:ph type="body" idx="1"/>
          </p:nvPr>
        </p:nvSpPr>
        <p:spPr>
          <a:noFill/>
        </p:spPr>
        <p:txBody>
          <a:bodyPr/>
          <a:lstStyle/>
          <a:p>
            <a:pPr marL="0" lvl="1"/>
            <a:r>
              <a:rPr lang="de-DE" altLang="de-DE" sz="1600">
                <a:latin typeface="Arial" panose="020B0604020202020204" pitchFamily="34" charset="0"/>
              </a:rPr>
              <a:t>Darüber hinausbestehen für Berufsangehörige weitere </a:t>
            </a:r>
            <a:r>
              <a:rPr lang="de-DE" altLang="de-DE" sz="1800" b="1">
                <a:latin typeface="Arial" panose="020B0604020202020204" pitchFamily="34" charset="0"/>
              </a:rPr>
              <a:t>Spezialgesetze</a:t>
            </a:r>
            <a:r>
              <a:rPr lang="de-DE" altLang="de-DE" sz="1600">
                <a:latin typeface="Arial" panose="020B0604020202020204" pitchFamily="34" charset="0"/>
              </a:rPr>
              <a:t>, die aber nicht direkt für die Abschlussprüfung relevant sind</a:t>
            </a:r>
          </a:p>
          <a:p>
            <a:endParaRPr lang="de-DE" altLang="de-DE">
              <a:latin typeface="Arial" panose="020B0604020202020204" pitchFamily="34" charset="0"/>
            </a:endParaRPr>
          </a:p>
        </p:txBody>
      </p:sp>
      <p:sp>
        <p:nvSpPr>
          <p:cNvPr id="52228" name="Foliennummernplatzhalter 3">
            <a:extLst>
              <a:ext uri="{FF2B5EF4-FFF2-40B4-BE49-F238E27FC236}">
                <a16:creationId xmlns:a16="http://schemas.microsoft.com/office/drawing/2014/main" id="{13E76F3A-6F34-4C88-B2E9-D8B5F5EAC0A9}"/>
              </a:ext>
            </a:extLst>
          </p:cNvPr>
          <p:cNvSpPr>
            <a:spLocks noGrp="1"/>
          </p:cNvSpPr>
          <p:nvPr>
            <p:ph type="sldNum" sz="quarter" idx="5"/>
          </p:nvPr>
        </p:nvSpPr>
        <p:spPr>
          <a:noFill/>
        </p:spPr>
        <p:txBody>
          <a:bodyPr/>
          <a:lstStyle>
            <a:lvl1pPr defTabSz="931718">
              <a:spcBef>
                <a:spcPct val="30000"/>
              </a:spcBef>
              <a:defRPr sz="1200">
                <a:solidFill>
                  <a:schemeClr val="tx1"/>
                </a:solidFill>
                <a:latin typeface="Arial" panose="020B0604020202020204" pitchFamily="34" charset="0"/>
              </a:defRPr>
            </a:lvl1pPr>
            <a:lvl2pPr marL="722201" indent="-271421" defTabSz="931718">
              <a:spcBef>
                <a:spcPct val="30000"/>
              </a:spcBef>
              <a:defRPr sz="1200">
                <a:solidFill>
                  <a:schemeClr val="tx1"/>
                </a:solidFill>
                <a:latin typeface="Arial" panose="020B0604020202020204" pitchFamily="34" charset="0"/>
              </a:defRPr>
            </a:lvl2pPr>
            <a:lvl3pPr marL="1117426" indent="-214280" defTabSz="931718">
              <a:spcBef>
                <a:spcPct val="30000"/>
              </a:spcBef>
              <a:defRPr sz="1200">
                <a:solidFill>
                  <a:schemeClr val="tx1"/>
                </a:solidFill>
                <a:latin typeface="Arial" panose="020B0604020202020204" pitchFamily="34" charset="0"/>
              </a:defRPr>
            </a:lvl3pPr>
            <a:lvl4pPr marL="1569794" indent="-214280" defTabSz="931718">
              <a:spcBef>
                <a:spcPct val="30000"/>
              </a:spcBef>
              <a:defRPr sz="1200">
                <a:solidFill>
                  <a:schemeClr val="tx1"/>
                </a:solidFill>
                <a:latin typeface="Arial" panose="020B0604020202020204" pitchFamily="34" charset="0"/>
              </a:defRPr>
            </a:lvl4pPr>
            <a:lvl5pPr marL="2020574" indent="-214280" defTabSz="931718">
              <a:spcBef>
                <a:spcPct val="30000"/>
              </a:spcBef>
              <a:defRPr sz="1200">
                <a:solidFill>
                  <a:schemeClr val="tx1"/>
                </a:solidFill>
                <a:latin typeface="Arial" panose="020B0604020202020204" pitchFamily="34" charset="0"/>
              </a:defRPr>
            </a:lvl5pPr>
            <a:lvl6pPr marL="2477703" indent="-214280" defTabSz="931718" eaLnBrk="0" fontAlgn="base" hangingPunct="0">
              <a:spcBef>
                <a:spcPct val="30000"/>
              </a:spcBef>
              <a:spcAft>
                <a:spcPct val="0"/>
              </a:spcAft>
              <a:defRPr sz="1200">
                <a:solidFill>
                  <a:schemeClr val="tx1"/>
                </a:solidFill>
                <a:latin typeface="Arial" panose="020B0604020202020204" pitchFamily="34" charset="0"/>
              </a:defRPr>
            </a:lvl6pPr>
            <a:lvl7pPr marL="2934831" indent="-214280" defTabSz="931718" eaLnBrk="0" fontAlgn="base" hangingPunct="0">
              <a:spcBef>
                <a:spcPct val="30000"/>
              </a:spcBef>
              <a:spcAft>
                <a:spcPct val="0"/>
              </a:spcAft>
              <a:defRPr sz="1200">
                <a:solidFill>
                  <a:schemeClr val="tx1"/>
                </a:solidFill>
                <a:latin typeface="Arial" panose="020B0604020202020204" pitchFamily="34" charset="0"/>
              </a:defRPr>
            </a:lvl7pPr>
            <a:lvl8pPr marL="3391960" indent="-214280" defTabSz="931718" eaLnBrk="0" fontAlgn="base" hangingPunct="0">
              <a:spcBef>
                <a:spcPct val="30000"/>
              </a:spcBef>
              <a:spcAft>
                <a:spcPct val="0"/>
              </a:spcAft>
              <a:defRPr sz="1200">
                <a:solidFill>
                  <a:schemeClr val="tx1"/>
                </a:solidFill>
                <a:latin typeface="Arial" panose="020B0604020202020204" pitchFamily="34" charset="0"/>
              </a:defRPr>
            </a:lvl8pPr>
            <a:lvl9pPr marL="3849090" indent="-214280" defTabSz="93171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1137DC-9CBC-48A0-9B6C-FBAC5BDED1D8}" type="slidenum">
              <a:rPr lang="de-DE" altLang="de-DE" sz="1400"/>
              <a:pPr>
                <a:spcBef>
                  <a:spcPct val="0"/>
                </a:spcBef>
              </a:pPr>
              <a:t>392</a:t>
            </a:fld>
            <a:endParaRPr lang="de-DE" altLang="de-DE" sz="1400"/>
          </a:p>
        </p:txBody>
      </p:sp>
    </p:spTree>
    <p:extLst>
      <p:ext uri="{BB962C8B-B14F-4D97-AF65-F5344CB8AC3E}">
        <p14:creationId xmlns:p14="http://schemas.microsoft.com/office/powerpoint/2010/main" val="21654740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Folienbildplatzhalter 1">
            <a:extLst>
              <a:ext uri="{FF2B5EF4-FFF2-40B4-BE49-F238E27FC236}">
                <a16:creationId xmlns:a16="http://schemas.microsoft.com/office/drawing/2014/main" id="{325C20FE-E99E-416B-9592-BBE5EF4624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izenplatzhalter 2">
            <a:extLst>
              <a:ext uri="{FF2B5EF4-FFF2-40B4-BE49-F238E27FC236}">
                <a16:creationId xmlns:a16="http://schemas.microsoft.com/office/drawing/2014/main" id="{71A74C95-5702-4ADB-8E7C-736808DEA87A}"/>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124932" name="Foliennummernplatzhalter 3">
            <a:extLst>
              <a:ext uri="{FF2B5EF4-FFF2-40B4-BE49-F238E27FC236}">
                <a16:creationId xmlns:a16="http://schemas.microsoft.com/office/drawing/2014/main" id="{77A09512-DBE0-46B0-9268-20E4CCA9CF48}"/>
              </a:ext>
            </a:extLst>
          </p:cNvPr>
          <p:cNvSpPr>
            <a:spLocks noGrp="1"/>
          </p:cNvSpPr>
          <p:nvPr>
            <p:ph type="sldNum" sz="quarter" idx="5"/>
          </p:nvPr>
        </p:nvSpPr>
        <p:spPr>
          <a:noFill/>
        </p:spPr>
        <p:txBody>
          <a:bodyPr/>
          <a:lstStyle>
            <a:lvl1pPr defTabSz="887654">
              <a:spcBef>
                <a:spcPct val="30000"/>
              </a:spcBef>
              <a:defRPr sz="1200">
                <a:solidFill>
                  <a:schemeClr val="tx1"/>
                </a:solidFill>
                <a:latin typeface="Calibri" panose="020F0502020204030204" pitchFamily="34" charset="0"/>
                <a:cs typeface="Arial" panose="020B0604020202020204" pitchFamily="34" charset="0"/>
              </a:defRPr>
            </a:lvl1pPr>
            <a:lvl2pPr marL="728695" indent="-276998" defTabSz="887654">
              <a:spcBef>
                <a:spcPct val="30000"/>
              </a:spcBef>
              <a:defRPr sz="1200">
                <a:solidFill>
                  <a:schemeClr val="tx1"/>
                </a:solidFill>
                <a:latin typeface="Calibri" panose="020F0502020204030204" pitchFamily="34" charset="0"/>
                <a:cs typeface="Arial" panose="020B0604020202020204" pitchFamily="34" charset="0"/>
              </a:defRPr>
            </a:lvl2pPr>
            <a:lvl3pPr marL="1122157" indent="-220341" defTabSz="887654">
              <a:spcBef>
                <a:spcPct val="30000"/>
              </a:spcBef>
              <a:defRPr sz="1200">
                <a:solidFill>
                  <a:schemeClr val="tx1"/>
                </a:solidFill>
                <a:latin typeface="Calibri" panose="020F0502020204030204" pitchFamily="34" charset="0"/>
                <a:cs typeface="Arial" panose="020B0604020202020204" pitchFamily="34" charset="0"/>
              </a:defRPr>
            </a:lvl3pPr>
            <a:lvl4pPr marL="1570705" indent="-220341" defTabSz="887654">
              <a:spcBef>
                <a:spcPct val="30000"/>
              </a:spcBef>
              <a:defRPr sz="1200">
                <a:solidFill>
                  <a:schemeClr val="tx1"/>
                </a:solidFill>
                <a:latin typeface="Calibri" panose="020F0502020204030204" pitchFamily="34" charset="0"/>
                <a:cs typeface="Arial" panose="020B0604020202020204" pitchFamily="34" charset="0"/>
              </a:defRPr>
            </a:lvl4pPr>
            <a:lvl5pPr marL="2022400" indent="-220341" defTabSz="887654">
              <a:spcBef>
                <a:spcPct val="30000"/>
              </a:spcBef>
              <a:defRPr sz="1200">
                <a:solidFill>
                  <a:schemeClr val="tx1"/>
                </a:solidFill>
                <a:latin typeface="Calibri" panose="020F0502020204030204" pitchFamily="34" charset="0"/>
                <a:cs typeface="Arial" panose="020B0604020202020204" pitchFamily="34" charset="0"/>
              </a:defRPr>
            </a:lvl5pPr>
            <a:lvl6pPr marL="2475668"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894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8221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3548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9F3C8EBA-032C-431A-9574-EC377DFCAF57}" type="slidenum">
              <a:rPr lang="de-DE" altLang="de-DE" sz="1300"/>
              <a:pPr>
                <a:spcBef>
                  <a:spcPct val="0"/>
                </a:spcBef>
              </a:pPr>
              <a:t>34</a:t>
            </a:fld>
            <a:endParaRPr lang="de-DE" altLang="de-DE" sz="1300"/>
          </a:p>
        </p:txBody>
      </p:sp>
    </p:spTree>
    <p:extLst>
      <p:ext uri="{BB962C8B-B14F-4D97-AF65-F5344CB8AC3E}">
        <p14:creationId xmlns:p14="http://schemas.microsoft.com/office/powerpoint/2010/main" val="828027129"/>
      </p:ext>
    </p:extLst>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4" name="Folienbildplatzhalter 1">
            <a:extLst>
              <a:ext uri="{FF2B5EF4-FFF2-40B4-BE49-F238E27FC236}">
                <a16:creationId xmlns:a16="http://schemas.microsoft.com/office/drawing/2014/main" id="{A4C309D3-F1F0-405C-B9BD-A8E15ED28FC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3315" name="Notizenplatzhalter 2">
            <a:extLst>
              <a:ext uri="{FF2B5EF4-FFF2-40B4-BE49-F238E27FC236}">
                <a16:creationId xmlns:a16="http://schemas.microsoft.com/office/drawing/2014/main" id="{D62A04FC-CC6D-4EC3-88E4-30D701D7223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653316" name="Foliennummernplatzhalter 3">
            <a:extLst>
              <a:ext uri="{FF2B5EF4-FFF2-40B4-BE49-F238E27FC236}">
                <a16:creationId xmlns:a16="http://schemas.microsoft.com/office/drawing/2014/main" id="{2A852783-072E-469C-819A-AE70F7EEC694}"/>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03F3099E-12A1-4DB2-A171-E4D286A76F41}" type="slidenum">
              <a:rPr lang="de-DE" altLang="de-DE" sz="1300">
                <a:solidFill>
                  <a:srgbClr val="000000"/>
                </a:solidFill>
              </a:rPr>
              <a:pPr>
                <a:spcBef>
                  <a:spcPct val="0"/>
                </a:spcBef>
              </a:pPr>
              <a:t>393</a:t>
            </a:fld>
            <a:endParaRPr lang="de-DE" altLang="de-DE" sz="1300">
              <a:solidFill>
                <a:srgbClr val="000000"/>
              </a:solidFill>
            </a:endParaRPr>
          </a:p>
        </p:txBody>
      </p:sp>
    </p:spTree>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62" name="Rectangle 2">
            <a:extLst>
              <a:ext uri="{FF2B5EF4-FFF2-40B4-BE49-F238E27FC236}">
                <a16:creationId xmlns:a16="http://schemas.microsoft.com/office/drawing/2014/main" id="{B01DD28E-0662-439B-AA63-0F192C5C9A6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63" name="Rectangle 3">
            <a:extLst>
              <a:ext uri="{FF2B5EF4-FFF2-40B4-BE49-F238E27FC236}">
                <a16:creationId xmlns:a16="http://schemas.microsoft.com/office/drawing/2014/main" id="{8467BA06-8EC2-4402-932B-DBEE489D087A}"/>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55364" name="Fußzeilenplatzhalter 1">
            <a:extLst>
              <a:ext uri="{FF2B5EF4-FFF2-40B4-BE49-F238E27FC236}">
                <a16:creationId xmlns:a16="http://schemas.microsoft.com/office/drawing/2014/main" id="{14089C60-9C17-4D49-B333-CE34E3200237}"/>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482" name="Rectangle 2">
            <a:extLst>
              <a:ext uri="{FF2B5EF4-FFF2-40B4-BE49-F238E27FC236}">
                <a16:creationId xmlns:a16="http://schemas.microsoft.com/office/drawing/2014/main" id="{4FE580DE-3CB7-46AD-93D2-C62EA3BB4C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0483" name="Rectangle 3">
            <a:extLst>
              <a:ext uri="{FF2B5EF4-FFF2-40B4-BE49-F238E27FC236}">
                <a16:creationId xmlns:a16="http://schemas.microsoft.com/office/drawing/2014/main" id="{A682EA57-94B5-4606-A784-9AB360D7F75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60484" name="Fußzeilenplatzhalter 1">
            <a:extLst>
              <a:ext uri="{FF2B5EF4-FFF2-40B4-BE49-F238E27FC236}">
                <a16:creationId xmlns:a16="http://schemas.microsoft.com/office/drawing/2014/main" id="{9C4EF0D6-059C-4E59-BE05-9F96704CB348}"/>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2">
            <a:extLst>
              <a:ext uri="{FF2B5EF4-FFF2-40B4-BE49-F238E27FC236}">
                <a16:creationId xmlns:a16="http://schemas.microsoft.com/office/drawing/2014/main" id="{3A011F7B-D93B-4A45-9AA2-FE3C774EB5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2531" name="Rectangle 3">
            <a:extLst>
              <a:ext uri="{FF2B5EF4-FFF2-40B4-BE49-F238E27FC236}">
                <a16:creationId xmlns:a16="http://schemas.microsoft.com/office/drawing/2014/main" id="{1BEA38F4-285A-4D73-9E77-80F3317BA947}"/>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62532" name="Fußzeilenplatzhalter 1">
            <a:extLst>
              <a:ext uri="{FF2B5EF4-FFF2-40B4-BE49-F238E27FC236}">
                <a16:creationId xmlns:a16="http://schemas.microsoft.com/office/drawing/2014/main" id="{C4CEEA55-122E-4FF4-80FA-A50D8D09D4AD}"/>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578" name="Rectangle 2">
            <a:extLst>
              <a:ext uri="{FF2B5EF4-FFF2-40B4-BE49-F238E27FC236}">
                <a16:creationId xmlns:a16="http://schemas.microsoft.com/office/drawing/2014/main" id="{C9A397B5-F44E-42C6-8570-07C34058226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4579" name="Rectangle 3">
            <a:extLst>
              <a:ext uri="{FF2B5EF4-FFF2-40B4-BE49-F238E27FC236}">
                <a16:creationId xmlns:a16="http://schemas.microsoft.com/office/drawing/2014/main" id="{CFA5DF7A-C974-443D-BC05-37540A82DFDE}"/>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64580" name="Fußzeilenplatzhalter 1">
            <a:extLst>
              <a:ext uri="{FF2B5EF4-FFF2-40B4-BE49-F238E27FC236}">
                <a16:creationId xmlns:a16="http://schemas.microsoft.com/office/drawing/2014/main" id="{D2D1D656-825B-410B-9DA0-848915F2361D}"/>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26" name="Rectangle 2">
            <a:extLst>
              <a:ext uri="{FF2B5EF4-FFF2-40B4-BE49-F238E27FC236}">
                <a16:creationId xmlns:a16="http://schemas.microsoft.com/office/drawing/2014/main" id="{DD9D1A51-1930-4BAF-B757-C5DD189D58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6627" name="Rectangle 3">
            <a:extLst>
              <a:ext uri="{FF2B5EF4-FFF2-40B4-BE49-F238E27FC236}">
                <a16:creationId xmlns:a16="http://schemas.microsoft.com/office/drawing/2014/main" id="{EBAE6FE2-948F-414E-97A3-F33C0A42D5CE}"/>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66628" name="Fußzeilenplatzhalter 1">
            <a:extLst>
              <a:ext uri="{FF2B5EF4-FFF2-40B4-BE49-F238E27FC236}">
                <a16:creationId xmlns:a16="http://schemas.microsoft.com/office/drawing/2014/main" id="{40157116-0282-4FD5-8C3A-03B86E71D664}"/>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74" name="Rectangle 2">
            <a:extLst>
              <a:ext uri="{FF2B5EF4-FFF2-40B4-BE49-F238E27FC236}">
                <a16:creationId xmlns:a16="http://schemas.microsoft.com/office/drawing/2014/main" id="{4B9A9627-8D0F-4020-B28B-262F6B8B8B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8675" name="Rectangle 3">
            <a:extLst>
              <a:ext uri="{FF2B5EF4-FFF2-40B4-BE49-F238E27FC236}">
                <a16:creationId xmlns:a16="http://schemas.microsoft.com/office/drawing/2014/main" id="{6F35C95B-FC96-407C-A439-9C7E78142A9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68676" name="Fußzeilenplatzhalter 1">
            <a:extLst>
              <a:ext uri="{FF2B5EF4-FFF2-40B4-BE49-F238E27FC236}">
                <a16:creationId xmlns:a16="http://schemas.microsoft.com/office/drawing/2014/main" id="{82E7648E-FA57-489C-8588-4BCADFF2ECB1}"/>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132360644"/>
      </p:ext>
    </p:extLst>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74" name="Rectangle 2">
            <a:extLst>
              <a:ext uri="{FF2B5EF4-FFF2-40B4-BE49-F238E27FC236}">
                <a16:creationId xmlns:a16="http://schemas.microsoft.com/office/drawing/2014/main" id="{4B9A9627-8D0F-4020-B28B-262F6B8B8B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8675" name="Rectangle 3">
            <a:extLst>
              <a:ext uri="{FF2B5EF4-FFF2-40B4-BE49-F238E27FC236}">
                <a16:creationId xmlns:a16="http://schemas.microsoft.com/office/drawing/2014/main" id="{6F35C95B-FC96-407C-A439-9C7E78142A9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68676" name="Fußzeilenplatzhalter 1">
            <a:extLst>
              <a:ext uri="{FF2B5EF4-FFF2-40B4-BE49-F238E27FC236}">
                <a16:creationId xmlns:a16="http://schemas.microsoft.com/office/drawing/2014/main" id="{82E7648E-FA57-489C-8588-4BCADFF2ECB1}"/>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506290429"/>
      </p:ext>
    </p:extLst>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74" name="Rectangle 2">
            <a:extLst>
              <a:ext uri="{FF2B5EF4-FFF2-40B4-BE49-F238E27FC236}">
                <a16:creationId xmlns:a16="http://schemas.microsoft.com/office/drawing/2014/main" id="{4B9A9627-8D0F-4020-B28B-262F6B8B8B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8675" name="Rectangle 3">
            <a:extLst>
              <a:ext uri="{FF2B5EF4-FFF2-40B4-BE49-F238E27FC236}">
                <a16:creationId xmlns:a16="http://schemas.microsoft.com/office/drawing/2014/main" id="{6F35C95B-FC96-407C-A439-9C7E78142A9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68676" name="Fußzeilenplatzhalter 1">
            <a:extLst>
              <a:ext uri="{FF2B5EF4-FFF2-40B4-BE49-F238E27FC236}">
                <a16:creationId xmlns:a16="http://schemas.microsoft.com/office/drawing/2014/main" id="{82E7648E-FA57-489C-8588-4BCADFF2ECB1}"/>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990857067"/>
      </p:ext>
    </p:extLst>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74" name="Rectangle 2">
            <a:extLst>
              <a:ext uri="{FF2B5EF4-FFF2-40B4-BE49-F238E27FC236}">
                <a16:creationId xmlns:a16="http://schemas.microsoft.com/office/drawing/2014/main" id="{4B9A9627-8D0F-4020-B28B-262F6B8B8B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8675" name="Rectangle 3">
            <a:extLst>
              <a:ext uri="{FF2B5EF4-FFF2-40B4-BE49-F238E27FC236}">
                <a16:creationId xmlns:a16="http://schemas.microsoft.com/office/drawing/2014/main" id="{6F35C95B-FC96-407C-A439-9C7E78142A9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68676" name="Fußzeilenplatzhalter 1">
            <a:extLst>
              <a:ext uri="{FF2B5EF4-FFF2-40B4-BE49-F238E27FC236}">
                <a16:creationId xmlns:a16="http://schemas.microsoft.com/office/drawing/2014/main" id="{82E7648E-FA57-489C-8588-4BCADFF2ECB1}"/>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686CBDD1-851A-49F6-975A-DAE0252468C9}"/>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Rectangle 3">
            <a:extLst>
              <a:ext uri="{FF2B5EF4-FFF2-40B4-BE49-F238E27FC236}">
                <a16:creationId xmlns:a16="http://schemas.microsoft.com/office/drawing/2014/main" id="{54A77862-E3F9-4421-9B8C-2000A75F17CC}"/>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dirty="0">
              <a:cs typeface="Arial" panose="020B0604020202020204" pitchFamily="34" charset="0"/>
            </a:endParaRPr>
          </a:p>
        </p:txBody>
      </p:sp>
    </p:spTree>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674" name="Rectangle 2">
            <a:extLst>
              <a:ext uri="{FF2B5EF4-FFF2-40B4-BE49-F238E27FC236}">
                <a16:creationId xmlns:a16="http://schemas.microsoft.com/office/drawing/2014/main" id="{4B9A9627-8D0F-4020-B28B-262F6B8B8B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8675" name="Rectangle 3">
            <a:extLst>
              <a:ext uri="{FF2B5EF4-FFF2-40B4-BE49-F238E27FC236}">
                <a16:creationId xmlns:a16="http://schemas.microsoft.com/office/drawing/2014/main" id="{6F35C95B-FC96-407C-A439-9C7E78142A9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68676" name="Fußzeilenplatzhalter 1">
            <a:extLst>
              <a:ext uri="{FF2B5EF4-FFF2-40B4-BE49-F238E27FC236}">
                <a16:creationId xmlns:a16="http://schemas.microsoft.com/office/drawing/2014/main" id="{82E7648E-FA57-489C-8588-4BCADFF2ECB1}"/>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427741346"/>
      </p:ext>
    </p:extLst>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722" name="Rectangle 2">
            <a:extLst>
              <a:ext uri="{FF2B5EF4-FFF2-40B4-BE49-F238E27FC236}">
                <a16:creationId xmlns:a16="http://schemas.microsoft.com/office/drawing/2014/main" id="{BBCC1B18-FCFA-466E-BCA5-8A6FB5E6B6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0723" name="Rectangle 3">
            <a:extLst>
              <a:ext uri="{FF2B5EF4-FFF2-40B4-BE49-F238E27FC236}">
                <a16:creationId xmlns:a16="http://schemas.microsoft.com/office/drawing/2014/main" id="{08993267-AADC-4E20-8452-799F1F742539}"/>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70724" name="Fußzeilenplatzhalter 1">
            <a:extLst>
              <a:ext uri="{FF2B5EF4-FFF2-40B4-BE49-F238E27FC236}">
                <a16:creationId xmlns:a16="http://schemas.microsoft.com/office/drawing/2014/main" id="{DA6DC72B-318E-4FD6-A299-F9481FD8728E}"/>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770" name="Rectangle 2">
            <a:extLst>
              <a:ext uri="{FF2B5EF4-FFF2-40B4-BE49-F238E27FC236}">
                <a16:creationId xmlns:a16="http://schemas.microsoft.com/office/drawing/2014/main" id="{9DEB493E-2547-4CC6-80C3-533A72B030D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2771" name="Rectangle 3">
            <a:extLst>
              <a:ext uri="{FF2B5EF4-FFF2-40B4-BE49-F238E27FC236}">
                <a16:creationId xmlns:a16="http://schemas.microsoft.com/office/drawing/2014/main" id="{C0265DE5-BA54-44F3-B74E-F7E986DEB836}"/>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72772" name="Fußzeilenplatzhalter 1">
            <a:extLst>
              <a:ext uri="{FF2B5EF4-FFF2-40B4-BE49-F238E27FC236}">
                <a16:creationId xmlns:a16="http://schemas.microsoft.com/office/drawing/2014/main" id="{AC4748BE-08D4-465C-B662-30640923AC52}"/>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818" name="Rectangle 2">
            <a:extLst>
              <a:ext uri="{FF2B5EF4-FFF2-40B4-BE49-F238E27FC236}">
                <a16:creationId xmlns:a16="http://schemas.microsoft.com/office/drawing/2014/main" id="{D0E0F602-140B-488D-BCAF-44DE6BBCB8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4819" name="Rectangle 3">
            <a:extLst>
              <a:ext uri="{FF2B5EF4-FFF2-40B4-BE49-F238E27FC236}">
                <a16:creationId xmlns:a16="http://schemas.microsoft.com/office/drawing/2014/main" id="{6D0A3439-2931-4380-98BA-DDA15F61367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74820" name="Fußzeilenplatzhalter 1">
            <a:extLst>
              <a:ext uri="{FF2B5EF4-FFF2-40B4-BE49-F238E27FC236}">
                <a16:creationId xmlns:a16="http://schemas.microsoft.com/office/drawing/2014/main" id="{90B90FED-956B-44F3-A783-C69C608F233A}"/>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866" name="Rectangle 2">
            <a:extLst>
              <a:ext uri="{FF2B5EF4-FFF2-40B4-BE49-F238E27FC236}">
                <a16:creationId xmlns:a16="http://schemas.microsoft.com/office/drawing/2014/main" id="{334C6CAF-2475-4867-A243-F62FC44C88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6867" name="Rectangle 3">
            <a:extLst>
              <a:ext uri="{FF2B5EF4-FFF2-40B4-BE49-F238E27FC236}">
                <a16:creationId xmlns:a16="http://schemas.microsoft.com/office/drawing/2014/main" id="{EB87FE3D-B0F4-4B54-89E4-20FAF36FC2E2}"/>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76868" name="Fußzeilenplatzhalter 1">
            <a:extLst>
              <a:ext uri="{FF2B5EF4-FFF2-40B4-BE49-F238E27FC236}">
                <a16:creationId xmlns:a16="http://schemas.microsoft.com/office/drawing/2014/main" id="{4CB8BB1A-6D88-4930-BD0A-74618167836B}"/>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914" name="Rectangle 2">
            <a:extLst>
              <a:ext uri="{FF2B5EF4-FFF2-40B4-BE49-F238E27FC236}">
                <a16:creationId xmlns:a16="http://schemas.microsoft.com/office/drawing/2014/main" id="{5FBBAB2C-F8FD-4142-B534-D2F47A92DF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8915" name="Rectangle 3">
            <a:extLst>
              <a:ext uri="{FF2B5EF4-FFF2-40B4-BE49-F238E27FC236}">
                <a16:creationId xmlns:a16="http://schemas.microsoft.com/office/drawing/2014/main" id="{8313442B-9E6D-4FCC-B5AA-53C1C12BBBA4}"/>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78916" name="Fußzeilenplatzhalter 1">
            <a:extLst>
              <a:ext uri="{FF2B5EF4-FFF2-40B4-BE49-F238E27FC236}">
                <a16:creationId xmlns:a16="http://schemas.microsoft.com/office/drawing/2014/main" id="{C3F7A44A-878B-4EE0-9369-9426A6B2455C}"/>
              </a:ext>
            </a:extLst>
          </p:cNvPr>
          <p:cNvSpPr>
            <a:spLocks noGrp="1"/>
          </p:cNvSpPr>
          <p:nvPr>
            <p:ph type="ftr" sz="quarter" idx="4"/>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3417"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0026"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1723"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34992"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8826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1532"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4799"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8070"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410" name="Rectangle 2">
            <a:extLst>
              <a:ext uri="{FF2B5EF4-FFF2-40B4-BE49-F238E27FC236}">
                <a16:creationId xmlns:a16="http://schemas.microsoft.com/office/drawing/2014/main" id="{43B4C24C-AB2A-406C-BD3C-D5B12C8A2C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7411" name="Rectangle 3">
            <a:extLst>
              <a:ext uri="{FF2B5EF4-FFF2-40B4-BE49-F238E27FC236}">
                <a16:creationId xmlns:a16="http://schemas.microsoft.com/office/drawing/2014/main" id="{C2B74A86-3497-45B2-AB7D-B58E3C921E7C}"/>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57412" name="Fußzeilenplatzhalter 1">
            <a:extLst>
              <a:ext uri="{FF2B5EF4-FFF2-40B4-BE49-F238E27FC236}">
                <a16:creationId xmlns:a16="http://schemas.microsoft.com/office/drawing/2014/main" id="{1DEECB6F-0051-4D07-BFB6-EB6262C4FF16}"/>
              </a:ext>
            </a:extLst>
          </p:cNvPr>
          <p:cNvSpPr>
            <a:spLocks noGrp="1"/>
          </p:cNvSpPr>
          <p:nvPr>
            <p:ph type="ftr" sz="quarter" idx="4"/>
          </p:nvPr>
        </p:nvSpPr>
        <p:spPr>
          <a:noFill/>
        </p:spPr>
        <p:txBody>
          <a:bodyPr/>
          <a:lstStyle>
            <a:lvl1pPr defTabSz="875060">
              <a:spcBef>
                <a:spcPct val="30000"/>
              </a:spcBef>
              <a:defRPr sz="1200">
                <a:solidFill>
                  <a:schemeClr val="tx1"/>
                </a:solidFill>
                <a:latin typeface="Calibri" panose="020F0502020204030204" pitchFamily="34" charset="0"/>
                <a:cs typeface="Arial" panose="020B0604020202020204" pitchFamily="34" charset="0"/>
              </a:defRPr>
            </a:lvl1pPr>
            <a:lvl2pPr marL="722400" indent="-273851" defTabSz="875060">
              <a:spcBef>
                <a:spcPct val="30000"/>
              </a:spcBef>
              <a:defRPr sz="1200">
                <a:solidFill>
                  <a:schemeClr val="tx1"/>
                </a:solidFill>
                <a:latin typeface="Calibri" panose="020F0502020204030204" pitchFamily="34" charset="0"/>
                <a:cs typeface="Arial" panose="020B0604020202020204" pitchFamily="34" charset="0"/>
              </a:defRPr>
            </a:lvl2pPr>
            <a:lvl3pPr marL="1112716" indent="-218765" defTabSz="875060">
              <a:spcBef>
                <a:spcPct val="30000"/>
              </a:spcBef>
              <a:defRPr sz="1200">
                <a:solidFill>
                  <a:schemeClr val="tx1"/>
                </a:solidFill>
                <a:latin typeface="Calibri" panose="020F0502020204030204" pitchFamily="34" charset="0"/>
                <a:cs typeface="Arial" panose="020B0604020202020204" pitchFamily="34" charset="0"/>
              </a:defRPr>
            </a:lvl3pPr>
            <a:lvl4pPr marL="1559688" indent="-218765" defTabSz="875060">
              <a:spcBef>
                <a:spcPct val="30000"/>
              </a:spcBef>
              <a:defRPr sz="1200">
                <a:solidFill>
                  <a:schemeClr val="tx1"/>
                </a:solidFill>
                <a:latin typeface="Calibri" panose="020F0502020204030204" pitchFamily="34" charset="0"/>
                <a:cs typeface="Arial" panose="020B0604020202020204" pitchFamily="34" charset="0"/>
              </a:defRPr>
            </a:lvl4pPr>
            <a:lvl5pPr marL="2006664" indent="-218765" defTabSz="875060">
              <a:spcBef>
                <a:spcPct val="30000"/>
              </a:spcBef>
              <a:defRPr sz="1200">
                <a:solidFill>
                  <a:schemeClr val="tx1"/>
                </a:solidFill>
                <a:latin typeface="Calibri" panose="020F0502020204030204" pitchFamily="34" charset="0"/>
                <a:cs typeface="Arial" panose="020B0604020202020204" pitchFamily="34" charset="0"/>
              </a:defRPr>
            </a:lvl5pPr>
            <a:lvl6pPr marL="245993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3201"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6474"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9740" indent="-218765" defTabSz="87506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711822859"/>
      </p:ext>
    </p:extLst>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a:extLst>
              <a:ext uri="{FF2B5EF4-FFF2-40B4-BE49-F238E27FC236}">
                <a16:creationId xmlns:a16="http://schemas.microsoft.com/office/drawing/2014/main" id="{3BE888DD-7F37-45BC-8F07-2F8D89A5C6E5}"/>
              </a:ext>
            </a:extLst>
          </p:cNvPr>
          <p:cNvSpPr>
            <a:spLocks noGrp="1" noRot="1" noChangeAspect="1" noChangeArrowheads="1" noTextEdit="1"/>
          </p:cNvSpPr>
          <p:nvPr>
            <p:ph type="sldImg"/>
          </p:nvPr>
        </p:nvSpPr>
        <p:spPr>
          <a:ln/>
        </p:spPr>
      </p:sp>
      <p:sp>
        <p:nvSpPr>
          <p:cNvPr id="52227" name="Notizenplatzhalter 2">
            <a:extLst>
              <a:ext uri="{FF2B5EF4-FFF2-40B4-BE49-F238E27FC236}">
                <a16:creationId xmlns:a16="http://schemas.microsoft.com/office/drawing/2014/main" id="{56523954-2DCF-4031-BA1D-ADF0D4D30CB5}"/>
              </a:ext>
            </a:extLst>
          </p:cNvPr>
          <p:cNvSpPr>
            <a:spLocks noGrp="1" noChangeArrowheads="1"/>
          </p:cNvSpPr>
          <p:nvPr>
            <p:ph type="body" idx="1"/>
          </p:nvPr>
        </p:nvSpPr>
        <p:spPr>
          <a:noFill/>
        </p:spPr>
        <p:txBody>
          <a:bodyPr/>
          <a:lstStyle/>
          <a:p>
            <a:pPr marL="0" lvl="1"/>
            <a:r>
              <a:rPr lang="de-DE" altLang="de-DE" sz="1600">
                <a:latin typeface="Arial" panose="020B0604020202020204" pitchFamily="34" charset="0"/>
              </a:rPr>
              <a:t>Darüber hinausbestehen für Berufsangehörige weitere </a:t>
            </a:r>
            <a:r>
              <a:rPr lang="de-DE" altLang="de-DE" sz="1800" b="1">
                <a:latin typeface="Arial" panose="020B0604020202020204" pitchFamily="34" charset="0"/>
              </a:rPr>
              <a:t>Spezialgesetze</a:t>
            </a:r>
            <a:r>
              <a:rPr lang="de-DE" altLang="de-DE" sz="1600">
                <a:latin typeface="Arial" panose="020B0604020202020204" pitchFamily="34" charset="0"/>
              </a:rPr>
              <a:t>, die aber nicht direkt für die Abschlussprüfung relevant sind</a:t>
            </a:r>
          </a:p>
          <a:p>
            <a:endParaRPr lang="de-DE" altLang="de-DE">
              <a:latin typeface="Arial" panose="020B0604020202020204" pitchFamily="34" charset="0"/>
            </a:endParaRPr>
          </a:p>
        </p:txBody>
      </p:sp>
      <p:sp>
        <p:nvSpPr>
          <p:cNvPr id="52228" name="Foliennummernplatzhalter 3">
            <a:extLst>
              <a:ext uri="{FF2B5EF4-FFF2-40B4-BE49-F238E27FC236}">
                <a16:creationId xmlns:a16="http://schemas.microsoft.com/office/drawing/2014/main" id="{13E76F3A-6F34-4C88-B2E9-D8B5F5EAC0A9}"/>
              </a:ext>
            </a:extLst>
          </p:cNvPr>
          <p:cNvSpPr>
            <a:spLocks noGrp="1"/>
          </p:cNvSpPr>
          <p:nvPr>
            <p:ph type="sldNum" sz="quarter" idx="5"/>
          </p:nvPr>
        </p:nvSpPr>
        <p:spPr>
          <a:noFill/>
        </p:spPr>
        <p:txBody>
          <a:bodyPr/>
          <a:lstStyle>
            <a:lvl1pPr defTabSz="931718">
              <a:spcBef>
                <a:spcPct val="30000"/>
              </a:spcBef>
              <a:defRPr sz="1200">
                <a:solidFill>
                  <a:schemeClr val="tx1"/>
                </a:solidFill>
                <a:latin typeface="Arial" panose="020B0604020202020204" pitchFamily="34" charset="0"/>
              </a:defRPr>
            </a:lvl1pPr>
            <a:lvl2pPr marL="722201" indent="-271421" defTabSz="931718">
              <a:spcBef>
                <a:spcPct val="30000"/>
              </a:spcBef>
              <a:defRPr sz="1200">
                <a:solidFill>
                  <a:schemeClr val="tx1"/>
                </a:solidFill>
                <a:latin typeface="Arial" panose="020B0604020202020204" pitchFamily="34" charset="0"/>
              </a:defRPr>
            </a:lvl2pPr>
            <a:lvl3pPr marL="1117426" indent="-214280" defTabSz="931718">
              <a:spcBef>
                <a:spcPct val="30000"/>
              </a:spcBef>
              <a:defRPr sz="1200">
                <a:solidFill>
                  <a:schemeClr val="tx1"/>
                </a:solidFill>
                <a:latin typeface="Arial" panose="020B0604020202020204" pitchFamily="34" charset="0"/>
              </a:defRPr>
            </a:lvl3pPr>
            <a:lvl4pPr marL="1569794" indent="-214280" defTabSz="931718">
              <a:spcBef>
                <a:spcPct val="30000"/>
              </a:spcBef>
              <a:defRPr sz="1200">
                <a:solidFill>
                  <a:schemeClr val="tx1"/>
                </a:solidFill>
                <a:latin typeface="Arial" panose="020B0604020202020204" pitchFamily="34" charset="0"/>
              </a:defRPr>
            </a:lvl4pPr>
            <a:lvl5pPr marL="2020574" indent="-214280" defTabSz="931718">
              <a:spcBef>
                <a:spcPct val="30000"/>
              </a:spcBef>
              <a:defRPr sz="1200">
                <a:solidFill>
                  <a:schemeClr val="tx1"/>
                </a:solidFill>
                <a:latin typeface="Arial" panose="020B0604020202020204" pitchFamily="34" charset="0"/>
              </a:defRPr>
            </a:lvl5pPr>
            <a:lvl6pPr marL="2477703" indent="-214280" defTabSz="931718" eaLnBrk="0" fontAlgn="base" hangingPunct="0">
              <a:spcBef>
                <a:spcPct val="30000"/>
              </a:spcBef>
              <a:spcAft>
                <a:spcPct val="0"/>
              </a:spcAft>
              <a:defRPr sz="1200">
                <a:solidFill>
                  <a:schemeClr val="tx1"/>
                </a:solidFill>
                <a:latin typeface="Arial" panose="020B0604020202020204" pitchFamily="34" charset="0"/>
              </a:defRPr>
            </a:lvl6pPr>
            <a:lvl7pPr marL="2934831" indent="-214280" defTabSz="931718" eaLnBrk="0" fontAlgn="base" hangingPunct="0">
              <a:spcBef>
                <a:spcPct val="30000"/>
              </a:spcBef>
              <a:spcAft>
                <a:spcPct val="0"/>
              </a:spcAft>
              <a:defRPr sz="1200">
                <a:solidFill>
                  <a:schemeClr val="tx1"/>
                </a:solidFill>
                <a:latin typeface="Arial" panose="020B0604020202020204" pitchFamily="34" charset="0"/>
              </a:defRPr>
            </a:lvl7pPr>
            <a:lvl8pPr marL="3391960" indent="-214280" defTabSz="931718" eaLnBrk="0" fontAlgn="base" hangingPunct="0">
              <a:spcBef>
                <a:spcPct val="30000"/>
              </a:spcBef>
              <a:spcAft>
                <a:spcPct val="0"/>
              </a:spcAft>
              <a:defRPr sz="1200">
                <a:solidFill>
                  <a:schemeClr val="tx1"/>
                </a:solidFill>
                <a:latin typeface="Arial" panose="020B0604020202020204" pitchFamily="34" charset="0"/>
              </a:defRPr>
            </a:lvl8pPr>
            <a:lvl9pPr marL="3849090" indent="-214280" defTabSz="93171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1137DC-9CBC-48A0-9B6C-FBAC5BDED1D8}" type="slidenum">
              <a:rPr lang="de-DE" altLang="de-DE" sz="1400"/>
              <a:pPr>
                <a:spcBef>
                  <a:spcPct val="0"/>
                </a:spcBef>
              </a:pPr>
              <a:t>412</a:t>
            </a:fld>
            <a:endParaRPr lang="de-DE" altLang="de-DE" sz="1400"/>
          </a:p>
        </p:txBody>
      </p:sp>
    </p:spTree>
    <p:extLst>
      <p:ext uri="{BB962C8B-B14F-4D97-AF65-F5344CB8AC3E}">
        <p14:creationId xmlns:p14="http://schemas.microsoft.com/office/powerpoint/2010/main" val="31886787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CCE8B0C6-1740-4A37-ABD1-FC8A7353F5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Rectangle 3">
            <a:extLst>
              <a:ext uri="{FF2B5EF4-FFF2-40B4-BE49-F238E27FC236}">
                <a16:creationId xmlns:a16="http://schemas.microsoft.com/office/drawing/2014/main" id="{9F679428-4ABA-435B-9809-4CF9CEDE1BE8}"/>
              </a:ext>
            </a:extLst>
          </p:cNvPr>
          <p:cNvSpPr>
            <a:spLocks noGrp="1" noChangeArrowheads="1"/>
          </p:cNvSpPr>
          <p:nvPr>
            <p:ph type="body" idx="1"/>
          </p:nvPr>
        </p:nvSpPr>
        <p:spPr>
          <a:noFill/>
        </p:spPr>
        <p:txBody>
          <a:bodyPr/>
          <a:lstStyle/>
          <a:p>
            <a:pPr eaLnBrk="1" hangingPunct="1"/>
            <a:r>
              <a:rPr lang="de-DE" altLang="de-DE" dirty="0">
                <a:cs typeface="Arial" panose="020B0604020202020204" pitchFamily="34" charset="0"/>
              </a:rPr>
              <a:t>Fall1/2 formatieren?</a:t>
            </a:r>
          </a:p>
        </p:txBody>
      </p:sp>
      <p:sp>
        <p:nvSpPr>
          <p:cNvPr id="57348" name="Fußzeilenplatzhalter 1">
            <a:extLst>
              <a:ext uri="{FF2B5EF4-FFF2-40B4-BE49-F238E27FC236}">
                <a16:creationId xmlns:a16="http://schemas.microsoft.com/office/drawing/2014/main" id="{937F0ADD-3D68-475F-8163-6446DC31C91E}"/>
              </a:ext>
            </a:extLst>
          </p:cNvPr>
          <p:cNvSpPr>
            <a:spLocks noGrp="1"/>
          </p:cNvSpPr>
          <p:nvPr>
            <p:ph type="ftr" sz="quarter" idx="4"/>
          </p:nvPr>
        </p:nvSpPr>
        <p:spPr>
          <a:noFill/>
        </p:spPr>
        <p:txBody>
          <a:bodyPr/>
          <a:lstStyle>
            <a:lvl1pPr defTabSz="876635">
              <a:spcBef>
                <a:spcPct val="30000"/>
              </a:spcBef>
              <a:defRPr sz="1200">
                <a:solidFill>
                  <a:schemeClr val="tx1"/>
                </a:solidFill>
                <a:latin typeface="Calibri" panose="020F0502020204030204" pitchFamily="34" charset="0"/>
                <a:cs typeface="Arial" panose="020B0604020202020204" pitchFamily="34" charset="0"/>
              </a:defRPr>
            </a:lvl1pPr>
            <a:lvl2pPr marL="723972" indent="-275422" defTabSz="876635">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6635">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6635">
              <a:spcBef>
                <a:spcPct val="30000"/>
              </a:spcBef>
              <a:defRPr sz="1200">
                <a:solidFill>
                  <a:schemeClr val="tx1"/>
                </a:solidFill>
                <a:latin typeface="Calibri" panose="020F0502020204030204" pitchFamily="34" charset="0"/>
                <a:cs typeface="Arial" panose="020B0604020202020204" pitchFamily="34" charset="0"/>
              </a:defRPr>
            </a:lvl4pPr>
            <a:lvl5pPr marL="2012958" indent="-218765" defTabSz="876635">
              <a:spcBef>
                <a:spcPct val="30000"/>
              </a:spcBef>
              <a:defRPr sz="1200">
                <a:solidFill>
                  <a:schemeClr val="tx1"/>
                </a:solidFill>
                <a:latin typeface="Calibri" panose="020F0502020204030204" pitchFamily="34" charset="0"/>
                <a:cs typeface="Arial" panose="020B0604020202020204" pitchFamily="34" charset="0"/>
              </a:defRPr>
            </a:lvl5pPr>
            <a:lvl6pPr marL="2466229"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9498"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276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603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76F37855-9882-4B74-A2D7-927AFBD6E0B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a:extLst>
              <a:ext uri="{FF2B5EF4-FFF2-40B4-BE49-F238E27FC236}">
                <a16:creationId xmlns:a16="http://schemas.microsoft.com/office/drawing/2014/main" id="{4EDCD2FA-8399-4EC9-A766-601949892F98}"/>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59396" name="Fußzeilenplatzhalter 1">
            <a:extLst>
              <a:ext uri="{FF2B5EF4-FFF2-40B4-BE49-F238E27FC236}">
                <a16:creationId xmlns:a16="http://schemas.microsoft.com/office/drawing/2014/main" id="{393505B5-4E30-469A-A886-273B6A31DDB8}"/>
              </a:ext>
            </a:extLst>
          </p:cNvPr>
          <p:cNvSpPr>
            <a:spLocks noGrp="1"/>
          </p:cNvSpPr>
          <p:nvPr>
            <p:ph type="ftr" sz="quarter" idx="4"/>
          </p:nvPr>
        </p:nvSpPr>
        <p:spPr>
          <a:noFill/>
        </p:spPr>
        <p:txBody>
          <a:bodyPr/>
          <a:lstStyle>
            <a:lvl1pPr defTabSz="876635">
              <a:spcBef>
                <a:spcPct val="30000"/>
              </a:spcBef>
              <a:defRPr sz="1200">
                <a:solidFill>
                  <a:schemeClr val="tx1"/>
                </a:solidFill>
                <a:latin typeface="Calibri" panose="020F0502020204030204" pitchFamily="34" charset="0"/>
                <a:cs typeface="Arial" panose="020B0604020202020204" pitchFamily="34" charset="0"/>
              </a:defRPr>
            </a:lvl1pPr>
            <a:lvl2pPr marL="723972" indent="-275422" defTabSz="876635">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6635">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6635">
              <a:spcBef>
                <a:spcPct val="30000"/>
              </a:spcBef>
              <a:defRPr sz="1200">
                <a:solidFill>
                  <a:schemeClr val="tx1"/>
                </a:solidFill>
                <a:latin typeface="Calibri" panose="020F0502020204030204" pitchFamily="34" charset="0"/>
                <a:cs typeface="Arial" panose="020B0604020202020204" pitchFamily="34" charset="0"/>
              </a:defRPr>
            </a:lvl4pPr>
            <a:lvl5pPr marL="2012958" indent="-218765" defTabSz="876635">
              <a:spcBef>
                <a:spcPct val="30000"/>
              </a:spcBef>
              <a:defRPr sz="1200">
                <a:solidFill>
                  <a:schemeClr val="tx1"/>
                </a:solidFill>
                <a:latin typeface="Calibri" panose="020F0502020204030204" pitchFamily="34" charset="0"/>
                <a:cs typeface="Arial" panose="020B0604020202020204" pitchFamily="34" charset="0"/>
              </a:defRPr>
            </a:lvl5pPr>
            <a:lvl6pPr marL="2466229"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9498"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276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603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4CB3DC1A-BB50-4020-8571-60544918B20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a:extLst>
              <a:ext uri="{FF2B5EF4-FFF2-40B4-BE49-F238E27FC236}">
                <a16:creationId xmlns:a16="http://schemas.microsoft.com/office/drawing/2014/main" id="{41A426A4-E2D6-4EBD-81F1-BCB4B5063925}"/>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1444" name="Fußzeilenplatzhalter 1">
            <a:extLst>
              <a:ext uri="{FF2B5EF4-FFF2-40B4-BE49-F238E27FC236}">
                <a16:creationId xmlns:a16="http://schemas.microsoft.com/office/drawing/2014/main" id="{73261515-8034-4966-B3CE-7CBBC0F49546}"/>
              </a:ext>
            </a:extLst>
          </p:cNvPr>
          <p:cNvSpPr>
            <a:spLocks noGrp="1"/>
          </p:cNvSpPr>
          <p:nvPr>
            <p:ph type="ftr" sz="quarter" idx="4"/>
          </p:nvPr>
        </p:nvSpPr>
        <p:spPr>
          <a:noFill/>
        </p:spPr>
        <p:txBody>
          <a:bodyPr/>
          <a:lstStyle>
            <a:lvl1pPr defTabSz="876635">
              <a:spcBef>
                <a:spcPct val="30000"/>
              </a:spcBef>
              <a:defRPr sz="1200">
                <a:solidFill>
                  <a:schemeClr val="tx1"/>
                </a:solidFill>
                <a:latin typeface="Calibri" panose="020F0502020204030204" pitchFamily="34" charset="0"/>
                <a:cs typeface="Arial" panose="020B0604020202020204" pitchFamily="34" charset="0"/>
              </a:defRPr>
            </a:lvl1pPr>
            <a:lvl2pPr marL="723972" indent="-275422" defTabSz="876635">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6635">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6635">
              <a:spcBef>
                <a:spcPct val="30000"/>
              </a:spcBef>
              <a:defRPr sz="1200">
                <a:solidFill>
                  <a:schemeClr val="tx1"/>
                </a:solidFill>
                <a:latin typeface="Calibri" panose="020F0502020204030204" pitchFamily="34" charset="0"/>
                <a:cs typeface="Arial" panose="020B0604020202020204" pitchFamily="34" charset="0"/>
              </a:defRPr>
            </a:lvl4pPr>
            <a:lvl5pPr marL="2012958" indent="-218765" defTabSz="876635">
              <a:spcBef>
                <a:spcPct val="30000"/>
              </a:spcBef>
              <a:defRPr sz="1200">
                <a:solidFill>
                  <a:schemeClr val="tx1"/>
                </a:solidFill>
                <a:latin typeface="Calibri" panose="020F0502020204030204" pitchFamily="34" charset="0"/>
                <a:cs typeface="Arial" panose="020B0604020202020204" pitchFamily="34" charset="0"/>
              </a:defRPr>
            </a:lvl5pPr>
            <a:lvl6pPr marL="2466229"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9498"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276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603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BFDD3AA4-0B19-401F-AD5E-AE463C44656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Rectangle 3">
            <a:extLst>
              <a:ext uri="{FF2B5EF4-FFF2-40B4-BE49-F238E27FC236}">
                <a16:creationId xmlns:a16="http://schemas.microsoft.com/office/drawing/2014/main" id="{38BD1CCA-0DFF-4087-BF5B-64DB344AB9FD}"/>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3492" name="Fußzeilenplatzhalter 1">
            <a:extLst>
              <a:ext uri="{FF2B5EF4-FFF2-40B4-BE49-F238E27FC236}">
                <a16:creationId xmlns:a16="http://schemas.microsoft.com/office/drawing/2014/main" id="{93D71906-9E64-417B-843F-59C6B605AD43}"/>
              </a:ext>
            </a:extLst>
          </p:cNvPr>
          <p:cNvSpPr>
            <a:spLocks noGrp="1"/>
          </p:cNvSpPr>
          <p:nvPr>
            <p:ph type="ftr" sz="quarter" idx="4"/>
          </p:nvPr>
        </p:nvSpPr>
        <p:spPr>
          <a:noFill/>
        </p:spPr>
        <p:txBody>
          <a:bodyPr/>
          <a:lstStyle>
            <a:lvl1pPr defTabSz="876635">
              <a:spcBef>
                <a:spcPct val="30000"/>
              </a:spcBef>
              <a:defRPr sz="1200">
                <a:solidFill>
                  <a:schemeClr val="tx1"/>
                </a:solidFill>
                <a:latin typeface="Calibri" panose="020F0502020204030204" pitchFamily="34" charset="0"/>
                <a:cs typeface="Arial" panose="020B0604020202020204" pitchFamily="34" charset="0"/>
              </a:defRPr>
            </a:lvl1pPr>
            <a:lvl2pPr marL="723972" indent="-275422" defTabSz="876635">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6635">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6635">
              <a:spcBef>
                <a:spcPct val="30000"/>
              </a:spcBef>
              <a:defRPr sz="1200">
                <a:solidFill>
                  <a:schemeClr val="tx1"/>
                </a:solidFill>
                <a:latin typeface="Calibri" panose="020F0502020204030204" pitchFamily="34" charset="0"/>
                <a:cs typeface="Arial" panose="020B0604020202020204" pitchFamily="34" charset="0"/>
              </a:defRPr>
            </a:lvl4pPr>
            <a:lvl5pPr marL="2012958" indent="-218765" defTabSz="876635">
              <a:spcBef>
                <a:spcPct val="30000"/>
              </a:spcBef>
              <a:defRPr sz="1200">
                <a:solidFill>
                  <a:schemeClr val="tx1"/>
                </a:solidFill>
                <a:latin typeface="Calibri" panose="020F0502020204030204" pitchFamily="34" charset="0"/>
                <a:cs typeface="Arial" panose="020B0604020202020204" pitchFamily="34" charset="0"/>
              </a:defRPr>
            </a:lvl5pPr>
            <a:lvl6pPr marL="2466229"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9498"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276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603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a:extLst>
              <a:ext uri="{FF2B5EF4-FFF2-40B4-BE49-F238E27FC236}">
                <a16:creationId xmlns:a16="http://schemas.microsoft.com/office/drawing/2014/main" id="{EACA5942-E35C-4D5F-8644-22FC2124C7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izenplatzhalter 2">
            <a:extLst>
              <a:ext uri="{FF2B5EF4-FFF2-40B4-BE49-F238E27FC236}">
                <a16:creationId xmlns:a16="http://schemas.microsoft.com/office/drawing/2014/main" id="{B78BC7BC-18F6-4BA2-AF61-04673E46A8E5}"/>
              </a:ext>
            </a:extLst>
          </p:cNvPr>
          <p:cNvSpPr>
            <a:spLocks noGrp="1" noChangeArrowheads="1"/>
          </p:cNvSpPr>
          <p:nvPr>
            <p:ph type="body" idx="1"/>
          </p:nvPr>
        </p:nvSpPr>
        <p:spPr>
          <a:noFill/>
        </p:spPr>
        <p:txBody>
          <a:bodyPr/>
          <a:lstStyle/>
          <a:p>
            <a:endParaRPr lang="de-DE" altLang="de-DE" dirty="0">
              <a:cs typeface="Arial" panose="020B0604020202020204" pitchFamily="34" charset="0"/>
            </a:endParaRPr>
          </a:p>
        </p:txBody>
      </p:sp>
      <p:sp>
        <p:nvSpPr>
          <p:cNvPr id="53252" name="Foliennummernplatzhalter 3">
            <a:extLst>
              <a:ext uri="{FF2B5EF4-FFF2-40B4-BE49-F238E27FC236}">
                <a16:creationId xmlns:a16="http://schemas.microsoft.com/office/drawing/2014/main" id="{95927F6D-346C-44FE-ABD6-702791F4500E}"/>
              </a:ext>
            </a:extLst>
          </p:cNvPr>
          <p:cNvSpPr>
            <a:spLocks noGrp="1"/>
          </p:cNvSpPr>
          <p:nvPr>
            <p:ph type="sldNum" sz="quarter" idx="5"/>
          </p:nvPr>
        </p:nvSpPr>
        <p:spPr>
          <a:noFill/>
        </p:spPr>
        <p:txBody>
          <a:bodyPr/>
          <a:lstStyle>
            <a:lvl1pPr defTabSz="887654">
              <a:spcBef>
                <a:spcPct val="30000"/>
              </a:spcBef>
              <a:defRPr sz="1200">
                <a:solidFill>
                  <a:schemeClr val="tx1"/>
                </a:solidFill>
                <a:latin typeface="Calibri" panose="020F0502020204030204" pitchFamily="34" charset="0"/>
                <a:cs typeface="Arial" panose="020B0604020202020204" pitchFamily="34" charset="0"/>
              </a:defRPr>
            </a:lvl1pPr>
            <a:lvl2pPr marL="728695" indent="-276998" defTabSz="887654">
              <a:spcBef>
                <a:spcPct val="30000"/>
              </a:spcBef>
              <a:defRPr sz="1200">
                <a:solidFill>
                  <a:schemeClr val="tx1"/>
                </a:solidFill>
                <a:latin typeface="Calibri" panose="020F0502020204030204" pitchFamily="34" charset="0"/>
                <a:cs typeface="Arial" panose="020B0604020202020204" pitchFamily="34" charset="0"/>
              </a:defRPr>
            </a:lvl2pPr>
            <a:lvl3pPr marL="1122157" indent="-220341" defTabSz="887654">
              <a:spcBef>
                <a:spcPct val="30000"/>
              </a:spcBef>
              <a:defRPr sz="1200">
                <a:solidFill>
                  <a:schemeClr val="tx1"/>
                </a:solidFill>
                <a:latin typeface="Calibri" panose="020F0502020204030204" pitchFamily="34" charset="0"/>
                <a:cs typeface="Arial" panose="020B0604020202020204" pitchFamily="34" charset="0"/>
              </a:defRPr>
            </a:lvl3pPr>
            <a:lvl4pPr marL="1570705" indent="-220341" defTabSz="887654">
              <a:spcBef>
                <a:spcPct val="30000"/>
              </a:spcBef>
              <a:defRPr sz="1200">
                <a:solidFill>
                  <a:schemeClr val="tx1"/>
                </a:solidFill>
                <a:latin typeface="Calibri" panose="020F0502020204030204" pitchFamily="34" charset="0"/>
                <a:cs typeface="Arial" panose="020B0604020202020204" pitchFamily="34" charset="0"/>
              </a:defRPr>
            </a:lvl4pPr>
            <a:lvl5pPr marL="2022400" indent="-220341" defTabSz="887654">
              <a:spcBef>
                <a:spcPct val="30000"/>
              </a:spcBef>
              <a:defRPr sz="1200">
                <a:solidFill>
                  <a:schemeClr val="tx1"/>
                </a:solidFill>
                <a:latin typeface="Calibri" panose="020F0502020204030204" pitchFamily="34" charset="0"/>
                <a:cs typeface="Arial" panose="020B0604020202020204" pitchFamily="34" charset="0"/>
              </a:defRPr>
            </a:lvl5pPr>
            <a:lvl6pPr marL="2475668"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894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8221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3548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02F604BE-398E-4EF3-B9ED-37AC7BA18111}" type="slidenum">
              <a:rPr lang="de-DE" altLang="de-DE" sz="1300"/>
              <a:pPr>
                <a:spcBef>
                  <a:spcPct val="0"/>
                </a:spcBef>
              </a:pPr>
              <a:t>4</a:t>
            </a:fld>
            <a:endParaRPr lang="de-DE" altLang="de-DE" sz="13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80F6ADD7-5522-476A-BE67-B96B0E3787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3">
            <a:extLst>
              <a:ext uri="{FF2B5EF4-FFF2-40B4-BE49-F238E27FC236}">
                <a16:creationId xmlns:a16="http://schemas.microsoft.com/office/drawing/2014/main" id="{FDE7BEBD-441D-47B0-A40E-D37728CADDF6}"/>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5540" name="Fußzeilenplatzhalter 1">
            <a:extLst>
              <a:ext uri="{FF2B5EF4-FFF2-40B4-BE49-F238E27FC236}">
                <a16:creationId xmlns:a16="http://schemas.microsoft.com/office/drawing/2014/main" id="{B1017707-C9AE-47AC-8F50-B679C5A2AFA5}"/>
              </a:ext>
            </a:extLst>
          </p:cNvPr>
          <p:cNvSpPr>
            <a:spLocks noGrp="1"/>
          </p:cNvSpPr>
          <p:nvPr>
            <p:ph type="ftr" sz="quarter" idx="4"/>
          </p:nvPr>
        </p:nvSpPr>
        <p:spPr>
          <a:noFill/>
        </p:spPr>
        <p:txBody>
          <a:bodyPr/>
          <a:lstStyle>
            <a:lvl1pPr defTabSz="876635">
              <a:spcBef>
                <a:spcPct val="30000"/>
              </a:spcBef>
              <a:defRPr sz="1200">
                <a:solidFill>
                  <a:schemeClr val="tx1"/>
                </a:solidFill>
                <a:latin typeface="Calibri" panose="020F0502020204030204" pitchFamily="34" charset="0"/>
                <a:cs typeface="Arial" panose="020B0604020202020204" pitchFamily="34" charset="0"/>
              </a:defRPr>
            </a:lvl1pPr>
            <a:lvl2pPr marL="723972" indent="-275422" defTabSz="876635">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6635">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6635">
              <a:spcBef>
                <a:spcPct val="30000"/>
              </a:spcBef>
              <a:defRPr sz="1200">
                <a:solidFill>
                  <a:schemeClr val="tx1"/>
                </a:solidFill>
                <a:latin typeface="Calibri" panose="020F0502020204030204" pitchFamily="34" charset="0"/>
                <a:cs typeface="Arial" panose="020B0604020202020204" pitchFamily="34" charset="0"/>
              </a:defRPr>
            </a:lvl4pPr>
            <a:lvl5pPr marL="2012958" indent="-218765" defTabSz="876635">
              <a:spcBef>
                <a:spcPct val="30000"/>
              </a:spcBef>
              <a:defRPr sz="1200">
                <a:solidFill>
                  <a:schemeClr val="tx1"/>
                </a:solidFill>
                <a:latin typeface="Calibri" panose="020F0502020204030204" pitchFamily="34" charset="0"/>
                <a:cs typeface="Arial" panose="020B0604020202020204" pitchFamily="34" charset="0"/>
              </a:defRPr>
            </a:lvl5pPr>
            <a:lvl6pPr marL="2466229"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9498"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276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603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80F6ADD7-5522-476A-BE67-B96B0E3787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3">
            <a:extLst>
              <a:ext uri="{FF2B5EF4-FFF2-40B4-BE49-F238E27FC236}">
                <a16:creationId xmlns:a16="http://schemas.microsoft.com/office/drawing/2014/main" id="{FDE7BEBD-441D-47B0-A40E-D37728CADDF6}"/>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5540" name="Fußzeilenplatzhalter 1">
            <a:extLst>
              <a:ext uri="{FF2B5EF4-FFF2-40B4-BE49-F238E27FC236}">
                <a16:creationId xmlns:a16="http://schemas.microsoft.com/office/drawing/2014/main" id="{B1017707-C9AE-47AC-8F50-B679C5A2AFA5}"/>
              </a:ext>
            </a:extLst>
          </p:cNvPr>
          <p:cNvSpPr>
            <a:spLocks noGrp="1"/>
          </p:cNvSpPr>
          <p:nvPr>
            <p:ph type="ftr" sz="quarter" idx="4"/>
          </p:nvPr>
        </p:nvSpPr>
        <p:spPr>
          <a:noFill/>
        </p:spPr>
        <p:txBody>
          <a:bodyPr/>
          <a:lstStyle>
            <a:lvl1pPr defTabSz="876635">
              <a:spcBef>
                <a:spcPct val="30000"/>
              </a:spcBef>
              <a:defRPr sz="1200">
                <a:solidFill>
                  <a:schemeClr val="tx1"/>
                </a:solidFill>
                <a:latin typeface="Calibri" panose="020F0502020204030204" pitchFamily="34" charset="0"/>
                <a:cs typeface="Arial" panose="020B0604020202020204" pitchFamily="34" charset="0"/>
              </a:defRPr>
            </a:lvl1pPr>
            <a:lvl2pPr marL="723972" indent="-275422" defTabSz="876635">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6635">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6635">
              <a:spcBef>
                <a:spcPct val="30000"/>
              </a:spcBef>
              <a:defRPr sz="1200">
                <a:solidFill>
                  <a:schemeClr val="tx1"/>
                </a:solidFill>
                <a:latin typeface="Calibri" panose="020F0502020204030204" pitchFamily="34" charset="0"/>
                <a:cs typeface="Arial" panose="020B0604020202020204" pitchFamily="34" charset="0"/>
              </a:defRPr>
            </a:lvl4pPr>
            <a:lvl5pPr marL="2012958" indent="-218765" defTabSz="876635">
              <a:spcBef>
                <a:spcPct val="30000"/>
              </a:spcBef>
              <a:defRPr sz="1200">
                <a:solidFill>
                  <a:schemeClr val="tx1"/>
                </a:solidFill>
                <a:latin typeface="Calibri" panose="020F0502020204030204" pitchFamily="34" charset="0"/>
                <a:cs typeface="Arial" panose="020B0604020202020204" pitchFamily="34" charset="0"/>
              </a:defRPr>
            </a:lvl5pPr>
            <a:lvl6pPr marL="2466229"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9498"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276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603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extLst>
      <p:ext uri="{BB962C8B-B14F-4D97-AF65-F5344CB8AC3E}">
        <p14:creationId xmlns:p14="http://schemas.microsoft.com/office/powerpoint/2010/main" val="28213601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8682AA5-9E47-4081-B9E7-453072DA92C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a:extLst>
              <a:ext uri="{FF2B5EF4-FFF2-40B4-BE49-F238E27FC236}">
                <a16:creationId xmlns:a16="http://schemas.microsoft.com/office/drawing/2014/main" id="{ABCED3B9-04DA-420C-A251-16DA7ACF0568}"/>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9636" name="Fußzeilenplatzhalter 1">
            <a:extLst>
              <a:ext uri="{FF2B5EF4-FFF2-40B4-BE49-F238E27FC236}">
                <a16:creationId xmlns:a16="http://schemas.microsoft.com/office/drawing/2014/main" id="{234DC479-8D8C-4F42-BAD3-4F72BF1DDC2C}"/>
              </a:ext>
            </a:extLst>
          </p:cNvPr>
          <p:cNvSpPr>
            <a:spLocks noGrp="1"/>
          </p:cNvSpPr>
          <p:nvPr>
            <p:ph type="ftr" sz="quarter" idx="4"/>
          </p:nvPr>
        </p:nvSpPr>
        <p:spPr>
          <a:noFill/>
        </p:spPr>
        <p:txBody>
          <a:bodyPr/>
          <a:lstStyle>
            <a:lvl1pPr defTabSz="876635">
              <a:spcBef>
                <a:spcPct val="30000"/>
              </a:spcBef>
              <a:defRPr sz="1200">
                <a:solidFill>
                  <a:schemeClr val="tx1"/>
                </a:solidFill>
                <a:latin typeface="Calibri" panose="020F0502020204030204" pitchFamily="34" charset="0"/>
                <a:cs typeface="Arial" panose="020B0604020202020204" pitchFamily="34" charset="0"/>
              </a:defRPr>
            </a:lvl1pPr>
            <a:lvl2pPr marL="723972" indent="-275422" defTabSz="876635">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6635">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6635">
              <a:spcBef>
                <a:spcPct val="30000"/>
              </a:spcBef>
              <a:defRPr sz="1200">
                <a:solidFill>
                  <a:schemeClr val="tx1"/>
                </a:solidFill>
                <a:latin typeface="Calibri" panose="020F0502020204030204" pitchFamily="34" charset="0"/>
                <a:cs typeface="Arial" panose="020B0604020202020204" pitchFamily="34" charset="0"/>
              </a:defRPr>
            </a:lvl4pPr>
            <a:lvl5pPr marL="2012958" indent="-218765" defTabSz="876635">
              <a:spcBef>
                <a:spcPct val="30000"/>
              </a:spcBef>
              <a:defRPr sz="1200">
                <a:solidFill>
                  <a:schemeClr val="tx1"/>
                </a:solidFill>
                <a:latin typeface="Calibri" panose="020F0502020204030204" pitchFamily="34" charset="0"/>
                <a:cs typeface="Arial" panose="020B0604020202020204" pitchFamily="34" charset="0"/>
              </a:defRPr>
            </a:lvl5pPr>
            <a:lvl6pPr marL="2466229"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9498"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276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603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48682AA5-9E47-4081-B9E7-453072DA92C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a:extLst>
              <a:ext uri="{FF2B5EF4-FFF2-40B4-BE49-F238E27FC236}">
                <a16:creationId xmlns:a16="http://schemas.microsoft.com/office/drawing/2014/main" id="{ABCED3B9-04DA-420C-A251-16DA7ACF0568}"/>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69636" name="Fußzeilenplatzhalter 1">
            <a:extLst>
              <a:ext uri="{FF2B5EF4-FFF2-40B4-BE49-F238E27FC236}">
                <a16:creationId xmlns:a16="http://schemas.microsoft.com/office/drawing/2014/main" id="{234DC479-8D8C-4F42-BAD3-4F72BF1DDC2C}"/>
              </a:ext>
            </a:extLst>
          </p:cNvPr>
          <p:cNvSpPr>
            <a:spLocks noGrp="1"/>
          </p:cNvSpPr>
          <p:nvPr>
            <p:ph type="ftr" sz="quarter" idx="4"/>
          </p:nvPr>
        </p:nvSpPr>
        <p:spPr>
          <a:noFill/>
        </p:spPr>
        <p:txBody>
          <a:bodyPr/>
          <a:lstStyle>
            <a:lvl1pPr defTabSz="876635">
              <a:spcBef>
                <a:spcPct val="30000"/>
              </a:spcBef>
              <a:defRPr sz="1200">
                <a:solidFill>
                  <a:schemeClr val="tx1"/>
                </a:solidFill>
                <a:latin typeface="Calibri" panose="020F0502020204030204" pitchFamily="34" charset="0"/>
                <a:cs typeface="Arial" panose="020B0604020202020204" pitchFamily="34" charset="0"/>
              </a:defRPr>
            </a:lvl1pPr>
            <a:lvl2pPr marL="723972" indent="-275422" defTabSz="876635">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6635">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6635">
              <a:spcBef>
                <a:spcPct val="30000"/>
              </a:spcBef>
              <a:defRPr sz="1200">
                <a:solidFill>
                  <a:schemeClr val="tx1"/>
                </a:solidFill>
                <a:latin typeface="Calibri" panose="020F0502020204030204" pitchFamily="34" charset="0"/>
                <a:cs typeface="Arial" panose="020B0604020202020204" pitchFamily="34" charset="0"/>
              </a:defRPr>
            </a:lvl4pPr>
            <a:lvl5pPr marL="2012958" indent="-218765" defTabSz="876635">
              <a:spcBef>
                <a:spcPct val="30000"/>
              </a:spcBef>
              <a:defRPr sz="1200">
                <a:solidFill>
                  <a:schemeClr val="tx1"/>
                </a:solidFill>
                <a:latin typeface="Calibri" panose="020F0502020204030204" pitchFamily="34" charset="0"/>
                <a:cs typeface="Arial" panose="020B0604020202020204" pitchFamily="34" charset="0"/>
              </a:defRPr>
            </a:lvl5pPr>
            <a:lvl6pPr marL="2466229"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9498"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276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603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extLst>
      <p:ext uri="{BB962C8B-B14F-4D97-AF65-F5344CB8AC3E}">
        <p14:creationId xmlns:p14="http://schemas.microsoft.com/office/powerpoint/2010/main" val="33310107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BD4E1FD4-60AA-488E-A6FD-19DE7900519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a:extLst>
              <a:ext uri="{FF2B5EF4-FFF2-40B4-BE49-F238E27FC236}">
                <a16:creationId xmlns:a16="http://schemas.microsoft.com/office/drawing/2014/main" id="{C71DD226-08BB-42F9-BE47-8082632B3087}"/>
              </a:ext>
            </a:extLst>
          </p:cNvPr>
          <p:cNvSpPr>
            <a:spLocks noGrp="1" noChangeArrowheads="1"/>
          </p:cNvSpPr>
          <p:nvPr>
            <p:ph type="body" idx="1"/>
          </p:nvPr>
        </p:nvSpPr>
        <p:spPr>
          <a:noFill/>
        </p:spPr>
        <p:txBody>
          <a:bodyPr/>
          <a:lstStyle/>
          <a:p>
            <a:pPr eaLnBrk="1" hangingPunct="1"/>
            <a:r>
              <a:rPr lang="de-DE" altLang="de-DE" dirty="0">
                <a:cs typeface="Arial" panose="020B0604020202020204" pitchFamily="34" charset="0"/>
              </a:rPr>
              <a:t>Was sollen die </a:t>
            </a:r>
            <a:r>
              <a:rPr lang="de-DE" altLang="de-DE" dirty="0" err="1">
                <a:cs typeface="Arial" panose="020B0604020202020204" pitchFamily="34" charset="0"/>
              </a:rPr>
              <a:t>Größerzeichen</a:t>
            </a:r>
            <a:r>
              <a:rPr lang="de-DE" altLang="de-DE" dirty="0">
                <a:cs typeface="Arial" panose="020B0604020202020204" pitchFamily="34" charset="0"/>
              </a:rPr>
              <a:t> da?</a:t>
            </a:r>
          </a:p>
        </p:txBody>
      </p:sp>
      <p:sp>
        <p:nvSpPr>
          <p:cNvPr id="71684" name="Fußzeilenplatzhalter 1">
            <a:extLst>
              <a:ext uri="{FF2B5EF4-FFF2-40B4-BE49-F238E27FC236}">
                <a16:creationId xmlns:a16="http://schemas.microsoft.com/office/drawing/2014/main" id="{A5E2557B-2592-49B2-ACD0-E898BB56A062}"/>
              </a:ext>
            </a:extLst>
          </p:cNvPr>
          <p:cNvSpPr>
            <a:spLocks noGrp="1"/>
          </p:cNvSpPr>
          <p:nvPr>
            <p:ph type="ftr" sz="quarter" idx="4"/>
          </p:nvPr>
        </p:nvSpPr>
        <p:spPr>
          <a:noFill/>
        </p:spPr>
        <p:txBody>
          <a:bodyPr/>
          <a:lstStyle>
            <a:lvl1pPr defTabSz="876635">
              <a:spcBef>
                <a:spcPct val="30000"/>
              </a:spcBef>
              <a:defRPr sz="1200">
                <a:solidFill>
                  <a:schemeClr val="tx1"/>
                </a:solidFill>
                <a:latin typeface="Calibri" panose="020F0502020204030204" pitchFamily="34" charset="0"/>
                <a:cs typeface="Arial" panose="020B0604020202020204" pitchFamily="34" charset="0"/>
              </a:defRPr>
            </a:lvl1pPr>
            <a:lvl2pPr marL="723972" indent="-275422" defTabSz="876635">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6635">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6635">
              <a:spcBef>
                <a:spcPct val="30000"/>
              </a:spcBef>
              <a:defRPr sz="1200">
                <a:solidFill>
                  <a:schemeClr val="tx1"/>
                </a:solidFill>
                <a:latin typeface="Calibri" panose="020F0502020204030204" pitchFamily="34" charset="0"/>
                <a:cs typeface="Arial" panose="020B0604020202020204" pitchFamily="34" charset="0"/>
              </a:defRPr>
            </a:lvl4pPr>
            <a:lvl5pPr marL="2012958" indent="-218765" defTabSz="876635">
              <a:spcBef>
                <a:spcPct val="30000"/>
              </a:spcBef>
              <a:defRPr sz="1200">
                <a:solidFill>
                  <a:schemeClr val="tx1"/>
                </a:solidFill>
                <a:latin typeface="Calibri" panose="020F0502020204030204" pitchFamily="34" charset="0"/>
                <a:cs typeface="Arial" panose="020B0604020202020204" pitchFamily="34" charset="0"/>
              </a:defRPr>
            </a:lvl5pPr>
            <a:lvl6pPr marL="2466229"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9498"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276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603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7A338E4A-29C4-4664-BFC8-CF98A4E195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Rectangle 3">
            <a:extLst>
              <a:ext uri="{FF2B5EF4-FFF2-40B4-BE49-F238E27FC236}">
                <a16:creationId xmlns:a16="http://schemas.microsoft.com/office/drawing/2014/main" id="{65F979D6-CC74-4FB5-BD6A-0B1ABBAAEE57}"/>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73732" name="Fußzeilenplatzhalter 1">
            <a:extLst>
              <a:ext uri="{FF2B5EF4-FFF2-40B4-BE49-F238E27FC236}">
                <a16:creationId xmlns:a16="http://schemas.microsoft.com/office/drawing/2014/main" id="{FC41D310-42F1-49C8-A686-DBABACD29870}"/>
              </a:ext>
            </a:extLst>
          </p:cNvPr>
          <p:cNvSpPr>
            <a:spLocks noGrp="1"/>
          </p:cNvSpPr>
          <p:nvPr>
            <p:ph type="ftr" sz="quarter" idx="4"/>
          </p:nvPr>
        </p:nvSpPr>
        <p:spPr>
          <a:noFill/>
        </p:spPr>
        <p:txBody>
          <a:bodyPr/>
          <a:lstStyle>
            <a:lvl1pPr defTabSz="876635">
              <a:spcBef>
                <a:spcPct val="30000"/>
              </a:spcBef>
              <a:defRPr sz="1200">
                <a:solidFill>
                  <a:schemeClr val="tx1"/>
                </a:solidFill>
                <a:latin typeface="Calibri" panose="020F0502020204030204" pitchFamily="34" charset="0"/>
                <a:cs typeface="Arial" panose="020B0604020202020204" pitchFamily="34" charset="0"/>
              </a:defRPr>
            </a:lvl1pPr>
            <a:lvl2pPr marL="723972" indent="-275422" defTabSz="876635">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6635">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6635">
              <a:spcBef>
                <a:spcPct val="30000"/>
              </a:spcBef>
              <a:defRPr sz="1200">
                <a:solidFill>
                  <a:schemeClr val="tx1"/>
                </a:solidFill>
                <a:latin typeface="Calibri" panose="020F0502020204030204" pitchFamily="34" charset="0"/>
                <a:cs typeface="Arial" panose="020B0604020202020204" pitchFamily="34" charset="0"/>
              </a:defRPr>
            </a:lvl4pPr>
            <a:lvl5pPr marL="2012958" indent="-218765" defTabSz="876635">
              <a:spcBef>
                <a:spcPct val="30000"/>
              </a:spcBef>
              <a:defRPr sz="1200">
                <a:solidFill>
                  <a:schemeClr val="tx1"/>
                </a:solidFill>
                <a:latin typeface="Calibri" panose="020F0502020204030204" pitchFamily="34" charset="0"/>
                <a:cs typeface="Arial" panose="020B0604020202020204" pitchFamily="34" charset="0"/>
              </a:defRPr>
            </a:lvl5pPr>
            <a:lvl6pPr marL="2466229"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9498"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276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603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C94DBD43-FB18-4E8F-91D9-9077EF5AED6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Rectangle 3">
            <a:extLst>
              <a:ext uri="{FF2B5EF4-FFF2-40B4-BE49-F238E27FC236}">
                <a16:creationId xmlns:a16="http://schemas.microsoft.com/office/drawing/2014/main" id="{B680FD80-9E38-484E-A704-510CF194C8CD}"/>
              </a:ext>
            </a:extLst>
          </p:cNvPr>
          <p:cNvSpPr>
            <a:spLocks noGrp="1" noChangeArrowheads="1"/>
          </p:cNvSpPr>
          <p:nvPr>
            <p:ph type="body" idx="1"/>
          </p:nvPr>
        </p:nvSpPr>
        <p:spPr>
          <a:noFill/>
        </p:spPr>
        <p:txBody>
          <a:bodyPr/>
          <a:lstStyle/>
          <a:p>
            <a:pPr eaLnBrk="1" hangingPunct="1"/>
            <a:r>
              <a:rPr lang="de-DE" altLang="de-DE" dirty="0">
                <a:cs typeface="Arial" panose="020B0604020202020204" pitchFamily="34" charset="0"/>
              </a:rPr>
              <a:t>Folie bei Ausdrücken nicht dabei</a:t>
            </a:r>
          </a:p>
          <a:p>
            <a:pPr eaLnBrk="1" hangingPunct="1"/>
            <a:r>
              <a:rPr lang="de-DE" altLang="de-DE" dirty="0">
                <a:cs typeface="Arial" panose="020B0604020202020204" pitchFamily="34" charset="0"/>
              </a:rPr>
              <a:t>-</a:t>
            </a:r>
          </a:p>
          <a:p>
            <a:pPr eaLnBrk="1" hangingPunct="1"/>
            <a:r>
              <a:rPr lang="de-DE" altLang="de-DE" dirty="0">
                <a:cs typeface="Arial" panose="020B0604020202020204" pitchFamily="34" charset="0"/>
              </a:rPr>
              <a:t>Folie macht hier kein Sinn!</a:t>
            </a:r>
          </a:p>
        </p:txBody>
      </p:sp>
      <p:sp>
        <p:nvSpPr>
          <p:cNvPr id="75780" name="Fußzeilenplatzhalter 1">
            <a:extLst>
              <a:ext uri="{FF2B5EF4-FFF2-40B4-BE49-F238E27FC236}">
                <a16:creationId xmlns:a16="http://schemas.microsoft.com/office/drawing/2014/main" id="{DBDCF768-72DD-4E92-9E6A-8CA3D14B0117}"/>
              </a:ext>
            </a:extLst>
          </p:cNvPr>
          <p:cNvSpPr>
            <a:spLocks noGrp="1"/>
          </p:cNvSpPr>
          <p:nvPr>
            <p:ph type="ftr" sz="quarter" idx="4"/>
          </p:nvPr>
        </p:nvSpPr>
        <p:spPr>
          <a:noFill/>
        </p:spPr>
        <p:txBody>
          <a:bodyPr/>
          <a:lstStyle>
            <a:lvl1pPr defTabSz="876635">
              <a:spcBef>
                <a:spcPct val="30000"/>
              </a:spcBef>
              <a:defRPr sz="1200">
                <a:solidFill>
                  <a:schemeClr val="tx1"/>
                </a:solidFill>
                <a:latin typeface="Calibri" panose="020F0502020204030204" pitchFamily="34" charset="0"/>
                <a:cs typeface="Arial" panose="020B0604020202020204" pitchFamily="34" charset="0"/>
              </a:defRPr>
            </a:lvl1pPr>
            <a:lvl2pPr marL="723972" indent="-275422" defTabSz="876635">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6635">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6635">
              <a:spcBef>
                <a:spcPct val="30000"/>
              </a:spcBef>
              <a:defRPr sz="1200">
                <a:solidFill>
                  <a:schemeClr val="tx1"/>
                </a:solidFill>
                <a:latin typeface="Calibri" panose="020F0502020204030204" pitchFamily="34" charset="0"/>
                <a:cs typeface="Arial" panose="020B0604020202020204" pitchFamily="34" charset="0"/>
              </a:defRPr>
            </a:lvl4pPr>
            <a:lvl5pPr marL="2012958" indent="-218765" defTabSz="876635">
              <a:spcBef>
                <a:spcPct val="30000"/>
              </a:spcBef>
              <a:defRPr sz="1200">
                <a:solidFill>
                  <a:schemeClr val="tx1"/>
                </a:solidFill>
                <a:latin typeface="Calibri" panose="020F0502020204030204" pitchFamily="34" charset="0"/>
                <a:cs typeface="Arial" panose="020B0604020202020204" pitchFamily="34" charset="0"/>
              </a:defRPr>
            </a:lvl5pPr>
            <a:lvl6pPr marL="2466229"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19498"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276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6036" indent="-218765" defTabSz="876635"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latin typeface="Times New Roman" panose="02020603050405020304" pitchFamily="18" charset="0"/>
            </a:endParaRPr>
          </a:p>
        </p:txBody>
      </p:sp>
    </p:spTree>
    <p:extLst>
      <p:ext uri="{BB962C8B-B14F-4D97-AF65-F5344CB8AC3E}">
        <p14:creationId xmlns:p14="http://schemas.microsoft.com/office/powerpoint/2010/main" val="25442169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Folienbildplatzhalter 1">
            <a:extLst>
              <a:ext uri="{FF2B5EF4-FFF2-40B4-BE49-F238E27FC236}">
                <a16:creationId xmlns:a16="http://schemas.microsoft.com/office/drawing/2014/main" id="{8A395FB3-C9E8-48AF-BD83-44FFBCE2F6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izenplatzhalter 2">
            <a:extLst>
              <a:ext uri="{FF2B5EF4-FFF2-40B4-BE49-F238E27FC236}">
                <a16:creationId xmlns:a16="http://schemas.microsoft.com/office/drawing/2014/main" id="{1CA554FA-902E-4E43-B891-194B8F9A250E}"/>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149508" name="Foliennummernplatzhalter 3">
            <a:extLst>
              <a:ext uri="{FF2B5EF4-FFF2-40B4-BE49-F238E27FC236}">
                <a16:creationId xmlns:a16="http://schemas.microsoft.com/office/drawing/2014/main" id="{4C20F0FF-4C60-4C1D-A82A-BEBB549A621A}"/>
              </a:ext>
            </a:extLst>
          </p:cNvPr>
          <p:cNvSpPr>
            <a:spLocks noGrp="1"/>
          </p:cNvSpPr>
          <p:nvPr>
            <p:ph type="sldNum" sz="quarter" idx="5"/>
          </p:nvPr>
        </p:nvSpPr>
        <p:spPr>
          <a:noFill/>
        </p:spPr>
        <p:txBody>
          <a:bodyPr/>
          <a:lstStyle>
            <a:lvl1pPr defTabSz="887654">
              <a:spcBef>
                <a:spcPct val="30000"/>
              </a:spcBef>
              <a:defRPr sz="1200">
                <a:solidFill>
                  <a:schemeClr val="tx1"/>
                </a:solidFill>
                <a:latin typeface="Calibri" panose="020F0502020204030204" pitchFamily="34" charset="0"/>
                <a:cs typeface="Arial" panose="020B0604020202020204" pitchFamily="34" charset="0"/>
              </a:defRPr>
            </a:lvl1pPr>
            <a:lvl2pPr marL="728695" indent="-276998" defTabSz="887654">
              <a:spcBef>
                <a:spcPct val="30000"/>
              </a:spcBef>
              <a:defRPr sz="1200">
                <a:solidFill>
                  <a:schemeClr val="tx1"/>
                </a:solidFill>
                <a:latin typeface="Calibri" panose="020F0502020204030204" pitchFamily="34" charset="0"/>
                <a:cs typeface="Arial" panose="020B0604020202020204" pitchFamily="34" charset="0"/>
              </a:defRPr>
            </a:lvl2pPr>
            <a:lvl3pPr marL="1122157" indent="-220341" defTabSz="887654">
              <a:spcBef>
                <a:spcPct val="30000"/>
              </a:spcBef>
              <a:defRPr sz="1200">
                <a:solidFill>
                  <a:schemeClr val="tx1"/>
                </a:solidFill>
                <a:latin typeface="Calibri" panose="020F0502020204030204" pitchFamily="34" charset="0"/>
                <a:cs typeface="Arial" panose="020B0604020202020204" pitchFamily="34" charset="0"/>
              </a:defRPr>
            </a:lvl3pPr>
            <a:lvl4pPr marL="1570705" indent="-220341" defTabSz="887654">
              <a:spcBef>
                <a:spcPct val="30000"/>
              </a:spcBef>
              <a:defRPr sz="1200">
                <a:solidFill>
                  <a:schemeClr val="tx1"/>
                </a:solidFill>
                <a:latin typeface="Calibri" panose="020F0502020204030204" pitchFamily="34" charset="0"/>
                <a:cs typeface="Arial" panose="020B0604020202020204" pitchFamily="34" charset="0"/>
              </a:defRPr>
            </a:lvl4pPr>
            <a:lvl5pPr marL="2022400" indent="-220341" defTabSz="887654">
              <a:spcBef>
                <a:spcPct val="30000"/>
              </a:spcBef>
              <a:defRPr sz="1200">
                <a:solidFill>
                  <a:schemeClr val="tx1"/>
                </a:solidFill>
                <a:latin typeface="Calibri" panose="020F0502020204030204" pitchFamily="34" charset="0"/>
                <a:cs typeface="Arial" panose="020B0604020202020204" pitchFamily="34" charset="0"/>
              </a:defRPr>
            </a:lvl5pPr>
            <a:lvl6pPr marL="2475668"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894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8221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35480" indent="-220341"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A43FCFA5-624B-4BA4-B261-6FDE0849272F}" type="slidenum">
              <a:rPr lang="de-DE" altLang="de-DE" sz="1300"/>
              <a:pPr>
                <a:spcBef>
                  <a:spcPct val="0"/>
                </a:spcBef>
              </a:pPr>
              <a:t>47</a:t>
            </a:fld>
            <a:endParaRPr lang="de-DE" altLang="de-DE" sz="130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13579806-1933-4182-BF10-644A676CE970}"/>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Rectangle 3">
            <a:extLst>
              <a:ext uri="{FF2B5EF4-FFF2-40B4-BE49-F238E27FC236}">
                <a16:creationId xmlns:a16="http://schemas.microsoft.com/office/drawing/2014/main" id="{021D3A3F-1F1C-4ED3-952D-6C80E82C6F61}"/>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22F839AE-C6E9-403F-AD51-058DD7B3FDA6}"/>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Rectangle 3">
            <a:extLst>
              <a:ext uri="{FF2B5EF4-FFF2-40B4-BE49-F238E27FC236}">
                <a16:creationId xmlns:a16="http://schemas.microsoft.com/office/drawing/2014/main" id="{70D849DE-0D4B-4FEB-A8CA-4EE8617D3A02}"/>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EEB1D735-539A-4C22-A78A-F67EB582D514}"/>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Rectangle 3">
            <a:extLst>
              <a:ext uri="{FF2B5EF4-FFF2-40B4-BE49-F238E27FC236}">
                <a16:creationId xmlns:a16="http://schemas.microsoft.com/office/drawing/2014/main" id="{0B543835-D3CA-4381-A9AA-6926043E446E}"/>
              </a:ext>
            </a:extLst>
          </p:cNvPr>
          <p:cNvSpPr>
            <a:spLocks noGrp="1" noChangeArrowheads="1"/>
          </p:cNvSpPr>
          <p:nvPr>
            <p:ph type="body" idx="1"/>
          </p:nvPr>
        </p:nvSpPr>
        <p:spPr>
          <a:xfrm>
            <a:off x="896638" y="4687056"/>
            <a:ext cx="4944069" cy="4439368"/>
          </a:xfrm>
          <a:noFill/>
        </p:spPr>
        <p:txBody>
          <a:bodyPr/>
          <a:lstStyle/>
          <a:p>
            <a:pPr eaLnBrk="1" hangingPunct="1"/>
            <a:r>
              <a:rPr lang="de-DE" altLang="de-DE" dirty="0">
                <a:cs typeface="Arial" panose="020B0604020202020204" pitchFamily="34" charset="0"/>
              </a:rPr>
              <a:t>Soll gelöscht werden</a:t>
            </a:r>
          </a:p>
        </p:txBody>
      </p:sp>
    </p:spTree>
    <p:extLst>
      <p:ext uri="{BB962C8B-B14F-4D97-AF65-F5344CB8AC3E}">
        <p14:creationId xmlns:p14="http://schemas.microsoft.com/office/powerpoint/2010/main" val="23209463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F6E63FFB-E0AC-4C2F-BB4D-6BE2472FB911}"/>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Rectangle 3">
            <a:extLst>
              <a:ext uri="{FF2B5EF4-FFF2-40B4-BE49-F238E27FC236}">
                <a16:creationId xmlns:a16="http://schemas.microsoft.com/office/drawing/2014/main" id="{390B69C1-8F92-490D-B044-4C82A3C84D19}"/>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B9F388F3-4974-48AC-A675-E0BDD0E60B1C}"/>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Rectangle 3">
            <a:extLst>
              <a:ext uri="{FF2B5EF4-FFF2-40B4-BE49-F238E27FC236}">
                <a16:creationId xmlns:a16="http://schemas.microsoft.com/office/drawing/2014/main" id="{92138EA7-708E-4763-8121-4EC4AD54098C}"/>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58F306CE-0C8C-46E6-BE12-7BF24291605B}"/>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Rectangle 3">
            <a:extLst>
              <a:ext uri="{FF2B5EF4-FFF2-40B4-BE49-F238E27FC236}">
                <a16:creationId xmlns:a16="http://schemas.microsoft.com/office/drawing/2014/main" id="{ADF87F75-8C8D-4433-8326-832D9933389E}"/>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AE7D3415-5729-4981-8E58-8C401A7F4DBD}"/>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Rectangle 3">
            <a:extLst>
              <a:ext uri="{FF2B5EF4-FFF2-40B4-BE49-F238E27FC236}">
                <a16:creationId xmlns:a16="http://schemas.microsoft.com/office/drawing/2014/main" id="{E49A3D30-5CA0-4EE0-910B-06908819A9E2}"/>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BF4E7D0C-8715-48BF-8D05-B2B8F8DA034E}"/>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Rectangle 3">
            <a:extLst>
              <a:ext uri="{FF2B5EF4-FFF2-40B4-BE49-F238E27FC236}">
                <a16:creationId xmlns:a16="http://schemas.microsoft.com/office/drawing/2014/main" id="{3FD08D50-55E4-4A79-BFCA-B172DA2CCDE5}"/>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D09088A0-CACF-4EA8-A1B5-185478BE2912}"/>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Rectangle 3">
            <a:extLst>
              <a:ext uri="{FF2B5EF4-FFF2-40B4-BE49-F238E27FC236}">
                <a16:creationId xmlns:a16="http://schemas.microsoft.com/office/drawing/2014/main" id="{ED085122-B733-4CDA-BF38-990BFCC0E702}"/>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a:cs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Folienbildplatzhalter 1">
            <a:extLst>
              <a:ext uri="{FF2B5EF4-FFF2-40B4-BE49-F238E27FC236}">
                <a16:creationId xmlns:a16="http://schemas.microsoft.com/office/drawing/2014/main" id="{BB08BCF1-2354-40CB-AB9D-7E948C1083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2515" name="Notizenplatzhalter 2">
            <a:extLst>
              <a:ext uri="{FF2B5EF4-FFF2-40B4-BE49-F238E27FC236}">
                <a16:creationId xmlns:a16="http://schemas.microsoft.com/office/drawing/2014/main" id="{0F0E8A8E-C722-4199-A3FC-3CEED8520B15}"/>
              </a:ext>
            </a:extLst>
          </p:cNvPr>
          <p:cNvSpPr>
            <a:spLocks noGrp="1" noChangeArrowheads="1"/>
          </p:cNvSpPr>
          <p:nvPr>
            <p:ph type="body" idx="1"/>
          </p:nvPr>
        </p:nvSpPr>
        <p:spPr>
          <a:noFill/>
        </p:spPr>
        <p:txBody>
          <a:bodyPr/>
          <a:lstStyle/>
          <a:p>
            <a:endParaRPr lang="de-DE" altLang="de-DE">
              <a:latin typeface="Arial" panose="020B0604020202020204" pitchFamily="34" charset="0"/>
              <a:cs typeface="Arial" panose="020B0604020202020204" pitchFamily="34" charset="0"/>
            </a:endParaRPr>
          </a:p>
        </p:txBody>
      </p:sp>
      <p:sp>
        <p:nvSpPr>
          <p:cNvPr id="192516" name="Foliennummernplatzhalter 3">
            <a:extLst>
              <a:ext uri="{FF2B5EF4-FFF2-40B4-BE49-F238E27FC236}">
                <a16:creationId xmlns:a16="http://schemas.microsoft.com/office/drawing/2014/main" id="{99B82AF9-EEEE-420A-960B-145B671B7A72}"/>
              </a:ext>
            </a:extLst>
          </p:cNvPr>
          <p:cNvSpPr>
            <a:spLocks noGrp="1"/>
          </p:cNvSpPr>
          <p:nvPr>
            <p:ph type="sldNum" sz="quarter" idx="5"/>
          </p:nvPr>
        </p:nvSpPr>
        <p:spPr>
          <a:noFill/>
        </p:spPr>
        <p:txBody>
          <a:bodyPr/>
          <a:lstStyle>
            <a:lvl1pPr defTabSz="923852">
              <a:spcBef>
                <a:spcPct val="30000"/>
              </a:spcBef>
              <a:defRPr sz="1200">
                <a:solidFill>
                  <a:schemeClr val="tx1"/>
                </a:solidFill>
                <a:latin typeface="Calibri" panose="020F0502020204030204" pitchFamily="34" charset="0"/>
                <a:cs typeface="Arial" panose="020B0604020202020204" pitchFamily="34" charset="0"/>
              </a:defRPr>
            </a:lvl1pPr>
            <a:lvl2pPr marL="717678" indent="-270700" defTabSz="923852">
              <a:spcBef>
                <a:spcPct val="30000"/>
              </a:spcBef>
              <a:defRPr sz="1200">
                <a:solidFill>
                  <a:schemeClr val="tx1"/>
                </a:solidFill>
                <a:latin typeface="Calibri" panose="020F0502020204030204" pitchFamily="34" charset="0"/>
                <a:cs typeface="Arial" panose="020B0604020202020204" pitchFamily="34" charset="0"/>
              </a:defRPr>
            </a:lvl2pPr>
            <a:lvl3pPr marL="1109565" indent="-214044" defTabSz="923852">
              <a:spcBef>
                <a:spcPct val="30000"/>
              </a:spcBef>
              <a:defRPr sz="1200">
                <a:solidFill>
                  <a:schemeClr val="tx1"/>
                </a:solidFill>
                <a:latin typeface="Calibri" panose="020F0502020204030204" pitchFamily="34" charset="0"/>
                <a:cs typeface="Arial" panose="020B0604020202020204" pitchFamily="34" charset="0"/>
              </a:defRPr>
            </a:lvl3pPr>
            <a:lvl4pPr marL="1554967" indent="-214044" defTabSz="923852">
              <a:spcBef>
                <a:spcPct val="30000"/>
              </a:spcBef>
              <a:defRPr sz="1200">
                <a:solidFill>
                  <a:schemeClr val="tx1"/>
                </a:solidFill>
                <a:latin typeface="Calibri" panose="020F0502020204030204" pitchFamily="34" charset="0"/>
                <a:cs typeface="Arial" panose="020B0604020202020204" pitchFamily="34" charset="0"/>
              </a:defRPr>
            </a:lvl4pPr>
            <a:lvl5pPr marL="2001941" indent="-214044" defTabSz="923852">
              <a:spcBef>
                <a:spcPct val="30000"/>
              </a:spcBef>
              <a:defRPr sz="1200">
                <a:solidFill>
                  <a:schemeClr val="tx1"/>
                </a:solidFill>
                <a:latin typeface="Calibri" panose="020F0502020204030204" pitchFamily="34" charset="0"/>
                <a:cs typeface="Arial" panose="020B0604020202020204" pitchFamily="34" charset="0"/>
              </a:defRPr>
            </a:lvl5pPr>
            <a:lvl6pPr marL="245521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0848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1749"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502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9E5D7A2D-54EB-4CF1-B0F7-2999A291F1A8}" type="slidenum">
              <a:rPr lang="de-DE" altLang="de-DE" sz="1300">
                <a:solidFill>
                  <a:srgbClr val="000000"/>
                </a:solidFill>
                <a:latin typeface="Arial" panose="020B0604020202020204" pitchFamily="34" charset="0"/>
              </a:rPr>
              <a:pPr>
                <a:spcBef>
                  <a:spcPct val="0"/>
                </a:spcBef>
              </a:pPr>
              <a:t>56</a:t>
            </a:fld>
            <a:endParaRPr lang="de-DE" altLang="de-DE" sz="1300">
              <a:solidFill>
                <a:srgbClr val="000000"/>
              </a:solidFill>
              <a:latin typeface="Arial" panose="020B060402020202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Folienbildplatzhalter 1">
            <a:extLst>
              <a:ext uri="{FF2B5EF4-FFF2-40B4-BE49-F238E27FC236}">
                <a16:creationId xmlns:a16="http://schemas.microsoft.com/office/drawing/2014/main" id="{9D0CE5D4-0CCD-4995-B95C-EFEAA9FF99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9923" name="Notizenplatzhalter 2">
            <a:extLst>
              <a:ext uri="{FF2B5EF4-FFF2-40B4-BE49-F238E27FC236}">
                <a16:creationId xmlns:a16="http://schemas.microsoft.com/office/drawing/2014/main" id="{05E03CBC-862A-45DE-9A18-8555D9D27B12}"/>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09924" name="Foliennummernplatzhalter 3">
            <a:extLst>
              <a:ext uri="{FF2B5EF4-FFF2-40B4-BE49-F238E27FC236}">
                <a16:creationId xmlns:a16="http://schemas.microsoft.com/office/drawing/2014/main" id="{525A2B7B-FBDA-459D-9B5C-7F0CC11E9602}"/>
              </a:ext>
            </a:extLst>
          </p:cNvPr>
          <p:cNvSpPr>
            <a:spLocks noGrp="1"/>
          </p:cNvSpPr>
          <p:nvPr>
            <p:ph type="sldNum" sz="quarter" idx="5"/>
          </p:nvPr>
        </p:nvSpPr>
        <p:spPr>
          <a:noFill/>
        </p:spPr>
        <p:txBody>
          <a:bodyPr/>
          <a:lstStyle>
            <a:lvl1pPr defTabSz="891715">
              <a:spcBef>
                <a:spcPct val="30000"/>
              </a:spcBef>
              <a:defRPr sz="1300">
                <a:solidFill>
                  <a:schemeClr val="tx1"/>
                </a:solidFill>
                <a:latin typeface="Calibri" panose="020F0502020204030204" pitchFamily="34" charset="0"/>
                <a:cs typeface="Arial" panose="020B0604020202020204" pitchFamily="34" charset="0"/>
              </a:defRPr>
            </a:lvl1pPr>
            <a:lvl2pPr marL="737808" indent="-282429" defTabSz="891715">
              <a:spcBef>
                <a:spcPct val="30000"/>
              </a:spcBef>
              <a:defRPr sz="1300">
                <a:solidFill>
                  <a:schemeClr val="tx1"/>
                </a:solidFill>
                <a:latin typeface="Calibri" panose="020F0502020204030204" pitchFamily="34" charset="0"/>
                <a:cs typeface="Arial" panose="020B0604020202020204" pitchFamily="34" charset="0"/>
              </a:defRPr>
            </a:lvl2pPr>
            <a:lvl3pPr marL="1136063" indent="-225309" defTabSz="891715">
              <a:spcBef>
                <a:spcPct val="30000"/>
              </a:spcBef>
              <a:defRPr sz="1300">
                <a:solidFill>
                  <a:schemeClr val="tx1"/>
                </a:solidFill>
                <a:latin typeface="Calibri" panose="020F0502020204030204" pitchFamily="34" charset="0"/>
                <a:cs typeface="Arial" panose="020B0604020202020204" pitchFamily="34" charset="0"/>
              </a:defRPr>
            </a:lvl3pPr>
            <a:lvl4pPr marL="1589855" indent="-225309" defTabSz="891715">
              <a:spcBef>
                <a:spcPct val="30000"/>
              </a:spcBef>
              <a:defRPr sz="1300">
                <a:solidFill>
                  <a:schemeClr val="tx1"/>
                </a:solidFill>
                <a:latin typeface="Calibri" panose="020F0502020204030204" pitchFamily="34" charset="0"/>
                <a:cs typeface="Arial" panose="020B0604020202020204" pitchFamily="34" charset="0"/>
              </a:defRPr>
            </a:lvl4pPr>
            <a:lvl5pPr marL="2045232" indent="-225309" defTabSz="891715">
              <a:spcBef>
                <a:spcPct val="30000"/>
              </a:spcBef>
              <a:defRPr sz="1300">
                <a:solidFill>
                  <a:schemeClr val="tx1"/>
                </a:solidFill>
                <a:latin typeface="Calibri" panose="020F0502020204030204" pitchFamily="34" charset="0"/>
                <a:cs typeface="Arial" panose="020B0604020202020204" pitchFamily="34" charset="0"/>
              </a:defRPr>
            </a:lvl5pPr>
            <a:lvl6pPr marL="2502196" indent="-225309" defTabSz="891715" eaLnBrk="0" fontAlgn="base" hangingPunct="0">
              <a:spcBef>
                <a:spcPct val="30000"/>
              </a:spcBef>
              <a:spcAft>
                <a:spcPct val="0"/>
              </a:spcAft>
              <a:defRPr sz="1300">
                <a:solidFill>
                  <a:schemeClr val="tx1"/>
                </a:solidFill>
                <a:latin typeface="Calibri" panose="020F0502020204030204" pitchFamily="34" charset="0"/>
                <a:cs typeface="Arial" panose="020B0604020202020204" pitchFamily="34" charset="0"/>
              </a:defRPr>
            </a:lvl6pPr>
            <a:lvl7pPr marL="2959161" indent="-225309" defTabSz="891715" eaLnBrk="0" fontAlgn="base" hangingPunct="0">
              <a:spcBef>
                <a:spcPct val="30000"/>
              </a:spcBef>
              <a:spcAft>
                <a:spcPct val="0"/>
              </a:spcAft>
              <a:defRPr sz="1300">
                <a:solidFill>
                  <a:schemeClr val="tx1"/>
                </a:solidFill>
                <a:latin typeface="Calibri" panose="020F0502020204030204" pitchFamily="34" charset="0"/>
                <a:cs typeface="Arial" panose="020B0604020202020204" pitchFamily="34" charset="0"/>
              </a:defRPr>
            </a:lvl7pPr>
            <a:lvl8pPr marL="3416122" indent="-225309" defTabSz="891715" eaLnBrk="0" fontAlgn="base" hangingPunct="0">
              <a:spcBef>
                <a:spcPct val="30000"/>
              </a:spcBef>
              <a:spcAft>
                <a:spcPct val="0"/>
              </a:spcAft>
              <a:defRPr sz="1300">
                <a:solidFill>
                  <a:schemeClr val="tx1"/>
                </a:solidFill>
                <a:latin typeface="Calibri" panose="020F0502020204030204" pitchFamily="34" charset="0"/>
                <a:cs typeface="Arial" panose="020B0604020202020204" pitchFamily="34" charset="0"/>
              </a:defRPr>
            </a:lvl8pPr>
            <a:lvl9pPr marL="3873088" indent="-225309" defTabSz="891715" eaLnBrk="0" fontAlgn="base" hangingPunct="0">
              <a:spcBef>
                <a:spcPct val="30000"/>
              </a:spcBef>
              <a:spcAft>
                <a:spcPct val="0"/>
              </a:spcAft>
              <a:defRPr sz="1300">
                <a:solidFill>
                  <a:schemeClr val="tx1"/>
                </a:solidFill>
                <a:latin typeface="Calibri" panose="020F0502020204030204" pitchFamily="34" charset="0"/>
                <a:cs typeface="Arial" panose="020B0604020202020204" pitchFamily="34" charset="0"/>
              </a:defRPr>
            </a:lvl9pPr>
          </a:lstStyle>
          <a:p>
            <a:pPr>
              <a:spcBef>
                <a:spcPct val="0"/>
              </a:spcBef>
            </a:pPr>
            <a:fld id="{EA3D75B3-C0B4-4AF2-9F72-2FF9B464BBA4}" type="slidenum">
              <a:rPr lang="de-DE" altLang="de-DE" sz="1400"/>
              <a:pPr>
                <a:spcBef>
                  <a:spcPct val="0"/>
                </a:spcBef>
              </a:pPr>
              <a:t>57</a:t>
            </a:fld>
            <a:endParaRPr lang="de-DE" altLang="de-DE" sz="1400"/>
          </a:p>
        </p:txBody>
      </p:sp>
    </p:spTree>
    <p:extLst>
      <p:ext uri="{BB962C8B-B14F-4D97-AF65-F5344CB8AC3E}">
        <p14:creationId xmlns:p14="http://schemas.microsoft.com/office/powerpoint/2010/main" val="15945038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a:extLst>
              <a:ext uri="{FF2B5EF4-FFF2-40B4-BE49-F238E27FC236}">
                <a16:creationId xmlns:a16="http://schemas.microsoft.com/office/drawing/2014/main" id="{3BE888DD-7F37-45BC-8F07-2F8D89A5C6E5}"/>
              </a:ext>
            </a:extLst>
          </p:cNvPr>
          <p:cNvSpPr>
            <a:spLocks noGrp="1" noRot="1" noChangeAspect="1" noChangeArrowheads="1" noTextEdit="1"/>
          </p:cNvSpPr>
          <p:nvPr>
            <p:ph type="sldImg"/>
          </p:nvPr>
        </p:nvSpPr>
        <p:spPr>
          <a:ln/>
        </p:spPr>
      </p:sp>
      <p:sp>
        <p:nvSpPr>
          <p:cNvPr id="52227" name="Notizenplatzhalter 2">
            <a:extLst>
              <a:ext uri="{FF2B5EF4-FFF2-40B4-BE49-F238E27FC236}">
                <a16:creationId xmlns:a16="http://schemas.microsoft.com/office/drawing/2014/main" id="{56523954-2DCF-4031-BA1D-ADF0D4D30CB5}"/>
              </a:ext>
            </a:extLst>
          </p:cNvPr>
          <p:cNvSpPr>
            <a:spLocks noGrp="1" noChangeArrowheads="1"/>
          </p:cNvSpPr>
          <p:nvPr>
            <p:ph type="body" idx="1"/>
          </p:nvPr>
        </p:nvSpPr>
        <p:spPr>
          <a:noFill/>
        </p:spPr>
        <p:txBody>
          <a:bodyPr/>
          <a:lstStyle/>
          <a:p>
            <a:pPr marL="0" lvl="1"/>
            <a:r>
              <a:rPr lang="de-DE" altLang="de-DE" sz="1600">
                <a:latin typeface="Arial" panose="020B0604020202020204" pitchFamily="34" charset="0"/>
              </a:rPr>
              <a:t>Darüber hinausbestehen für Berufsangehörige weitere </a:t>
            </a:r>
            <a:r>
              <a:rPr lang="de-DE" altLang="de-DE" sz="1800" b="1">
                <a:latin typeface="Arial" panose="020B0604020202020204" pitchFamily="34" charset="0"/>
              </a:rPr>
              <a:t>Spezialgesetze</a:t>
            </a:r>
            <a:r>
              <a:rPr lang="de-DE" altLang="de-DE" sz="1600">
                <a:latin typeface="Arial" panose="020B0604020202020204" pitchFamily="34" charset="0"/>
              </a:rPr>
              <a:t>, die aber nicht direkt für die Abschlussprüfung relevant sind</a:t>
            </a:r>
          </a:p>
          <a:p>
            <a:endParaRPr lang="de-DE" altLang="de-DE">
              <a:latin typeface="Arial" panose="020B0604020202020204" pitchFamily="34" charset="0"/>
            </a:endParaRPr>
          </a:p>
        </p:txBody>
      </p:sp>
      <p:sp>
        <p:nvSpPr>
          <p:cNvPr id="52228" name="Foliennummernplatzhalter 3">
            <a:extLst>
              <a:ext uri="{FF2B5EF4-FFF2-40B4-BE49-F238E27FC236}">
                <a16:creationId xmlns:a16="http://schemas.microsoft.com/office/drawing/2014/main" id="{13E76F3A-6F34-4C88-B2E9-D8B5F5EAC0A9}"/>
              </a:ext>
            </a:extLst>
          </p:cNvPr>
          <p:cNvSpPr>
            <a:spLocks noGrp="1"/>
          </p:cNvSpPr>
          <p:nvPr>
            <p:ph type="sldNum" sz="quarter" idx="5"/>
          </p:nvPr>
        </p:nvSpPr>
        <p:spPr>
          <a:noFill/>
        </p:spPr>
        <p:txBody>
          <a:bodyPr/>
          <a:lstStyle>
            <a:lvl1pPr defTabSz="931718">
              <a:spcBef>
                <a:spcPct val="30000"/>
              </a:spcBef>
              <a:defRPr sz="1200">
                <a:solidFill>
                  <a:schemeClr val="tx1"/>
                </a:solidFill>
                <a:latin typeface="Arial" panose="020B0604020202020204" pitchFamily="34" charset="0"/>
              </a:defRPr>
            </a:lvl1pPr>
            <a:lvl2pPr marL="722201" indent="-271421" defTabSz="931718">
              <a:spcBef>
                <a:spcPct val="30000"/>
              </a:spcBef>
              <a:defRPr sz="1200">
                <a:solidFill>
                  <a:schemeClr val="tx1"/>
                </a:solidFill>
                <a:latin typeface="Arial" panose="020B0604020202020204" pitchFamily="34" charset="0"/>
              </a:defRPr>
            </a:lvl2pPr>
            <a:lvl3pPr marL="1117426" indent="-214280" defTabSz="931718">
              <a:spcBef>
                <a:spcPct val="30000"/>
              </a:spcBef>
              <a:defRPr sz="1200">
                <a:solidFill>
                  <a:schemeClr val="tx1"/>
                </a:solidFill>
                <a:latin typeface="Arial" panose="020B0604020202020204" pitchFamily="34" charset="0"/>
              </a:defRPr>
            </a:lvl3pPr>
            <a:lvl4pPr marL="1569794" indent="-214280" defTabSz="931718">
              <a:spcBef>
                <a:spcPct val="30000"/>
              </a:spcBef>
              <a:defRPr sz="1200">
                <a:solidFill>
                  <a:schemeClr val="tx1"/>
                </a:solidFill>
                <a:latin typeface="Arial" panose="020B0604020202020204" pitchFamily="34" charset="0"/>
              </a:defRPr>
            </a:lvl4pPr>
            <a:lvl5pPr marL="2020574" indent="-214280" defTabSz="931718">
              <a:spcBef>
                <a:spcPct val="30000"/>
              </a:spcBef>
              <a:defRPr sz="1200">
                <a:solidFill>
                  <a:schemeClr val="tx1"/>
                </a:solidFill>
                <a:latin typeface="Arial" panose="020B0604020202020204" pitchFamily="34" charset="0"/>
              </a:defRPr>
            </a:lvl5pPr>
            <a:lvl6pPr marL="2477703" indent="-214280" defTabSz="931718" eaLnBrk="0" fontAlgn="base" hangingPunct="0">
              <a:spcBef>
                <a:spcPct val="30000"/>
              </a:spcBef>
              <a:spcAft>
                <a:spcPct val="0"/>
              </a:spcAft>
              <a:defRPr sz="1200">
                <a:solidFill>
                  <a:schemeClr val="tx1"/>
                </a:solidFill>
                <a:latin typeface="Arial" panose="020B0604020202020204" pitchFamily="34" charset="0"/>
              </a:defRPr>
            </a:lvl6pPr>
            <a:lvl7pPr marL="2934831" indent="-214280" defTabSz="931718" eaLnBrk="0" fontAlgn="base" hangingPunct="0">
              <a:spcBef>
                <a:spcPct val="30000"/>
              </a:spcBef>
              <a:spcAft>
                <a:spcPct val="0"/>
              </a:spcAft>
              <a:defRPr sz="1200">
                <a:solidFill>
                  <a:schemeClr val="tx1"/>
                </a:solidFill>
                <a:latin typeface="Arial" panose="020B0604020202020204" pitchFamily="34" charset="0"/>
              </a:defRPr>
            </a:lvl7pPr>
            <a:lvl8pPr marL="3391960" indent="-214280" defTabSz="931718" eaLnBrk="0" fontAlgn="base" hangingPunct="0">
              <a:spcBef>
                <a:spcPct val="30000"/>
              </a:spcBef>
              <a:spcAft>
                <a:spcPct val="0"/>
              </a:spcAft>
              <a:defRPr sz="1200">
                <a:solidFill>
                  <a:schemeClr val="tx1"/>
                </a:solidFill>
                <a:latin typeface="Arial" panose="020B0604020202020204" pitchFamily="34" charset="0"/>
              </a:defRPr>
            </a:lvl8pPr>
            <a:lvl9pPr marL="3849090" indent="-214280" defTabSz="93171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1137DC-9CBC-48A0-9B6C-FBAC5BDED1D8}" type="slidenum">
              <a:rPr lang="de-DE" altLang="de-DE" sz="1400"/>
              <a:pPr>
                <a:spcBef>
                  <a:spcPct val="0"/>
                </a:spcBef>
              </a:pPr>
              <a:t>58</a:t>
            </a:fld>
            <a:endParaRPr lang="de-DE" altLang="de-DE" sz="1400"/>
          </a:p>
        </p:txBody>
      </p:sp>
    </p:spTree>
    <p:extLst>
      <p:ext uri="{BB962C8B-B14F-4D97-AF65-F5344CB8AC3E}">
        <p14:creationId xmlns:p14="http://schemas.microsoft.com/office/powerpoint/2010/main" val="69621856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olienbildplatzhalter 1">
            <a:extLst>
              <a:ext uri="{FF2B5EF4-FFF2-40B4-BE49-F238E27FC236}">
                <a16:creationId xmlns:a16="http://schemas.microsoft.com/office/drawing/2014/main" id="{9C0442F3-A470-4A3D-A184-B8BDBED5AA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Notizenplatzhalter 2">
            <a:extLst>
              <a:ext uri="{FF2B5EF4-FFF2-40B4-BE49-F238E27FC236}">
                <a16:creationId xmlns:a16="http://schemas.microsoft.com/office/drawing/2014/main" id="{196E6CA6-0C17-4F65-9524-C38A06AA01C5}"/>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196612" name="Foliennummernplatzhalter 3">
            <a:extLst>
              <a:ext uri="{FF2B5EF4-FFF2-40B4-BE49-F238E27FC236}">
                <a16:creationId xmlns:a16="http://schemas.microsoft.com/office/drawing/2014/main" id="{05930BFE-64F0-4967-A0BA-3ABB4D76FA76}"/>
              </a:ext>
            </a:extLst>
          </p:cNvPr>
          <p:cNvSpPr>
            <a:spLocks noGrp="1"/>
          </p:cNvSpPr>
          <p:nvPr>
            <p:ph type="sldNum" sz="quarter" idx="5"/>
          </p:nvPr>
        </p:nvSpPr>
        <p:spPr>
          <a:noFill/>
        </p:spPr>
        <p:txBody>
          <a:bodyPr/>
          <a:lstStyle>
            <a:lvl1pPr defTabSz="887654">
              <a:spcBef>
                <a:spcPct val="30000"/>
              </a:spcBef>
              <a:defRPr sz="1200">
                <a:solidFill>
                  <a:schemeClr val="tx1"/>
                </a:solidFill>
                <a:latin typeface="Calibri" panose="020F0502020204030204" pitchFamily="34" charset="0"/>
                <a:cs typeface="Arial" panose="020B0604020202020204" pitchFamily="34" charset="0"/>
              </a:defRPr>
            </a:lvl1pPr>
            <a:lvl2pPr marL="731841" indent="-278574" defTabSz="887654">
              <a:spcBef>
                <a:spcPct val="30000"/>
              </a:spcBef>
              <a:defRPr sz="1200">
                <a:solidFill>
                  <a:schemeClr val="tx1"/>
                </a:solidFill>
                <a:latin typeface="Calibri" panose="020F0502020204030204" pitchFamily="34" charset="0"/>
                <a:cs typeface="Arial" panose="020B0604020202020204" pitchFamily="34" charset="0"/>
              </a:defRPr>
            </a:lvl2pPr>
            <a:lvl3pPr marL="1128453" indent="-221912" defTabSz="887654">
              <a:spcBef>
                <a:spcPct val="30000"/>
              </a:spcBef>
              <a:defRPr sz="1200">
                <a:solidFill>
                  <a:schemeClr val="tx1"/>
                </a:solidFill>
                <a:latin typeface="Calibri" panose="020F0502020204030204" pitchFamily="34" charset="0"/>
                <a:cs typeface="Arial" panose="020B0604020202020204" pitchFamily="34" charset="0"/>
              </a:defRPr>
            </a:lvl3pPr>
            <a:lvl4pPr marL="1578574" indent="-221912" defTabSz="887654">
              <a:spcBef>
                <a:spcPct val="30000"/>
              </a:spcBef>
              <a:defRPr sz="1200">
                <a:solidFill>
                  <a:schemeClr val="tx1"/>
                </a:solidFill>
                <a:latin typeface="Calibri" panose="020F0502020204030204" pitchFamily="34" charset="0"/>
                <a:cs typeface="Arial" panose="020B0604020202020204" pitchFamily="34" charset="0"/>
              </a:defRPr>
            </a:lvl4pPr>
            <a:lvl5pPr marL="2031844" indent="-221912" defTabSz="887654">
              <a:spcBef>
                <a:spcPct val="30000"/>
              </a:spcBef>
              <a:defRPr sz="1200">
                <a:solidFill>
                  <a:schemeClr val="tx1"/>
                </a:solidFill>
                <a:latin typeface="Calibri" panose="020F0502020204030204" pitchFamily="34" charset="0"/>
                <a:cs typeface="Arial" panose="020B0604020202020204" pitchFamily="34" charset="0"/>
              </a:defRPr>
            </a:lvl5pPr>
            <a:lvl6pPr marL="2485115"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8384"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1652"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4921" indent="-221912" defTabSz="88765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111D3784-A3A9-4802-9BD0-02A0429C230E}" type="slidenum">
              <a:rPr lang="de-DE" altLang="de-DE" sz="1300">
                <a:solidFill>
                  <a:srgbClr val="000000"/>
                </a:solidFill>
              </a:rPr>
              <a:pPr>
                <a:spcBef>
                  <a:spcPct val="0"/>
                </a:spcBef>
              </a:pPr>
              <a:t>59</a:t>
            </a:fld>
            <a:endParaRPr lang="de-DE" altLang="de-DE" sz="130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a:extLst>
              <a:ext uri="{FF2B5EF4-FFF2-40B4-BE49-F238E27FC236}">
                <a16:creationId xmlns:a16="http://schemas.microsoft.com/office/drawing/2014/main" id="{0FAB4E96-283F-478E-8822-0DB031B86039}"/>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Rectangle 3">
            <a:extLst>
              <a:ext uri="{FF2B5EF4-FFF2-40B4-BE49-F238E27FC236}">
                <a16:creationId xmlns:a16="http://schemas.microsoft.com/office/drawing/2014/main" id="{544CF1FA-E532-48B8-89B8-D7BABBD93437}"/>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dirty="0">
              <a:cs typeface="Arial" panose="020B0604020202020204" pitchFamily="34" charset="0"/>
            </a:endParaRPr>
          </a:p>
        </p:txBody>
      </p:sp>
    </p:spTree>
    <p:extLst>
      <p:ext uri="{BB962C8B-B14F-4D97-AF65-F5344CB8AC3E}">
        <p14:creationId xmlns:p14="http://schemas.microsoft.com/office/powerpoint/2010/main" val="95289894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034726BD-F775-4B0F-B0DC-E9106BEF49F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8659" name="Rectangle 3">
            <a:extLst>
              <a:ext uri="{FF2B5EF4-FFF2-40B4-BE49-F238E27FC236}">
                <a16:creationId xmlns:a16="http://schemas.microsoft.com/office/drawing/2014/main" id="{9B3C7752-4694-4D86-AC3C-97858CD1A45C}"/>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198660" name="Fußzeilenplatzhalter 1">
            <a:extLst>
              <a:ext uri="{FF2B5EF4-FFF2-40B4-BE49-F238E27FC236}">
                <a16:creationId xmlns:a16="http://schemas.microsoft.com/office/drawing/2014/main" id="{B1DEAFBE-BC04-463C-B18F-D2ABEBEDE0FB}"/>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Folienbildplatzhalter 1">
            <a:extLst>
              <a:ext uri="{FF2B5EF4-FFF2-40B4-BE49-F238E27FC236}">
                <a16:creationId xmlns:a16="http://schemas.microsoft.com/office/drawing/2014/main" id="{CD85ED8D-FCDE-4029-9132-234FA52EAB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2755" name="Notizenplatzhalter 2">
            <a:extLst>
              <a:ext uri="{FF2B5EF4-FFF2-40B4-BE49-F238E27FC236}">
                <a16:creationId xmlns:a16="http://schemas.microsoft.com/office/drawing/2014/main" id="{252D46DE-2380-471B-B707-F963F5FBBFEA}"/>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02756" name="Foliennummernplatzhalter 3">
            <a:extLst>
              <a:ext uri="{FF2B5EF4-FFF2-40B4-BE49-F238E27FC236}">
                <a16:creationId xmlns:a16="http://schemas.microsoft.com/office/drawing/2014/main" id="{71D234B7-C94A-45CC-A1A7-8EEF5B9FE999}"/>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75B37EB0-AE5D-4425-BEEE-E48142D081F6}" type="slidenum">
              <a:rPr lang="de-DE" altLang="de-DE" sz="1300"/>
              <a:pPr>
                <a:spcBef>
                  <a:spcPct val="0"/>
                </a:spcBef>
              </a:pPr>
              <a:t>61</a:t>
            </a:fld>
            <a:endParaRPr lang="de-DE" altLang="de-DE" sz="130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a:extLst>
              <a:ext uri="{FF2B5EF4-FFF2-40B4-BE49-F238E27FC236}">
                <a16:creationId xmlns:a16="http://schemas.microsoft.com/office/drawing/2014/main" id="{C5E9CBB3-8A59-4F5C-8E7E-9C763998FED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03" name="Rectangle 3">
            <a:extLst>
              <a:ext uri="{FF2B5EF4-FFF2-40B4-BE49-F238E27FC236}">
                <a16:creationId xmlns:a16="http://schemas.microsoft.com/office/drawing/2014/main" id="{2B733297-7722-4162-9E12-DDAFE11482D5}"/>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04804" name="Fußzeilenplatzhalter 1">
            <a:extLst>
              <a:ext uri="{FF2B5EF4-FFF2-40B4-BE49-F238E27FC236}">
                <a16:creationId xmlns:a16="http://schemas.microsoft.com/office/drawing/2014/main" id="{8F063D54-6AEF-480B-B17C-457C2B215178}"/>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a:extLst>
              <a:ext uri="{FF2B5EF4-FFF2-40B4-BE49-F238E27FC236}">
                <a16:creationId xmlns:a16="http://schemas.microsoft.com/office/drawing/2014/main" id="{8B400E4E-5F8D-44D1-B02E-73AA8501D65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6851" name="Rectangle 3">
            <a:extLst>
              <a:ext uri="{FF2B5EF4-FFF2-40B4-BE49-F238E27FC236}">
                <a16:creationId xmlns:a16="http://schemas.microsoft.com/office/drawing/2014/main" id="{4EE5B9A1-359E-4D6D-9D5A-4CA92D43D7B8}"/>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06852" name="Fußzeilenplatzhalter 1">
            <a:extLst>
              <a:ext uri="{FF2B5EF4-FFF2-40B4-BE49-F238E27FC236}">
                <a16:creationId xmlns:a16="http://schemas.microsoft.com/office/drawing/2014/main" id="{8398AEFF-5E7E-4C68-87B6-AB298A0A4873}"/>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a:extLst>
              <a:ext uri="{FF2B5EF4-FFF2-40B4-BE49-F238E27FC236}">
                <a16:creationId xmlns:a16="http://schemas.microsoft.com/office/drawing/2014/main" id="{18BA1984-9666-48CD-96F4-E765493212A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8899" name="Rectangle 3">
            <a:extLst>
              <a:ext uri="{FF2B5EF4-FFF2-40B4-BE49-F238E27FC236}">
                <a16:creationId xmlns:a16="http://schemas.microsoft.com/office/drawing/2014/main" id="{405CD88E-0B97-4666-B8CF-A0F052391FF2}"/>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08900" name="Fußzeilenplatzhalter 1">
            <a:extLst>
              <a:ext uri="{FF2B5EF4-FFF2-40B4-BE49-F238E27FC236}">
                <a16:creationId xmlns:a16="http://schemas.microsoft.com/office/drawing/2014/main" id="{36DC6FE4-254D-4765-9938-D0E989934EB6}"/>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a:extLst>
              <a:ext uri="{FF2B5EF4-FFF2-40B4-BE49-F238E27FC236}">
                <a16:creationId xmlns:a16="http://schemas.microsoft.com/office/drawing/2014/main" id="{F3AA08F4-D8EC-4D77-B2D9-DE5533A9E4F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0947" name="Rectangle 3">
            <a:extLst>
              <a:ext uri="{FF2B5EF4-FFF2-40B4-BE49-F238E27FC236}">
                <a16:creationId xmlns:a16="http://schemas.microsoft.com/office/drawing/2014/main" id="{125DD79C-CF55-47A0-9795-F958332CEB7E}"/>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10948" name="Fußzeilenplatzhalter 1">
            <a:extLst>
              <a:ext uri="{FF2B5EF4-FFF2-40B4-BE49-F238E27FC236}">
                <a16:creationId xmlns:a16="http://schemas.microsoft.com/office/drawing/2014/main" id="{992D8F07-D70E-4CE9-8B3E-8051C3A05A71}"/>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a:extLst>
              <a:ext uri="{FF2B5EF4-FFF2-40B4-BE49-F238E27FC236}">
                <a16:creationId xmlns:a16="http://schemas.microsoft.com/office/drawing/2014/main" id="{BD258AA5-2741-48E0-B202-2B69532ED03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2995" name="Rectangle 3">
            <a:extLst>
              <a:ext uri="{FF2B5EF4-FFF2-40B4-BE49-F238E27FC236}">
                <a16:creationId xmlns:a16="http://schemas.microsoft.com/office/drawing/2014/main" id="{946D7478-CEC3-4730-9CD9-696600D83533}"/>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12996" name="Fußzeilenplatzhalter 1">
            <a:extLst>
              <a:ext uri="{FF2B5EF4-FFF2-40B4-BE49-F238E27FC236}">
                <a16:creationId xmlns:a16="http://schemas.microsoft.com/office/drawing/2014/main" id="{23FB6E18-C22C-4967-87B7-FFF4C4123CED}"/>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Folienbildplatzhalter 1">
            <a:extLst>
              <a:ext uri="{FF2B5EF4-FFF2-40B4-BE49-F238E27FC236}">
                <a16:creationId xmlns:a16="http://schemas.microsoft.com/office/drawing/2014/main" id="{1F374DEA-AEE9-4AC0-B744-6BDEB79A9D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43" name="Notizenplatzhalter 2">
            <a:extLst>
              <a:ext uri="{FF2B5EF4-FFF2-40B4-BE49-F238E27FC236}">
                <a16:creationId xmlns:a16="http://schemas.microsoft.com/office/drawing/2014/main" id="{FAF5DB4B-D48C-4A80-B032-0C2E8DC8B8A7}"/>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15044" name="Foliennummernplatzhalter 3">
            <a:extLst>
              <a:ext uri="{FF2B5EF4-FFF2-40B4-BE49-F238E27FC236}">
                <a16:creationId xmlns:a16="http://schemas.microsoft.com/office/drawing/2014/main" id="{34FC30BD-B04F-4C43-B059-7C09DF215E7A}"/>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1857B36F-8723-4D82-8615-0F53EEE890F4}" type="slidenum">
              <a:rPr lang="de-DE" altLang="de-DE" sz="1300"/>
              <a:pPr>
                <a:spcBef>
                  <a:spcPct val="0"/>
                </a:spcBef>
              </a:pPr>
              <a:t>67</a:t>
            </a:fld>
            <a:endParaRPr lang="de-DE" altLang="de-DE" sz="130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a:extLst>
              <a:ext uri="{FF2B5EF4-FFF2-40B4-BE49-F238E27FC236}">
                <a16:creationId xmlns:a16="http://schemas.microsoft.com/office/drawing/2014/main" id="{0A2EC1F7-0486-4648-B8CA-65C4B4108F4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7091" name="Rectangle 3">
            <a:extLst>
              <a:ext uri="{FF2B5EF4-FFF2-40B4-BE49-F238E27FC236}">
                <a16:creationId xmlns:a16="http://schemas.microsoft.com/office/drawing/2014/main" id="{368AD15D-8044-4051-B739-E974E392FB32}"/>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17092" name="Fußzeilenplatzhalter 1">
            <a:extLst>
              <a:ext uri="{FF2B5EF4-FFF2-40B4-BE49-F238E27FC236}">
                <a16:creationId xmlns:a16="http://schemas.microsoft.com/office/drawing/2014/main" id="{3BAD7418-6BA2-4E76-A92E-D1970C7A03DE}"/>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Folienbildplatzhalter 1">
            <a:extLst>
              <a:ext uri="{FF2B5EF4-FFF2-40B4-BE49-F238E27FC236}">
                <a16:creationId xmlns:a16="http://schemas.microsoft.com/office/drawing/2014/main" id="{B3BA15DA-CAC3-405E-9401-91C51EA17BC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9139" name="Notizenplatzhalter 2">
            <a:extLst>
              <a:ext uri="{FF2B5EF4-FFF2-40B4-BE49-F238E27FC236}">
                <a16:creationId xmlns:a16="http://schemas.microsoft.com/office/drawing/2014/main" id="{C887C219-2A17-44B3-8DE0-F40A2C62D3B8}"/>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19140" name="Foliennummernplatzhalter 3">
            <a:extLst>
              <a:ext uri="{FF2B5EF4-FFF2-40B4-BE49-F238E27FC236}">
                <a16:creationId xmlns:a16="http://schemas.microsoft.com/office/drawing/2014/main" id="{4CB8E1B3-1551-4844-9A47-BBD7494DF7DA}"/>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6719CBF0-C149-493B-8317-9C5BD8D60DC9}" type="slidenum">
              <a:rPr lang="de-DE" altLang="de-DE" sz="1300"/>
              <a:pPr>
                <a:spcBef>
                  <a:spcPct val="0"/>
                </a:spcBef>
              </a:pPr>
              <a:t>69</a:t>
            </a:fld>
            <a:endParaRPr lang="de-DE" altLang="de-DE" sz="13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a:extLst>
              <a:ext uri="{FF2B5EF4-FFF2-40B4-BE49-F238E27FC236}">
                <a16:creationId xmlns:a16="http://schemas.microsoft.com/office/drawing/2014/main" id="{40F49349-782C-42BF-A972-9D5E29790B4F}"/>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Rectangle 3">
            <a:extLst>
              <a:ext uri="{FF2B5EF4-FFF2-40B4-BE49-F238E27FC236}">
                <a16:creationId xmlns:a16="http://schemas.microsoft.com/office/drawing/2014/main" id="{2792461E-0A2C-47D4-A11A-E02233501376}"/>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dirty="0">
              <a:cs typeface="Arial" panose="020B0604020202020204" pitchFamily="34" charset="0"/>
            </a:endParaRPr>
          </a:p>
        </p:txBody>
      </p:sp>
    </p:spTree>
    <p:extLst>
      <p:ext uri="{BB962C8B-B14F-4D97-AF65-F5344CB8AC3E}">
        <p14:creationId xmlns:p14="http://schemas.microsoft.com/office/powerpoint/2010/main" val="253565544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a:extLst>
              <a:ext uri="{FF2B5EF4-FFF2-40B4-BE49-F238E27FC236}">
                <a16:creationId xmlns:a16="http://schemas.microsoft.com/office/drawing/2014/main" id="{85B3FD6C-8918-4E35-93EE-021B2D945E0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1187" name="Rectangle 3">
            <a:extLst>
              <a:ext uri="{FF2B5EF4-FFF2-40B4-BE49-F238E27FC236}">
                <a16:creationId xmlns:a16="http://schemas.microsoft.com/office/drawing/2014/main" id="{A713BE92-CDA1-4BBB-9967-922FEC42D0F5}"/>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21188" name="Fußzeilenplatzhalter 1">
            <a:extLst>
              <a:ext uri="{FF2B5EF4-FFF2-40B4-BE49-F238E27FC236}">
                <a16:creationId xmlns:a16="http://schemas.microsoft.com/office/drawing/2014/main" id="{662532BC-CE5B-4CFC-9D20-FCD51CE4B3CC}"/>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a:extLst>
              <a:ext uri="{FF2B5EF4-FFF2-40B4-BE49-F238E27FC236}">
                <a16:creationId xmlns:a16="http://schemas.microsoft.com/office/drawing/2014/main" id="{5ACCD675-7E7C-4A91-9DC8-208017CD464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3235" name="Rectangle 3">
            <a:extLst>
              <a:ext uri="{FF2B5EF4-FFF2-40B4-BE49-F238E27FC236}">
                <a16:creationId xmlns:a16="http://schemas.microsoft.com/office/drawing/2014/main" id="{B31160F4-90EC-4EA1-B1F9-D5CD91E3B14B}"/>
              </a:ext>
            </a:extLst>
          </p:cNvPr>
          <p:cNvSpPr>
            <a:spLocks noGrp="1" noChangeArrowheads="1"/>
          </p:cNvSpPr>
          <p:nvPr>
            <p:ph type="body" idx="1"/>
          </p:nvPr>
        </p:nvSpPr>
        <p:spPr>
          <a:noFill/>
        </p:spPr>
        <p:txBody>
          <a:bodyPr/>
          <a:lstStyle/>
          <a:p>
            <a:pPr eaLnBrk="1" hangingPunct="1"/>
            <a:endParaRPr lang="de-DE" altLang="de-DE" dirty="0">
              <a:cs typeface="Arial" panose="020B0604020202020204" pitchFamily="34" charset="0"/>
            </a:endParaRPr>
          </a:p>
        </p:txBody>
      </p:sp>
      <p:sp>
        <p:nvSpPr>
          <p:cNvPr id="223236" name="Fußzeilenplatzhalter 1">
            <a:extLst>
              <a:ext uri="{FF2B5EF4-FFF2-40B4-BE49-F238E27FC236}">
                <a16:creationId xmlns:a16="http://schemas.microsoft.com/office/drawing/2014/main" id="{40BA30EE-5251-458C-93C9-4609A37CB3A2}"/>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a:extLst>
              <a:ext uri="{FF2B5EF4-FFF2-40B4-BE49-F238E27FC236}">
                <a16:creationId xmlns:a16="http://schemas.microsoft.com/office/drawing/2014/main" id="{FF1C96D6-0D57-4C19-B7E3-B10142CED16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283" name="Rectangle 3">
            <a:extLst>
              <a:ext uri="{FF2B5EF4-FFF2-40B4-BE49-F238E27FC236}">
                <a16:creationId xmlns:a16="http://schemas.microsoft.com/office/drawing/2014/main" id="{B37179FE-AD8B-4C41-BB05-6C077F80F995}"/>
              </a:ext>
            </a:extLst>
          </p:cNvPr>
          <p:cNvSpPr>
            <a:spLocks noGrp="1" noChangeArrowheads="1"/>
          </p:cNvSpPr>
          <p:nvPr>
            <p:ph type="body" idx="1"/>
          </p:nvPr>
        </p:nvSpPr>
        <p:spPr>
          <a:noFill/>
        </p:spPr>
        <p:txBody>
          <a:bodyPr/>
          <a:lstStyle/>
          <a:p>
            <a:pPr eaLnBrk="1" hangingPunct="1"/>
            <a:r>
              <a:rPr lang="de-DE" altLang="de-DE" dirty="0">
                <a:cs typeface="Arial" panose="020B0604020202020204" pitchFamily="34" charset="0"/>
              </a:rPr>
              <a:t>?Angaben auf Papier nicht verstanden.</a:t>
            </a:r>
          </a:p>
        </p:txBody>
      </p:sp>
      <p:sp>
        <p:nvSpPr>
          <p:cNvPr id="225284" name="Fußzeilenplatzhalter 1">
            <a:extLst>
              <a:ext uri="{FF2B5EF4-FFF2-40B4-BE49-F238E27FC236}">
                <a16:creationId xmlns:a16="http://schemas.microsoft.com/office/drawing/2014/main" id="{98E5287D-EF4C-4115-AF2C-B1C5B495C1F9}"/>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a:extLst>
              <a:ext uri="{FF2B5EF4-FFF2-40B4-BE49-F238E27FC236}">
                <a16:creationId xmlns:a16="http://schemas.microsoft.com/office/drawing/2014/main" id="{B9DDAA7E-4E9D-43AB-8E21-9CCE731C524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1" name="Rectangle 3">
            <a:extLst>
              <a:ext uri="{FF2B5EF4-FFF2-40B4-BE49-F238E27FC236}">
                <a16:creationId xmlns:a16="http://schemas.microsoft.com/office/drawing/2014/main" id="{CB702B39-BB3D-4E02-8AC8-7120FA0D2036}"/>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27332" name="Fußzeilenplatzhalter 1">
            <a:extLst>
              <a:ext uri="{FF2B5EF4-FFF2-40B4-BE49-F238E27FC236}">
                <a16:creationId xmlns:a16="http://schemas.microsoft.com/office/drawing/2014/main" id="{D2F50421-901E-4239-A22D-04C64D6EFF53}"/>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a:extLst>
              <a:ext uri="{FF2B5EF4-FFF2-40B4-BE49-F238E27FC236}">
                <a16:creationId xmlns:a16="http://schemas.microsoft.com/office/drawing/2014/main" id="{8D9D38C0-5464-4CD9-9393-02D62E0E3A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1" name="Rectangle 3">
            <a:extLst>
              <a:ext uri="{FF2B5EF4-FFF2-40B4-BE49-F238E27FC236}">
                <a16:creationId xmlns:a16="http://schemas.microsoft.com/office/drawing/2014/main" id="{2302F8AD-1F16-4962-A56A-3455C5505CE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37572" name="Fußzeilenplatzhalter 1">
            <a:extLst>
              <a:ext uri="{FF2B5EF4-FFF2-40B4-BE49-F238E27FC236}">
                <a16:creationId xmlns:a16="http://schemas.microsoft.com/office/drawing/2014/main" id="{DB0254CA-0F0D-46BC-BF49-8F09DF8A2BC3}"/>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87293282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a:extLst>
              <a:ext uri="{FF2B5EF4-FFF2-40B4-BE49-F238E27FC236}">
                <a16:creationId xmlns:a16="http://schemas.microsoft.com/office/drawing/2014/main" id="{8D9D38C0-5464-4CD9-9393-02D62E0E3A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1" name="Rectangle 3">
            <a:extLst>
              <a:ext uri="{FF2B5EF4-FFF2-40B4-BE49-F238E27FC236}">
                <a16:creationId xmlns:a16="http://schemas.microsoft.com/office/drawing/2014/main" id="{2302F8AD-1F16-4962-A56A-3455C5505CEF}"/>
              </a:ext>
            </a:extLst>
          </p:cNvPr>
          <p:cNvSpPr>
            <a:spLocks noGrp="1" noChangeArrowheads="1"/>
          </p:cNvSpPr>
          <p:nvPr>
            <p:ph type="body" idx="1"/>
          </p:nvPr>
        </p:nvSpPr>
        <p:spPr>
          <a:noFill/>
        </p:spPr>
        <p:txBody>
          <a:bodyPr/>
          <a:lstStyle/>
          <a:p>
            <a:pPr eaLnBrk="1" hangingPunct="1"/>
            <a:endParaRPr lang="de-DE" altLang="de-DE" dirty="0">
              <a:cs typeface="Arial" panose="020B0604020202020204" pitchFamily="34" charset="0"/>
            </a:endParaRPr>
          </a:p>
        </p:txBody>
      </p:sp>
      <p:sp>
        <p:nvSpPr>
          <p:cNvPr id="237572" name="Fußzeilenplatzhalter 1">
            <a:extLst>
              <a:ext uri="{FF2B5EF4-FFF2-40B4-BE49-F238E27FC236}">
                <a16:creationId xmlns:a16="http://schemas.microsoft.com/office/drawing/2014/main" id="{DB0254CA-0F0D-46BC-BF49-8F09DF8A2BC3}"/>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2114308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a:extLst>
              <a:ext uri="{FF2B5EF4-FFF2-40B4-BE49-F238E27FC236}">
                <a16:creationId xmlns:a16="http://schemas.microsoft.com/office/drawing/2014/main" id="{71258FF9-B3F6-4282-ACD2-2437FF0A40F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9379" name="Rectangle 3">
            <a:extLst>
              <a:ext uri="{FF2B5EF4-FFF2-40B4-BE49-F238E27FC236}">
                <a16:creationId xmlns:a16="http://schemas.microsoft.com/office/drawing/2014/main" id="{7EF22D45-548A-4134-BB16-28079ADD11A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29380" name="Fußzeilenplatzhalter 1">
            <a:extLst>
              <a:ext uri="{FF2B5EF4-FFF2-40B4-BE49-F238E27FC236}">
                <a16:creationId xmlns:a16="http://schemas.microsoft.com/office/drawing/2014/main" id="{561A29FA-83EE-4EC0-9510-A6FEFA3B8874}"/>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a:extLst>
              <a:ext uri="{FF2B5EF4-FFF2-40B4-BE49-F238E27FC236}">
                <a16:creationId xmlns:a16="http://schemas.microsoft.com/office/drawing/2014/main" id="{EB974F42-5304-4F39-818D-F28B763C23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1427" name="Notizenplatzhalter 2">
            <a:extLst>
              <a:ext uri="{FF2B5EF4-FFF2-40B4-BE49-F238E27FC236}">
                <a16:creationId xmlns:a16="http://schemas.microsoft.com/office/drawing/2014/main" id="{D7AEDD16-2A6E-42CB-BE66-978CD3CD6A64}"/>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31428" name="Foliennummernplatzhalter 3">
            <a:extLst>
              <a:ext uri="{FF2B5EF4-FFF2-40B4-BE49-F238E27FC236}">
                <a16:creationId xmlns:a16="http://schemas.microsoft.com/office/drawing/2014/main" id="{11A6CD81-5EF0-4F67-A47B-CDFA91CAA32C}"/>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13263A2B-EDCD-4266-AB29-B57ED08EE77D}" type="slidenum">
              <a:rPr lang="de-DE" altLang="de-DE" sz="1300"/>
              <a:pPr>
                <a:spcBef>
                  <a:spcPct val="0"/>
                </a:spcBef>
              </a:pPr>
              <a:t>77</a:t>
            </a:fld>
            <a:endParaRPr lang="de-DE" altLang="de-DE" sz="130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a:extLst>
              <a:ext uri="{FF2B5EF4-FFF2-40B4-BE49-F238E27FC236}">
                <a16:creationId xmlns:a16="http://schemas.microsoft.com/office/drawing/2014/main" id="{ACECBD35-3208-41DD-B2DC-FCF125FBA68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5" name="Rectangle 3">
            <a:extLst>
              <a:ext uri="{FF2B5EF4-FFF2-40B4-BE49-F238E27FC236}">
                <a16:creationId xmlns:a16="http://schemas.microsoft.com/office/drawing/2014/main" id="{A3F43AD6-4247-4CFF-AD68-E3911D7532A8}"/>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33476" name="Fußzeilenplatzhalter 1">
            <a:extLst>
              <a:ext uri="{FF2B5EF4-FFF2-40B4-BE49-F238E27FC236}">
                <a16:creationId xmlns:a16="http://schemas.microsoft.com/office/drawing/2014/main" id="{187B7248-ACD5-43B2-BB70-2F10B436C1AD}"/>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Folienbildplatzhalter 1">
            <a:extLst>
              <a:ext uri="{FF2B5EF4-FFF2-40B4-BE49-F238E27FC236}">
                <a16:creationId xmlns:a16="http://schemas.microsoft.com/office/drawing/2014/main" id="{59213DD0-FEFC-42E6-BBE7-303AB4B0ADC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23" name="Notizenplatzhalter 2">
            <a:extLst>
              <a:ext uri="{FF2B5EF4-FFF2-40B4-BE49-F238E27FC236}">
                <a16:creationId xmlns:a16="http://schemas.microsoft.com/office/drawing/2014/main" id="{837F4159-EA7B-4E1F-AC1B-94C569BFD1E8}"/>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35524" name="Foliennummernplatzhalter 3">
            <a:extLst>
              <a:ext uri="{FF2B5EF4-FFF2-40B4-BE49-F238E27FC236}">
                <a16:creationId xmlns:a16="http://schemas.microsoft.com/office/drawing/2014/main" id="{627B34F4-997B-4540-AA09-AE847AE355A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416689BA-1A38-4D23-AE99-3D1E2B835399}" type="slidenum">
              <a:rPr lang="de-DE" altLang="de-DE" sz="1300"/>
              <a:pPr>
                <a:spcBef>
                  <a:spcPct val="0"/>
                </a:spcBef>
              </a:pPr>
              <a:t>79</a:t>
            </a:fld>
            <a:endParaRPr lang="de-DE" altLang="de-DE" sz="13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2D4D2ADB-078B-4EBA-AAA3-A87C68F650B6}"/>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Rectangle 3">
            <a:extLst>
              <a:ext uri="{FF2B5EF4-FFF2-40B4-BE49-F238E27FC236}">
                <a16:creationId xmlns:a16="http://schemas.microsoft.com/office/drawing/2014/main" id="{3434E687-7849-445E-9F07-1A00B243B9B2}"/>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dirty="0">
              <a:cs typeface="Arial" panose="020B060402020202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a:extLst>
              <a:ext uri="{FF2B5EF4-FFF2-40B4-BE49-F238E27FC236}">
                <a16:creationId xmlns:a16="http://schemas.microsoft.com/office/drawing/2014/main" id="{8D9D38C0-5464-4CD9-9393-02D62E0E3A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1" name="Rectangle 3">
            <a:extLst>
              <a:ext uri="{FF2B5EF4-FFF2-40B4-BE49-F238E27FC236}">
                <a16:creationId xmlns:a16="http://schemas.microsoft.com/office/drawing/2014/main" id="{2302F8AD-1F16-4962-A56A-3455C5505CE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37572" name="Fußzeilenplatzhalter 1">
            <a:extLst>
              <a:ext uri="{FF2B5EF4-FFF2-40B4-BE49-F238E27FC236}">
                <a16:creationId xmlns:a16="http://schemas.microsoft.com/office/drawing/2014/main" id="{DB0254CA-0F0D-46BC-BF49-8F09DF8A2BC3}"/>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a:extLst>
              <a:ext uri="{FF2B5EF4-FFF2-40B4-BE49-F238E27FC236}">
                <a16:creationId xmlns:a16="http://schemas.microsoft.com/office/drawing/2014/main" id="{8D9D38C0-5464-4CD9-9393-02D62E0E3A6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1" name="Rectangle 3">
            <a:extLst>
              <a:ext uri="{FF2B5EF4-FFF2-40B4-BE49-F238E27FC236}">
                <a16:creationId xmlns:a16="http://schemas.microsoft.com/office/drawing/2014/main" id="{2302F8AD-1F16-4962-A56A-3455C5505CEF}"/>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37572" name="Fußzeilenplatzhalter 1">
            <a:extLst>
              <a:ext uri="{FF2B5EF4-FFF2-40B4-BE49-F238E27FC236}">
                <a16:creationId xmlns:a16="http://schemas.microsoft.com/office/drawing/2014/main" id="{DB0254CA-0F0D-46BC-BF49-8F09DF8A2BC3}"/>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407985688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a:extLst>
              <a:ext uri="{FF2B5EF4-FFF2-40B4-BE49-F238E27FC236}">
                <a16:creationId xmlns:a16="http://schemas.microsoft.com/office/drawing/2014/main" id="{F1F3A464-8787-43DE-A386-9807AFA81E0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9619" name="Rectangle 3">
            <a:extLst>
              <a:ext uri="{FF2B5EF4-FFF2-40B4-BE49-F238E27FC236}">
                <a16:creationId xmlns:a16="http://schemas.microsoft.com/office/drawing/2014/main" id="{96B1716D-4665-49A6-8267-9A23A54AF578}"/>
              </a:ext>
            </a:extLst>
          </p:cNvPr>
          <p:cNvSpPr>
            <a:spLocks noGrp="1" noChangeArrowheads="1"/>
          </p:cNvSpPr>
          <p:nvPr>
            <p:ph type="body" idx="1"/>
          </p:nvPr>
        </p:nvSpPr>
        <p:spPr>
          <a:noFill/>
        </p:spPr>
        <p:txBody>
          <a:bodyPr/>
          <a:lstStyle/>
          <a:p>
            <a:pPr eaLnBrk="1" hangingPunct="1"/>
            <a:endParaRPr lang="de-DE" altLang="de-DE">
              <a:cs typeface="Arial" panose="020B0604020202020204" pitchFamily="34" charset="0"/>
            </a:endParaRPr>
          </a:p>
        </p:txBody>
      </p:sp>
      <p:sp>
        <p:nvSpPr>
          <p:cNvPr id="239620" name="Fußzeilenplatzhalter 1">
            <a:extLst>
              <a:ext uri="{FF2B5EF4-FFF2-40B4-BE49-F238E27FC236}">
                <a16:creationId xmlns:a16="http://schemas.microsoft.com/office/drawing/2014/main" id="{4A5FB99D-E1FA-48A2-BC74-3598B35AC6B5}"/>
              </a:ext>
            </a:extLst>
          </p:cNvPr>
          <p:cNvSpPr>
            <a:spLocks noGrp="1"/>
          </p:cNvSpPr>
          <p:nvPr>
            <p:ph type="ftr" sz="quarter" idx="4"/>
          </p:nvPr>
        </p:nvSpPr>
        <p:spPr>
          <a:noFill/>
        </p:spPr>
        <p:txBody>
          <a:bodyPr/>
          <a:lstStyle>
            <a:lvl1pPr defTabSz="878212">
              <a:spcBef>
                <a:spcPct val="30000"/>
              </a:spcBef>
              <a:defRPr sz="1200">
                <a:solidFill>
                  <a:schemeClr val="tx1"/>
                </a:solidFill>
                <a:latin typeface="Calibri" panose="020F0502020204030204" pitchFamily="34" charset="0"/>
                <a:cs typeface="Arial" panose="020B0604020202020204" pitchFamily="34" charset="0"/>
              </a:defRPr>
            </a:lvl1pPr>
            <a:lvl2pPr marL="725546" indent="-275422" defTabSz="878212">
              <a:spcBef>
                <a:spcPct val="30000"/>
              </a:spcBef>
              <a:defRPr sz="1200">
                <a:solidFill>
                  <a:schemeClr val="tx1"/>
                </a:solidFill>
                <a:latin typeface="Calibri" panose="020F0502020204030204" pitchFamily="34" charset="0"/>
                <a:cs typeface="Arial" panose="020B0604020202020204" pitchFamily="34" charset="0"/>
              </a:defRPr>
            </a:lvl2pPr>
            <a:lvl3pPr marL="1117437" indent="-218765" defTabSz="878212">
              <a:spcBef>
                <a:spcPct val="30000"/>
              </a:spcBef>
              <a:defRPr sz="1200">
                <a:solidFill>
                  <a:schemeClr val="tx1"/>
                </a:solidFill>
                <a:latin typeface="Calibri" panose="020F0502020204030204" pitchFamily="34" charset="0"/>
                <a:cs typeface="Arial" panose="020B0604020202020204" pitchFamily="34" charset="0"/>
              </a:defRPr>
            </a:lvl3pPr>
            <a:lvl4pPr marL="1564409" indent="-218765" defTabSz="878212">
              <a:spcBef>
                <a:spcPct val="30000"/>
              </a:spcBef>
              <a:defRPr sz="1200">
                <a:solidFill>
                  <a:schemeClr val="tx1"/>
                </a:solidFill>
                <a:latin typeface="Calibri" panose="020F0502020204030204" pitchFamily="34" charset="0"/>
                <a:cs typeface="Arial" panose="020B0604020202020204" pitchFamily="34" charset="0"/>
              </a:defRPr>
            </a:lvl4pPr>
            <a:lvl5pPr marL="2014530" indent="-218765" defTabSz="878212">
              <a:spcBef>
                <a:spcPct val="30000"/>
              </a:spcBef>
              <a:defRPr sz="1200">
                <a:solidFill>
                  <a:schemeClr val="tx1"/>
                </a:solidFill>
                <a:latin typeface="Calibri" panose="020F0502020204030204" pitchFamily="34" charset="0"/>
                <a:cs typeface="Arial" panose="020B0604020202020204" pitchFamily="34" charset="0"/>
              </a:defRPr>
            </a:lvl5pPr>
            <a:lvl6pPr marL="2467801"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21070"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74339"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27608" indent="-218765" defTabSz="87821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endParaRPr lang="de-DE" altLang="de-DE" sz="1100">
              <a:solidFill>
                <a:srgbClr val="000000"/>
              </a:solidFill>
              <a:latin typeface="Times New Roman" panose="02020603050405020304" pitchFamily="18"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Folienbildplatzhalter 1">
            <a:extLst>
              <a:ext uri="{FF2B5EF4-FFF2-40B4-BE49-F238E27FC236}">
                <a16:creationId xmlns:a16="http://schemas.microsoft.com/office/drawing/2014/main" id="{F1863ABB-9065-4923-93B8-08FB234650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9859" name="Notizenplatzhalter 2">
            <a:extLst>
              <a:ext uri="{FF2B5EF4-FFF2-40B4-BE49-F238E27FC236}">
                <a16:creationId xmlns:a16="http://schemas.microsoft.com/office/drawing/2014/main" id="{C18C403D-F2F2-4547-87AF-BC76E55A33C9}"/>
              </a:ext>
            </a:extLst>
          </p:cNvPr>
          <p:cNvSpPr>
            <a:spLocks noGrp="1" noChangeArrowheads="1"/>
          </p:cNvSpPr>
          <p:nvPr>
            <p:ph type="body" idx="1"/>
          </p:nvPr>
        </p:nvSpPr>
        <p:spPr>
          <a:noFill/>
        </p:spPr>
        <p:txBody>
          <a:bodyPr/>
          <a:lstStyle/>
          <a:p>
            <a:endParaRPr lang="de-DE" altLang="de-DE">
              <a:latin typeface="Arial" panose="020B0604020202020204" pitchFamily="34" charset="0"/>
              <a:cs typeface="Arial" panose="020B0604020202020204" pitchFamily="34" charset="0"/>
            </a:endParaRPr>
          </a:p>
        </p:txBody>
      </p:sp>
      <p:sp>
        <p:nvSpPr>
          <p:cNvPr id="249860" name="Foliennummernplatzhalter 3">
            <a:extLst>
              <a:ext uri="{FF2B5EF4-FFF2-40B4-BE49-F238E27FC236}">
                <a16:creationId xmlns:a16="http://schemas.microsoft.com/office/drawing/2014/main" id="{8B6C7D37-C235-4CFA-9132-39AC0D009DE7}"/>
              </a:ext>
            </a:extLst>
          </p:cNvPr>
          <p:cNvSpPr>
            <a:spLocks noGrp="1"/>
          </p:cNvSpPr>
          <p:nvPr>
            <p:ph type="sldNum" sz="quarter" idx="5"/>
          </p:nvPr>
        </p:nvSpPr>
        <p:spPr>
          <a:noFill/>
        </p:spPr>
        <p:txBody>
          <a:bodyPr/>
          <a:lstStyle>
            <a:lvl1pPr defTabSz="923852">
              <a:spcBef>
                <a:spcPct val="30000"/>
              </a:spcBef>
              <a:defRPr sz="1200">
                <a:solidFill>
                  <a:schemeClr val="tx1"/>
                </a:solidFill>
                <a:latin typeface="Calibri" panose="020F0502020204030204" pitchFamily="34" charset="0"/>
                <a:cs typeface="Arial" panose="020B0604020202020204" pitchFamily="34" charset="0"/>
              </a:defRPr>
            </a:lvl1pPr>
            <a:lvl2pPr marL="717678" indent="-270700" defTabSz="923852">
              <a:spcBef>
                <a:spcPct val="30000"/>
              </a:spcBef>
              <a:defRPr sz="1200">
                <a:solidFill>
                  <a:schemeClr val="tx1"/>
                </a:solidFill>
                <a:latin typeface="Calibri" panose="020F0502020204030204" pitchFamily="34" charset="0"/>
                <a:cs typeface="Arial" panose="020B0604020202020204" pitchFamily="34" charset="0"/>
              </a:defRPr>
            </a:lvl2pPr>
            <a:lvl3pPr marL="1109565" indent="-214044" defTabSz="923852">
              <a:spcBef>
                <a:spcPct val="30000"/>
              </a:spcBef>
              <a:defRPr sz="1200">
                <a:solidFill>
                  <a:schemeClr val="tx1"/>
                </a:solidFill>
                <a:latin typeface="Calibri" panose="020F0502020204030204" pitchFamily="34" charset="0"/>
                <a:cs typeface="Arial" panose="020B0604020202020204" pitchFamily="34" charset="0"/>
              </a:defRPr>
            </a:lvl3pPr>
            <a:lvl4pPr marL="1554967" indent="-214044" defTabSz="923852">
              <a:spcBef>
                <a:spcPct val="30000"/>
              </a:spcBef>
              <a:defRPr sz="1200">
                <a:solidFill>
                  <a:schemeClr val="tx1"/>
                </a:solidFill>
                <a:latin typeface="Calibri" panose="020F0502020204030204" pitchFamily="34" charset="0"/>
                <a:cs typeface="Arial" panose="020B0604020202020204" pitchFamily="34" charset="0"/>
              </a:defRPr>
            </a:lvl4pPr>
            <a:lvl5pPr marL="2001941" indent="-214044" defTabSz="923852">
              <a:spcBef>
                <a:spcPct val="30000"/>
              </a:spcBef>
              <a:defRPr sz="1200">
                <a:solidFill>
                  <a:schemeClr val="tx1"/>
                </a:solidFill>
                <a:latin typeface="Calibri" panose="020F0502020204030204" pitchFamily="34" charset="0"/>
                <a:cs typeface="Arial" panose="020B0604020202020204" pitchFamily="34" charset="0"/>
              </a:defRPr>
            </a:lvl5pPr>
            <a:lvl6pPr marL="245521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0848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61749"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15020" indent="-214044" defTabSz="923852"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BE3BC5AB-7FDC-4F5D-AA37-4FA4EA7C4A35}" type="slidenum">
              <a:rPr lang="de-DE" altLang="de-DE" sz="1300">
                <a:solidFill>
                  <a:srgbClr val="000000"/>
                </a:solidFill>
                <a:latin typeface="Arial" panose="020B0604020202020204" pitchFamily="34" charset="0"/>
              </a:rPr>
              <a:pPr>
                <a:spcBef>
                  <a:spcPct val="0"/>
                </a:spcBef>
              </a:pPr>
              <a:t>83</a:t>
            </a:fld>
            <a:endParaRPr lang="de-DE" altLang="de-DE" sz="1300">
              <a:solidFill>
                <a:srgbClr val="000000"/>
              </a:solidFill>
              <a:latin typeface="Arial" panose="020B0604020202020204" pitchFamily="34" charset="0"/>
            </a:endParaRPr>
          </a:p>
        </p:txBody>
      </p:sp>
    </p:spTree>
    <p:extLst>
      <p:ext uri="{BB962C8B-B14F-4D97-AF65-F5344CB8AC3E}">
        <p14:creationId xmlns:p14="http://schemas.microsoft.com/office/powerpoint/2010/main" val="121648485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a:extLst>
              <a:ext uri="{FF2B5EF4-FFF2-40B4-BE49-F238E27FC236}">
                <a16:creationId xmlns:a16="http://schemas.microsoft.com/office/drawing/2014/main" id="{3BE888DD-7F37-45BC-8F07-2F8D89A5C6E5}"/>
              </a:ext>
            </a:extLst>
          </p:cNvPr>
          <p:cNvSpPr>
            <a:spLocks noGrp="1" noRot="1" noChangeAspect="1" noChangeArrowheads="1" noTextEdit="1"/>
          </p:cNvSpPr>
          <p:nvPr>
            <p:ph type="sldImg"/>
          </p:nvPr>
        </p:nvSpPr>
        <p:spPr>
          <a:ln/>
        </p:spPr>
      </p:sp>
      <p:sp>
        <p:nvSpPr>
          <p:cNvPr id="52227" name="Notizenplatzhalter 2">
            <a:extLst>
              <a:ext uri="{FF2B5EF4-FFF2-40B4-BE49-F238E27FC236}">
                <a16:creationId xmlns:a16="http://schemas.microsoft.com/office/drawing/2014/main" id="{56523954-2DCF-4031-BA1D-ADF0D4D30CB5}"/>
              </a:ext>
            </a:extLst>
          </p:cNvPr>
          <p:cNvSpPr>
            <a:spLocks noGrp="1" noChangeArrowheads="1"/>
          </p:cNvSpPr>
          <p:nvPr>
            <p:ph type="body" idx="1"/>
          </p:nvPr>
        </p:nvSpPr>
        <p:spPr>
          <a:noFill/>
        </p:spPr>
        <p:txBody>
          <a:bodyPr/>
          <a:lstStyle/>
          <a:p>
            <a:pPr marL="0" lvl="1"/>
            <a:r>
              <a:rPr lang="de-DE" altLang="de-DE" sz="1600">
                <a:latin typeface="Arial" panose="020B0604020202020204" pitchFamily="34" charset="0"/>
              </a:rPr>
              <a:t>Darüber hinausbestehen für Berufsangehörige weitere </a:t>
            </a:r>
            <a:r>
              <a:rPr lang="de-DE" altLang="de-DE" sz="1800" b="1">
                <a:latin typeface="Arial" panose="020B0604020202020204" pitchFamily="34" charset="0"/>
              </a:rPr>
              <a:t>Spezialgesetze</a:t>
            </a:r>
            <a:r>
              <a:rPr lang="de-DE" altLang="de-DE" sz="1600">
                <a:latin typeface="Arial" panose="020B0604020202020204" pitchFamily="34" charset="0"/>
              </a:rPr>
              <a:t>, die aber nicht direkt für die Abschlussprüfung relevant sind</a:t>
            </a:r>
          </a:p>
          <a:p>
            <a:endParaRPr lang="de-DE" altLang="de-DE">
              <a:latin typeface="Arial" panose="020B0604020202020204" pitchFamily="34" charset="0"/>
            </a:endParaRPr>
          </a:p>
        </p:txBody>
      </p:sp>
      <p:sp>
        <p:nvSpPr>
          <p:cNvPr id="52228" name="Foliennummernplatzhalter 3">
            <a:extLst>
              <a:ext uri="{FF2B5EF4-FFF2-40B4-BE49-F238E27FC236}">
                <a16:creationId xmlns:a16="http://schemas.microsoft.com/office/drawing/2014/main" id="{13E76F3A-6F34-4C88-B2E9-D8B5F5EAC0A9}"/>
              </a:ext>
            </a:extLst>
          </p:cNvPr>
          <p:cNvSpPr>
            <a:spLocks noGrp="1"/>
          </p:cNvSpPr>
          <p:nvPr>
            <p:ph type="sldNum" sz="quarter" idx="5"/>
          </p:nvPr>
        </p:nvSpPr>
        <p:spPr>
          <a:noFill/>
        </p:spPr>
        <p:txBody>
          <a:bodyPr/>
          <a:lstStyle>
            <a:lvl1pPr defTabSz="931718">
              <a:spcBef>
                <a:spcPct val="30000"/>
              </a:spcBef>
              <a:defRPr sz="1200">
                <a:solidFill>
                  <a:schemeClr val="tx1"/>
                </a:solidFill>
                <a:latin typeface="Arial" panose="020B0604020202020204" pitchFamily="34" charset="0"/>
              </a:defRPr>
            </a:lvl1pPr>
            <a:lvl2pPr marL="722201" indent="-271421" defTabSz="931718">
              <a:spcBef>
                <a:spcPct val="30000"/>
              </a:spcBef>
              <a:defRPr sz="1200">
                <a:solidFill>
                  <a:schemeClr val="tx1"/>
                </a:solidFill>
                <a:latin typeface="Arial" panose="020B0604020202020204" pitchFamily="34" charset="0"/>
              </a:defRPr>
            </a:lvl2pPr>
            <a:lvl3pPr marL="1117426" indent="-214280" defTabSz="931718">
              <a:spcBef>
                <a:spcPct val="30000"/>
              </a:spcBef>
              <a:defRPr sz="1200">
                <a:solidFill>
                  <a:schemeClr val="tx1"/>
                </a:solidFill>
                <a:latin typeface="Arial" panose="020B0604020202020204" pitchFamily="34" charset="0"/>
              </a:defRPr>
            </a:lvl3pPr>
            <a:lvl4pPr marL="1569794" indent="-214280" defTabSz="931718">
              <a:spcBef>
                <a:spcPct val="30000"/>
              </a:spcBef>
              <a:defRPr sz="1200">
                <a:solidFill>
                  <a:schemeClr val="tx1"/>
                </a:solidFill>
                <a:latin typeface="Arial" panose="020B0604020202020204" pitchFamily="34" charset="0"/>
              </a:defRPr>
            </a:lvl4pPr>
            <a:lvl5pPr marL="2020574" indent="-214280" defTabSz="931718">
              <a:spcBef>
                <a:spcPct val="30000"/>
              </a:spcBef>
              <a:defRPr sz="1200">
                <a:solidFill>
                  <a:schemeClr val="tx1"/>
                </a:solidFill>
                <a:latin typeface="Arial" panose="020B0604020202020204" pitchFamily="34" charset="0"/>
              </a:defRPr>
            </a:lvl5pPr>
            <a:lvl6pPr marL="2477703" indent="-214280" defTabSz="931718" eaLnBrk="0" fontAlgn="base" hangingPunct="0">
              <a:spcBef>
                <a:spcPct val="30000"/>
              </a:spcBef>
              <a:spcAft>
                <a:spcPct val="0"/>
              </a:spcAft>
              <a:defRPr sz="1200">
                <a:solidFill>
                  <a:schemeClr val="tx1"/>
                </a:solidFill>
                <a:latin typeface="Arial" panose="020B0604020202020204" pitchFamily="34" charset="0"/>
              </a:defRPr>
            </a:lvl6pPr>
            <a:lvl7pPr marL="2934831" indent="-214280" defTabSz="931718" eaLnBrk="0" fontAlgn="base" hangingPunct="0">
              <a:spcBef>
                <a:spcPct val="30000"/>
              </a:spcBef>
              <a:spcAft>
                <a:spcPct val="0"/>
              </a:spcAft>
              <a:defRPr sz="1200">
                <a:solidFill>
                  <a:schemeClr val="tx1"/>
                </a:solidFill>
                <a:latin typeface="Arial" panose="020B0604020202020204" pitchFamily="34" charset="0"/>
              </a:defRPr>
            </a:lvl7pPr>
            <a:lvl8pPr marL="3391960" indent="-214280" defTabSz="931718" eaLnBrk="0" fontAlgn="base" hangingPunct="0">
              <a:spcBef>
                <a:spcPct val="30000"/>
              </a:spcBef>
              <a:spcAft>
                <a:spcPct val="0"/>
              </a:spcAft>
              <a:defRPr sz="1200">
                <a:solidFill>
                  <a:schemeClr val="tx1"/>
                </a:solidFill>
                <a:latin typeface="Arial" panose="020B0604020202020204" pitchFamily="34" charset="0"/>
              </a:defRPr>
            </a:lvl8pPr>
            <a:lvl9pPr marL="3849090" indent="-214280" defTabSz="93171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31137DC-9CBC-48A0-9B6C-FBAC5BDED1D8}" type="slidenum">
              <a:rPr lang="de-DE" altLang="de-DE" sz="1400"/>
              <a:pPr>
                <a:spcBef>
                  <a:spcPct val="0"/>
                </a:spcBef>
              </a:pPr>
              <a:t>84</a:t>
            </a:fld>
            <a:endParaRPr lang="de-DE" altLang="de-DE" sz="1400"/>
          </a:p>
        </p:txBody>
      </p:sp>
    </p:spTree>
    <p:extLst>
      <p:ext uri="{BB962C8B-B14F-4D97-AF65-F5344CB8AC3E}">
        <p14:creationId xmlns:p14="http://schemas.microsoft.com/office/powerpoint/2010/main" val="36147509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Folienbildplatzhalter 1">
            <a:extLst>
              <a:ext uri="{FF2B5EF4-FFF2-40B4-BE49-F238E27FC236}">
                <a16:creationId xmlns:a16="http://schemas.microsoft.com/office/drawing/2014/main" id="{2FB6A7D8-819A-40D0-82D0-DF3F5B5666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63" name="Notizenplatzhalter 2">
            <a:extLst>
              <a:ext uri="{FF2B5EF4-FFF2-40B4-BE49-F238E27FC236}">
                <a16:creationId xmlns:a16="http://schemas.microsoft.com/office/drawing/2014/main" id="{55E4D79F-2F16-409B-8F49-661B5B3F3CDE}"/>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45764" name="Foliennummernplatzhalter 3">
            <a:extLst>
              <a:ext uri="{FF2B5EF4-FFF2-40B4-BE49-F238E27FC236}">
                <a16:creationId xmlns:a16="http://schemas.microsoft.com/office/drawing/2014/main" id="{F10D5FEE-D9A8-4DF5-84C9-722F693B0B3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A55B28CC-8502-4F1E-8AB5-42F95CECA44E}" type="slidenum">
              <a:rPr lang="de-DE" altLang="de-DE" sz="1300"/>
              <a:pPr>
                <a:spcBef>
                  <a:spcPct val="0"/>
                </a:spcBef>
              </a:pPr>
              <a:t>85</a:t>
            </a:fld>
            <a:endParaRPr lang="de-DE" altLang="de-DE" sz="1300"/>
          </a:p>
        </p:txBody>
      </p:sp>
    </p:spTree>
    <p:extLst>
      <p:ext uri="{BB962C8B-B14F-4D97-AF65-F5344CB8AC3E}">
        <p14:creationId xmlns:p14="http://schemas.microsoft.com/office/powerpoint/2010/main" val="293123616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Folienbildplatzhalter 1">
            <a:extLst>
              <a:ext uri="{FF2B5EF4-FFF2-40B4-BE49-F238E27FC236}">
                <a16:creationId xmlns:a16="http://schemas.microsoft.com/office/drawing/2014/main" id="{0A55BD22-9503-4C84-856A-8B6A99806E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7811" name="Notizenplatzhalter 2">
            <a:extLst>
              <a:ext uri="{FF2B5EF4-FFF2-40B4-BE49-F238E27FC236}">
                <a16:creationId xmlns:a16="http://schemas.microsoft.com/office/drawing/2014/main" id="{21555665-3DE8-40B8-9CCC-097DE6C2D74A}"/>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47812" name="Foliennummernplatzhalter 3">
            <a:extLst>
              <a:ext uri="{FF2B5EF4-FFF2-40B4-BE49-F238E27FC236}">
                <a16:creationId xmlns:a16="http://schemas.microsoft.com/office/drawing/2014/main" id="{E85937EC-17D3-4DDB-B6BB-0E34768A438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B86B3DAD-D063-4139-91B0-E3A5173BE34D}" type="slidenum">
              <a:rPr lang="de-DE" altLang="de-DE" sz="1300"/>
              <a:pPr>
                <a:spcBef>
                  <a:spcPct val="0"/>
                </a:spcBef>
              </a:pPr>
              <a:t>86</a:t>
            </a:fld>
            <a:endParaRPr lang="de-DE" altLang="de-DE" sz="1300"/>
          </a:p>
        </p:txBody>
      </p:sp>
    </p:spTree>
    <p:extLst>
      <p:ext uri="{BB962C8B-B14F-4D97-AF65-F5344CB8AC3E}">
        <p14:creationId xmlns:p14="http://schemas.microsoft.com/office/powerpoint/2010/main" val="173231817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Folienbildplatzhalter 1">
            <a:extLst>
              <a:ext uri="{FF2B5EF4-FFF2-40B4-BE49-F238E27FC236}">
                <a16:creationId xmlns:a16="http://schemas.microsoft.com/office/drawing/2014/main" id="{1BF63FA1-233B-4587-A928-1B593093EF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1907" name="Notizenplatzhalter 2">
            <a:extLst>
              <a:ext uri="{FF2B5EF4-FFF2-40B4-BE49-F238E27FC236}">
                <a16:creationId xmlns:a16="http://schemas.microsoft.com/office/drawing/2014/main" id="{F0ED181B-5FC3-4DBA-A897-EBEA220B87FE}"/>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1908" name="Foliennummernplatzhalter 3">
            <a:extLst>
              <a:ext uri="{FF2B5EF4-FFF2-40B4-BE49-F238E27FC236}">
                <a16:creationId xmlns:a16="http://schemas.microsoft.com/office/drawing/2014/main" id="{87523D64-FCC7-49D1-A108-D61462A2391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9514D7B1-7F7A-4C48-B583-D3CEAA238CDC}" type="slidenum">
              <a:rPr lang="de-DE" altLang="de-DE" sz="1300"/>
              <a:pPr>
                <a:spcBef>
                  <a:spcPct val="0"/>
                </a:spcBef>
              </a:pPr>
              <a:t>87</a:t>
            </a:fld>
            <a:endParaRPr lang="de-DE" altLang="de-DE" sz="1300"/>
          </a:p>
        </p:txBody>
      </p:sp>
    </p:spTree>
    <p:extLst>
      <p:ext uri="{BB962C8B-B14F-4D97-AF65-F5344CB8AC3E}">
        <p14:creationId xmlns:p14="http://schemas.microsoft.com/office/powerpoint/2010/main" val="196340327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88</a:t>
            </a:fld>
            <a:endParaRPr lang="de-DE" altLang="de-DE" sz="1300"/>
          </a:p>
        </p:txBody>
      </p:sp>
    </p:spTree>
    <p:extLst>
      <p:ext uri="{BB962C8B-B14F-4D97-AF65-F5344CB8AC3E}">
        <p14:creationId xmlns:p14="http://schemas.microsoft.com/office/powerpoint/2010/main" val="142069296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89</a:t>
            </a:fld>
            <a:endParaRPr lang="de-DE" altLang="de-DE" sz="1300"/>
          </a:p>
        </p:txBody>
      </p:sp>
    </p:spTree>
    <p:extLst>
      <p:ext uri="{BB962C8B-B14F-4D97-AF65-F5344CB8AC3E}">
        <p14:creationId xmlns:p14="http://schemas.microsoft.com/office/powerpoint/2010/main" val="3139926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30FB4FA7-5519-4408-B9D3-52A25FC53B87}"/>
              </a:ext>
            </a:extLst>
          </p:cNvPr>
          <p:cNvSpPr>
            <a:spLocks noGrp="1" noRot="1" noChangeAspect="1" noChangeArrowheads="1" noTextEdit="1"/>
          </p:cNvSpPr>
          <p:nvPr>
            <p:ph type="sldImg"/>
          </p:nvPr>
        </p:nvSpPr>
        <p:spPr bwMode="auto">
          <a:xfrm>
            <a:off x="84138" y="739775"/>
            <a:ext cx="65674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Rectangle 3">
            <a:extLst>
              <a:ext uri="{FF2B5EF4-FFF2-40B4-BE49-F238E27FC236}">
                <a16:creationId xmlns:a16="http://schemas.microsoft.com/office/drawing/2014/main" id="{B5A146CD-5885-4927-BF9E-0BE90F9B0D00}"/>
              </a:ext>
            </a:extLst>
          </p:cNvPr>
          <p:cNvSpPr>
            <a:spLocks noGrp="1" noChangeArrowheads="1"/>
          </p:cNvSpPr>
          <p:nvPr>
            <p:ph type="body" idx="1"/>
          </p:nvPr>
        </p:nvSpPr>
        <p:spPr>
          <a:xfrm>
            <a:off x="896638" y="4687056"/>
            <a:ext cx="4944069" cy="4439368"/>
          </a:xfrm>
          <a:noFill/>
        </p:spPr>
        <p:txBody>
          <a:bodyPr/>
          <a:lstStyle/>
          <a:p>
            <a:pPr eaLnBrk="1" hangingPunct="1"/>
            <a:endParaRPr lang="de-DE" altLang="de-DE" dirty="0">
              <a:cs typeface="Arial" panose="020B0604020202020204" pitchFamily="34" charset="0"/>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90</a:t>
            </a:fld>
            <a:endParaRPr lang="de-DE" altLang="de-DE" sz="1300"/>
          </a:p>
        </p:txBody>
      </p:sp>
    </p:spTree>
    <p:extLst>
      <p:ext uri="{BB962C8B-B14F-4D97-AF65-F5344CB8AC3E}">
        <p14:creationId xmlns:p14="http://schemas.microsoft.com/office/powerpoint/2010/main" val="197153590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Folienbildplatzhalter 1">
            <a:extLst>
              <a:ext uri="{FF2B5EF4-FFF2-40B4-BE49-F238E27FC236}">
                <a16:creationId xmlns:a16="http://schemas.microsoft.com/office/drawing/2014/main" id="{A786248E-BD8E-42A9-9D3E-ADA44F145B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3955" name="Notizenplatzhalter 2">
            <a:extLst>
              <a:ext uri="{FF2B5EF4-FFF2-40B4-BE49-F238E27FC236}">
                <a16:creationId xmlns:a16="http://schemas.microsoft.com/office/drawing/2014/main" id="{D4B00B3C-527B-4F3B-8D39-B3F309F427A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3956" name="Foliennummernplatzhalter 3">
            <a:extLst>
              <a:ext uri="{FF2B5EF4-FFF2-40B4-BE49-F238E27FC236}">
                <a16:creationId xmlns:a16="http://schemas.microsoft.com/office/drawing/2014/main" id="{4F7B506C-8CCC-41F0-81A0-CF7AF379BD03}"/>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DBF0468-F996-4185-B2C7-32B02B5F37B7}" type="slidenum">
              <a:rPr lang="de-DE" altLang="de-DE" sz="1300"/>
              <a:pPr>
                <a:spcBef>
                  <a:spcPct val="0"/>
                </a:spcBef>
              </a:pPr>
              <a:t>91</a:t>
            </a:fld>
            <a:endParaRPr lang="de-DE" altLang="de-DE" sz="1300"/>
          </a:p>
        </p:txBody>
      </p:sp>
    </p:spTree>
    <p:extLst>
      <p:ext uri="{BB962C8B-B14F-4D97-AF65-F5344CB8AC3E}">
        <p14:creationId xmlns:p14="http://schemas.microsoft.com/office/powerpoint/2010/main" val="319117423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Folienbildplatzhalter 1">
            <a:extLst>
              <a:ext uri="{FF2B5EF4-FFF2-40B4-BE49-F238E27FC236}">
                <a16:creationId xmlns:a16="http://schemas.microsoft.com/office/drawing/2014/main" id="{6D05E250-7281-4FF6-8FFF-24F5AA83D9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483" name="Notizenplatzhalter 2">
            <a:extLst>
              <a:ext uri="{FF2B5EF4-FFF2-40B4-BE49-F238E27FC236}">
                <a16:creationId xmlns:a16="http://schemas.microsoft.com/office/drawing/2014/main" id="{5B852B20-39C7-41EA-8AE1-FF7F3F8F6492}"/>
              </a:ext>
            </a:extLst>
          </p:cNvPr>
          <p:cNvSpPr>
            <a:spLocks noGrp="1" noChangeArrowheads="1"/>
          </p:cNvSpPr>
          <p:nvPr>
            <p:ph type="body" idx="1"/>
          </p:nvPr>
        </p:nvSpPr>
        <p:spPr>
          <a:noFill/>
        </p:spPr>
        <p:txBody>
          <a:bodyPr/>
          <a:lstStyle/>
          <a:p>
            <a:r>
              <a:rPr lang="de-DE" altLang="de-DE" dirty="0">
                <a:cs typeface="Arial" panose="020B0604020202020204" pitchFamily="34" charset="0"/>
              </a:rPr>
              <a:t>Gelöscht?</a:t>
            </a:r>
          </a:p>
        </p:txBody>
      </p:sp>
      <p:sp>
        <p:nvSpPr>
          <p:cNvPr id="276484" name="Foliennummernplatzhalter 3">
            <a:extLst>
              <a:ext uri="{FF2B5EF4-FFF2-40B4-BE49-F238E27FC236}">
                <a16:creationId xmlns:a16="http://schemas.microsoft.com/office/drawing/2014/main" id="{A82A8905-780E-440D-8998-AD0749393707}"/>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054B13FC-A5AF-4253-8662-A09CCD6FB30B}" type="slidenum">
              <a:rPr lang="de-DE" altLang="de-DE" sz="1300"/>
              <a:pPr>
                <a:spcBef>
                  <a:spcPct val="0"/>
                </a:spcBef>
              </a:pPr>
              <a:t>92</a:t>
            </a:fld>
            <a:endParaRPr lang="de-DE" altLang="de-DE" sz="1300"/>
          </a:p>
        </p:txBody>
      </p:sp>
    </p:spTree>
    <p:extLst>
      <p:ext uri="{BB962C8B-B14F-4D97-AF65-F5344CB8AC3E}">
        <p14:creationId xmlns:p14="http://schemas.microsoft.com/office/powerpoint/2010/main" val="36809404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Folienbildplatzhalter 1">
            <a:extLst>
              <a:ext uri="{FF2B5EF4-FFF2-40B4-BE49-F238E27FC236}">
                <a16:creationId xmlns:a16="http://schemas.microsoft.com/office/drawing/2014/main" id="{6AAB2D8E-8C72-4DF7-AC25-E5C99914A3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8531" name="Notizenplatzhalter 2">
            <a:extLst>
              <a:ext uri="{FF2B5EF4-FFF2-40B4-BE49-F238E27FC236}">
                <a16:creationId xmlns:a16="http://schemas.microsoft.com/office/drawing/2014/main" id="{C760D7A9-CA37-496C-961D-46423FC31A75}"/>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78532" name="Foliennummernplatzhalter 3">
            <a:extLst>
              <a:ext uri="{FF2B5EF4-FFF2-40B4-BE49-F238E27FC236}">
                <a16:creationId xmlns:a16="http://schemas.microsoft.com/office/drawing/2014/main" id="{1B36F5F1-410B-45D0-9A27-E05236AB9779}"/>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22943CD2-4C40-4ACB-A1FE-4A3E538120BF}" type="slidenum">
              <a:rPr lang="de-DE" altLang="de-DE" sz="1300"/>
              <a:pPr>
                <a:spcBef>
                  <a:spcPct val="0"/>
                </a:spcBef>
              </a:pPr>
              <a:t>93</a:t>
            </a:fld>
            <a:endParaRPr lang="de-DE" altLang="de-DE" sz="1300"/>
          </a:p>
        </p:txBody>
      </p:sp>
    </p:spTree>
    <p:extLst>
      <p:ext uri="{BB962C8B-B14F-4D97-AF65-F5344CB8AC3E}">
        <p14:creationId xmlns:p14="http://schemas.microsoft.com/office/powerpoint/2010/main" val="170265838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Folienbildplatzhalter 1">
            <a:extLst>
              <a:ext uri="{FF2B5EF4-FFF2-40B4-BE49-F238E27FC236}">
                <a16:creationId xmlns:a16="http://schemas.microsoft.com/office/drawing/2014/main" id="{C75D3571-0310-4A76-B26F-401496633D0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0579" name="Notizenplatzhalter 2">
            <a:extLst>
              <a:ext uri="{FF2B5EF4-FFF2-40B4-BE49-F238E27FC236}">
                <a16:creationId xmlns:a16="http://schemas.microsoft.com/office/drawing/2014/main" id="{15A4AEA3-C2FA-4B97-BEFF-A1F6E384EE82}"/>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80580" name="Foliennummernplatzhalter 3">
            <a:extLst>
              <a:ext uri="{FF2B5EF4-FFF2-40B4-BE49-F238E27FC236}">
                <a16:creationId xmlns:a16="http://schemas.microsoft.com/office/drawing/2014/main" id="{076AF87C-5EB1-4FFF-AF70-532652A8514E}"/>
              </a:ext>
            </a:extLst>
          </p:cNvPr>
          <p:cNvSpPr>
            <a:spLocks noGrp="1"/>
          </p:cNvSpPr>
          <p:nvPr>
            <p:ph type="sldNum" sz="quarter" idx="5"/>
          </p:nvPr>
        </p:nvSpPr>
        <p:spPr>
          <a:noFill/>
        </p:spPr>
        <p:txBody>
          <a:bodyPr/>
          <a:lstStyle>
            <a:lvl1pPr defTabSz="898670">
              <a:spcBef>
                <a:spcPct val="30000"/>
              </a:spcBef>
              <a:defRPr sz="1200">
                <a:solidFill>
                  <a:schemeClr val="tx1"/>
                </a:solidFill>
                <a:latin typeface="Calibri" panose="020F0502020204030204" pitchFamily="34" charset="0"/>
                <a:cs typeface="Arial" panose="020B0604020202020204" pitchFamily="34" charset="0"/>
              </a:defRPr>
            </a:lvl1pPr>
            <a:lvl2pPr marL="731841" indent="-278574" defTabSz="898670">
              <a:spcBef>
                <a:spcPct val="30000"/>
              </a:spcBef>
              <a:defRPr sz="1200">
                <a:solidFill>
                  <a:schemeClr val="tx1"/>
                </a:solidFill>
                <a:latin typeface="Calibri" panose="020F0502020204030204" pitchFamily="34" charset="0"/>
                <a:cs typeface="Arial" panose="020B0604020202020204" pitchFamily="34" charset="0"/>
              </a:defRPr>
            </a:lvl2pPr>
            <a:lvl3pPr marL="1128453" indent="-221912" defTabSz="898670">
              <a:spcBef>
                <a:spcPct val="30000"/>
              </a:spcBef>
              <a:defRPr sz="1200">
                <a:solidFill>
                  <a:schemeClr val="tx1"/>
                </a:solidFill>
                <a:latin typeface="Calibri" panose="020F0502020204030204" pitchFamily="34" charset="0"/>
                <a:cs typeface="Arial" panose="020B0604020202020204" pitchFamily="34" charset="0"/>
              </a:defRPr>
            </a:lvl3pPr>
            <a:lvl4pPr marL="1578574" indent="-221912" defTabSz="898670">
              <a:spcBef>
                <a:spcPct val="30000"/>
              </a:spcBef>
              <a:defRPr sz="1200">
                <a:solidFill>
                  <a:schemeClr val="tx1"/>
                </a:solidFill>
                <a:latin typeface="Calibri" panose="020F0502020204030204" pitchFamily="34" charset="0"/>
                <a:cs typeface="Arial" panose="020B0604020202020204" pitchFamily="34" charset="0"/>
              </a:defRPr>
            </a:lvl4pPr>
            <a:lvl5pPr marL="2031844" indent="-221912" defTabSz="898670">
              <a:spcBef>
                <a:spcPct val="30000"/>
              </a:spcBef>
              <a:defRPr sz="1200">
                <a:solidFill>
                  <a:schemeClr val="tx1"/>
                </a:solidFill>
                <a:latin typeface="Calibri" panose="020F0502020204030204" pitchFamily="34" charset="0"/>
                <a:cs typeface="Arial" panose="020B0604020202020204" pitchFamily="34" charset="0"/>
              </a:defRPr>
            </a:lvl5pPr>
            <a:lvl6pPr marL="2485115"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8384"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1652"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4921"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07BC9A0A-0371-45AE-A72A-15864BC65EB0}" type="slidenum">
              <a:rPr lang="de-DE" altLang="de-DE" sz="1300">
                <a:solidFill>
                  <a:srgbClr val="000000"/>
                </a:solidFill>
                <a:latin typeface="Verdana" panose="020B0604030504040204" pitchFamily="34" charset="0"/>
              </a:rPr>
              <a:pPr>
                <a:spcBef>
                  <a:spcPct val="0"/>
                </a:spcBef>
              </a:pPr>
              <a:t>94</a:t>
            </a:fld>
            <a:endParaRPr lang="de-DE" altLang="de-DE" sz="1300">
              <a:solidFill>
                <a:srgbClr val="000000"/>
              </a:solidFill>
              <a:latin typeface="Verdana" panose="020B0604030504040204" pitchFamily="34" charset="0"/>
            </a:endParaRPr>
          </a:p>
        </p:txBody>
      </p:sp>
    </p:spTree>
    <p:extLst>
      <p:ext uri="{BB962C8B-B14F-4D97-AF65-F5344CB8AC3E}">
        <p14:creationId xmlns:p14="http://schemas.microsoft.com/office/powerpoint/2010/main" val="237943323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Folienbildplatzhalter 1">
            <a:extLst>
              <a:ext uri="{FF2B5EF4-FFF2-40B4-BE49-F238E27FC236}">
                <a16:creationId xmlns:a16="http://schemas.microsoft.com/office/drawing/2014/main" id="{4520B6AE-B3B1-43E9-8AAE-097D2AFC44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2627" name="Notizenplatzhalter 2">
            <a:extLst>
              <a:ext uri="{FF2B5EF4-FFF2-40B4-BE49-F238E27FC236}">
                <a16:creationId xmlns:a16="http://schemas.microsoft.com/office/drawing/2014/main" id="{2F201A3B-5CD9-46F2-AB3B-7EC7127801FF}"/>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82628" name="Foliennummernplatzhalter 3">
            <a:extLst>
              <a:ext uri="{FF2B5EF4-FFF2-40B4-BE49-F238E27FC236}">
                <a16:creationId xmlns:a16="http://schemas.microsoft.com/office/drawing/2014/main" id="{C4184AD0-91D9-4D5F-AD19-AA842CEB444E}"/>
              </a:ext>
            </a:extLst>
          </p:cNvPr>
          <p:cNvSpPr>
            <a:spLocks noGrp="1"/>
          </p:cNvSpPr>
          <p:nvPr>
            <p:ph type="sldNum" sz="quarter" idx="5"/>
          </p:nvPr>
        </p:nvSpPr>
        <p:spPr>
          <a:noFill/>
        </p:spPr>
        <p:txBody>
          <a:bodyPr/>
          <a:lstStyle>
            <a:lvl1pPr defTabSz="898670">
              <a:spcBef>
                <a:spcPct val="30000"/>
              </a:spcBef>
              <a:defRPr sz="1200">
                <a:solidFill>
                  <a:schemeClr val="tx1"/>
                </a:solidFill>
                <a:latin typeface="Calibri" panose="020F0502020204030204" pitchFamily="34" charset="0"/>
                <a:cs typeface="Arial" panose="020B0604020202020204" pitchFamily="34" charset="0"/>
              </a:defRPr>
            </a:lvl1pPr>
            <a:lvl2pPr marL="731841" indent="-278574" defTabSz="898670">
              <a:spcBef>
                <a:spcPct val="30000"/>
              </a:spcBef>
              <a:defRPr sz="1200">
                <a:solidFill>
                  <a:schemeClr val="tx1"/>
                </a:solidFill>
                <a:latin typeface="Calibri" panose="020F0502020204030204" pitchFamily="34" charset="0"/>
                <a:cs typeface="Arial" panose="020B0604020202020204" pitchFamily="34" charset="0"/>
              </a:defRPr>
            </a:lvl2pPr>
            <a:lvl3pPr marL="1128453" indent="-221912" defTabSz="898670">
              <a:spcBef>
                <a:spcPct val="30000"/>
              </a:spcBef>
              <a:defRPr sz="1200">
                <a:solidFill>
                  <a:schemeClr val="tx1"/>
                </a:solidFill>
                <a:latin typeface="Calibri" panose="020F0502020204030204" pitchFamily="34" charset="0"/>
                <a:cs typeface="Arial" panose="020B0604020202020204" pitchFamily="34" charset="0"/>
              </a:defRPr>
            </a:lvl3pPr>
            <a:lvl4pPr marL="1578574" indent="-221912" defTabSz="898670">
              <a:spcBef>
                <a:spcPct val="30000"/>
              </a:spcBef>
              <a:defRPr sz="1200">
                <a:solidFill>
                  <a:schemeClr val="tx1"/>
                </a:solidFill>
                <a:latin typeface="Calibri" panose="020F0502020204030204" pitchFamily="34" charset="0"/>
                <a:cs typeface="Arial" panose="020B0604020202020204" pitchFamily="34" charset="0"/>
              </a:defRPr>
            </a:lvl4pPr>
            <a:lvl5pPr marL="2031844" indent="-221912" defTabSz="898670">
              <a:spcBef>
                <a:spcPct val="30000"/>
              </a:spcBef>
              <a:defRPr sz="1200">
                <a:solidFill>
                  <a:schemeClr val="tx1"/>
                </a:solidFill>
                <a:latin typeface="Calibri" panose="020F0502020204030204" pitchFamily="34" charset="0"/>
                <a:cs typeface="Arial" panose="020B0604020202020204" pitchFamily="34" charset="0"/>
              </a:defRPr>
            </a:lvl5pPr>
            <a:lvl6pPr marL="2485115"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8384"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1652"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4921"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E693A0FB-8F8E-447E-AC0F-403FA3AF58B0}" type="slidenum">
              <a:rPr lang="de-DE" altLang="de-DE" sz="1300">
                <a:solidFill>
                  <a:srgbClr val="000000"/>
                </a:solidFill>
                <a:latin typeface="Verdana" panose="020B0604030504040204" pitchFamily="34" charset="0"/>
              </a:rPr>
              <a:pPr>
                <a:spcBef>
                  <a:spcPct val="0"/>
                </a:spcBef>
              </a:pPr>
              <a:t>95</a:t>
            </a:fld>
            <a:endParaRPr lang="de-DE" altLang="de-DE" sz="1300">
              <a:solidFill>
                <a:srgbClr val="000000"/>
              </a:solidFill>
              <a:latin typeface="Verdana" panose="020B0604030504040204" pitchFamily="34" charset="0"/>
            </a:endParaRPr>
          </a:p>
        </p:txBody>
      </p:sp>
    </p:spTree>
    <p:extLst>
      <p:ext uri="{BB962C8B-B14F-4D97-AF65-F5344CB8AC3E}">
        <p14:creationId xmlns:p14="http://schemas.microsoft.com/office/powerpoint/2010/main" val="168814062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Folienbildplatzhalter 1">
            <a:extLst>
              <a:ext uri="{FF2B5EF4-FFF2-40B4-BE49-F238E27FC236}">
                <a16:creationId xmlns:a16="http://schemas.microsoft.com/office/drawing/2014/main" id="{B421D9CB-2662-441E-9BDB-FF617892F3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4675" name="Notizenplatzhalter 2">
            <a:extLst>
              <a:ext uri="{FF2B5EF4-FFF2-40B4-BE49-F238E27FC236}">
                <a16:creationId xmlns:a16="http://schemas.microsoft.com/office/drawing/2014/main" id="{52A42A76-D0D3-45DB-BCD6-632A5207F540}"/>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84676" name="Foliennummernplatzhalter 3">
            <a:extLst>
              <a:ext uri="{FF2B5EF4-FFF2-40B4-BE49-F238E27FC236}">
                <a16:creationId xmlns:a16="http://schemas.microsoft.com/office/drawing/2014/main" id="{BB5A84CD-79CE-46FD-ADE3-CF9E7B28DD49}"/>
              </a:ext>
            </a:extLst>
          </p:cNvPr>
          <p:cNvSpPr>
            <a:spLocks noGrp="1"/>
          </p:cNvSpPr>
          <p:nvPr>
            <p:ph type="sldNum" sz="quarter" idx="5"/>
          </p:nvPr>
        </p:nvSpPr>
        <p:spPr>
          <a:noFill/>
        </p:spPr>
        <p:txBody>
          <a:bodyPr/>
          <a:lstStyle>
            <a:lvl1pPr defTabSz="898670">
              <a:spcBef>
                <a:spcPct val="30000"/>
              </a:spcBef>
              <a:defRPr sz="1200">
                <a:solidFill>
                  <a:schemeClr val="tx1"/>
                </a:solidFill>
                <a:latin typeface="Calibri" panose="020F0502020204030204" pitchFamily="34" charset="0"/>
                <a:cs typeface="Arial" panose="020B0604020202020204" pitchFamily="34" charset="0"/>
              </a:defRPr>
            </a:lvl1pPr>
            <a:lvl2pPr marL="731841" indent="-278574" defTabSz="898670">
              <a:spcBef>
                <a:spcPct val="30000"/>
              </a:spcBef>
              <a:defRPr sz="1200">
                <a:solidFill>
                  <a:schemeClr val="tx1"/>
                </a:solidFill>
                <a:latin typeface="Calibri" panose="020F0502020204030204" pitchFamily="34" charset="0"/>
                <a:cs typeface="Arial" panose="020B0604020202020204" pitchFamily="34" charset="0"/>
              </a:defRPr>
            </a:lvl2pPr>
            <a:lvl3pPr marL="1128453" indent="-221912" defTabSz="898670">
              <a:spcBef>
                <a:spcPct val="30000"/>
              </a:spcBef>
              <a:defRPr sz="1200">
                <a:solidFill>
                  <a:schemeClr val="tx1"/>
                </a:solidFill>
                <a:latin typeface="Calibri" panose="020F0502020204030204" pitchFamily="34" charset="0"/>
                <a:cs typeface="Arial" panose="020B0604020202020204" pitchFamily="34" charset="0"/>
              </a:defRPr>
            </a:lvl3pPr>
            <a:lvl4pPr marL="1578574" indent="-221912" defTabSz="898670">
              <a:spcBef>
                <a:spcPct val="30000"/>
              </a:spcBef>
              <a:defRPr sz="1200">
                <a:solidFill>
                  <a:schemeClr val="tx1"/>
                </a:solidFill>
                <a:latin typeface="Calibri" panose="020F0502020204030204" pitchFamily="34" charset="0"/>
                <a:cs typeface="Arial" panose="020B0604020202020204" pitchFamily="34" charset="0"/>
              </a:defRPr>
            </a:lvl4pPr>
            <a:lvl5pPr marL="2031844" indent="-221912" defTabSz="898670">
              <a:spcBef>
                <a:spcPct val="30000"/>
              </a:spcBef>
              <a:defRPr sz="1200">
                <a:solidFill>
                  <a:schemeClr val="tx1"/>
                </a:solidFill>
                <a:latin typeface="Calibri" panose="020F0502020204030204" pitchFamily="34" charset="0"/>
                <a:cs typeface="Arial" panose="020B0604020202020204" pitchFamily="34" charset="0"/>
              </a:defRPr>
            </a:lvl5pPr>
            <a:lvl6pPr marL="2485115"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8384"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1652"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4921"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00F0154C-61CB-439C-9C8A-9DA19D4A1C34}" type="slidenum">
              <a:rPr lang="de-DE" altLang="de-DE" sz="1300">
                <a:solidFill>
                  <a:srgbClr val="000000"/>
                </a:solidFill>
                <a:latin typeface="Verdana" panose="020B0604030504040204" pitchFamily="34" charset="0"/>
              </a:rPr>
              <a:pPr>
                <a:spcBef>
                  <a:spcPct val="0"/>
                </a:spcBef>
              </a:pPr>
              <a:t>96</a:t>
            </a:fld>
            <a:endParaRPr lang="de-DE" altLang="de-DE" sz="1300">
              <a:solidFill>
                <a:srgbClr val="000000"/>
              </a:solidFill>
              <a:latin typeface="Verdana" panose="020B0604030504040204" pitchFamily="34" charset="0"/>
            </a:endParaRPr>
          </a:p>
        </p:txBody>
      </p:sp>
    </p:spTree>
    <p:extLst>
      <p:ext uri="{BB962C8B-B14F-4D97-AF65-F5344CB8AC3E}">
        <p14:creationId xmlns:p14="http://schemas.microsoft.com/office/powerpoint/2010/main" val="228344527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Folienbildplatzhalter 1">
            <a:extLst>
              <a:ext uri="{FF2B5EF4-FFF2-40B4-BE49-F238E27FC236}">
                <a16:creationId xmlns:a16="http://schemas.microsoft.com/office/drawing/2014/main" id="{2F82A083-B9E9-4253-9515-C6A19D8D673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23" name="Notizenplatzhalter 2">
            <a:extLst>
              <a:ext uri="{FF2B5EF4-FFF2-40B4-BE49-F238E27FC236}">
                <a16:creationId xmlns:a16="http://schemas.microsoft.com/office/drawing/2014/main" id="{5D9FA744-882F-49D1-925A-EBC7C2A87B42}"/>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86724" name="Foliennummernplatzhalter 3">
            <a:extLst>
              <a:ext uri="{FF2B5EF4-FFF2-40B4-BE49-F238E27FC236}">
                <a16:creationId xmlns:a16="http://schemas.microsoft.com/office/drawing/2014/main" id="{E29FF6FC-A638-44C8-BCA6-BD1BA7434924}"/>
              </a:ext>
            </a:extLst>
          </p:cNvPr>
          <p:cNvSpPr>
            <a:spLocks noGrp="1"/>
          </p:cNvSpPr>
          <p:nvPr>
            <p:ph type="sldNum" sz="quarter" idx="5"/>
          </p:nvPr>
        </p:nvSpPr>
        <p:spPr>
          <a:noFill/>
        </p:spPr>
        <p:txBody>
          <a:bodyPr/>
          <a:lstStyle>
            <a:lvl1pPr defTabSz="898670">
              <a:spcBef>
                <a:spcPct val="30000"/>
              </a:spcBef>
              <a:defRPr sz="1200">
                <a:solidFill>
                  <a:schemeClr val="tx1"/>
                </a:solidFill>
                <a:latin typeface="Calibri" panose="020F0502020204030204" pitchFamily="34" charset="0"/>
                <a:cs typeface="Arial" panose="020B0604020202020204" pitchFamily="34" charset="0"/>
              </a:defRPr>
            </a:lvl1pPr>
            <a:lvl2pPr marL="731841" indent="-278574" defTabSz="898670">
              <a:spcBef>
                <a:spcPct val="30000"/>
              </a:spcBef>
              <a:defRPr sz="1200">
                <a:solidFill>
                  <a:schemeClr val="tx1"/>
                </a:solidFill>
                <a:latin typeface="Calibri" panose="020F0502020204030204" pitchFamily="34" charset="0"/>
                <a:cs typeface="Arial" panose="020B0604020202020204" pitchFamily="34" charset="0"/>
              </a:defRPr>
            </a:lvl2pPr>
            <a:lvl3pPr marL="1128453" indent="-221912" defTabSz="898670">
              <a:spcBef>
                <a:spcPct val="30000"/>
              </a:spcBef>
              <a:defRPr sz="1200">
                <a:solidFill>
                  <a:schemeClr val="tx1"/>
                </a:solidFill>
                <a:latin typeface="Calibri" panose="020F0502020204030204" pitchFamily="34" charset="0"/>
                <a:cs typeface="Arial" panose="020B0604020202020204" pitchFamily="34" charset="0"/>
              </a:defRPr>
            </a:lvl3pPr>
            <a:lvl4pPr marL="1578574" indent="-221912" defTabSz="898670">
              <a:spcBef>
                <a:spcPct val="30000"/>
              </a:spcBef>
              <a:defRPr sz="1200">
                <a:solidFill>
                  <a:schemeClr val="tx1"/>
                </a:solidFill>
                <a:latin typeface="Calibri" panose="020F0502020204030204" pitchFamily="34" charset="0"/>
                <a:cs typeface="Arial" panose="020B0604020202020204" pitchFamily="34" charset="0"/>
              </a:defRPr>
            </a:lvl4pPr>
            <a:lvl5pPr marL="2031844" indent="-221912" defTabSz="898670">
              <a:spcBef>
                <a:spcPct val="30000"/>
              </a:spcBef>
              <a:defRPr sz="1200">
                <a:solidFill>
                  <a:schemeClr val="tx1"/>
                </a:solidFill>
                <a:latin typeface="Calibri" panose="020F0502020204030204" pitchFamily="34" charset="0"/>
                <a:cs typeface="Arial" panose="020B0604020202020204" pitchFamily="34" charset="0"/>
              </a:defRPr>
            </a:lvl5pPr>
            <a:lvl6pPr marL="2485115"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8384"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1652"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4921"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83BF975F-1E59-4942-9E75-75EF9545C734}" type="slidenum">
              <a:rPr lang="de-DE" altLang="de-DE" sz="1300">
                <a:solidFill>
                  <a:srgbClr val="000000"/>
                </a:solidFill>
                <a:latin typeface="Verdana" panose="020B0604030504040204" pitchFamily="34" charset="0"/>
              </a:rPr>
              <a:pPr>
                <a:spcBef>
                  <a:spcPct val="0"/>
                </a:spcBef>
              </a:pPr>
              <a:t>97</a:t>
            </a:fld>
            <a:endParaRPr lang="de-DE" altLang="de-DE" sz="1300">
              <a:solidFill>
                <a:srgbClr val="000000"/>
              </a:solidFill>
              <a:latin typeface="Verdana" panose="020B0604030504040204" pitchFamily="34" charset="0"/>
            </a:endParaRPr>
          </a:p>
        </p:txBody>
      </p:sp>
    </p:spTree>
    <p:extLst>
      <p:ext uri="{BB962C8B-B14F-4D97-AF65-F5344CB8AC3E}">
        <p14:creationId xmlns:p14="http://schemas.microsoft.com/office/powerpoint/2010/main" val="254592539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Folienbildplatzhalter 1">
            <a:extLst>
              <a:ext uri="{FF2B5EF4-FFF2-40B4-BE49-F238E27FC236}">
                <a16:creationId xmlns:a16="http://schemas.microsoft.com/office/drawing/2014/main" id="{7F7469BA-698C-4DCD-BBA6-18D771EED32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8771" name="Notizenplatzhalter 2">
            <a:extLst>
              <a:ext uri="{FF2B5EF4-FFF2-40B4-BE49-F238E27FC236}">
                <a16:creationId xmlns:a16="http://schemas.microsoft.com/office/drawing/2014/main" id="{8ACD3766-1EFC-4914-963C-69C025220DA3}"/>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88772" name="Foliennummernplatzhalter 3">
            <a:extLst>
              <a:ext uri="{FF2B5EF4-FFF2-40B4-BE49-F238E27FC236}">
                <a16:creationId xmlns:a16="http://schemas.microsoft.com/office/drawing/2014/main" id="{E8A61D7D-D0F2-4839-9817-DD0CCFB879D4}"/>
              </a:ext>
            </a:extLst>
          </p:cNvPr>
          <p:cNvSpPr>
            <a:spLocks noGrp="1"/>
          </p:cNvSpPr>
          <p:nvPr>
            <p:ph type="sldNum" sz="quarter" idx="5"/>
          </p:nvPr>
        </p:nvSpPr>
        <p:spPr>
          <a:noFill/>
        </p:spPr>
        <p:txBody>
          <a:bodyPr/>
          <a:lstStyle>
            <a:lvl1pPr defTabSz="898670">
              <a:spcBef>
                <a:spcPct val="30000"/>
              </a:spcBef>
              <a:defRPr sz="1200">
                <a:solidFill>
                  <a:schemeClr val="tx1"/>
                </a:solidFill>
                <a:latin typeface="Calibri" panose="020F0502020204030204" pitchFamily="34" charset="0"/>
                <a:cs typeface="Arial" panose="020B0604020202020204" pitchFamily="34" charset="0"/>
              </a:defRPr>
            </a:lvl1pPr>
            <a:lvl2pPr marL="731841" indent="-278574" defTabSz="898670">
              <a:spcBef>
                <a:spcPct val="30000"/>
              </a:spcBef>
              <a:defRPr sz="1200">
                <a:solidFill>
                  <a:schemeClr val="tx1"/>
                </a:solidFill>
                <a:latin typeface="Calibri" panose="020F0502020204030204" pitchFamily="34" charset="0"/>
                <a:cs typeface="Arial" panose="020B0604020202020204" pitchFamily="34" charset="0"/>
              </a:defRPr>
            </a:lvl2pPr>
            <a:lvl3pPr marL="1128453" indent="-221912" defTabSz="898670">
              <a:spcBef>
                <a:spcPct val="30000"/>
              </a:spcBef>
              <a:defRPr sz="1200">
                <a:solidFill>
                  <a:schemeClr val="tx1"/>
                </a:solidFill>
                <a:latin typeface="Calibri" panose="020F0502020204030204" pitchFamily="34" charset="0"/>
                <a:cs typeface="Arial" panose="020B0604020202020204" pitchFamily="34" charset="0"/>
              </a:defRPr>
            </a:lvl3pPr>
            <a:lvl4pPr marL="1578574" indent="-221912" defTabSz="898670">
              <a:spcBef>
                <a:spcPct val="30000"/>
              </a:spcBef>
              <a:defRPr sz="1200">
                <a:solidFill>
                  <a:schemeClr val="tx1"/>
                </a:solidFill>
                <a:latin typeface="Calibri" panose="020F0502020204030204" pitchFamily="34" charset="0"/>
                <a:cs typeface="Arial" panose="020B0604020202020204" pitchFamily="34" charset="0"/>
              </a:defRPr>
            </a:lvl4pPr>
            <a:lvl5pPr marL="2031844" indent="-221912" defTabSz="898670">
              <a:spcBef>
                <a:spcPct val="30000"/>
              </a:spcBef>
              <a:defRPr sz="1200">
                <a:solidFill>
                  <a:schemeClr val="tx1"/>
                </a:solidFill>
                <a:latin typeface="Calibri" panose="020F0502020204030204" pitchFamily="34" charset="0"/>
                <a:cs typeface="Arial" panose="020B0604020202020204" pitchFamily="34" charset="0"/>
              </a:defRPr>
            </a:lvl5pPr>
            <a:lvl6pPr marL="2485115"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38384"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391652"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44921" indent="-221912" defTabSz="89867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17F70DD4-326E-4EB2-AA55-5A6D05F0C6F9}" type="slidenum">
              <a:rPr lang="de-DE" altLang="de-DE" sz="1300">
                <a:solidFill>
                  <a:srgbClr val="000000"/>
                </a:solidFill>
                <a:latin typeface="Verdana" panose="020B0604030504040204" pitchFamily="34" charset="0"/>
              </a:rPr>
              <a:pPr>
                <a:spcBef>
                  <a:spcPct val="0"/>
                </a:spcBef>
              </a:pPr>
              <a:t>98</a:t>
            </a:fld>
            <a:endParaRPr lang="de-DE" altLang="de-DE" sz="1300">
              <a:solidFill>
                <a:srgbClr val="000000"/>
              </a:solidFill>
              <a:latin typeface="Verdana" panose="020B0604030504040204" pitchFamily="34" charset="0"/>
            </a:endParaRPr>
          </a:p>
        </p:txBody>
      </p:sp>
    </p:spTree>
    <p:extLst>
      <p:ext uri="{BB962C8B-B14F-4D97-AF65-F5344CB8AC3E}">
        <p14:creationId xmlns:p14="http://schemas.microsoft.com/office/powerpoint/2010/main" val="143655282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Folienbildplatzhalter 1">
            <a:extLst>
              <a:ext uri="{FF2B5EF4-FFF2-40B4-BE49-F238E27FC236}">
                <a16:creationId xmlns:a16="http://schemas.microsoft.com/office/drawing/2014/main" id="{1BF63FA1-233B-4587-A928-1B593093EF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1907" name="Notizenplatzhalter 2">
            <a:extLst>
              <a:ext uri="{FF2B5EF4-FFF2-40B4-BE49-F238E27FC236}">
                <a16:creationId xmlns:a16="http://schemas.microsoft.com/office/drawing/2014/main" id="{F0ED181B-5FC3-4DBA-A897-EBEA220B87FE}"/>
              </a:ext>
            </a:extLst>
          </p:cNvPr>
          <p:cNvSpPr>
            <a:spLocks noGrp="1" noChangeArrowheads="1"/>
          </p:cNvSpPr>
          <p:nvPr>
            <p:ph type="body" idx="1"/>
          </p:nvPr>
        </p:nvSpPr>
        <p:spPr>
          <a:noFill/>
        </p:spPr>
        <p:txBody>
          <a:bodyPr/>
          <a:lstStyle/>
          <a:p>
            <a:endParaRPr lang="de-DE" altLang="de-DE">
              <a:cs typeface="Arial" panose="020B0604020202020204" pitchFamily="34" charset="0"/>
            </a:endParaRPr>
          </a:p>
        </p:txBody>
      </p:sp>
      <p:sp>
        <p:nvSpPr>
          <p:cNvPr id="251908" name="Foliennummernplatzhalter 3">
            <a:extLst>
              <a:ext uri="{FF2B5EF4-FFF2-40B4-BE49-F238E27FC236}">
                <a16:creationId xmlns:a16="http://schemas.microsoft.com/office/drawing/2014/main" id="{87523D64-FCC7-49D1-A108-D61462A23911}"/>
              </a:ext>
            </a:extLst>
          </p:cNvPr>
          <p:cNvSpPr>
            <a:spLocks noGrp="1"/>
          </p:cNvSpPr>
          <p:nvPr>
            <p:ph type="sldNum" sz="quarter" idx="5"/>
          </p:nvPr>
        </p:nvSpPr>
        <p:spPr>
          <a:noFill/>
        </p:spPr>
        <p:txBody>
          <a:bodyPr/>
          <a:lstStyle>
            <a:lvl1pPr defTabSz="889224">
              <a:spcBef>
                <a:spcPct val="30000"/>
              </a:spcBef>
              <a:defRPr sz="1200">
                <a:solidFill>
                  <a:schemeClr val="tx1"/>
                </a:solidFill>
                <a:latin typeface="Calibri" panose="020F0502020204030204" pitchFamily="34" charset="0"/>
                <a:cs typeface="Arial" panose="020B0604020202020204" pitchFamily="34" charset="0"/>
              </a:defRPr>
            </a:lvl1pPr>
            <a:lvl2pPr marL="734989" indent="-280147" defTabSz="889224">
              <a:spcBef>
                <a:spcPct val="30000"/>
              </a:spcBef>
              <a:defRPr sz="1200">
                <a:solidFill>
                  <a:schemeClr val="tx1"/>
                </a:solidFill>
                <a:latin typeface="Calibri" panose="020F0502020204030204" pitchFamily="34" charset="0"/>
                <a:cs typeface="Arial" panose="020B0604020202020204" pitchFamily="34" charset="0"/>
              </a:defRPr>
            </a:lvl2pPr>
            <a:lvl3pPr marL="1133175" indent="-223486" defTabSz="889224">
              <a:spcBef>
                <a:spcPct val="30000"/>
              </a:spcBef>
              <a:defRPr sz="1200">
                <a:solidFill>
                  <a:schemeClr val="tx1"/>
                </a:solidFill>
                <a:latin typeface="Calibri" panose="020F0502020204030204" pitchFamily="34" charset="0"/>
                <a:cs typeface="Arial" panose="020B0604020202020204" pitchFamily="34" charset="0"/>
              </a:defRPr>
            </a:lvl3pPr>
            <a:lvl4pPr marL="1586444" indent="-223486" defTabSz="889224">
              <a:spcBef>
                <a:spcPct val="30000"/>
              </a:spcBef>
              <a:defRPr sz="1200">
                <a:solidFill>
                  <a:schemeClr val="tx1"/>
                </a:solidFill>
                <a:latin typeface="Calibri" panose="020F0502020204030204" pitchFamily="34" charset="0"/>
                <a:cs typeface="Arial" panose="020B0604020202020204" pitchFamily="34" charset="0"/>
              </a:defRPr>
            </a:lvl4pPr>
            <a:lvl5pPr marL="2041288" indent="-223486" defTabSz="889224">
              <a:spcBef>
                <a:spcPct val="30000"/>
              </a:spcBef>
              <a:defRPr sz="1200">
                <a:solidFill>
                  <a:schemeClr val="tx1"/>
                </a:solidFill>
                <a:latin typeface="Calibri" panose="020F0502020204030204" pitchFamily="34" charset="0"/>
                <a:cs typeface="Arial" panose="020B0604020202020204" pitchFamily="34" charset="0"/>
              </a:defRPr>
            </a:lvl5pPr>
            <a:lvl6pPr marL="249455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47827"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01098"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54366" indent="-223486" defTabSz="889224"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a:spcBef>
                <a:spcPct val="0"/>
              </a:spcBef>
            </a:pPr>
            <a:fld id="{9514D7B1-7F7A-4C48-B583-D3CEAA238CDC}" type="slidenum">
              <a:rPr lang="de-DE" altLang="de-DE" sz="1300"/>
              <a:pPr>
                <a:spcBef>
                  <a:spcPct val="0"/>
                </a:spcBef>
              </a:pPr>
              <a:t>99</a:t>
            </a:fld>
            <a:endParaRPr lang="de-DE" altLang="de-DE" sz="1300"/>
          </a:p>
        </p:txBody>
      </p:sp>
    </p:spTree>
    <p:extLst>
      <p:ext uri="{BB962C8B-B14F-4D97-AF65-F5344CB8AC3E}">
        <p14:creationId xmlns:p14="http://schemas.microsoft.com/office/powerpoint/2010/main" val="34449006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cxnSp>
        <p:nvCxnSpPr>
          <p:cNvPr id="7" name="Gerade Verbindung 7">
            <a:extLst>
              <a:ext uri="{FF2B5EF4-FFF2-40B4-BE49-F238E27FC236}">
                <a16:creationId xmlns:a16="http://schemas.microsoft.com/office/drawing/2014/main" id="{B391C704-0F9A-4609-9988-3F772BF576BA}"/>
              </a:ext>
            </a:extLst>
          </p:cNvPr>
          <p:cNvCxnSpPr/>
          <p:nvPr userDrawn="1"/>
        </p:nvCxnSpPr>
        <p:spPr>
          <a:xfrm>
            <a:off x="481013" y="479425"/>
            <a:ext cx="9610725" cy="1588"/>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Gerade Verbindung 10">
            <a:extLst>
              <a:ext uri="{FF2B5EF4-FFF2-40B4-BE49-F238E27FC236}">
                <a16:creationId xmlns:a16="http://schemas.microsoft.com/office/drawing/2014/main" id="{8ED1320A-C88D-4974-8001-0886EC92A2EE}"/>
              </a:ext>
            </a:extLst>
          </p:cNvPr>
          <p:cNvCxnSpPr/>
          <p:nvPr userDrawn="1"/>
        </p:nvCxnSpPr>
        <p:spPr>
          <a:xfrm>
            <a:off x="481013" y="6408738"/>
            <a:ext cx="9610725" cy="1587"/>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Foliennummernplatzhalter 2">
            <a:extLst>
              <a:ext uri="{FF2B5EF4-FFF2-40B4-BE49-F238E27FC236}">
                <a16:creationId xmlns:a16="http://schemas.microsoft.com/office/drawing/2014/main" id="{E6D6CFF7-59E9-4488-A718-C07060A5FA6A}"/>
              </a:ext>
            </a:extLst>
          </p:cNvPr>
          <p:cNvSpPr txBox="1">
            <a:spLocks/>
          </p:cNvSpPr>
          <p:nvPr userDrawn="1"/>
        </p:nvSpPr>
        <p:spPr bwMode="auto">
          <a:xfrm>
            <a:off x="479425" y="6453336"/>
            <a:ext cx="96107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DE" altLang="de-DE" sz="800" b="0" dirty="0">
                <a:latin typeface="Century Gothic" panose="020B0502020202020204" pitchFamily="34" charset="0"/>
              </a:rPr>
              <a:t>Jahresabschlussprüfung 2 | </a:t>
            </a:r>
            <a:r>
              <a:rPr lang="de-DE" sz="800" b="0" i="0" kern="1200" dirty="0">
                <a:solidFill>
                  <a:schemeClr val="tx1"/>
                </a:solidFill>
                <a:effectLst/>
                <a:latin typeface="Century Gothic" panose="020B0502020202020204" pitchFamily="34" charset="0"/>
                <a:ea typeface="+mn-ea"/>
                <a:cs typeface="Arial" panose="020B0604020202020204" pitchFamily="34" charset="0"/>
              </a:rPr>
              <a:t>Prüfungsplanung, ISA [DE] 315, IKS, IT-Prüfung</a:t>
            </a:r>
          </a:p>
          <a:p>
            <a:pPr algn="ctr" eaLnBrk="1" hangingPunct="1">
              <a:lnSpc>
                <a:spcPct val="100000"/>
              </a:lnSpc>
              <a:spcBef>
                <a:spcPct val="0"/>
              </a:spcBef>
              <a:buFontTx/>
              <a:buNone/>
              <a:defRPr/>
            </a:pPr>
            <a:endParaRPr lang="de-DE" altLang="de-DE" sz="800" b="0" i="0" dirty="0">
              <a:latin typeface="Century Gothic" panose="020B0502020202020204" pitchFamily="34" charset="0"/>
            </a:endParaRPr>
          </a:p>
        </p:txBody>
      </p:sp>
      <p:sp>
        <p:nvSpPr>
          <p:cNvPr id="11" name="Rechteck 10">
            <a:extLst>
              <a:ext uri="{FF2B5EF4-FFF2-40B4-BE49-F238E27FC236}">
                <a16:creationId xmlns:a16="http://schemas.microsoft.com/office/drawing/2014/main" id="{59983500-F0AD-4EE0-A651-4E42E8D0EB94}"/>
              </a:ext>
            </a:extLst>
          </p:cNvPr>
          <p:cNvSpPr/>
          <p:nvPr userDrawn="1"/>
        </p:nvSpPr>
        <p:spPr bwMode="auto">
          <a:xfrm>
            <a:off x="479376" y="6525344"/>
            <a:ext cx="963265" cy="247214"/>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000" b="1" i="0" u="none" strike="noStrike" cap="none" normalizeH="0" baseline="0" dirty="0">
                <a:ln>
                  <a:noFill/>
                </a:ln>
                <a:solidFill>
                  <a:srgbClr val="00B0F0"/>
                </a:solidFill>
                <a:effectLst/>
                <a:latin typeface="Century Gothic" panose="020B0502020202020204" pitchFamily="34" charset="0"/>
              </a:rPr>
              <a:t>JAP 2 2025</a:t>
            </a:r>
          </a:p>
        </p:txBody>
      </p:sp>
      <p:sp>
        <p:nvSpPr>
          <p:cNvPr id="12" name="Rectangle 36">
            <a:extLst>
              <a:ext uri="{FF2B5EF4-FFF2-40B4-BE49-F238E27FC236}">
                <a16:creationId xmlns:a16="http://schemas.microsoft.com/office/drawing/2014/main" id="{0119809B-1D96-48B3-BD57-3B518181487B}"/>
              </a:ext>
            </a:extLst>
          </p:cNvPr>
          <p:cNvSpPr txBox="1">
            <a:spLocks noChangeArrowheads="1"/>
          </p:cNvSpPr>
          <p:nvPr userDrawn="1"/>
        </p:nvSpPr>
        <p:spPr>
          <a:xfrm>
            <a:off x="8715308" y="6525343"/>
            <a:ext cx="1374842" cy="272837"/>
          </a:xfrm>
          <a:prstGeom prst="rect">
            <a:avLst/>
          </a:prstGeom>
          <a:ln/>
        </p:spPr>
        <p:txBody>
          <a:bodyPr lIns="0" tIns="0" rIns="0" bIns="0"/>
          <a:lstStyle>
            <a:defPPr>
              <a:defRPr lang="de-DE"/>
            </a:defPPr>
            <a:lvl1pPr marL="0" algn="l" defTabSz="914400" rtl="0" eaLnBrk="1" latinLnBrk="0" hangingPunct="1">
              <a:defRPr sz="1400" kern="1200">
                <a:solidFill>
                  <a:schemeClr val="tx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de-DE" b="0" dirty="0"/>
              <a:t>#HB0</a:t>
            </a:r>
            <a:fld id="{1890FA82-6544-4B4F-9B6A-83E4012516B7}" type="slidenum">
              <a:rPr lang="de-DE" b="0" smtClean="0"/>
              <a:pPr algn="r">
                <a:defRPr/>
              </a:pPr>
              <a:t>‹Nr.›</a:t>
            </a:fld>
            <a:endParaRPr lang="de-DE" b="0" dirty="0"/>
          </a:p>
        </p:txBody>
      </p:sp>
      <p:pic>
        <p:nvPicPr>
          <p:cNvPr id="13" name="Grafik 12">
            <a:extLst>
              <a:ext uri="{FF2B5EF4-FFF2-40B4-BE49-F238E27FC236}">
                <a16:creationId xmlns:a16="http://schemas.microsoft.com/office/drawing/2014/main" id="{97669C9B-CD2C-4A9C-B4F3-41DD1459FA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376" y="639738"/>
            <a:ext cx="3608839" cy="505969"/>
          </a:xfrm>
          <a:prstGeom prst="rect">
            <a:avLst/>
          </a:prstGeom>
        </p:spPr>
      </p:pic>
    </p:spTree>
    <p:extLst>
      <p:ext uri="{BB962C8B-B14F-4D97-AF65-F5344CB8AC3E}">
        <p14:creationId xmlns:p14="http://schemas.microsoft.com/office/powerpoint/2010/main" val="64117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cSld name="2_Titelfolie">
    <p:spTree>
      <p:nvGrpSpPr>
        <p:cNvPr id="1" name=""/>
        <p:cNvGrpSpPr/>
        <p:nvPr/>
      </p:nvGrpSpPr>
      <p:grpSpPr>
        <a:xfrm>
          <a:off x="0" y="0"/>
          <a:ext cx="0" cy="0"/>
          <a:chOff x="0" y="0"/>
          <a:chExt cx="0" cy="0"/>
        </a:xfrm>
      </p:grpSpPr>
      <p:cxnSp>
        <p:nvCxnSpPr>
          <p:cNvPr id="2" name="Gerade Verbindung 10">
            <a:extLst>
              <a:ext uri="{FF2B5EF4-FFF2-40B4-BE49-F238E27FC236}">
                <a16:creationId xmlns:a16="http://schemas.microsoft.com/office/drawing/2014/main" id="{53B50A49-6A1B-4509-9FA2-21C50A88EE35}"/>
              </a:ext>
            </a:extLst>
          </p:cNvPr>
          <p:cNvCxnSpPr/>
          <p:nvPr userDrawn="1"/>
        </p:nvCxnSpPr>
        <p:spPr>
          <a:xfrm>
            <a:off x="481013" y="6408738"/>
            <a:ext cx="9598025" cy="1587"/>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 name="Grafik 8">
            <a:extLst>
              <a:ext uri="{FF2B5EF4-FFF2-40B4-BE49-F238E27FC236}">
                <a16:creationId xmlns:a16="http://schemas.microsoft.com/office/drawing/2014/main" id="{F0334637-86C6-46BA-BEFD-9C51E1A1FBF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8225" y="542926"/>
            <a:ext cx="1800000" cy="721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8">
            <a:extLst>
              <a:ext uri="{FF2B5EF4-FFF2-40B4-BE49-F238E27FC236}">
                <a16:creationId xmlns:a16="http://schemas.microsoft.com/office/drawing/2014/main" id="{4C7C8B11-B5FC-4050-81D9-1226BC1EAFED}"/>
              </a:ext>
            </a:extLst>
          </p:cNvPr>
          <p:cNvSpPr>
            <a:spLocks noChangeArrowheads="1"/>
          </p:cNvSpPr>
          <p:nvPr userDrawn="1"/>
        </p:nvSpPr>
        <p:spPr bwMode="auto">
          <a:xfrm>
            <a:off x="10415588" y="6289675"/>
            <a:ext cx="1482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b="1">
                <a:solidFill>
                  <a:schemeClr val="tx1"/>
                </a:solidFill>
                <a:latin typeface="Verdana" panose="020B0604030504040204" pitchFamily="34" charset="0"/>
                <a:cs typeface="Arial" panose="020B0604020202020204" pitchFamily="34" charset="0"/>
              </a:defRPr>
            </a:lvl1pPr>
            <a:lvl2pPr marL="742950" indent="-285750" eaLnBrk="0" hangingPunct="0">
              <a:defRPr sz="1600" b="1">
                <a:solidFill>
                  <a:schemeClr val="tx1"/>
                </a:solidFill>
                <a:latin typeface="Verdana" panose="020B0604030504040204" pitchFamily="34" charset="0"/>
                <a:cs typeface="Arial" panose="020B0604020202020204" pitchFamily="34" charset="0"/>
              </a:defRPr>
            </a:lvl2pPr>
            <a:lvl3pPr marL="1143000" indent="-228600" eaLnBrk="0" hangingPunct="0">
              <a:defRPr sz="1600" b="1">
                <a:solidFill>
                  <a:schemeClr val="tx1"/>
                </a:solidFill>
                <a:latin typeface="Verdana" panose="020B0604030504040204" pitchFamily="34" charset="0"/>
                <a:cs typeface="Arial" panose="020B0604020202020204" pitchFamily="34" charset="0"/>
              </a:defRPr>
            </a:lvl3pPr>
            <a:lvl4pPr marL="1600200" indent="-228600" eaLnBrk="0" hangingPunct="0">
              <a:defRPr sz="1600" b="1">
                <a:solidFill>
                  <a:schemeClr val="tx1"/>
                </a:solidFill>
                <a:latin typeface="Verdana" panose="020B0604030504040204" pitchFamily="34" charset="0"/>
                <a:cs typeface="Arial" panose="020B0604020202020204" pitchFamily="34" charset="0"/>
              </a:defRPr>
            </a:lvl4pPr>
            <a:lvl5pPr marL="2057400" indent="-228600" eaLnBrk="0" hangingPunct="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50000"/>
              </a:spcBef>
              <a:spcAft>
                <a:spcPct val="0"/>
              </a:spcAft>
              <a:buChar char="•"/>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50000"/>
              </a:spcBef>
              <a:spcAft>
                <a:spcPct val="0"/>
              </a:spcAft>
              <a:buChar char="•"/>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50000"/>
              </a:spcBef>
              <a:spcAft>
                <a:spcPct val="0"/>
              </a:spcAft>
              <a:buChar char="•"/>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50000"/>
              </a:spcBef>
              <a:spcAft>
                <a:spcPct val="0"/>
              </a:spcAft>
              <a:buChar char="•"/>
              <a:defRPr sz="1600" b="1">
                <a:solidFill>
                  <a:schemeClr val="tx1"/>
                </a:solidFill>
                <a:latin typeface="Verdana" panose="020B0604030504040204" pitchFamily="34" charset="0"/>
                <a:cs typeface="Arial" panose="020B0604020202020204" pitchFamily="34" charset="0"/>
              </a:defRPr>
            </a:lvl9pPr>
          </a:lstStyle>
          <a:p>
            <a:pPr algn="r" eaLnBrk="1" hangingPunct="1">
              <a:spcBef>
                <a:spcPct val="50000"/>
              </a:spcBef>
              <a:defRPr/>
            </a:pPr>
            <a:r>
              <a:rPr lang="de-DE" altLang="de-DE" sz="2800" dirty="0">
                <a:solidFill>
                  <a:srgbClr val="00B0F0"/>
                </a:solidFill>
                <a:latin typeface="Century Gothic" panose="020B0502020202020204" pitchFamily="34" charset="0"/>
              </a:rPr>
              <a:t>#</a:t>
            </a:r>
            <a:fld id="{C3BB2D63-E32D-4FA1-AC5D-0CA740F07CDA}" type="slidenum">
              <a:rPr lang="de-DE" altLang="de-DE" sz="2800" smtClean="0">
                <a:solidFill>
                  <a:srgbClr val="00B0F0"/>
                </a:solidFill>
                <a:latin typeface="Century Gothic" panose="020B0502020202020204" pitchFamily="34" charset="0"/>
              </a:rPr>
              <a:pPr algn="r" eaLnBrk="1" hangingPunct="1">
                <a:spcBef>
                  <a:spcPct val="50000"/>
                </a:spcBef>
                <a:defRPr/>
              </a:pPr>
              <a:t>‹Nr.›</a:t>
            </a:fld>
            <a:endParaRPr lang="de-DE" altLang="de-DE" sz="2800" dirty="0"/>
          </a:p>
        </p:txBody>
      </p:sp>
      <p:cxnSp>
        <p:nvCxnSpPr>
          <p:cNvPr id="6" name="Gerade Verbindung 7">
            <a:extLst>
              <a:ext uri="{FF2B5EF4-FFF2-40B4-BE49-F238E27FC236}">
                <a16:creationId xmlns:a16="http://schemas.microsoft.com/office/drawing/2014/main" id="{8162F663-5AB7-4864-BAB5-BE96351EE2A4}"/>
              </a:ext>
            </a:extLst>
          </p:cNvPr>
          <p:cNvCxnSpPr/>
          <p:nvPr userDrawn="1"/>
        </p:nvCxnSpPr>
        <p:spPr>
          <a:xfrm>
            <a:off x="481013" y="479425"/>
            <a:ext cx="9610725" cy="1588"/>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Foliennummernplatzhalter 2">
            <a:extLst>
              <a:ext uri="{FF2B5EF4-FFF2-40B4-BE49-F238E27FC236}">
                <a16:creationId xmlns:a16="http://schemas.microsoft.com/office/drawing/2014/main" id="{E957BB6C-CF9D-4AE5-9D5C-4B98ABC6AE67}"/>
              </a:ext>
            </a:extLst>
          </p:cNvPr>
          <p:cNvSpPr txBox="1">
            <a:spLocks/>
          </p:cNvSpPr>
          <p:nvPr userDrawn="1"/>
        </p:nvSpPr>
        <p:spPr bwMode="auto">
          <a:xfrm>
            <a:off x="479376" y="6438528"/>
            <a:ext cx="86409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l" eaLnBrk="1" hangingPunct="1">
              <a:lnSpc>
                <a:spcPct val="100000"/>
              </a:lnSpc>
              <a:spcBef>
                <a:spcPct val="0"/>
              </a:spcBef>
              <a:buFontTx/>
              <a:buNone/>
              <a:defRPr/>
            </a:pPr>
            <a:r>
              <a:rPr lang="de-DE" altLang="de-DE" sz="1500" b="1" dirty="0">
                <a:solidFill>
                  <a:srgbClr val="00B0F0"/>
                </a:solidFill>
                <a:latin typeface="Century Gothic" panose="020B0502020202020204" pitchFamily="34" charset="0"/>
              </a:rPr>
              <a:t>JAP 2</a:t>
            </a:r>
            <a:endParaRPr lang="de-DE" altLang="de-DE" sz="1500" b="1" i="0" dirty="0">
              <a:solidFill>
                <a:srgbClr val="00B0F0"/>
              </a:solidFill>
              <a:latin typeface="Century Gothic" panose="020B0502020202020204" pitchFamily="34" charset="0"/>
            </a:endParaRPr>
          </a:p>
        </p:txBody>
      </p:sp>
      <p:sp>
        <p:nvSpPr>
          <p:cNvPr id="8" name="Foliennummernplatzhalter 2">
            <a:extLst>
              <a:ext uri="{FF2B5EF4-FFF2-40B4-BE49-F238E27FC236}">
                <a16:creationId xmlns:a16="http://schemas.microsoft.com/office/drawing/2014/main" id="{90354BBC-01E0-4B87-9DCF-B59A5D50094B}"/>
              </a:ext>
            </a:extLst>
          </p:cNvPr>
          <p:cNvSpPr txBox="1">
            <a:spLocks/>
          </p:cNvSpPr>
          <p:nvPr userDrawn="1"/>
        </p:nvSpPr>
        <p:spPr bwMode="auto">
          <a:xfrm>
            <a:off x="479376" y="6453336"/>
            <a:ext cx="961077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DE" altLang="de-DE" sz="800" b="0" dirty="0">
                <a:latin typeface="Century Gothic" panose="020B0502020202020204" pitchFamily="34" charset="0"/>
              </a:rPr>
              <a:t>Jahresabschlussprüfung 2 | </a:t>
            </a:r>
            <a:r>
              <a:rPr lang="de-DE" sz="800" b="0" i="0" kern="1200" dirty="0">
                <a:solidFill>
                  <a:schemeClr val="tx1"/>
                </a:solidFill>
                <a:effectLst/>
                <a:latin typeface="Century Gothic" panose="020B0502020202020204" pitchFamily="34" charset="0"/>
                <a:ea typeface="+mn-ea"/>
                <a:cs typeface="Arial" panose="020B0604020202020204" pitchFamily="34" charset="0"/>
              </a:rPr>
              <a:t>Prüfungsplanung, ISA [DE] 315, IKS, IT-Prüfung</a:t>
            </a:r>
          </a:p>
          <a:p>
            <a:pPr algn="ctr" eaLnBrk="1" hangingPunct="1">
              <a:lnSpc>
                <a:spcPct val="100000"/>
              </a:lnSpc>
              <a:spcBef>
                <a:spcPct val="0"/>
              </a:spcBef>
              <a:buFontTx/>
              <a:buNone/>
              <a:defRPr/>
            </a:pPr>
            <a:endParaRPr lang="de-DE" altLang="de-DE" sz="800" b="0" i="0" dirty="0">
              <a:latin typeface="Century Gothic" panose="020B0502020202020204" pitchFamily="34" charset="0"/>
            </a:endParaRPr>
          </a:p>
        </p:txBody>
      </p:sp>
    </p:spTree>
    <p:extLst>
      <p:ext uri="{BB962C8B-B14F-4D97-AF65-F5344CB8AC3E}">
        <p14:creationId xmlns:p14="http://schemas.microsoft.com/office/powerpoint/2010/main" val="27880250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6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05663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666171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5815290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7071944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478367" y="1438275"/>
            <a:ext cx="9596967" cy="4065588"/>
          </a:xfrm>
          <a:prstGeom prst="rect">
            <a:avLst/>
          </a:prstGeo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4294704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E428BB02-F70F-4239-A52E-96B9196FFF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376" y="639738"/>
            <a:ext cx="3608839" cy="505969"/>
          </a:xfrm>
          <a:prstGeom prst="rect">
            <a:avLst/>
          </a:prstGeom>
        </p:spPr>
      </p:pic>
    </p:spTree>
    <p:extLst>
      <p:ext uri="{BB962C8B-B14F-4D97-AF65-F5344CB8AC3E}">
        <p14:creationId xmlns:p14="http://schemas.microsoft.com/office/powerpoint/2010/main" val="4054137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544FDFC-8EC1-49A7-AE73-9EB234364C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52000" y="226800"/>
            <a:ext cx="1938532" cy="275540"/>
          </a:xfrm>
          <a:prstGeom prst="rect">
            <a:avLst/>
          </a:prstGeom>
        </p:spPr>
      </p:pic>
    </p:spTree>
    <p:extLst>
      <p:ext uri="{BB962C8B-B14F-4D97-AF65-F5344CB8AC3E}">
        <p14:creationId xmlns:p14="http://schemas.microsoft.com/office/powerpoint/2010/main" val="9869614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E428BB02-F70F-4239-A52E-96B9196FFF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376" y="639738"/>
            <a:ext cx="3608839" cy="505969"/>
          </a:xfrm>
          <a:prstGeom prst="rect">
            <a:avLst/>
          </a:prstGeom>
        </p:spPr>
      </p:pic>
    </p:spTree>
    <p:extLst>
      <p:ext uri="{BB962C8B-B14F-4D97-AF65-F5344CB8AC3E}">
        <p14:creationId xmlns:p14="http://schemas.microsoft.com/office/powerpoint/2010/main" val="24580152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7C4AA181-796B-42A3-BDBC-01149CF76B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52000" y="226800"/>
            <a:ext cx="1938532" cy="275540"/>
          </a:xfrm>
          <a:prstGeom prst="rect">
            <a:avLst/>
          </a:prstGeom>
        </p:spPr>
      </p:pic>
    </p:spTree>
    <p:extLst>
      <p:ext uri="{BB962C8B-B14F-4D97-AF65-F5344CB8AC3E}">
        <p14:creationId xmlns:p14="http://schemas.microsoft.com/office/powerpoint/2010/main" val="3646089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095C721-4BEF-4AFE-867E-44C505ED67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52000" y="226800"/>
            <a:ext cx="1938532" cy="275540"/>
          </a:xfrm>
          <a:prstGeom prst="rect">
            <a:avLst/>
          </a:prstGeom>
        </p:spPr>
      </p:pic>
    </p:spTree>
    <p:extLst>
      <p:ext uri="{BB962C8B-B14F-4D97-AF65-F5344CB8AC3E}">
        <p14:creationId xmlns:p14="http://schemas.microsoft.com/office/powerpoint/2010/main" val="10192092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34AAA0EA-097B-4945-AC6B-51BA3A4BE8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52000" y="226800"/>
            <a:ext cx="1938532" cy="275540"/>
          </a:xfrm>
          <a:prstGeom prst="rect">
            <a:avLst/>
          </a:prstGeom>
        </p:spPr>
      </p:pic>
    </p:spTree>
    <p:extLst>
      <p:ext uri="{BB962C8B-B14F-4D97-AF65-F5344CB8AC3E}">
        <p14:creationId xmlns:p14="http://schemas.microsoft.com/office/powerpoint/2010/main" val="3086903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AA836E13-6B71-4AC3-8879-2EBBDF898C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52000" y="226800"/>
            <a:ext cx="1938532" cy="275540"/>
          </a:xfrm>
          <a:prstGeom prst="rect">
            <a:avLst/>
          </a:prstGeom>
        </p:spPr>
      </p:pic>
    </p:spTree>
    <p:extLst>
      <p:ext uri="{BB962C8B-B14F-4D97-AF65-F5344CB8AC3E}">
        <p14:creationId xmlns:p14="http://schemas.microsoft.com/office/powerpoint/2010/main" val="92466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Titelfolie">
    <p:spTree>
      <p:nvGrpSpPr>
        <p:cNvPr id="1" name=""/>
        <p:cNvGrpSpPr/>
        <p:nvPr/>
      </p:nvGrpSpPr>
      <p:grpSpPr>
        <a:xfrm>
          <a:off x="0" y="0"/>
          <a:ext cx="0" cy="0"/>
          <a:chOff x="0" y="0"/>
          <a:chExt cx="0" cy="0"/>
        </a:xfrm>
      </p:grpSpPr>
      <p:pic>
        <p:nvPicPr>
          <p:cNvPr id="4" name="Grafik 8">
            <a:extLst>
              <a:ext uri="{FF2B5EF4-FFF2-40B4-BE49-F238E27FC236}">
                <a16:creationId xmlns:a16="http://schemas.microsoft.com/office/drawing/2014/main" id="{97164DD0-F716-4455-A50E-1C62D24099A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38225" y="542926"/>
            <a:ext cx="1800000" cy="721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a:extLst>
              <a:ext uri="{FF2B5EF4-FFF2-40B4-BE49-F238E27FC236}">
                <a16:creationId xmlns:a16="http://schemas.microsoft.com/office/drawing/2014/main" id="{EA0C1E3B-F85E-40DE-A7DC-0A357619030B}"/>
              </a:ext>
            </a:extLst>
          </p:cNvPr>
          <p:cNvSpPr>
            <a:spLocks noChangeArrowheads="1"/>
          </p:cNvSpPr>
          <p:nvPr userDrawn="1"/>
        </p:nvSpPr>
        <p:spPr bwMode="auto">
          <a:xfrm>
            <a:off x="10415588" y="6289675"/>
            <a:ext cx="1482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b="1">
                <a:solidFill>
                  <a:schemeClr val="tx1"/>
                </a:solidFill>
                <a:latin typeface="Verdana" panose="020B0604030504040204" pitchFamily="34" charset="0"/>
                <a:cs typeface="Arial" panose="020B0604020202020204" pitchFamily="34" charset="0"/>
              </a:defRPr>
            </a:lvl1pPr>
            <a:lvl2pPr marL="742950" indent="-285750" eaLnBrk="0" hangingPunct="0">
              <a:defRPr sz="1600" b="1">
                <a:solidFill>
                  <a:schemeClr val="tx1"/>
                </a:solidFill>
                <a:latin typeface="Verdana" panose="020B0604030504040204" pitchFamily="34" charset="0"/>
                <a:cs typeface="Arial" panose="020B0604020202020204" pitchFamily="34" charset="0"/>
              </a:defRPr>
            </a:lvl2pPr>
            <a:lvl3pPr marL="1143000" indent="-228600" eaLnBrk="0" hangingPunct="0">
              <a:defRPr sz="1600" b="1">
                <a:solidFill>
                  <a:schemeClr val="tx1"/>
                </a:solidFill>
                <a:latin typeface="Verdana" panose="020B0604030504040204" pitchFamily="34" charset="0"/>
                <a:cs typeface="Arial" panose="020B0604020202020204" pitchFamily="34" charset="0"/>
              </a:defRPr>
            </a:lvl3pPr>
            <a:lvl4pPr marL="1600200" indent="-228600" eaLnBrk="0" hangingPunct="0">
              <a:defRPr sz="1600" b="1">
                <a:solidFill>
                  <a:schemeClr val="tx1"/>
                </a:solidFill>
                <a:latin typeface="Verdana" panose="020B0604030504040204" pitchFamily="34" charset="0"/>
                <a:cs typeface="Arial" panose="020B0604020202020204" pitchFamily="34" charset="0"/>
              </a:defRPr>
            </a:lvl4pPr>
            <a:lvl5pPr marL="2057400" indent="-228600" eaLnBrk="0" hangingPunct="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50000"/>
              </a:spcBef>
              <a:spcAft>
                <a:spcPct val="0"/>
              </a:spcAft>
              <a:buChar char="•"/>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50000"/>
              </a:spcBef>
              <a:spcAft>
                <a:spcPct val="0"/>
              </a:spcAft>
              <a:buChar char="•"/>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50000"/>
              </a:spcBef>
              <a:spcAft>
                <a:spcPct val="0"/>
              </a:spcAft>
              <a:buChar char="•"/>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50000"/>
              </a:spcBef>
              <a:spcAft>
                <a:spcPct val="0"/>
              </a:spcAft>
              <a:buChar char="•"/>
              <a:defRPr sz="1600" b="1">
                <a:solidFill>
                  <a:schemeClr val="tx1"/>
                </a:solidFill>
                <a:latin typeface="Verdana" panose="020B0604030504040204" pitchFamily="34" charset="0"/>
                <a:cs typeface="Arial" panose="020B0604020202020204" pitchFamily="34" charset="0"/>
              </a:defRPr>
            </a:lvl9pPr>
          </a:lstStyle>
          <a:p>
            <a:pPr algn="r" eaLnBrk="1" hangingPunct="1">
              <a:spcBef>
                <a:spcPct val="50000"/>
              </a:spcBef>
              <a:defRPr/>
            </a:pPr>
            <a:r>
              <a:rPr lang="de-DE" altLang="de-DE" sz="2800" dirty="0">
                <a:solidFill>
                  <a:srgbClr val="00B0F0"/>
                </a:solidFill>
                <a:latin typeface="Century Gothic" panose="020B0502020202020204" pitchFamily="34" charset="0"/>
              </a:rPr>
              <a:t>#</a:t>
            </a:r>
            <a:fld id="{A2523865-C20C-454C-9C2B-A7C2C0CF360E}" type="slidenum">
              <a:rPr lang="de-DE" altLang="de-DE" sz="2800" smtClean="0">
                <a:solidFill>
                  <a:srgbClr val="00B0F0"/>
                </a:solidFill>
                <a:latin typeface="Century Gothic" panose="020B0502020202020204" pitchFamily="34" charset="0"/>
              </a:rPr>
              <a:pPr algn="r" eaLnBrk="1" hangingPunct="1">
                <a:spcBef>
                  <a:spcPct val="50000"/>
                </a:spcBef>
                <a:defRPr/>
              </a:pPr>
              <a:t>‹Nr.›</a:t>
            </a:fld>
            <a:endParaRPr lang="de-DE" altLang="de-DE" sz="2800" dirty="0"/>
          </a:p>
        </p:txBody>
      </p:sp>
      <p:sp>
        <p:nvSpPr>
          <p:cNvPr id="49155" name="Textplatzhalter 2"/>
          <p:cNvSpPr>
            <a:spLocks noGrp="1"/>
          </p:cNvSpPr>
          <p:nvPr>
            <p:ph type="subTitle" idx="1"/>
          </p:nvPr>
        </p:nvSpPr>
        <p:spPr>
          <a:xfrm>
            <a:off x="958851" y="5613401"/>
            <a:ext cx="9309100" cy="265113"/>
          </a:xfrm>
        </p:spPr>
        <p:txBody>
          <a:bodyPr/>
          <a:lstStyle>
            <a:lvl1pPr>
              <a:defRPr smtClean="0"/>
            </a:lvl1pPr>
          </a:lstStyle>
          <a:p>
            <a:pPr lvl="0"/>
            <a:r>
              <a:rPr lang="de-DE" altLang="de-DE" noProof="0"/>
              <a:t>Formatvorlage des Untertitelmasters durch Klicken bearbeiten</a:t>
            </a:r>
          </a:p>
        </p:txBody>
      </p:sp>
      <p:cxnSp>
        <p:nvCxnSpPr>
          <p:cNvPr id="7" name="Gerade Verbindung 7">
            <a:extLst>
              <a:ext uri="{FF2B5EF4-FFF2-40B4-BE49-F238E27FC236}">
                <a16:creationId xmlns:a16="http://schemas.microsoft.com/office/drawing/2014/main" id="{F8C1F160-6E77-4B0C-B164-EC22A9969C00}"/>
              </a:ext>
            </a:extLst>
          </p:cNvPr>
          <p:cNvCxnSpPr/>
          <p:nvPr userDrawn="1"/>
        </p:nvCxnSpPr>
        <p:spPr>
          <a:xfrm>
            <a:off x="481013" y="479425"/>
            <a:ext cx="9610725" cy="1588"/>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Gerade Verbindung 10">
            <a:extLst>
              <a:ext uri="{FF2B5EF4-FFF2-40B4-BE49-F238E27FC236}">
                <a16:creationId xmlns:a16="http://schemas.microsoft.com/office/drawing/2014/main" id="{8359054B-740C-4055-B779-FA6816522E62}"/>
              </a:ext>
            </a:extLst>
          </p:cNvPr>
          <p:cNvCxnSpPr/>
          <p:nvPr userDrawn="1"/>
        </p:nvCxnSpPr>
        <p:spPr>
          <a:xfrm>
            <a:off x="481013" y="6408738"/>
            <a:ext cx="9610725" cy="1587"/>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Foliennummernplatzhalter 2">
            <a:extLst>
              <a:ext uri="{FF2B5EF4-FFF2-40B4-BE49-F238E27FC236}">
                <a16:creationId xmlns:a16="http://schemas.microsoft.com/office/drawing/2014/main" id="{864B2DE0-F042-4DFB-B5BD-622C64236778}"/>
              </a:ext>
            </a:extLst>
          </p:cNvPr>
          <p:cNvSpPr txBox="1">
            <a:spLocks/>
          </p:cNvSpPr>
          <p:nvPr userDrawn="1"/>
        </p:nvSpPr>
        <p:spPr bwMode="auto">
          <a:xfrm>
            <a:off x="479376" y="6438528"/>
            <a:ext cx="86409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l" eaLnBrk="1" hangingPunct="1">
              <a:lnSpc>
                <a:spcPct val="100000"/>
              </a:lnSpc>
              <a:spcBef>
                <a:spcPct val="0"/>
              </a:spcBef>
              <a:buFontTx/>
              <a:buNone/>
              <a:defRPr/>
            </a:pPr>
            <a:r>
              <a:rPr lang="de-DE" altLang="de-DE" sz="1500" b="1" dirty="0">
                <a:solidFill>
                  <a:srgbClr val="00B0F0"/>
                </a:solidFill>
                <a:latin typeface="Century Gothic" panose="020B0502020202020204" pitchFamily="34" charset="0"/>
              </a:rPr>
              <a:t>JAP 2</a:t>
            </a:r>
            <a:endParaRPr lang="de-DE" altLang="de-DE" sz="1500" b="1" i="0" dirty="0">
              <a:solidFill>
                <a:srgbClr val="00B0F0"/>
              </a:solidFill>
              <a:latin typeface="Century Gothic" panose="020B0502020202020204" pitchFamily="34" charset="0"/>
            </a:endParaRPr>
          </a:p>
        </p:txBody>
      </p:sp>
      <p:sp>
        <p:nvSpPr>
          <p:cNvPr id="10" name="Foliennummernplatzhalter 2">
            <a:extLst>
              <a:ext uri="{FF2B5EF4-FFF2-40B4-BE49-F238E27FC236}">
                <a16:creationId xmlns:a16="http://schemas.microsoft.com/office/drawing/2014/main" id="{6E45078B-A23F-46D8-B65C-E7A43F87EF3B}"/>
              </a:ext>
            </a:extLst>
          </p:cNvPr>
          <p:cNvSpPr txBox="1">
            <a:spLocks/>
          </p:cNvSpPr>
          <p:nvPr userDrawn="1"/>
        </p:nvSpPr>
        <p:spPr bwMode="auto">
          <a:xfrm>
            <a:off x="479376" y="6453336"/>
            <a:ext cx="96107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DE" altLang="de-DE" sz="800" b="0" dirty="0">
                <a:latin typeface="Century Gothic" panose="020B0502020202020204" pitchFamily="34" charset="0"/>
              </a:rPr>
              <a:t>Jahresabschlussprüfung 2 | </a:t>
            </a:r>
            <a:r>
              <a:rPr lang="de-DE" sz="800" b="0" i="0" kern="1200" dirty="0">
                <a:solidFill>
                  <a:schemeClr val="tx1"/>
                </a:solidFill>
                <a:effectLst/>
                <a:latin typeface="Century Gothic" panose="020B0502020202020204" pitchFamily="34" charset="0"/>
                <a:ea typeface="+mn-ea"/>
                <a:cs typeface="Arial" panose="020B0604020202020204" pitchFamily="34" charset="0"/>
              </a:rPr>
              <a:t>Prüfungsplanung, ISA [DE] 315, IKS, IT-Prüfung</a:t>
            </a:r>
          </a:p>
          <a:p>
            <a:pPr algn="ctr" eaLnBrk="1" hangingPunct="1">
              <a:lnSpc>
                <a:spcPct val="100000"/>
              </a:lnSpc>
              <a:spcBef>
                <a:spcPct val="0"/>
              </a:spcBef>
              <a:buFontTx/>
              <a:buNone/>
              <a:defRPr/>
            </a:pPr>
            <a:endParaRPr lang="de-DE" altLang="de-DE" sz="800" b="0" i="0" dirty="0">
              <a:latin typeface="Century Gothic" panose="020B0502020202020204" pitchFamily="34" charset="0"/>
            </a:endParaRPr>
          </a:p>
        </p:txBody>
      </p:sp>
    </p:spTree>
    <p:extLst>
      <p:ext uri="{BB962C8B-B14F-4D97-AF65-F5344CB8AC3E}">
        <p14:creationId xmlns:p14="http://schemas.microsoft.com/office/powerpoint/2010/main" val="548196479"/>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el und Inhal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5305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Kapiteltrenner1">
    <p:spTree>
      <p:nvGrpSpPr>
        <p:cNvPr id="1" name=""/>
        <p:cNvGrpSpPr/>
        <p:nvPr/>
      </p:nvGrpSpPr>
      <p:grpSpPr>
        <a:xfrm>
          <a:off x="0" y="0"/>
          <a:ext cx="0" cy="0"/>
          <a:chOff x="0" y="0"/>
          <a:chExt cx="0" cy="0"/>
        </a:xfrm>
      </p:grpSpPr>
      <p:sp>
        <p:nvSpPr>
          <p:cNvPr id="2" name="Titel 1"/>
          <p:cNvSpPr>
            <a:spLocks noGrp="1"/>
          </p:cNvSpPr>
          <p:nvPr>
            <p:ph type="title"/>
          </p:nvPr>
        </p:nvSpPr>
        <p:spPr>
          <a:xfrm>
            <a:off x="1392001" y="4068000"/>
            <a:ext cx="8712967" cy="1107996"/>
          </a:xfrm>
        </p:spPr>
        <p:txBody>
          <a:bodyPr>
            <a:spAutoFit/>
          </a:bodyPr>
          <a:lstStyle>
            <a:lvl1pPr algn="l">
              <a:defRPr sz="3600" b="0" cap="none" baseline="0"/>
            </a:lvl1pPr>
          </a:lstStyle>
          <a:p>
            <a:r>
              <a:rPr lang="de-DE"/>
              <a:t>Titelmasterformat durch Klicken bearbeiten</a:t>
            </a:r>
            <a:endParaRPr lang="de-DE" dirty="0"/>
          </a:p>
        </p:txBody>
      </p:sp>
      <p:sp>
        <p:nvSpPr>
          <p:cNvPr id="3" name="Textplatzhalter 2"/>
          <p:cNvSpPr>
            <a:spLocks noGrp="1"/>
          </p:cNvSpPr>
          <p:nvPr>
            <p:ph type="body" idx="1"/>
          </p:nvPr>
        </p:nvSpPr>
        <p:spPr>
          <a:xfrm>
            <a:off x="1392000" y="4680000"/>
            <a:ext cx="10363200" cy="215444"/>
          </a:xfrm>
        </p:spPr>
        <p:txBody>
          <a:bodyPr>
            <a:spAutoFit/>
          </a:bodyPr>
          <a:lstStyle>
            <a:lvl1pPr marL="0" indent="0">
              <a:buNone/>
              <a:defRPr sz="1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dirty="0"/>
              <a:t>Textmasterformat bearbeiten</a:t>
            </a:r>
          </a:p>
        </p:txBody>
      </p:sp>
    </p:spTree>
    <p:extLst>
      <p:ext uri="{BB962C8B-B14F-4D97-AF65-F5344CB8AC3E}">
        <p14:creationId xmlns:p14="http://schemas.microsoft.com/office/powerpoint/2010/main" val="2686916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608378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774791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55666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8" name="Gerade Verbindung 7">
            <a:extLst>
              <a:ext uri="{FF2B5EF4-FFF2-40B4-BE49-F238E27FC236}">
                <a16:creationId xmlns:a16="http://schemas.microsoft.com/office/drawing/2014/main" id="{B84644C2-E289-44C1-8340-D99BC84525F4}"/>
              </a:ext>
            </a:extLst>
          </p:cNvPr>
          <p:cNvCxnSpPr/>
          <p:nvPr/>
        </p:nvCxnSpPr>
        <p:spPr>
          <a:xfrm>
            <a:off x="481013" y="479425"/>
            <a:ext cx="9610725" cy="1588"/>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Gerade Verbindung 10">
            <a:extLst>
              <a:ext uri="{FF2B5EF4-FFF2-40B4-BE49-F238E27FC236}">
                <a16:creationId xmlns:a16="http://schemas.microsoft.com/office/drawing/2014/main" id="{350ABACB-4DF6-4801-9974-2983D975987D}"/>
              </a:ext>
            </a:extLst>
          </p:cNvPr>
          <p:cNvCxnSpPr/>
          <p:nvPr/>
        </p:nvCxnSpPr>
        <p:spPr>
          <a:xfrm>
            <a:off x="481013" y="6408738"/>
            <a:ext cx="9610725" cy="1587"/>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Foliennummernplatzhalter 2">
            <a:extLst>
              <a:ext uri="{FF2B5EF4-FFF2-40B4-BE49-F238E27FC236}">
                <a16:creationId xmlns:a16="http://schemas.microsoft.com/office/drawing/2014/main" id="{FCBBB6E9-DE60-484A-9FF5-0DF086636509}"/>
              </a:ext>
            </a:extLst>
          </p:cNvPr>
          <p:cNvSpPr txBox="1">
            <a:spLocks/>
          </p:cNvSpPr>
          <p:nvPr userDrawn="1"/>
        </p:nvSpPr>
        <p:spPr bwMode="auto">
          <a:xfrm>
            <a:off x="479425" y="6453336"/>
            <a:ext cx="96107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DE" altLang="de-DE" sz="800" b="0" dirty="0">
                <a:latin typeface="Century Gothic" panose="020B0502020202020204" pitchFamily="34" charset="0"/>
              </a:rPr>
              <a:t>Jahresabschlussprüfung 2 | </a:t>
            </a:r>
            <a:r>
              <a:rPr lang="de-DE" sz="800" b="0" i="0" kern="1200" dirty="0">
                <a:solidFill>
                  <a:schemeClr val="tx1"/>
                </a:solidFill>
                <a:effectLst/>
                <a:latin typeface="Century Gothic" panose="020B0502020202020204" pitchFamily="34" charset="0"/>
                <a:ea typeface="+mn-ea"/>
                <a:cs typeface="Arial" panose="020B0604020202020204" pitchFamily="34" charset="0"/>
              </a:rPr>
              <a:t>Prüfungsplanung, ISA [DE] 315, IKS, IT-Prüfung</a:t>
            </a:r>
          </a:p>
          <a:p>
            <a:pPr algn="ctr" eaLnBrk="1" hangingPunct="1">
              <a:lnSpc>
                <a:spcPct val="100000"/>
              </a:lnSpc>
              <a:spcBef>
                <a:spcPct val="0"/>
              </a:spcBef>
              <a:buFontTx/>
              <a:buNone/>
              <a:defRPr/>
            </a:pPr>
            <a:endParaRPr lang="de-DE" altLang="de-DE" sz="800" b="0" i="0" dirty="0">
              <a:latin typeface="Century Gothic" panose="020B0502020202020204" pitchFamily="34" charset="0"/>
            </a:endParaRPr>
          </a:p>
        </p:txBody>
      </p:sp>
      <p:sp>
        <p:nvSpPr>
          <p:cNvPr id="14" name="Rechteck 13">
            <a:extLst>
              <a:ext uri="{FF2B5EF4-FFF2-40B4-BE49-F238E27FC236}">
                <a16:creationId xmlns:a16="http://schemas.microsoft.com/office/drawing/2014/main" id="{85233F54-6138-4F27-8E74-8B9634266233}"/>
              </a:ext>
            </a:extLst>
          </p:cNvPr>
          <p:cNvSpPr/>
          <p:nvPr userDrawn="1"/>
        </p:nvSpPr>
        <p:spPr bwMode="auto">
          <a:xfrm>
            <a:off x="479376" y="6525344"/>
            <a:ext cx="963265" cy="247214"/>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000" b="1" i="0" u="none" strike="noStrike" cap="none" normalizeH="0" baseline="0" dirty="0">
                <a:ln>
                  <a:noFill/>
                </a:ln>
                <a:solidFill>
                  <a:srgbClr val="00B0F0"/>
                </a:solidFill>
                <a:effectLst/>
                <a:latin typeface="Century Gothic" panose="020B0502020202020204" pitchFamily="34" charset="0"/>
              </a:rPr>
              <a:t>JAP 2 2025</a:t>
            </a:r>
          </a:p>
        </p:txBody>
      </p:sp>
      <p:sp>
        <p:nvSpPr>
          <p:cNvPr id="15" name="Rectangle 36">
            <a:extLst>
              <a:ext uri="{FF2B5EF4-FFF2-40B4-BE49-F238E27FC236}">
                <a16:creationId xmlns:a16="http://schemas.microsoft.com/office/drawing/2014/main" id="{063FD5CC-74B9-4D2E-8C14-E773200DD616}"/>
              </a:ext>
            </a:extLst>
          </p:cNvPr>
          <p:cNvSpPr txBox="1">
            <a:spLocks noChangeArrowheads="1"/>
          </p:cNvSpPr>
          <p:nvPr userDrawn="1"/>
        </p:nvSpPr>
        <p:spPr>
          <a:xfrm>
            <a:off x="8715308" y="6525343"/>
            <a:ext cx="1374842" cy="272837"/>
          </a:xfrm>
          <a:prstGeom prst="rect">
            <a:avLst/>
          </a:prstGeom>
          <a:ln/>
        </p:spPr>
        <p:txBody>
          <a:bodyPr lIns="0" tIns="0" rIns="0" bIns="0"/>
          <a:lstStyle>
            <a:defPPr>
              <a:defRPr lang="de-DE"/>
            </a:defPPr>
            <a:lvl1pPr marL="0" algn="l" defTabSz="914400" rtl="0" eaLnBrk="1" latinLnBrk="0" hangingPunct="1">
              <a:defRPr sz="1400" kern="1200">
                <a:solidFill>
                  <a:schemeClr val="tx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de-DE" b="0" dirty="0"/>
              <a:t>#HB0</a:t>
            </a:r>
            <a:fld id="{1890FA82-6544-4B4F-9B6A-83E4012516B7}" type="slidenum">
              <a:rPr lang="de-DE" b="0" smtClean="0"/>
              <a:pPr algn="r">
                <a:defRPr/>
              </a:pPr>
              <a:t>‹Nr.›</a:t>
            </a:fld>
            <a:endParaRPr lang="de-DE" b="0" dirty="0"/>
          </a:p>
        </p:txBody>
      </p:sp>
    </p:spTree>
  </p:cSld>
  <p:clrMap bg1="lt1" tx1="dk1" bg2="lt2" tx2="dk2" accent1="accent1" accent2="accent2" accent3="accent3" accent4="accent4" accent5="accent5" accent6="accent6" hlink="hlink" folHlink="folHlink"/>
  <p:sldLayoutIdLst>
    <p:sldLayoutId id="2147496525" r:id="rId1"/>
    <p:sldLayoutId id="2147496472" r:id="rId2"/>
    <p:sldLayoutId id="2147496473" r:id="rId3"/>
    <p:sldLayoutId id="2147496558" r:id="rId4"/>
    <p:sldLayoutId id="2147496559" r:id="rId5"/>
    <p:sldLayoutId id="2147496560" r:id="rId6"/>
    <p:sldLayoutId id="2147496561" r:id="rId7"/>
    <p:sldLayoutId id="2147496562" r:id="rId8"/>
    <p:sldLayoutId id="2147496563" r:id="rId9"/>
    <p:sldLayoutId id="2147496564" r:id="rId10"/>
    <p:sldLayoutId id="2147496565" r:id="rId11"/>
    <p:sldLayoutId id="2147496566" r:id="rId12"/>
    <p:sldLayoutId id="2147496567" r:id="rId13"/>
    <p:sldLayoutId id="2147496568" r:id="rId14"/>
    <p:sldLayoutId id="2147496569" r:id="rId15"/>
  </p:sldLayoutIdLst>
  <p:hf hdr="0"/>
  <p:txStyles>
    <p:title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p:titleStyle>
    <p:bodyStyle>
      <a:lvl1pPr algn="l" rtl="0" eaLnBrk="0" fontAlgn="base" hangingPunct="0">
        <a:lnSpc>
          <a:spcPct val="110000"/>
        </a:lnSpc>
        <a:spcBef>
          <a:spcPts val="800"/>
        </a:spcBef>
        <a:spcAft>
          <a:spcPct val="0"/>
        </a:spcAft>
        <a:buFont typeface="Arial" panose="020B0604020202020204" pitchFamily="34" charset="0"/>
        <a:defRPr sz="1400" kern="1200">
          <a:solidFill>
            <a:schemeClr val="tx1"/>
          </a:solidFill>
          <a:latin typeface="Verdana" pitchFamily="34" charset="0"/>
          <a:ea typeface="+mn-ea"/>
          <a:cs typeface="+mn-cs"/>
        </a:defRPr>
      </a:lvl1pPr>
      <a:lvl2pPr marL="180975" indent="-179388"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2pPr>
      <a:lvl3pPr marL="541338" indent="-180975"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3pPr>
      <a:lvl4pPr marL="895350" indent="-174625"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4pPr>
      <a:lvl5pPr marL="1257300" indent="-180975"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8" name="Gerade Verbindung 7">
            <a:extLst>
              <a:ext uri="{FF2B5EF4-FFF2-40B4-BE49-F238E27FC236}">
                <a16:creationId xmlns:a16="http://schemas.microsoft.com/office/drawing/2014/main" id="{3BB830CF-BE94-4A8E-8BB2-C2452AB5C5B5}"/>
              </a:ext>
            </a:extLst>
          </p:cNvPr>
          <p:cNvCxnSpPr/>
          <p:nvPr/>
        </p:nvCxnSpPr>
        <p:spPr>
          <a:xfrm>
            <a:off x="481013" y="479425"/>
            <a:ext cx="9610725" cy="1588"/>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Gerade Verbindung 10">
            <a:extLst>
              <a:ext uri="{FF2B5EF4-FFF2-40B4-BE49-F238E27FC236}">
                <a16:creationId xmlns:a16="http://schemas.microsoft.com/office/drawing/2014/main" id="{A29EAE72-5AAB-4368-937F-42AF7489429F}"/>
              </a:ext>
            </a:extLst>
          </p:cNvPr>
          <p:cNvCxnSpPr/>
          <p:nvPr/>
        </p:nvCxnSpPr>
        <p:spPr>
          <a:xfrm>
            <a:off x="481013" y="6408738"/>
            <a:ext cx="9610725" cy="1587"/>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Foliennummernplatzhalter 2">
            <a:extLst>
              <a:ext uri="{FF2B5EF4-FFF2-40B4-BE49-F238E27FC236}">
                <a16:creationId xmlns:a16="http://schemas.microsoft.com/office/drawing/2014/main" id="{2744FF5B-F582-4E88-B5A0-D23C362D9727}"/>
              </a:ext>
            </a:extLst>
          </p:cNvPr>
          <p:cNvSpPr txBox="1">
            <a:spLocks/>
          </p:cNvSpPr>
          <p:nvPr userDrawn="1"/>
        </p:nvSpPr>
        <p:spPr bwMode="auto">
          <a:xfrm>
            <a:off x="479425" y="6453336"/>
            <a:ext cx="96107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DE" altLang="de-DE" sz="800" b="0" dirty="0">
                <a:latin typeface="Century Gothic" panose="020B0502020202020204" pitchFamily="34" charset="0"/>
              </a:rPr>
              <a:t>Jahresabschlussprüfung 2 | </a:t>
            </a:r>
            <a:r>
              <a:rPr lang="de-DE" sz="800" b="0" i="0" kern="1200" dirty="0">
                <a:solidFill>
                  <a:schemeClr val="tx1"/>
                </a:solidFill>
                <a:effectLst/>
                <a:latin typeface="Century Gothic" panose="020B0502020202020204" pitchFamily="34" charset="0"/>
                <a:ea typeface="+mn-ea"/>
                <a:cs typeface="Arial" panose="020B0604020202020204" pitchFamily="34" charset="0"/>
              </a:rPr>
              <a:t>Prüfungsplanung, ISA [DE] 315, IKS, IT-Prüfung</a:t>
            </a:r>
          </a:p>
          <a:p>
            <a:pPr algn="ctr" eaLnBrk="1" hangingPunct="1">
              <a:lnSpc>
                <a:spcPct val="100000"/>
              </a:lnSpc>
              <a:spcBef>
                <a:spcPct val="0"/>
              </a:spcBef>
              <a:buFontTx/>
              <a:buNone/>
              <a:defRPr/>
            </a:pPr>
            <a:endParaRPr lang="de-DE" altLang="de-DE" sz="800" b="0" i="0" dirty="0">
              <a:latin typeface="Century Gothic" panose="020B0502020202020204" pitchFamily="34" charset="0"/>
            </a:endParaRPr>
          </a:p>
        </p:txBody>
      </p:sp>
      <p:sp>
        <p:nvSpPr>
          <p:cNvPr id="14" name="Rectangle 36">
            <a:extLst>
              <a:ext uri="{FF2B5EF4-FFF2-40B4-BE49-F238E27FC236}">
                <a16:creationId xmlns:a16="http://schemas.microsoft.com/office/drawing/2014/main" id="{6042C910-5673-4338-A04F-680D34CCD65D}"/>
              </a:ext>
            </a:extLst>
          </p:cNvPr>
          <p:cNvSpPr txBox="1">
            <a:spLocks noChangeArrowheads="1"/>
          </p:cNvSpPr>
          <p:nvPr userDrawn="1"/>
        </p:nvSpPr>
        <p:spPr>
          <a:xfrm>
            <a:off x="8715308" y="6493381"/>
            <a:ext cx="1476602" cy="304800"/>
          </a:xfrm>
          <a:prstGeom prst="rect">
            <a:avLst/>
          </a:prstGeom>
          <a:ln/>
        </p:spPr>
        <p:txBody>
          <a:bodyPr/>
          <a:lstStyle>
            <a:defPPr>
              <a:defRPr lang="de-DE"/>
            </a:defPPr>
            <a:lvl1pPr marL="0" algn="l" defTabSz="914400" rtl="0" eaLnBrk="1" latinLnBrk="0" hangingPunct="1">
              <a:defRPr sz="1400" kern="1200">
                <a:solidFill>
                  <a:schemeClr val="tx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de-DE" b="0" dirty="0"/>
              <a:t>#HB00</a:t>
            </a:r>
            <a:fld id="{1890FA82-6544-4B4F-9B6A-83E4012516B7}" type="slidenum">
              <a:rPr lang="de-DE" b="0" smtClean="0"/>
              <a:pPr algn="r">
                <a:defRPr/>
              </a:pPr>
              <a:t>‹Nr.›</a:t>
            </a:fld>
            <a:endParaRPr lang="de-DE" b="0" dirty="0"/>
          </a:p>
        </p:txBody>
      </p:sp>
      <p:sp>
        <p:nvSpPr>
          <p:cNvPr id="15" name="Rechteck 14">
            <a:extLst>
              <a:ext uri="{FF2B5EF4-FFF2-40B4-BE49-F238E27FC236}">
                <a16:creationId xmlns:a16="http://schemas.microsoft.com/office/drawing/2014/main" id="{BB626392-8FDF-485C-AE91-C2526BC93C1B}"/>
              </a:ext>
            </a:extLst>
          </p:cNvPr>
          <p:cNvSpPr/>
          <p:nvPr userDrawn="1"/>
        </p:nvSpPr>
        <p:spPr bwMode="auto">
          <a:xfrm>
            <a:off x="479376" y="6525344"/>
            <a:ext cx="963265" cy="247214"/>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000" b="1" i="0" u="none" strike="noStrike" cap="none" normalizeH="0" baseline="0" dirty="0">
                <a:ln>
                  <a:noFill/>
                </a:ln>
                <a:solidFill>
                  <a:srgbClr val="00B0F0"/>
                </a:solidFill>
                <a:effectLst/>
                <a:latin typeface="Century Gothic" panose="020B0502020202020204" pitchFamily="34" charset="0"/>
              </a:rPr>
              <a:t>JAP 2 2025</a:t>
            </a:r>
          </a:p>
        </p:txBody>
      </p:sp>
    </p:spTree>
  </p:cSld>
  <p:clrMap bg1="lt1" tx1="dk1" bg2="lt2" tx2="dk2" accent1="accent1" accent2="accent2" accent3="accent3" accent4="accent4" accent5="accent5" accent6="accent6" hlink="hlink" folHlink="folHlink"/>
  <p:sldLayoutIdLst>
    <p:sldLayoutId id="2147496475" r:id="rId1"/>
    <p:sldLayoutId id="2147496476" r:id="rId2"/>
  </p:sldLayoutIdLst>
  <p:hf hdr="0"/>
  <p:txStyles>
    <p:titleStyle>
      <a:lvl1pPr algn="l" rtl="0" eaLnBrk="0" fontAlgn="base" hangingPunct="0">
        <a:spcBef>
          <a:spcPct val="0"/>
        </a:spcBef>
        <a:spcAft>
          <a:spcPct val="0"/>
        </a:spcAft>
        <a:defRPr>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Verdana" pitchFamily="34" charset="0"/>
          <a:cs typeface="Arial" charset="0"/>
        </a:defRPr>
      </a:lvl2pPr>
      <a:lvl3pPr algn="l" rtl="0" eaLnBrk="0" fontAlgn="base" hangingPunct="0">
        <a:spcBef>
          <a:spcPct val="0"/>
        </a:spcBef>
        <a:spcAft>
          <a:spcPct val="0"/>
        </a:spcAft>
        <a:defRPr>
          <a:solidFill>
            <a:schemeClr val="tx1"/>
          </a:solidFill>
          <a:latin typeface="Verdana" pitchFamily="34" charset="0"/>
          <a:cs typeface="Arial" charset="0"/>
        </a:defRPr>
      </a:lvl3pPr>
      <a:lvl4pPr algn="l" rtl="0" eaLnBrk="0" fontAlgn="base" hangingPunct="0">
        <a:spcBef>
          <a:spcPct val="0"/>
        </a:spcBef>
        <a:spcAft>
          <a:spcPct val="0"/>
        </a:spcAft>
        <a:defRPr>
          <a:solidFill>
            <a:schemeClr val="tx1"/>
          </a:solidFill>
          <a:latin typeface="Verdana" pitchFamily="34" charset="0"/>
          <a:cs typeface="Arial" charset="0"/>
        </a:defRPr>
      </a:lvl4pPr>
      <a:lvl5pPr algn="l" rtl="0" eaLnBrk="0" fontAlgn="base" hangingPunct="0">
        <a:spcBef>
          <a:spcPct val="0"/>
        </a:spcBef>
        <a:spcAft>
          <a:spcPct val="0"/>
        </a:spcAft>
        <a:defRPr>
          <a:solidFill>
            <a:schemeClr val="tx1"/>
          </a:solidFill>
          <a:latin typeface="Verdana" pitchFamily="34" charset="0"/>
          <a:cs typeface="Arial" charset="0"/>
        </a:defRPr>
      </a:lvl5pPr>
      <a:lvl6pPr marL="457200" algn="l" rtl="0" fontAlgn="base">
        <a:spcBef>
          <a:spcPct val="0"/>
        </a:spcBef>
        <a:spcAft>
          <a:spcPct val="0"/>
        </a:spcAft>
        <a:defRPr>
          <a:solidFill>
            <a:schemeClr val="tx1"/>
          </a:solidFill>
          <a:latin typeface="Verdana" pitchFamily="34" charset="0"/>
          <a:cs typeface="Arial" charset="0"/>
        </a:defRPr>
      </a:lvl6pPr>
      <a:lvl7pPr marL="914400" algn="l" rtl="0" fontAlgn="base">
        <a:spcBef>
          <a:spcPct val="0"/>
        </a:spcBef>
        <a:spcAft>
          <a:spcPct val="0"/>
        </a:spcAft>
        <a:defRPr>
          <a:solidFill>
            <a:schemeClr val="tx1"/>
          </a:solidFill>
          <a:latin typeface="Verdana" pitchFamily="34" charset="0"/>
          <a:cs typeface="Arial" charset="0"/>
        </a:defRPr>
      </a:lvl7pPr>
      <a:lvl8pPr marL="1371600" algn="l" rtl="0" fontAlgn="base">
        <a:spcBef>
          <a:spcPct val="0"/>
        </a:spcBef>
        <a:spcAft>
          <a:spcPct val="0"/>
        </a:spcAft>
        <a:defRPr>
          <a:solidFill>
            <a:schemeClr val="tx1"/>
          </a:solidFill>
          <a:latin typeface="Verdana" pitchFamily="34" charset="0"/>
          <a:cs typeface="Arial" charset="0"/>
        </a:defRPr>
      </a:lvl8pPr>
      <a:lvl9pPr marL="1828800" algn="l" rtl="0" fontAlgn="base">
        <a:spcBef>
          <a:spcPct val="0"/>
        </a:spcBef>
        <a:spcAft>
          <a:spcPct val="0"/>
        </a:spcAft>
        <a:defRPr>
          <a:solidFill>
            <a:schemeClr val="tx1"/>
          </a:solidFill>
          <a:latin typeface="Verdana" pitchFamily="34" charset="0"/>
          <a:cs typeface="Arial" charset="0"/>
        </a:defRPr>
      </a:lvl9pPr>
    </p:titleStyle>
    <p:bodyStyle>
      <a:lvl1pPr marL="342900" indent="-342900" algn="l" rtl="0" eaLnBrk="0" fontAlgn="base" hangingPunct="0">
        <a:lnSpc>
          <a:spcPct val="110000"/>
        </a:lnSpc>
        <a:spcBef>
          <a:spcPts val="800"/>
        </a:spcBef>
        <a:spcAft>
          <a:spcPct val="0"/>
        </a:spcAft>
        <a:buFont typeface="Arial" panose="020B0604020202020204" pitchFamily="34" charset="0"/>
        <a:defRPr sz="1400">
          <a:solidFill>
            <a:schemeClr val="tx1"/>
          </a:solidFill>
          <a:latin typeface="+mn-lt"/>
          <a:ea typeface="+mn-ea"/>
          <a:cs typeface="+mn-cs"/>
        </a:defRPr>
      </a:lvl1pPr>
      <a:lvl2pPr marL="180975"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cs typeface="+mn-cs"/>
        </a:defRPr>
      </a:lvl2pPr>
      <a:lvl3pPr marL="536575" indent="-176213"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cs typeface="+mn-cs"/>
        </a:defRPr>
      </a:lvl3pPr>
      <a:lvl4pPr marL="896938"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cs typeface="+mn-cs"/>
        </a:defRPr>
      </a:lvl4pPr>
      <a:lvl5pPr marL="1257300" indent="-179388"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cs typeface="+mn-cs"/>
        </a:defRPr>
      </a:lvl5pPr>
      <a:lvl6pPr marL="1714500" indent="-179388" algn="l" rtl="0" fontAlgn="base">
        <a:lnSpc>
          <a:spcPct val="110000"/>
        </a:lnSpc>
        <a:spcBef>
          <a:spcPts val="800"/>
        </a:spcBef>
        <a:spcAft>
          <a:spcPct val="0"/>
        </a:spcAft>
        <a:buFont typeface="Arial" charset="0"/>
        <a:buChar char="•"/>
        <a:defRPr sz="1400">
          <a:solidFill>
            <a:schemeClr val="tx1"/>
          </a:solidFill>
          <a:latin typeface="+mn-lt"/>
          <a:cs typeface="+mn-cs"/>
        </a:defRPr>
      </a:lvl6pPr>
      <a:lvl7pPr marL="2171700" indent="-179388" algn="l" rtl="0" fontAlgn="base">
        <a:lnSpc>
          <a:spcPct val="110000"/>
        </a:lnSpc>
        <a:spcBef>
          <a:spcPts val="800"/>
        </a:spcBef>
        <a:spcAft>
          <a:spcPct val="0"/>
        </a:spcAft>
        <a:buFont typeface="Arial" charset="0"/>
        <a:buChar char="•"/>
        <a:defRPr sz="1400">
          <a:solidFill>
            <a:schemeClr val="tx1"/>
          </a:solidFill>
          <a:latin typeface="+mn-lt"/>
          <a:cs typeface="+mn-cs"/>
        </a:defRPr>
      </a:lvl7pPr>
      <a:lvl8pPr marL="2628900" indent="-179388" algn="l" rtl="0" fontAlgn="base">
        <a:lnSpc>
          <a:spcPct val="110000"/>
        </a:lnSpc>
        <a:spcBef>
          <a:spcPts val="800"/>
        </a:spcBef>
        <a:spcAft>
          <a:spcPct val="0"/>
        </a:spcAft>
        <a:buFont typeface="Arial" charset="0"/>
        <a:buChar char="•"/>
        <a:defRPr sz="1400">
          <a:solidFill>
            <a:schemeClr val="tx1"/>
          </a:solidFill>
          <a:latin typeface="+mn-lt"/>
          <a:cs typeface="+mn-cs"/>
        </a:defRPr>
      </a:lvl8pPr>
      <a:lvl9pPr marL="3086100" indent="-179388" algn="l" rtl="0" fontAlgn="base">
        <a:lnSpc>
          <a:spcPct val="110000"/>
        </a:lnSpc>
        <a:spcBef>
          <a:spcPts val="800"/>
        </a:spcBef>
        <a:spcAft>
          <a:spcPct val="0"/>
        </a:spcAft>
        <a:buFont typeface="Arial" charset="0"/>
        <a:buChar char="•"/>
        <a:defRPr sz="14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8" name="Gerade Verbindung 7">
            <a:extLst>
              <a:ext uri="{FF2B5EF4-FFF2-40B4-BE49-F238E27FC236}">
                <a16:creationId xmlns:a16="http://schemas.microsoft.com/office/drawing/2014/main" id="{166C72D7-AE0B-4A47-826A-0EA9BD35750E}"/>
              </a:ext>
            </a:extLst>
          </p:cNvPr>
          <p:cNvCxnSpPr/>
          <p:nvPr/>
        </p:nvCxnSpPr>
        <p:spPr>
          <a:xfrm>
            <a:off x="481013" y="479425"/>
            <a:ext cx="9610725" cy="1588"/>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Gerade Verbindung 10">
            <a:extLst>
              <a:ext uri="{FF2B5EF4-FFF2-40B4-BE49-F238E27FC236}">
                <a16:creationId xmlns:a16="http://schemas.microsoft.com/office/drawing/2014/main" id="{EED6B615-BB8B-4F27-B1A1-4D0DD457A96E}"/>
              </a:ext>
            </a:extLst>
          </p:cNvPr>
          <p:cNvCxnSpPr/>
          <p:nvPr/>
        </p:nvCxnSpPr>
        <p:spPr>
          <a:xfrm>
            <a:off x="481013" y="6408738"/>
            <a:ext cx="9610725" cy="1587"/>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 name="Foliennummernplatzhalter 2">
            <a:extLst>
              <a:ext uri="{FF2B5EF4-FFF2-40B4-BE49-F238E27FC236}">
                <a16:creationId xmlns:a16="http://schemas.microsoft.com/office/drawing/2014/main" id="{33BC99C8-58A3-4F1F-A505-3D4B1BCD571E}"/>
              </a:ext>
            </a:extLst>
          </p:cNvPr>
          <p:cNvSpPr txBox="1">
            <a:spLocks/>
          </p:cNvSpPr>
          <p:nvPr userDrawn="1"/>
        </p:nvSpPr>
        <p:spPr bwMode="auto">
          <a:xfrm>
            <a:off x="479425" y="6453336"/>
            <a:ext cx="96107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de-DE" altLang="de-DE" sz="800" b="0" dirty="0">
                <a:latin typeface="Century Gothic" panose="020B0502020202020204" pitchFamily="34" charset="0"/>
              </a:rPr>
              <a:t>Jahresabschlussprüfung 2 | </a:t>
            </a:r>
            <a:r>
              <a:rPr lang="de-DE" sz="800" b="0" i="0" kern="1200" dirty="0">
                <a:solidFill>
                  <a:schemeClr val="tx1"/>
                </a:solidFill>
                <a:effectLst/>
                <a:latin typeface="Century Gothic" panose="020B0502020202020204" pitchFamily="34" charset="0"/>
                <a:ea typeface="+mn-ea"/>
                <a:cs typeface="Arial" panose="020B0604020202020204" pitchFamily="34" charset="0"/>
              </a:rPr>
              <a:t>Prüfungsplanung, ISA [DE] 315, IKS, IT-Prüfung</a:t>
            </a:r>
          </a:p>
          <a:p>
            <a:pPr algn="ctr" eaLnBrk="1" hangingPunct="1">
              <a:lnSpc>
                <a:spcPct val="100000"/>
              </a:lnSpc>
              <a:spcBef>
                <a:spcPct val="0"/>
              </a:spcBef>
              <a:buFontTx/>
              <a:buNone/>
              <a:defRPr/>
            </a:pPr>
            <a:endParaRPr lang="de-DE" altLang="de-DE" sz="800" b="0" i="0" dirty="0">
              <a:latin typeface="Century Gothic" panose="020B0502020202020204" pitchFamily="34" charset="0"/>
            </a:endParaRPr>
          </a:p>
        </p:txBody>
      </p:sp>
      <p:sp>
        <p:nvSpPr>
          <p:cNvPr id="15" name="Rechteck 14">
            <a:extLst>
              <a:ext uri="{FF2B5EF4-FFF2-40B4-BE49-F238E27FC236}">
                <a16:creationId xmlns:a16="http://schemas.microsoft.com/office/drawing/2014/main" id="{0D0DFDCC-E40D-4B9A-8384-054F02B654E5}"/>
              </a:ext>
            </a:extLst>
          </p:cNvPr>
          <p:cNvSpPr/>
          <p:nvPr userDrawn="1"/>
        </p:nvSpPr>
        <p:spPr bwMode="auto">
          <a:xfrm>
            <a:off x="479376" y="6525344"/>
            <a:ext cx="963265" cy="247214"/>
          </a:xfrm>
          <a:prstGeom prst="rect">
            <a:avLst/>
          </a:prstGeom>
          <a:noFill/>
          <a:ln w="9525" cap="flat" cmpd="sng" algn="ctr">
            <a:no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000" b="1" i="0" u="none" strike="noStrike" cap="none" normalizeH="0" baseline="0" dirty="0">
                <a:ln>
                  <a:noFill/>
                </a:ln>
                <a:solidFill>
                  <a:srgbClr val="00B0F0"/>
                </a:solidFill>
                <a:effectLst/>
                <a:latin typeface="Century Gothic" panose="020B0502020202020204" pitchFamily="34" charset="0"/>
              </a:rPr>
              <a:t>JAP 2 2025</a:t>
            </a:r>
          </a:p>
        </p:txBody>
      </p:sp>
      <p:sp>
        <p:nvSpPr>
          <p:cNvPr id="16" name="Rectangle 36">
            <a:extLst>
              <a:ext uri="{FF2B5EF4-FFF2-40B4-BE49-F238E27FC236}">
                <a16:creationId xmlns:a16="http://schemas.microsoft.com/office/drawing/2014/main" id="{5ACB12CC-3652-4063-A299-0CEBAFEF27AB}"/>
              </a:ext>
            </a:extLst>
          </p:cNvPr>
          <p:cNvSpPr txBox="1">
            <a:spLocks noChangeArrowheads="1"/>
          </p:cNvSpPr>
          <p:nvPr userDrawn="1"/>
        </p:nvSpPr>
        <p:spPr>
          <a:xfrm>
            <a:off x="8715308" y="6550967"/>
            <a:ext cx="1374842" cy="247214"/>
          </a:xfrm>
          <a:prstGeom prst="rect">
            <a:avLst/>
          </a:prstGeom>
          <a:ln/>
        </p:spPr>
        <p:txBody>
          <a:bodyPr lIns="0" tIns="0" rIns="0" bIns="0"/>
          <a:lstStyle>
            <a:defPPr>
              <a:defRPr lang="de-DE"/>
            </a:defPPr>
            <a:lvl1pPr marL="0" algn="l" defTabSz="914400" rtl="0" eaLnBrk="1" latinLnBrk="0" hangingPunct="1">
              <a:defRPr sz="1400" kern="1200">
                <a:solidFill>
                  <a:schemeClr val="tx1"/>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de-DE" b="0" dirty="0"/>
              <a:t>#HB000</a:t>
            </a:r>
            <a:fld id="{1890FA82-6544-4B4F-9B6A-83E4012516B7}" type="slidenum">
              <a:rPr lang="de-DE" b="0" smtClean="0"/>
              <a:pPr algn="r">
                <a:defRPr/>
              </a:pPr>
              <a:t>‹Nr.›</a:t>
            </a:fld>
            <a:endParaRPr lang="de-DE" b="0" dirty="0"/>
          </a:p>
        </p:txBody>
      </p:sp>
    </p:spTree>
  </p:cSld>
  <p:clrMap bg1="lt1" tx1="dk1" bg2="lt2" tx2="dk2" accent1="accent1" accent2="accent2" accent3="accent3" accent4="accent4" accent5="accent5" accent6="accent6" hlink="hlink" folHlink="folHlink"/>
  <p:sldLayoutIdLst>
    <p:sldLayoutId id="2147496570" r:id="rId1"/>
    <p:sldLayoutId id="2147496497" r:id="rId2"/>
    <p:sldLayoutId id="2147496498" r:id="rId3"/>
  </p:sldLayoutIdLst>
  <p:hf hdr="0"/>
  <p:txStyles>
    <p:titleStyle>
      <a:lvl1pPr algn="l" rtl="0" eaLnBrk="0" fontAlgn="base" hangingPunct="0">
        <a:spcBef>
          <a:spcPct val="0"/>
        </a:spcBef>
        <a:spcAft>
          <a:spcPct val="0"/>
        </a:spcAft>
        <a:defRPr>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Verdana" pitchFamily="34" charset="0"/>
          <a:cs typeface="Arial" charset="0"/>
        </a:defRPr>
      </a:lvl2pPr>
      <a:lvl3pPr algn="l" rtl="0" eaLnBrk="0" fontAlgn="base" hangingPunct="0">
        <a:spcBef>
          <a:spcPct val="0"/>
        </a:spcBef>
        <a:spcAft>
          <a:spcPct val="0"/>
        </a:spcAft>
        <a:defRPr>
          <a:solidFill>
            <a:schemeClr val="tx1"/>
          </a:solidFill>
          <a:latin typeface="Verdana" pitchFamily="34" charset="0"/>
          <a:cs typeface="Arial" charset="0"/>
        </a:defRPr>
      </a:lvl3pPr>
      <a:lvl4pPr algn="l" rtl="0" eaLnBrk="0" fontAlgn="base" hangingPunct="0">
        <a:spcBef>
          <a:spcPct val="0"/>
        </a:spcBef>
        <a:spcAft>
          <a:spcPct val="0"/>
        </a:spcAft>
        <a:defRPr>
          <a:solidFill>
            <a:schemeClr val="tx1"/>
          </a:solidFill>
          <a:latin typeface="Verdana" pitchFamily="34" charset="0"/>
          <a:cs typeface="Arial" charset="0"/>
        </a:defRPr>
      </a:lvl4pPr>
      <a:lvl5pPr algn="l" rtl="0" eaLnBrk="0" fontAlgn="base" hangingPunct="0">
        <a:spcBef>
          <a:spcPct val="0"/>
        </a:spcBef>
        <a:spcAft>
          <a:spcPct val="0"/>
        </a:spcAft>
        <a:defRPr>
          <a:solidFill>
            <a:schemeClr val="tx1"/>
          </a:solidFill>
          <a:latin typeface="Verdana" pitchFamily="34" charset="0"/>
          <a:cs typeface="Arial" charset="0"/>
        </a:defRPr>
      </a:lvl5pPr>
      <a:lvl6pPr marL="457200" algn="l" rtl="0" fontAlgn="base">
        <a:spcBef>
          <a:spcPct val="0"/>
        </a:spcBef>
        <a:spcAft>
          <a:spcPct val="0"/>
        </a:spcAft>
        <a:defRPr>
          <a:solidFill>
            <a:schemeClr val="tx1"/>
          </a:solidFill>
          <a:latin typeface="Verdana" pitchFamily="34" charset="0"/>
          <a:cs typeface="Arial" charset="0"/>
        </a:defRPr>
      </a:lvl6pPr>
      <a:lvl7pPr marL="914400" algn="l" rtl="0" fontAlgn="base">
        <a:spcBef>
          <a:spcPct val="0"/>
        </a:spcBef>
        <a:spcAft>
          <a:spcPct val="0"/>
        </a:spcAft>
        <a:defRPr>
          <a:solidFill>
            <a:schemeClr val="tx1"/>
          </a:solidFill>
          <a:latin typeface="Verdana" pitchFamily="34" charset="0"/>
          <a:cs typeface="Arial" charset="0"/>
        </a:defRPr>
      </a:lvl7pPr>
      <a:lvl8pPr marL="1371600" algn="l" rtl="0" fontAlgn="base">
        <a:spcBef>
          <a:spcPct val="0"/>
        </a:spcBef>
        <a:spcAft>
          <a:spcPct val="0"/>
        </a:spcAft>
        <a:defRPr>
          <a:solidFill>
            <a:schemeClr val="tx1"/>
          </a:solidFill>
          <a:latin typeface="Verdana" pitchFamily="34" charset="0"/>
          <a:cs typeface="Arial" charset="0"/>
        </a:defRPr>
      </a:lvl8pPr>
      <a:lvl9pPr marL="1828800" algn="l" rtl="0" fontAlgn="base">
        <a:spcBef>
          <a:spcPct val="0"/>
        </a:spcBef>
        <a:spcAft>
          <a:spcPct val="0"/>
        </a:spcAft>
        <a:defRPr>
          <a:solidFill>
            <a:schemeClr val="tx1"/>
          </a:solidFill>
          <a:latin typeface="Verdana" pitchFamily="34" charset="0"/>
          <a:cs typeface="Arial" charset="0"/>
        </a:defRPr>
      </a:lvl9pPr>
    </p:titleStyle>
    <p:bodyStyle>
      <a:lvl1pPr marL="342900" indent="-342900" algn="l" rtl="0" eaLnBrk="0" fontAlgn="base" hangingPunct="0">
        <a:lnSpc>
          <a:spcPct val="110000"/>
        </a:lnSpc>
        <a:spcBef>
          <a:spcPts val="800"/>
        </a:spcBef>
        <a:spcAft>
          <a:spcPct val="0"/>
        </a:spcAft>
        <a:buFont typeface="Arial" panose="020B0604020202020204" pitchFamily="34" charset="0"/>
        <a:defRPr sz="1400">
          <a:solidFill>
            <a:schemeClr val="tx1"/>
          </a:solidFill>
          <a:latin typeface="+mn-lt"/>
          <a:ea typeface="+mn-ea"/>
          <a:cs typeface="+mn-cs"/>
        </a:defRPr>
      </a:lvl1pPr>
      <a:lvl2pPr marL="180975"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cs typeface="+mn-cs"/>
        </a:defRPr>
      </a:lvl2pPr>
      <a:lvl3pPr marL="536575" indent="-176213"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cs typeface="+mn-cs"/>
        </a:defRPr>
      </a:lvl3pPr>
      <a:lvl4pPr marL="896938"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cs typeface="+mn-cs"/>
        </a:defRPr>
      </a:lvl4pPr>
      <a:lvl5pPr marL="1257300" indent="-179388"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cs typeface="+mn-cs"/>
        </a:defRPr>
      </a:lvl5pPr>
      <a:lvl6pPr marL="1714500" indent="-179388" algn="l" rtl="0" fontAlgn="base">
        <a:lnSpc>
          <a:spcPct val="110000"/>
        </a:lnSpc>
        <a:spcBef>
          <a:spcPts val="800"/>
        </a:spcBef>
        <a:spcAft>
          <a:spcPct val="0"/>
        </a:spcAft>
        <a:buFont typeface="Arial" charset="0"/>
        <a:buChar char="•"/>
        <a:defRPr sz="1400">
          <a:solidFill>
            <a:schemeClr val="tx1"/>
          </a:solidFill>
          <a:latin typeface="+mn-lt"/>
          <a:cs typeface="+mn-cs"/>
        </a:defRPr>
      </a:lvl6pPr>
      <a:lvl7pPr marL="2171700" indent="-179388" algn="l" rtl="0" fontAlgn="base">
        <a:lnSpc>
          <a:spcPct val="110000"/>
        </a:lnSpc>
        <a:spcBef>
          <a:spcPts val="800"/>
        </a:spcBef>
        <a:spcAft>
          <a:spcPct val="0"/>
        </a:spcAft>
        <a:buFont typeface="Arial" charset="0"/>
        <a:buChar char="•"/>
        <a:defRPr sz="1400">
          <a:solidFill>
            <a:schemeClr val="tx1"/>
          </a:solidFill>
          <a:latin typeface="+mn-lt"/>
          <a:cs typeface="+mn-cs"/>
        </a:defRPr>
      </a:lvl7pPr>
      <a:lvl8pPr marL="2628900" indent="-179388" algn="l" rtl="0" fontAlgn="base">
        <a:lnSpc>
          <a:spcPct val="110000"/>
        </a:lnSpc>
        <a:spcBef>
          <a:spcPts val="800"/>
        </a:spcBef>
        <a:spcAft>
          <a:spcPct val="0"/>
        </a:spcAft>
        <a:buFont typeface="Arial" charset="0"/>
        <a:buChar char="•"/>
        <a:defRPr sz="1400">
          <a:solidFill>
            <a:schemeClr val="tx1"/>
          </a:solidFill>
          <a:latin typeface="+mn-lt"/>
          <a:cs typeface="+mn-cs"/>
        </a:defRPr>
      </a:lvl8pPr>
      <a:lvl9pPr marL="3086100" indent="-179388" algn="l" rtl="0" fontAlgn="base">
        <a:lnSpc>
          <a:spcPct val="110000"/>
        </a:lnSpc>
        <a:spcBef>
          <a:spcPts val="800"/>
        </a:spcBef>
        <a:spcAft>
          <a:spcPct val="0"/>
        </a:spcAft>
        <a:buFont typeface="Arial" charset="0"/>
        <a:buChar char="•"/>
        <a:defRPr sz="14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1.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5.xml"/><Relationship Id="rId1" Type="http://schemas.openxmlformats.org/officeDocument/2006/relationships/slideLayout" Target="../slideLayouts/slideLayout3.xml"/><Relationship Id="rId4" Type="http://schemas.openxmlformats.org/officeDocument/2006/relationships/image" Target="../media/image14.sv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124.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1.svg"/></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1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8.xml"/><Relationship Id="rId1" Type="http://schemas.openxmlformats.org/officeDocument/2006/relationships/slideLayout" Target="../slideLayouts/slideLayout14.xml"/><Relationship Id="rId5" Type="http://schemas.openxmlformats.org/officeDocument/2006/relationships/image" Target="../media/image7.jpeg"/><Relationship Id="rId4" Type="http://schemas.microsoft.com/office/2007/relationships/hdphoto" Target="../media/hdphoto1.wdp"/></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3.xml"/><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3" Type="http://schemas.openxmlformats.org/officeDocument/2006/relationships/image" Target="../media/image27.svg"/><Relationship Id="rId7" Type="http://schemas.openxmlformats.org/officeDocument/2006/relationships/image" Target="../media/image31.svg"/><Relationship Id="rId2"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svg"/><Relationship Id="rId4" Type="http://schemas.openxmlformats.org/officeDocument/2006/relationships/image" Target="../media/image28.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3" Type="http://schemas.openxmlformats.org/officeDocument/2006/relationships/image" Target="../media/image33.svg"/><Relationship Id="rId7"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svg"/><Relationship Id="rId7" Type="http://schemas.openxmlformats.org/officeDocument/2006/relationships/image" Target="../media/image43.svg"/><Relationship Id="rId2"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 Id="rId9" Type="http://schemas.openxmlformats.org/officeDocument/2006/relationships/image" Target="../media/image45.svg"/></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5.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5.xml"/></Relationships>
</file>

<file path=ppt/slides/_rels/slide1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9.xml"/><Relationship Id="rId1" Type="http://schemas.openxmlformats.org/officeDocument/2006/relationships/slideLayout" Target="../slideLayouts/slideLayout15.xml"/><Relationship Id="rId5" Type="http://schemas.openxmlformats.org/officeDocument/2006/relationships/image" Target="../media/image7.jpeg"/><Relationship Id="rId4" Type="http://schemas.microsoft.com/office/2007/relationships/hdphoto" Target="../media/hdphoto1.wdp"/></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5.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5.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5.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5.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5.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19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62.xml"/><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5.xml"/></Relationships>
</file>

<file path=ppt/slides/_rels/slide19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4.xml"/><Relationship Id="rId1" Type="http://schemas.openxmlformats.org/officeDocument/2006/relationships/slideLayout" Target="../slideLayouts/slideLayout5.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5.xml"/></Relationships>
</file>

<file path=ppt/slides/_rels/slide194.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66.xml"/><Relationship Id="rId1" Type="http://schemas.openxmlformats.org/officeDocument/2006/relationships/slideLayout" Target="../slideLayouts/slideLayout5.xml"/><Relationship Id="rId4" Type="http://schemas.openxmlformats.org/officeDocument/2006/relationships/hyperlink" Target="#_ftnref2"/></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5.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5.xml"/></Relationships>
</file>

<file path=ppt/slides/_rels/slide19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9.xml"/><Relationship Id="rId1" Type="http://schemas.openxmlformats.org/officeDocument/2006/relationships/slideLayout" Target="../slideLayouts/slideLayout5.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9.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7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1.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71.xml"/><Relationship Id="rId1" Type="http://schemas.openxmlformats.org/officeDocument/2006/relationships/slideLayout" Target="../slideLayouts/slideLayout5.xml"/></Relationships>
</file>

<file path=ppt/slides/_rels/slide20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2.xml"/><Relationship Id="rId1" Type="http://schemas.openxmlformats.org/officeDocument/2006/relationships/slideLayout" Target="../slideLayouts/slideLayout5.xml"/></Relationships>
</file>

<file path=ppt/slides/_rels/slide203.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73.xml"/><Relationship Id="rId1" Type="http://schemas.openxmlformats.org/officeDocument/2006/relationships/slideLayout" Target="../slideLayouts/slideLayout5.xml"/><Relationship Id="rId4" Type="http://schemas.openxmlformats.org/officeDocument/2006/relationships/hyperlink" Target="#_ftnref2"/></Relationships>
</file>

<file path=ppt/slides/_rels/slide20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4.xml"/><Relationship Id="rId1" Type="http://schemas.openxmlformats.org/officeDocument/2006/relationships/slideLayout" Target="../slideLayouts/slideLayout5.xml"/></Relationships>
</file>

<file path=ppt/slides/_rels/slide205.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75.xml"/><Relationship Id="rId1" Type="http://schemas.openxmlformats.org/officeDocument/2006/relationships/slideLayout" Target="../slideLayouts/slideLayout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5.xml"/></Relationships>
</file>

<file path=ppt/slides/_rels/slide208.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77.xml"/><Relationship Id="rId1" Type="http://schemas.openxmlformats.org/officeDocument/2006/relationships/slideLayout" Target="../slideLayouts/slideLayout5.xml"/></Relationships>
</file>

<file path=ppt/slides/_rels/slide20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8.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5.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5.xml"/></Relationships>
</file>

<file path=ppt/slides/_rels/slide21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81.xml"/><Relationship Id="rId1" Type="http://schemas.openxmlformats.org/officeDocument/2006/relationships/slideLayout" Target="../slideLayouts/slideLayout5.xml"/></Relationships>
</file>

<file path=ppt/slides/_rels/slide2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2.xml"/><Relationship Id="rId1" Type="http://schemas.openxmlformats.org/officeDocument/2006/relationships/slideLayout" Target="../slideLayouts/slideLayout5.xml"/></Relationships>
</file>

<file path=ppt/slides/_rels/slide215.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83.xml"/><Relationship Id="rId1" Type="http://schemas.openxmlformats.org/officeDocument/2006/relationships/slideLayout" Target="../slideLayouts/slideLayout5.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5.xml"/></Relationships>
</file>

<file path=ppt/slides/_rels/slide2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5.xml"/><Relationship Id="rId1" Type="http://schemas.openxmlformats.org/officeDocument/2006/relationships/slideLayout" Target="../slideLayouts/slideLayout5.xml"/></Relationships>
</file>

<file path=ppt/slides/_rels/slide218.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86.xml"/><Relationship Id="rId1" Type="http://schemas.openxmlformats.org/officeDocument/2006/relationships/slideLayout" Target="../slideLayouts/slideLayout5.xml"/></Relationships>
</file>

<file path=ppt/slides/_rels/slide219.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87.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8.xml"/><Relationship Id="rId1" Type="http://schemas.openxmlformats.org/officeDocument/2006/relationships/slideLayout" Target="../slideLayouts/slideLayout5.xml"/></Relationships>
</file>

<file path=ppt/slides/_rels/slide22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89.xml"/><Relationship Id="rId1" Type="http://schemas.openxmlformats.org/officeDocument/2006/relationships/slideLayout" Target="../slideLayouts/slideLayout5.xml"/></Relationships>
</file>

<file path=ppt/slides/_rels/slide2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90.xml"/><Relationship Id="rId1" Type="http://schemas.openxmlformats.org/officeDocument/2006/relationships/slideLayout" Target="../slideLayouts/slideLayout5.xml"/></Relationships>
</file>

<file path=ppt/slides/_rels/slide223.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91.xml"/><Relationship Id="rId1" Type="http://schemas.openxmlformats.org/officeDocument/2006/relationships/slideLayout" Target="../slideLayouts/slideLayout5.xml"/></Relationships>
</file>

<file path=ppt/slides/_rels/slide2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92.xml"/><Relationship Id="rId1" Type="http://schemas.openxmlformats.org/officeDocument/2006/relationships/slideLayout" Target="../slideLayouts/slideLayout5.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5.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5.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5.xml"/></Relationships>
</file>

<file path=ppt/slides/_rels/slide2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6.xml"/><Relationship Id="rId1" Type="http://schemas.openxmlformats.org/officeDocument/2006/relationships/slideLayout" Target="../slideLayouts/slideLayout5.xml"/></Relationships>
</file>

<file path=ppt/slides/_rels/slide229.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97.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230.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198.xml"/><Relationship Id="rId1" Type="http://schemas.openxmlformats.org/officeDocument/2006/relationships/slideLayout" Target="../slideLayouts/slideLayout5.xml"/></Relationships>
</file>

<file path=ppt/slides/_rels/slide2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9.xml"/><Relationship Id="rId1" Type="http://schemas.openxmlformats.org/officeDocument/2006/relationships/slideLayout" Target="../slideLayouts/slideLayout5.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5.xml"/></Relationships>
</file>

<file path=ppt/slides/_rels/slide233.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201.xml"/><Relationship Id="rId1" Type="http://schemas.openxmlformats.org/officeDocument/2006/relationships/slideLayout" Target="../slideLayouts/slideLayout5.xml"/></Relationships>
</file>

<file path=ppt/slides/_rels/slide234.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202.xml"/><Relationship Id="rId1" Type="http://schemas.openxmlformats.org/officeDocument/2006/relationships/slideLayout" Target="../slideLayouts/slideLayout5.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5.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5.xml"/></Relationships>
</file>

<file path=ppt/slides/_rels/slide2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05.xml"/><Relationship Id="rId1" Type="http://schemas.openxmlformats.org/officeDocument/2006/relationships/slideLayout" Target="../slideLayouts/slideLayout5.xml"/></Relationships>
</file>

<file path=ppt/slides/_rels/slide238.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206.xml"/><Relationship Id="rId1" Type="http://schemas.openxmlformats.org/officeDocument/2006/relationships/slideLayout" Target="../slideLayouts/slideLayout5.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40.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208.xml"/><Relationship Id="rId1" Type="http://schemas.openxmlformats.org/officeDocument/2006/relationships/slideLayout" Target="../slideLayouts/slideLayout5.xml"/></Relationships>
</file>

<file path=ppt/slides/_rels/slide241.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209.xml"/><Relationship Id="rId1" Type="http://schemas.openxmlformats.org/officeDocument/2006/relationships/slideLayout" Target="../slideLayouts/slideLayout5.xml"/></Relationships>
</file>

<file path=ppt/slides/_rels/slide242.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210.xml"/><Relationship Id="rId1" Type="http://schemas.openxmlformats.org/officeDocument/2006/relationships/slideLayout" Target="../slideLayouts/slideLayout5.xml"/></Relationships>
</file>

<file path=ppt/slides/_rels/slide243.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211.xml"/><Relationship Id="rId1" Type="http://schemas.openxmlformats.org/officeDocument/2006/relationships/slideLayout" Target="../slideLayouts/slideLayout5.xml"/></Relationships>
</file>

<file path=ppt/slides/_rels/slide244.xml.rels><?xml version="1.0" encoding="UTF-8" standalone="yes"?>
<Relationships xmlns="http://schemas.openxmlformats.org/package/2006/relationships"><Relationship Id="rId3" Type="http://schemas.openxmlformats.org/officeDocument/2006/relationships/hyperlink" Target="#_ftnref1"/><Relationship Id="rId2" Type="http://schemas.openxmlformats.org/officeDocument/2006/relationships/notesSlide" Target="../notesSlides/notesSlide212.xml"/><Relationship Id="rId1" Type="http://schemas.openxmlformats.org/officeDocument/2006/relationships/slideLayout" Target="../slideLayouts/slideLayout5.xml"/></Relationships>
</file>

<file path=ppt/slides/_rels/slide2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3.xml"/><Relationship Id="rId1" Type="http://schemas.openxmlformats.org/officeDocument/2006/relationships/slideLayout" Target="../slideLayouts/slideLayout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5.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5.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5.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5.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5.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5.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5.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5.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5.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5.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5.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15.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15.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15.xml"/></Relationships>
</file>

<file path=ppt/slides/_rels/slide2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0.xml"/><Relationship Id="rId1" Type="http://schemas.openxmlformats.org/officeDocument/2006/relationships/slideLayout" Target="../slideLayouts/slideLayout15.xml"/><Relationship Id="rId5" Type="http://schemas.openxmlformats.org/officeDocument/2006/relationships/image" Target="../media/image7.jpeg"/><Relationship Id="rId4" Type="http://schemas.microsoft.com/office/2007/relationships/hdphoto" Target="../media/hdphoto1.wdp"/></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1.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5.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5.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5.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5.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5.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5.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5.xml"/></Relationships>
</file>

<file path=ppt/slides/_rels/slide27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1.xml"/><Relationship Id="rId1" Type="http://schemas.openxmlformats.org/officeDocument/2006/relationships/slideLayout" Target="../slideLayouts/slideLayout5.xml"/><Relationship Id="rId4" Type="http://schemas.openxmlformats.org/officeDocument/2006/relationships/image" Target="../media/image64.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5.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5.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5.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5.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5.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5.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5.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5.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5.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5.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5.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5.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5.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5.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5.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5.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5.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5.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3.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5.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5.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5.xml"/></Relationships>
</file>

<file path=ppt/slides/_rels/slide307.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3.xml"/></Relationships>
</file>

<file path=ppt/slides/_rels/slide308.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5.xml"/></Relationships>
</file>

<file path=ppt/slides/_rels/slide309.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10.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5.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5.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3.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5.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5.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15.xml"/></Relationships>
</file>

<file path=ppt/slides/_rels/slide317.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15.xml"/></Relationships>
</file>

<file path=ppt/slides/_rels/slide3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5.xml"/><Relationship Id="rId1" Type="http://schemas.openxmlformats.org/officeDocument/2006/relationships/slideLayout" Target="../slideLayouts/slideLayout15.xml"/><Relationship Id="rId5" Type="http://schemas.openxmlformats.org/officeDocument/2006/relationships/image" Target="../media/image7.jpeg"/><Relationship Id="rId4" Type="http://schemas.microsoft.com/office/2007/relationships/hdphoto" Target="../media/hdphoto1.wdp"/></Relationships>
</file>

<file path=ppt/slides/_rels/slide319.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20.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5.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2.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5.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5.xml"/></Relationships>
</file>

<file path=ppt/slides/_rels/slide324.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5.xml"/></Relationships>
</file>

<file path=ppt/slides/_rels/slide325.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5.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7.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5.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5.xml"/></Relationships>
</file>

<file path=ppt/slides/_rels/slide329.xml.rels><?xml version="1.0" encoding="UTF-8" standalone="yes"?>
<Relationships xmlns="http://schemas.openxmlformats.org/package/2006/relationships"><Relationship Id="rId2" Type="http://schemas.openxmlformats.org/officeDocument/2006/relationships/notesSlide" Target="../notesSlides/notesSlide284.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30.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5.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5.xml"/></Relationships>
</file>

<file path=ppt/slides/_rels/slide332.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5.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5.xml"/></Relationships>
</file>

<file path=ppt/slides/_rels/slide335.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5.xml"/></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5.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5.xml"/></Relationships>
</file>

<file path=ppt/slides/_rels/slide338.xml.rels><?xml version="1.0" encoding="UTF-8" standalone="yes"?>
<Relationships xmlns="http://schemas.openxmlformats.org/package/2006/relationships"><Relationship Id="rId2" Type="http://schemas.openxmlformats.org/officeDocument/2006/relationships/notesSlide" Target="../notesSlides/notesSlide292.xml"/><Relationship Id="rId1" Type="http://schemas.openxmlformats.org/officeDocument/2006/relationships/slideLayout" Target="../slideLayouts/slideLayout5.xml"/></Relationships>
</file>

<file path=ppt/slides/_rels/slide3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3.xml"/><Relationship Id="rId1" Type="http://schemas.openxmlformats.org/officeDocument/2006/relationships/slideLayout" Target="../slideLayouts/slideLayout15.xml"/><Relationship Id="rId5" Type="http://schemas.openxmlformats.org/officeDocument/2006/relationships/image" Target="../media/image7.jpeg"/><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40.xml.rels><?xml version="1.0" encoding="UTF-8" standalone="yes"?>
<Relationships xmlns="http://schemas.openxmlformats.org/package/2006/relationships"><Relationship Id="rId2" Type="http://schemas.openxmlformats.org/officeDocument/2006/relationships/notesSlide" Target="../notesSlides/notesSlide294.xml"/><Relationship Id="rId1" Type="http://schemas.openxmlformats.org/officeDocument/2006/relationships/slideLayout" Target="../slideLayouts/slideLayout1.xml"/></Relationships>
</file>

<file path=ppt/slides/_rels/slide341.xml.rels><?xml version="1.0" encoding="UTF-8" standalone="yes"?>
<Relationships xmlns="http://schemas.openxmlformats.org/package/2006/relationships"><Relationship Id="rId2" Type="http://schemas.openxmlformats.org/officeDocument/2006/relationships/notesSlide" Target="../notesSlides/notesSlide295.xml"/><Relationship Id="rId1" Type="http://schemas.openxmlformats.org/officeDocument/2006/relationships/slideLayout" Target="../slideLayouts/slideLayout5.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3.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5.xml"/></Relationships>
</file>

<file path=ppt/slides/_rels/slide344.xml.rels><?xml version="1.0" encoding="UTF-8" standalone="yes"?>
<Relationships xmlns="http://schemas.openxmlformats.org/package/2006/relationships"><Relationship Id="rId2" Type="http://schemas.openxmlformats.org/officeDocument/2006/relationships/notesSlide" Target="../notesSlides/notesSlide297.xml"/><Relationship Id="rId1" Type="http://schemas.openxmlformats.org/officeDocument/2006/relationships/slideLayout" Target="../slideLayouts/slideLayout5.xml"/></Relationships>
</file>

<file path=ppt/slides/_rels/slide345.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5.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5.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9.xml.rels><?xml version="1.0" encoding="UTF-8" standalone="yes"?>
<Relationships xmlns="http://schemas.openxmlformats.org/package/2006/relationships"><Relationship Id="rId2" Type="http://schemas.openxmlformats.org/officeDocument/2006/relationships/notesSlide" Target="../notesSlides/notesSlide300.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7.xml"/><Relationship Id="rId4" Type="http://schemas.openxmlformats.org/officeDocument/2006/relationships/image" Target="../media/image5.jpg"/></Relationships>
</file>

<file path=ppt/slides/_rels/slide350.xml.rels><?xml version="1.0" encoding="UTF-8" standalone="yes"?>
<Relationships xmlns="http://schemas.openxmlformats.org/package/2006/relationships"><Relationship Id="rId2" Type="http://schemas.openxmlformats.org/officeDocument/2006/relationships/notesSlide" Target="../notesSlides/notesSlide301.xml"/><Relationship Id="rId1" Type="http://schemas.openxmlformats.org/officeDocument/2006/relationships/slideLayout" Target="../slideLayouts/slideLayout5.xml"/></Relationships>
</file>

<file path=ppt/slides/_rels/slide351.xml.rels><?xml version="1.0" encoding="UTF-8" standalone="yes"?>
<Relationships xmlns="http://schemas.openxmlformats.org/package/2006/relationships"><Relationship Id="rId2" Type="http://schemas.openxmlformats.org/officeDocument/2006/relationships/notesSlide" Target="../notesSlides/notesSlide302.xml"/><Relationship Id="rId1" Type="http://schemas.openxmlformats.org/officeDocument/2006/relationships/slideLayout" Target="../slideLayouts/slideLayout5.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3.xml.rels><?xml version="1.0" encoding="UTF-8" standalone="yes"?>
<Relationships xmlns="http://schemas.openxmlformats.org/package/2006/relationships"><Relationship Id="rId2" Type="http://schemas.openxmlformats.org/officeDocument/2006/relationships/notesSlide" Target="../notesSlides/notesSlide303.xml"/><Relationship Id="rId1" Type="http://schemas.openxmlformats.org/officeDocument/2006/relationships/slideLayout" Target="../slideLayouts/slideLayout5.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5.xml"/></Relationships>
</file>

<file path=ppt/slides/_rels/slide355.xml.rels><?xml version="1.0" encoding="UTF-8" standalone="yes"?>
<Relationships xmlns="http://schemas.openxmlformats.org/package/2006/relationships"><Relationship Id="rId2" Type="http://schemas.openxmlformats.org/officeDocument/2006/relationships/notesSlide" Target="../notesSlides/notesSlide305.xml"/><Relationship Id="rId1" Type="http://schemas.openxmlformats.org/officeDocument/2006/relationships/slideLayout" Target="../slideLayouts/slideLayout5.xml"/></Relationships>
</file>

<file path=ppt/slides/_rels/slide356.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5.xml"/></Relationships>
</file>

<file path=ppt/slides/_rels/slide357.xml.rels><?xml version="1.0" encoding="UTF-8" standalone="yes"?>
<Relationships xmlns="http://schemas.openxmlformats.org/package/2006/relationships"><Relationship Id="rId2" Type="http://schemas.openxmlformats.org/officeDocument/2006/relationships/notesSlide" Target="../notesSlides/notesSlide307.xml"/><Relationship Id="rId1" Type="http://schemas.openxmlformats.org/officeDocument/2006/relationships/slideLayout" Target="../slideLayouts/slideLayout5.xml"/></Relationships>
</file>

<file path=ppt/slides/_rels/slide358.xml.rels><?xml version="1.0" encoding="UTF-8" standalone="yes"?>
<Relationships xmlns="http://schemas.openxmlformats.org/package/2006/relationships"><Relationship Id="rId2" Type="http://schemas.openxmlformats.org/officeDocument/2006/relationships/notesSlide" Target="../notesSlides/notesSlide308.xml"/><Relationship Id="rId1" Type="http://schemas.openxmlformats.org/officeDocument/2006/relationships/slideLayout" Target="../slideLayouts/slideLayout5.xml"/></Relationships>
</file>

<file path=ppt/slides/_rels/slide359.xml.rels><?xml version="1.0" encoding="UTF-8" standalone="yes"?>
<Relationships xmlns="http://schemas.openxmlformats.org/package/2006/relationships"><Relationship Id="rId2" Type="http://schemas.openxmlformats.org/officeDocument/2006/relationships/notesSlide" Target="../notesSlides/notesSlide30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60.xml.rels><?xml version="1.0" encoding="UTF-8" standalone="yes"?>
<Relationships xmlns="http://schemas.openxmlformats.org/package/2006/relationships"><Relationship Id="rId2" Type="http://schemas.openxmlformats.org/officeDocument/2006/relationships/notesSlide" Target="../notesSlides/notesSlide310.xml"/><Relationship Id="rId1" Type="http://schemas.openxmlformats.org/officeDocument/2006/relationships/slideLayout" Target="../slideLayouts/slideLayout5.xml"/></Relationships>
</file>

<file path=ppt/slides/_rels/slide361.xml.rels><?xml version="1.0" encoding="UTF-8" standalone="yes"?>
<Relationships xmlns="http://schemas.openxmlformats.org/package/2006/relationships"><Relationship Id="rId2" Type="http://schemas.openxmlformats.org/officeDocument/2006/relationships/notesSlide" Target="../notesSlides/notesSlide311.xml"/><Relationship Id="rId1" Type="http://schemas.openxmlformats.org/officeDocument/2006/relationships/slideLayout" Target="../slideLayouts/slideLayout5.xml"/></Relationships>
</file>

<file path=ppt/slides/_rels/slide362.xml.rels><?xml version="1.0" encoding="UTF-8" standalone="yes"?>
<Relationships xmlns="http://schemas.openxmlformats.org/package/2006/relationships"><Relationship Id="rId2" Type="http://schemas.openxmlformats.org/officeDocument/2006/relationships/notesSlide" Target="../notesSlides/notesSlide312.xml"/><Relationship Id="rId1" Type="http://schemas.openxmlformats.org/officeDocument/2006/relationships/slideLayout" Target="../slideLayouts/slideLayout5.xml"/></Relationships>
</file>

<file path=ppt/slides/_rels/slide363.xml.rels><?xml version="1.0" encoding="UTF-8" standalone="yes"?>
<Relationships xmlns="http://schemas.openxmlformats.org/package/2006/relationships"><Relationship Id="rId2" Type="http://schemas.openxmlformats.org/officeDocument/2006/relationships/notesSlide" Target="../notesSlides/notesSlide313.xml"/><Relationship Id="rId1" Type="http://schemas.openxmlformats.org/officeDocument/2006/relationships/slideLayout" Target="../slideLayouts/slideLayout5.xml"/></Relationships>
</file>

<file path=ppt/slides/_rels/slide364.xml.rels><?xml version="1.0" encoding="UTF-8" standalone="yes"?>
<Relationships xmlns="http://schemas.openxmlformats.org/package/2006/relationships"><Relationship Id="rId2" Type="http://schemas.openxmlformats.org/officeDocument/2006/relationships/notesSlide" Target="../notesSlides/notesSlide314.xml"/><Relationship Id="rId1" Type="http://schemas.openxmlformats.org/officeDocument/2006/relationships/slideLayout" Target="../slideLayouts/slideLayout5.xml"/></Relationships>
</file>

<file path=ppt/slides/_rels/slide365.xml.rels><?xml version="1.0" encoding="UTF-8" standalone="yes"?>
<Relationships xmlns="http://schemas.openxmlformats.org/package/2006/relationships"><Relationship Id="rId2" Type="http://schemas.openxmlformats.org/officeDocument/2006/relationships/notesSlide" Target="../notesSlides/notesSlide315.xml"/><Relationship Id="rId1" Type="http://schemas.openxmlformats.org/officeDocument/2006/relationships/slideLayout" Target="../slideLayouts/slideLayout15.xml"/></Relationships>
</file>

<file path=ppt/slides/_rels/slide3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6.xml"/><Relationship Id="rId1" Type="http://schemas.openxmlformats.org/officeDocument/2006/relationships/slideLayout" Target="../slideLayouts/slideLayout15.xml"/><Relationship Id="rId5" Type="http://schemas.openxmlformats.org/officeDocument/2006/relationships/image" Target="../media/image7.jpeg"/><Relationship Id="rId4" Type="http://schemas.microsoft.com/office/2007/relationships/hdphoto" Target="../media/hdphoto1.wdp"/></Relationships>
</file>

<file path=ppt/slides/_rels/slide367.xml.rels><?xml version="1.0" encoding="UTF-8" standalone="yes"?>
<Relationships xmlns="http://schemas.openxmlformats.org/package/2006/relationships"><Relationship Id="rId2" Type="http://schemas.openxmlformats.org/officeDocument/2006/relationships/notesSlide" Target="../notesSlides/notesSlide317.xml"/><Relationship Id="rId1" Type="http://schemas.openxmlformats.org/officeDocument/2006/relationships/slideLayout" Target="../slideLayouts/slideLayout1.xml"/></Relationships>
</file>

<file path=ppt/slides/_rels/slide368.xml.rels><?xml version="1.0" encoding="UTF-8" standalone="yes"?>
<Relationships xmlns="http://schemas.openxmlformats.org/package/2006/relationships"><Relationship Id="rId2" Type="http://schemas.openxmlformats.org/officeDocument/2006/relationships/notesSlide" Target="../notesSlides/notesSlide318.xml"/><Relationship Id="rId1" Type="http://schemas.openxmlformats.org/officeDocument/2006/relationships/slideLayout" Target="../slideLayouts/slideLayout5.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370.xml.rels><?xml version="1.0" encoding="UTF-8" standalone="yes"?>
<Relationships xmlns="http://schemas.openxmlformats.org/package/2006/relationships"><Relationship Id="rId2" Type="http://schemas.openxmlformats.org/officeDocument/2006/relationships/notesSlide" Target="../notesSlides/notesSlide319.xml"/><Relationship Id="rId1" Type="http://schemas.openxmlformats.org/officeDocument/2006/relationships/slideLayout" Target="../slideLayouts/slideLayout5.xml"/></Relationships>
</file>

<file path=ppt/slides/_rels/slide371.xml.rels><?xml version="1.0" encoding="UTF-8" standalone="yes"?>
<Relationships xmlns="http://schemas.openxmlformats.org/package/2006/relationships"><Relationship Id="rId2" Type="http://schemas.openxmlformats.org/officeDocument/2006/relationships/notesSlide" Target="../notesSlides/notesSlide320.xml"/><Relationship Id="rId1" Type="http://schemas.openxmlformats.org/officeDocument/2006/relationships/slideLayout" Target="../slideLayouts/slideLayout5.xml"/></Relationships>
</file>

<file path=ppt/slides/_rels/slide372.xml.rels><?xml version="1.0" encoding="UTF-8" standalone="yes"?>
<Relationships xmlns="http://schemas.openxmlformats.org/package/2006/relationships"><Relationship Id="rId2" Type="http://schemas.openxmlformats.org/officeDocument/2006/relationships/notesSlide" Target="../notesSlides/notesSlide321.xml"/><Relationship Id="rId1" Type="http://schemas.openxmlformats.org/officeDocument/2006/relationships/slideLayout" Target="../slideLayouts/slideLayout5.xml"/></Relationships>
</file>

<file path=ppt/slides/_rels/slide373.xml.rels><?xml version="1.0" encoding="UTF-8" standalone="yes"?>
<Relationships xmlns="http://schemas.openxmlformats.org/package/2006/relationships"><Relationship Id="rId2" Type="http://schemas.openxmlformats.org/officeDocument/2006/relationships/notesSlide" Target="../notesSlides/notesSlide322.xml"/><Relationship Id="rId1" Type="http://schemas.openxmlformats.org/officeDocument/2006/relationships/slideLayout" Target="../slideLayouts/slideLayout5.xml"/></Relationships>
</file>

<file path=ppt/slides/_rels/slide374.xml.rels><?xml version="1.0" encoding="UTF-8" standalone="yes"?>
<Relationships xmlns="http://schemas.openxmlformats.org/package/2006/relationships"><Relationship Id="rId2" Type="http://schemas.openxmlformats.org/officeDocument/2006/relationships/notesSlide" Target="../notesSlides/notesSlide323.xml"/><Relationship Id="rId1" Type="http://schemas.openxmlformats.org/officeDocument/2006/relationships/slideLayout" Target="../slideLayouts/slideLayout5.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6.xml.rels><?xml version="1.0" encoding="UTF-8" standalone="yes"?>
<Relationships xmlns="http://schemas.openxmlformats.org/package/2006/relationships"><Relationship Id="rId2" Type="http://schemas.openxmlformats.org/officeDocument/2006/relationships/notesSlide" Target="../notesSlides/notesSlide324.xml"/><Relationship Id="rId1" Type="http://schemas.openxmlformats.org/officeDocument/2006/relationships/slideLayout" Target="../slideLayouts/slideLayout5.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8.xml.rels><?xml version="1.0" encoding="UTF-8" standalone="yes"?>
<Relationships xmlns="http://schemas.openxmlformats.org/package/2006/relationships"><Relationship Id="rId2" Type="http://schemas.openxmlformats.org/officeDocument/2006/relationships/notesSlide" Target="../notesSlides/notesSlide325.xml"/><Relationship Id="rId1" Type="http://schemas.openxmlformats.org/officeDocument/2006/relationships/slideLayout" Target="../slideLayouts/slideLayout5.xml"/></Relationships>
</file>

<file path=ppt/slides/_rels/slide379.xml.rels><?xml version="1.0" encoding="UTF-8" standalone="yes"?>
<Relationships xmlns="http://schemas.openxmlformats.org/package/2006/relationships"><Relationship Id="rId2" Type="http://schemas.openxmlformats.org/officeDocument/2006/relationships/notesSlide" Target="../notesSlides/notesSlide326.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380.xml.rels><?xml version="1.0" encoding="UTF-8" standalone="yes"?>
<Relationships xmlns="http://schemas.openxmlformats.org/package/2006/relationships"><Relationship Id="rId2" Type="http://schemas.openxmlformats.org/officeDocument/2006/relationships/notesSlide" Target="../notesSlides/notesSlide327.xml"/><Relationship Id="rId1" Type="http://schemas.openxmlformats.org/officeDocument/2006/relationships/slideLayout" Target="../slideLayouts/slideLayout5.xml"/></Relationships>
</file>

<file path=ppt/slides/_rels/slide381.xml.rels><?xml version="1.0" encoding="UTF-8" standalone="yes"?>
<Relationships xmlns="http://schemas.openxmlformats.org/package/2006/relationships"><Relationship Id="rId2" Type="http://schemas.openxmlformats.org/officeDocument/2006/relationships/notesSlide" Target="../notesSlides/notesSlide328.xml"/><Relationship Id="rId1" Type="http://schemas.openxmlformats.org/officeDocument/2006/relationships/slideLayout" Target="../slideLayouts/slideLayout5.xml"/></Relationships>
</file>

<file path=ppt/slides/_rels/slide382.xml.rels><?xml version="1.0" encoding="UTF-8" standalone="yes"?>
<Relationships xmlns="http://schemas.openxmlformats.org/package/2006/relationships"><Relationship Id="rId2" Type="http://schemas.openxmlformats.org/officeDocument/2006/relationships/notesSlide" Target="../notesSlides/notesSlide329.xml"/><Relationship Id="rId1" Type="http://schemas.openxmlformats.org/officeDocument/2006/relationships/slideLayout" Target="../slideLayouts/slideLayout5.xml"/></Relationships>
</file>

<file path=ppt/slides/_rels/slide383.xml.rels><?xml version="1.0" encoding="UTF-8" standalone="yes"?>
<Relationships xmlns="http://schemas.openxmlformats.org/package/2006/relationships"><Relationship Id="rId2" Type="http://schemas.openxmlformats.org/officeDocument/2006/relationships/notesSlide" Target="../notesSlides/notesSlide330.xml"/><Relationship Id="rId1" Type="http://schemas.openxmlformats.org/officeDocument/2006/relationships/slideLayout" Target="../slideLayouts/slideLayout5.xml"/></Relationships>
</file>

<file path=ppt/slides/_rels/slide384.xml.rels><?xml version="1.0" encoding="UTF-8" standalone="yes"?>
<Relationships xmlns="http://schemas.openxmlformats.org/package/2006/relationships"><Relationship Id="rId2" Type="http://schemas.openxmlformats.org/officeDocument/2006/relationships/notesSlide" Target="../notesSlides/notesSlide331.xml"/><Relationship Id="rId1" Type="http://schemas.openxmlformats.org/officeDocument/2006/relationships/slideLayout" Target="../slideLayouts/slideLayout5.xml"/></Relationships>
</file>

<file path=ppt/slides/_rels/slide385.xml.rels><?xml version="1.0" encoding="UTF-8" standalone="yes"?>
<Relationships xmlns="http://schemas.openxmlformats.org/package/2006/relationships"><Relationship Id="rId2" Type="http://schemas.openxmlformats.org/officeDocument/2006/relationships/notesSlide" Target="../notesSlides/notesSlide332.xml"/><Relationship Id="rId1" Type="http://schemas.openxmlformats.org/officeDocument/2006/relationships/slideLayout" Target="../slideLayouts/slideLayout5.xml"/></Relationships>
</file>

<file path=ppt/slides/_rels/slide386.xml.rels><?xml version="1.0" encoding="UTF-8" standalone="yes"?>
<Relationships xmlns="http://schemas.openxmlformats.org/package/2006/relationships"><Relationship Id="rId2" Type="http://schemas.openxmlformats.org/officeDocument/2006/relationships/notesSlide" Target="../notesSlides/notesSlide333.xml"/><Relationship Id="rId1" Type="http://schemas.openxmlformats.org/officeDocument/2006/relationships/slideLayout" Target="../slideLayouts/slideLayout5.xml"/></Relationships>
</file>

<file path=ppt/slides/_rels/slide387.xml.rels><?xml version="1.0" encoding="UTF-8" standalone="yes"?>
<Relationships xmlns="http://schemas.openxmlformats.org/package/2006/relationships"><Relationship Id="rId2" Type="http://schemas.openxmlformats.org/officeDocument/2006/relationships/notesSlide" Target="../notesSlides/notesSlide334.xml"/><Relationship Id="rId1" Type="http://schemas.openxmlformats.org/officeDocument/2006/relationships/slideLayout" Target="../slideLayouts/slideLayout5.xml"/></Relationships>
</file>

<file path=ppt/slides/_rels/slide388.xml.rels><?xml version="1.0" encoding="UTF-8" standalone="yes"?>
<Relationships xmlns="http://schemas.openxmlformats.org/package/2006/relationships"><Relationship Id="rId2" Type="http://schemas.openxmlformats.org/officeDocument/2006/relationships/notesSlide" Target="../notesSlides/notesSlide335.xml"/><Relationship Id="rId1" Type="http://schemas.openxmlformats.org/officeDocument/2006/relationships/slideLayout" Target="../slideLayouts/slideLayout5.xml"/></Relationships>
</file>

<file path=ppt/slides/_rels/slide389.xml.rels><?xml version="1.0" encoding="UTF-8" standalone="yes"?>
<Relationships xmlns="http://schemas.openxmlformats.org/package/2006/relationships"><Relationship Id="rId2" Type="http://schemas.openxmlformats.org/officeDocument/2006/relationships/notesSlide" Target="../notesSlides/notesSlide336.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390.xml.rels><?xml version="1.0" encoding="UTF-8" standalone="yes"?>
<Relationships xmlns="http://schemas.openxmlformats.org/package/2006/relationships"><Relationship Id="rId2" Type="http://schemas.openxmlformats.org/officeDocument/2006/relationships/notesSlide" Target="../notesSlides/notesSlide337.xml"/><Relationship Id="rId1" Type="http://schemas.openxmlformats.org/officeDocument/2006/relationships/slideLayout" Target="../slideLayouts/slideLayout5.xml"/></Relationships>
</file>

<file path=ppt/slides/_rels/slide391.xml.rels><?xml version="1.0" encoding="UTF-8" standalone="yes"?>
<Relationships xmlns="http://schemas.openxmlformats.org/package/2006/relationships"><Relationship Id="rId2" Type="http://schemas.openxmlformats.org/officeDocument/2006/relationships/notesSlide" Target="../notesSlides/notesSlide338.xml"/><Relationship Id="rId1" Type="http://schemas.openxmlformats.org/officeDocument/2006/relationships/slideLayout" Target="../slideLayouts/slideLayout15.xml"/></Relationships>
</file>

<file path=ppt/slides/_rels/slide39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9.xml"/><Relationship Id="rId1" Type="http://schemas.openxmlformats.org/officeDocument/2006/relationships/slideLayout" Target="../slideLayouts/slideLayout15.xml"/><Relationship Id="rId5" Type="http://schemas.openxmlformats.org/officeDocument/2006/relationships/image" Target="../media/image7.jpeg"/><Relationship Id="rId4" Type="http://schemas.microsoft.com/office/2007/relationships/hdphoto" Target="../media/hdphoto1.wdp"/></Relationships>
</file>

<file path=ppt/slides/_rels/slide393.xml.rels><?xml version="1.0" encoding="UTF-8" standalone="yes"?>
<Relationships xmlns="http://schemas.openxmlformats.org/package/2006/relationships"><Relationship Id="rId2" Type="http://schemas.openxmlformats.org/officeDocument/2006/relationships/notesSlide" Target="../notesSlides/notesSlide340.xml"/><Relationship Id="rId1" Type="http://schemas.openxmlformats.org/officeDocument/2006/relationships/slideLayout" Target="../slideLayouts/slideLayout1.xml"/></Relationships>
</file>

<file path=ppt/slides/_rels/slide394.xml.rels><?xml version="1.0" encoding="UTF-8" standalone="yes"?>
<Relationships xmlns="http://schemas.openxmlformats.org/package/2006/relationships"><Relationship Id="rId2" Type="http://schemas.openxmlformats.org/officeDocument/2006/relationships/notesSlide" Target="../notesSlides/notesSlide341.xml"/><Relationship Id="rId1" Type="http://schemas.openxmlformats.org/officeDocument/2006/relationships/slideLayout" Target="../slideLayouts/slideLayout5.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6.xml.rels><?xml version="1.0" encoding="UTF-8" standalone="yes"?>
<Relationships xmlns="http://schemas.openxmlformats.org/package/2006/relationships"><Relationship Id="rId2" Type="http://schemas.openxmlformats.org/officeDocument/2006/relationships/notesSlide" Target="../notesSlides/notesSlide342.xml"/><Relationship Id="rId1" Type="http://schemas.openxmlformats.org/officeDocument/2006/relationships/slideLayout" Target="../slideLayouts/slideLayout5.xml"/></Relationships>
</file>

<file path=ppt/slides/_rels/slide397.xml.rels><?xml version="1.0" encoding="UTF-8" standalone="yes"?>
<Relationships xmlns="http://schemas.openxmlformats.org/package/2006/relationships"><Relationship Id="rId2" Type="http://schemas.openxmlformats.org/officeDocument/2006/relationships/notesSlide" Target="../notesSlides/notesSlide343.xml"/><Relationship Id="rId1" Type="http://schemas.openxmlformats.org/officeDocument/2006/relationships/slideLayout" Target="../slideLayouts/slideLayout5.xml"/></Relationships>
</file>

<file path=ppt/slides/_rels/slide398.xml.rels><?xml version="1.0" encoding="UTF-8" standalone="yes"?>
<Relationships xmlns="http://schemas.openxmlformats.org/package/2006/relationships"><Relationship Id="rId2" Type="http://schemas.openxmlformats.org/officeDocument/2006/relationships/notesSlide" Target="../notesSlides/notesSlide344.xml"/><Relationship Id="rId1" Type="http://schemas.openxmlformats.org/officeDocument/2006/relationships/slideLayout" Target="../slideLayouts/slideLayout5.xml"/></Relationships>
</file>

<file path=ppt/slides/_rels/slide399.xml.rels><?xml version="1.0" encoding="UTF-8" standalone="yes"?>
<Relationships xmlns="http://schemas.openxmlformats.org/package/2006/relationships"><Relationship Id="rId2" Type="http://schemas.openxmlformats.org/officeDocument/2006/relationships/notesSlide" Target="../notesSlides/notesSlide34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1.xml.rels><?xml version="1.0" encoding="UTF-8" standalone="yes"?>
<Relationships xmlns="http://schemas.openxmlformats.org/package/2006/relationships"><Relationship Id="rId2" Type="http://schemas.openxmlformats.org/officeDocument/2006/relationships/notesSlide" Target="../notesSlides/notesSlide346.xml"/><Relationship Id="rId1" Type="http://schemas.openxmlformats.org/officeDocument/2006/relationships/slideLayout" Target="../slideLayouts/slideLayout5.xml"/></Relationships>
</file>

<file path=ppt/slides/_rels/slide40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47.xml"/><Relationship Id="rId1" Type="http://schemas.openxmlformats.org/officeDocument/2006/relationships/slideLayout" Target="../slideLayouts/slideLayout5.xml"/></Relationships>
</file>

<file path=ppt/slides/_rels/slide403.xml.rels><?xml version="1.0" encoding="UTF-8" standalone="yes"?>
<Relationships xmlns="http://schemas.openxmlformats.org/package/2006/relationships"><Relationship Id="rId2" Type="http://schemas.openxmlformats.org/officeDocument/2006/relationships/notesSlide" Target="../notesSlides/notesSlide348.xml"/><Relationship Id="rId1" Type="http://schemas.openxmlformats.org/officeDocument/2006/relationships/slideLayout" Target="../slideLayouts/slideLayout5.xml"/></Relationships>
</file>

<file path=ppt/slides/_rels/slide404.xml.rels><?xml version="1.0" encoding="UTF-8" standalone="yes"?>
<Relationships xmlns="http://schemas.openxmlformats.org/package/2006/relationships"><Relationship Id="rId2" Type="http://schemas.openxmlformats.org/officeDocument/2006/relationships/notesSlide" Target="../notesSlides/notesSlide349.xml"/><Relationship Id="rId1" Type="http://schemas.openxmlformats.org/officeDocument/2006/relationships/slideLayout" Target="../slideLayouts/slideLayout5.xml"/></Relationships>
</file>

<file path=ppt/slides/_rels/slide405.xml.rels><?xml version="1.0" encoding="UTF-8" standalone="yes"?>
<Relationships xmlns="http://schemas.openxmlformats.org/package/2006/relationships"><Relationship Id="rId2" Type="http://schemas.openxmlformats.org/officeDocument/2006/relationships/notesSlide" Target="../notesSlides/notesSlide350.xml"/><Relationship Id="rId1" Type="http://schemas.openxmlformats.org/officeDocument/2006/relationships/slideLayout" Target="../slideLayouts/slideLayout5.xml"/></Relationships>
</file>

<file path=ppt/slides/_rels/slide406.xml.rels><?xml version="1.0" encoding="UTF-8" standalone="yes"?>
<Relationships xmlns="http://schemas.openxmlformats.org/package/2006/relationships"><Relationship Id="rId2" Type="http://schemas.openxmlformats.org/officeDocument/2006/relationships/notesSlide" Target="../notesSlides/notesSlide351.xml"/><Relationship Id="rId1" Type="http://schemas.openxmlformats.org/officeDocument/2006/relationships/slideLayout" Target="../slideLayouts/slideLayout5.xml"/></Relationships>
</file>

<file path=ppt/slides/_rels/slide407.xml.rels><?xml version="1.0" encoding="UTF-8" standalone="yes"?>
<Relationships xmlns="http://schemas.openxmlformats.org/package/2006/relationships"><Relationship Id="rId2" Type="http://schemas.openxmlformats.org/officeDocument/2006/relationships/notesSlide" Target="../notesSlides/notesSlide352.xml"/><Relationship Id="rId1" Type="http://schemas.openxmlformats.org/officeDocument/2006/relationships/slideLayout" Target="../slideLayouts/slideLayout5.xml"/></Relationships>
</file>

<file path=ppt/slides/_rels/slide408.xml.rels><?xml version="1.0" encoding="UTF-8" standalone="yes"?>
<Relationships xmlns="http://schemas.openxmlformats.org/package/2006/relationships"><Relationship Id="rId2" Type="http://schemas.openxmlformats.org/officeDocument/2006/relationships/notesSlide" Target="../notesSlides/notesSlide353.xml"/><Relationship Id="rId1" Type="http://schemas.openxmlformats.org/officeDocument/2006/relationships/slideLayout" Target="../slideLayouts/slideLayout5.xml"/></Relationships>
</file>

<file path=ppt/slides/_rels/slide409.xml.rels><?xml version="1.0" encoding="UTF-8" standalone="yes"?>
<Relationships xmlns="http://schemas.openxmlformats.org/package/2006/relationships"><Relationship Id="rId2" Type="http://schemas.openxmlformats.org/officeDocument/2006/relationships/notesSlide" Target="../notesSlides/notesSlide354.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10.xml.rels><?xml version="1.0" encoding="UTF-8" standalone="yes"?>
<Relationships xmlns="http://schemas.openxmlformats.org/package/2006/relationships"><Relationship Id="rId2" Type="http://schemas.openxmlformats.org/officeDocument/2006/relationships/notesSlide" Target="../notesSlides/notesSlide355.xml"/><Relationship Id="rId1" Type="http://schemas.openxmlformats.org/officeDocument/2006/relationships/slideLayout" Target="../slideLayouts/slideLayout5.xml"/></Relationships>
</file>

<file path=ppt/slides/_rels/slide411.xml.rels><?xml version="1.0" encoding="UTF-8" standalone="yes"?>
<Relationships xmlns="http://schemas.openxmlformats.org/package/2006/relationships"><Relationship Id="rId2" Type="http://schemas.openxmlformats.org/officeDocument/2006/relationships/notesSlide" Target="../notesSlides/notesSlide356.xml"/><Relationship Id="rId1" Type="http://schemas.openxmlformats.org/officeDocument/2006/relationships/slideLayout" Target="../slideLayouts/slideLayout5.xml"/></Relationships>
</file>

<file path=ppt/slides/_rels/slide4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7.xml"/><Relationship Id="rId1" Type="http://schemas.openxmlformats.org/officeDocument/2006/relationships/slideLayout" Target="../slideLayouts/slideLayout15.xml"/><Relationship Id="rId5" Type="http://schemas.openxmlformats.org/officeDocument/2006/relationships/image" Target="../media/image7.jpeg"/><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9.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8.xml"/><Relationship Id="rId1" Type="http://schemas.openxmlformats.org/officeDocument/2006/relationships/slideLayout" Target="../slideLayouts/slideLayout17.xml"/><Relationship Id="rId5" Type="http://schemas.openxmlformats.org/officeDocument/2006/relationships/image" Target="../media/image7.jpeg"/><Relationship Id="rId4" Type="http://schemas.microsoft.com/office/2007/relationships/hdphoto" Target="../media/hdphoto1.wdp"/></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5.xml"/><Relationship Id="rId1" Type="http://schemas.openxmlformats.org/officeDocument/2006/relationships/slideLayout" Target="../slideLayouts/slideLayout17.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6.xml"/><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7.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2.xml"/><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8.xml"/><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4.xml"/><Relationship Id="rId1" Type="http://schemas.openxmlformats.org/officeDocument/2006/relationships/slideLayout" Target="../slideLayouts/slideLayout17.xml"/><Relationship Id="rId5" Type="http://schemas.openxmlformats.org/officeDocument/2006/relationships/image" Target="../media/image7.jpeg"/><Relationship Id="rId4" Type="http://schemas.microsoft.com/office/2007/relationships/hdphoto" Target="../media/hdphoto1.wdp"/></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8.xml"/><Relationship Id="rId1" Type="http://schemas.openxmlformats.org/officeDocument/2006/relationships/slideLayout" Target="../slideLayouts/slideLayout17.xml"/><Relationship Id="rId5" Type="http://schemas.openxmlformats.org/officeDocument/2006/relationships/image" Target="../media/image10.jpg"/><Relationship Id="rId4" Type="http://schemas.openxmlformats.org/officeDocument/2006/relationships/image" Target="../media/image9.svg"/></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5.xml"/><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6.xml"/><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7.xml"/><Relationship Id="rId1" Type="http://schemas.openxmlformats.org/officeDocument/2006/relationships/slideLayout" Target="../slideLayouts/slideLayout17.xml"/></Relationships>
</file>

<file path=ppt/slides/_rels/slide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8.xml"/><Relationship Id="rId1" Type="http://schemas.openxmlformats.org/officeDocument/2006/relationships/slideLayout" Target="../slideLayouts/slideLayout17.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4">
            <a:extLst>
              <a:ext uri="{FF2B5EF4-FFF2-40B4-BE49-F238E27FC236}">
                <a16:creationId xmlns:a16="http://schemas.microsoft.com/office/drawing/2014/main" id="{ACD1529E-2A72-41AB-A846-52C4DA5F3228}"/>
              </a:ext>
            </a:extLst>
          </p:cNvPr>
          <p:cNvSpPr>
            <a:spLocks noGrp="1"/>
          </p:cNvSpPr>
          <p:nvPr>
            <p:ph type="ctrTitle" idx="4294967295"/>
          </p:nvPr>
        </p:nvSpPr>
        <p:spPr>
          <a:xfrm>
            <a:off x="0" y="3068960"/>
            <a:ext cx="12192000" cy="1906588"/>
          </a:xfrm>
          <a:prstGeom prst="rect">
            <a:avLst/>
          </a:prstGeom>
        </p:spPr>
        <p:txBody>
          <a:bodyPr/>
          <a:lstStyle/>
          <a:p>
            <a:pPr algn="ctr"/>
            <a:r>
              <a:rPr lang="de-DE" altLang="de-DE" sz="2800" b="1" dirty="0">
                <a:latin typeface="Century Gothic" panose="020B0502020202020204" pitchFamily="34" charset="0"/>
              </a:rPr>
              <a:t>Jahresabschlussprüfung 2</a:t>
            </a:r>
            <a:br>
              <a:rPr lang="de-DE" altLang="de-DE" sz="2800" b="1" dirty="0">
                <a:latin typeface="Century Gothic" panose="020B0502020202020204" pitchFamily="34" charset="0"/>
              </a:rPr>
            </a:br>
            <a:r>
              <a:rPr lang="de-DE" altLang="de-DE" sz="2800" b="1" i="1" dirty="0">
                <a:latin typeface="Century Gothic" panose="020B0502020202020204" pitchFamily="34" charset="0"/>
              </a:rPr>
              <a:t>Prüfungsplanung, ISA [DE] 315, IKS, IT Prüfung </a:t>
            </a:r>
            <a:r>
              <a:rPr lang="de-DE" altLang="de-DE" sz="2800" b="1" dirty="0">
                <a:solidFill>
                  <a:srgbClr val="FF0000"/>
                </a:solidFill>
                <a:latin typeface="Century Gothic" panose="020B0502020202020204" pitchFamily="34" charset="0"/>
              </a:rPr>
              <a:t>2025</a:t>
            </a:r>
            <a:endParaRPr lang="de-DE" altLang="de-DE" sz="2800" dirty="0">
              <a:latin typeface="Century Gothic" panose="020B0502020202020204" pitchFamily="34" charset="0"/>
            </a:endParaRPr>
          </a:p>
        </p:txBody>
      </p:sp>
      <p:cxnSp>
        <p:nvCxnSpPr>
          <p:cNvPr id="5" name="Gerade Verbindung 10">
            <a:extLst>
              <a:ext uri="{FF2B5EF4-FFF2-40B4-BE49-F238E27FC236}">
                <a16:creationId xmlns:a16="http://schemas.microsoft.com/office/drawing/2014/main" id="{EFC81747-4D2F-4953-88C1-54FD2DE3F2E5}"/>
              </a:ext>
            </a:extLst>
          </p:cNvPr>
          <p:cNvCxnSpPr/>
          <p:nvPr/>
        </p:nvCxnSpPr>
        <p:spPr>
          <a:xfrm>
            <a:off x="481013" y="6408738"/>
            <a:ext cx="9610725" cy="1587"/>
          </a:xfrm>
          <a:prstGeom prst="line">
            <a:avLst/>
          </a:prstGeom>
          <a:ln w="19050" cap="rnd">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extfeld 7">
            <a:extLst>
              <a:ext uri="{FF2B5EF4-FFF2-40B4-BE49-F238E27FC236}">
                <a16:creationId xmlns:a16="http://schemas.microsoft.com/office/drawing/2014/main" id="{2BAB9997-0266-481E-B7BB-6593667AD329}"/>
              </a:ext>
            </a:extLst>
          </p:cNvPr>
          <p:cNvSpPr txBox="1"/>
          <p:nvPr/>
        </p:nvSpPr>
        <p:spPr>
          <a:xfrm>
            <a:off x="11534700" y="5661248"/>
            <a:ext cx="323165" cy="648072"/>
          </a:xfrm>
          <a:prstGeom prst="rect">
            <a:avLst/>
          </a:prstGeom>
          <a:noFill/>
        </p:spPr>
        <p:txBody>
          <a:bodyPr vert="vert270" wrap="square">
            <a:spAutoFit/>
          </a:bodyPr>
          <a:lstStyle/>
          <a:p>
            <a:pPr eaLnBrk="1" hangingPunct="1">
              <a:defRPr/>
            </a:pPr>
            <a:r>
              <a:rPr lang="de-DE" sz="900" dirty="0">
                <a:solidFill>
                  <a:srgbClr val="CCECFF"/>
                </a:solidFill>
                <a:highlight>
                  <a:srgbClr val="CCECFF"/>
                </a:highlight>
                <a:latin typeface="Century Gothic" panose="020B0502020202020204" pitchFamily="34" charset="0"/>
                <a:cs typeface="Arial" charset="0"/>
              </a:rPr>
              <a:t>05/2025</a:t>
            </a: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52B4304-FB92-49F9-B39F-113370C06264}"/>
              </a:ext>
            </a:extLst>
          </p:cNvPr>
          <p:cNvSpPr txBox="1"/>
          <p:nvPr/>
        </p:nvSpPr>
        <p:spPr>
          <a:xfrm>
            <a:off x="1065213" y="5121622"/>
            <a:ext cx="10080625" cy="1115690"/>
          </a:xfrm>
          <a:prstGeom prst="rect">
            <a:avLst/>
          </a:prstGeom>
          <a:noFill/>
        </p:spPr>
        <p:txBody>
          <a:bodyPr>
            <a:spAutoFit/>
          </a:bodyPr>
          <a:lstStyle/>
          <a:p>
            <a:pPr marL="0" lvl="1" algn="ctr" eaLnBrk="1" hangingPunct="1">
              <a:spcBef>
                <a:spcPct val="50000"/>
              </a:spcBef>
              <a:defRPr/>
            </a:pPr>
            <a:r>
              <a:rPr lang="de-DE" altLang="de-DE" sz="1200" dirty="0">
                <a:solidFill>
                  <a:srgbClr val="FF0000"/>
                </a:solidFill>
                <a:latin typeface="Century Gothic" pitchFamily="34" charset="0"/>
              </a:rPr>
              <a:t>ISA [DE] 240 – Verantwortlichkeiten des Abschlussprüfers bei dolosen Handlungen</a:t>
            </a:r>
          </a:p>
          <a:p>
            <a:pPr marL="0" lvl="1" algn="ctr" eaLnBrk="1" hangingPunct="1">
              <a:spcBef>
                <a:spcPts val="0"/>
              </a:spcBef>
              <a:defRPr/>
            </a:pPr>
            <a:endParaRPr lang="de-DE" altLang="de-DE" sz="1000" b="0" dirty="0">
              <a:latin typeface="Century Gothic" pitchFamily="34" charset="0"/>
            </a:endParaRPr>
          </a:p>
          <a:p>
            <a:pPr marL="285750" lvl="1" indent="-285750" eaLnBrk="1" hangingPunct="1">
              <a:spcBef>
                <a:spcPts val="300"/>
              </a:spcBef>
              <a:buFont typeface="Arial" panose="020B0604020202020204" pitchFamily="34" charset="0"/>
              <a:buChar char="•"/>
              <a:tabLst>
                <a:tab pos="1524000" algn="l"/>
              </a:tabLst>
              <a:defRPr/>
            </a:pPr>
            <a:r>
              <a:rPr lang="de-DE" altLang="de-DE" sz="1400" dirty="0">
                <a:solidFill>
                  <a:srgbClr val="FF0000"/>
                </a:solidFill>
                <a:latin typeface="Century Gothic" panose="020B0502020202020204" pitchFamily="34" charset="0"/>
                <a:ea typeface="Verdana" panose="020B0604030504040204" pitchFamily="34" charset="0"/>
                <a:cs typeface="Verdana" panose="020B0604030504040204" pitchFamily="34" charset="0"/>
              </a:rPr>
              <a:t>Praxishinweis:	Es besteht eine Redepflicht im Prüfungsbericht für schwerwiegende gesetzliche Verstöße, die 	im Rahmen der Abschlussprüfung erkannt werden, auch wenn diese nicht unmittelbar die 	Rechnungslegung betreffen.</a:t>
            </a:r>
          </a:p>
        </p:txBody>
      </p:sp>
      <p:sp>
        <p:nvSpPr>
          <p:cNvPr id="103428" name="Textfeld 33">
            <a:extLst>
              <a:ext uri="{FF2B5EF4-FFF2-40B4-BE49-F238E27FC236}">
                <a16:creationId xmlns:a16="http://schemas.microsoft.com/office/drawing/2014/main" id="{2003401F-C4AB-40DB-90E9-A800C6158852}"/>
              </a:ext>
            </a:extLst>
          </p:cNvPr>
          <p:cNvSpPr txBox="1">
            <a:spLocks noChangeArrowheads="1"/>
          </p:cNvSpPr>
          <p:nvPr/>
        </p:nvSpPr>
        <p:spPr bwMode="auto">
          <a:xfrm>
            <a:off x="1054800" y="1418400"/>
            <a:ext cx="503078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66700" indent="-2667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600"/>
              </a:spcBef>
              <a:spcAft>
                <a:spcPts val="600"/>
              </a:spcAft>
              <a:buFont typeface="Arial Narrow" panose="020B0606020202030204" pitchFamily="34" charset="0"/>
              <a:buAutoNum type="alphaLcPeriod" startAt="4"/>
            </a:pPr>
            <a:r>
              <a:rPr lang="de-DE" altLang="de-DE" sz="1600" dirty="0">
                <a:solidFill>
                  <a:srgbClr val="00B0F0"/>
                </a:solidFill>
                <a:latin typeface="Century Gothic" panose="020B0502020202020204" pitchFamily="34" charset="0"/>
              </a:rPr>
              <a:t>vorab: Übersicht Unregelmäßigkeiten</a:t>
            </a:r>
          </a:p>
        </p:txBody>
      </p:sp>
      <p:cxnSp>
        <p:nvCxnSpPr>
          <p:cNvPr id="8" name="Gerade Verbindung 7">
            <a:extLst>
              <a:ext uri="{FF2B5EF4-FFF2-40B4-BE49-F238E27FC236}">
                <a16:creationId xmlns:a16="http://schemas.microsoft.com/office/drawing/2014/main" id="{73D0D18E-14C8-4050-A6DB-893BD7339DE4}"/>
              </a:ext>
            </a:extLst>
          </p:cNvPr>
          <p:cNvCxnSpPr>
            <a:cxnSpLocks/>
            <a:stCxn id="103447" idx="2"/>
            <a:endCxn id="33" idx="0"/>
          </p:cNvCxnSpPr>
          <p:nvPr/>
        </p:nvCxnSpPr>
        <p:spPr>
          <a:xfrm flipH="1">
            <a:off x="2217738" y="3051522"/>
            <a:ext cx="1034256" cy="201612"/>
          </a:xfrm>
          <a:prstGeom prst="line">
            <a:avLst/>
          </a:prstGeom>
          <a:ln w="19050">
            <a:solidFill>
              <a:schemeClr val="tx1"/>
            </a:solidFill>
            <a:tailEnd type="none" w="med" len="lg"/>
          </a:ln>
        </p:spPr>
        <p:style>
          <a:lnRef idx="1">
            <a:schemeClr val="accent1"/>
          </a:lnRef>
          <a:fillRef idx="0">
            <a:schemeClr val="accent1"/>
          </a:fillRef>
          <a:effectRef idx="0">
            <a:schemeClr val="accent1"/>
          </a:effectRef>
          <a:fontRef idx="minor">
            <a:schemeClr val="tx1"/>
          </a:fontRef>
        </p:style>
      </p:cxnSp>
      <p:cxnSp>
        <p:nvCxnSpPr>
          <p:cNvPr id="10" name="Gerade Verbindung 9">
            <a:extLst>
              <a:ext uri="{FF2B5EF4-FFF2-40B4-BE49-F238E27FC236}">
                <a16:creationId xmlns:a16="http://schemas.microsoft.com/office/drawing/2014/main" id="{F5B865B7-BDE6-499A-AB9F-CE447ACA72D4}"/>
              </a:ext>
            </a:extLst>
          </p:cNvPr>
          <p:cNvCxnSpPr>
            <a:cxnSpLocks/>
            <a:stCxn id="103447" idx="2"/>
            <a:endCxn id="34" idx="0"/>
          </p:cNvCxnSpPr>
          <p:nvPr/>
        </p:nvCxnSpPr>
        <p:spPr>
          <a:xfrm>
            <a:off x="3251994" y="3051522"/>
            <a:ext cx="1937544" cy="201612"/>
          </a:xfrm>
          <a:prstGeom prst="line">
            <a:avLst/>
          </a:prstGeom>
          <a:ln w="19050">
            <a:solidFill>
              <a:schemeClr val="tx1"/>
            </a:solidFill>
            <a:tailEnd type="none" w="med" len="lg"/>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4F3137FD-0E3D-46F8-AF17-6699C31F104F}"/>
              </a:ext>
            </a:extLst>
          </p:cNvPr>
          <p:cNvCxnSpPr>
            <a:cxnSpLocks/>
          </p:cNvCxnSpPr>
          <p:nvPr/>
        </p:nvCxnSpPr>
        <p:spPr>
          <a:xfrm>
            <a:off x="9796463" y="3051522"/>
            <a:ext cx="0" cy="223837"/>
          </a:xfrm>
          <a:prstGeom prst="line">
            <a:avLst/>
          </a:prstGeom>
          <a:ln w="19050">
            <a:solidFill>
              <a:schemeClr val="tx1"/>
            </a:solidFill>
            <a:tailEnd type="none" w="med" len="lg"/>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7577EC10-0013-44CF-9136-4414C1AA8F0D}"/>
              </a:ext>
            </a:extLst>
          </p:cNvPr>
          <p:cNvCxnSpPr>
            <a:cxnSpLocks/>
            <a:stCxn id="34" idx="2"/>
            <a:endCxn id="37" idx="0"/>
          </p:cNvCxnSpPr>
          <p:nvPr/>
        </p:nvCxnSpPr>
        <p:spPr>
          <a:xfrm flipH="1">
            <a:off x="3951288" y="3764309"/>
            <a:ext cx="1238250" cy="201612"/>
          </a:xfrm>
          <a:prstGeom prst="line">
            <a:avLst/>
          </a:prstGeom>
          <a:ln w="19050">
            <a:solidFill>
              <a:schemeClr val="tx1"/>
            </a:solidFill>
            <a:tailEnd type="none" w="med" len="lg"/>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54DD524E-41EE-40FA-8C0A-8E656481D5E6}"/>
              </a:ext>
            </a:extLst>
          </p:cNvPr>
          <p:cNvCxnSpPr>
            <a:cxnSpLocks/>
            <a:stCxn id="34" idx="2"/>
          </p:cNvCxnSpPr>
          <p:nvPr/>
        </p:nvCxnSpPr>
        <p:spPr>
          <a:xfrm>
            <a:off x="5189538" y="3764309"/>
            <a:ext cx="992187" cy="288925"/>
          </a:xfrm>
          <a:prstGeom prst="line">
            <a:avLst/>
          </a:prstGeom>
          <a:ln w="19050">
            <a:solidFill>
              <a:schemeClr val="tx1"/>
            </a:solidFill>
            <a:tailEnd type="none" w="med" len="lg"/>
          </a:ln>
        </p:spPr>
        <p:style>
          <a:lnRef idx="1">
            <a:schemeClr val="accent1"/>
          </a:lnRef>
          <a:fillRef idx="0">
            <a:schemeClr val="accent1"/>
          </a:fillRef>
          <a:effectRef idx="0">
            <a:schemeClr val="accent1"/>
          </a:effectRef>
          <a:fontRef idx="minor">
            <a:schemeClr val="tx1"/>
          </a:fontRef>
        </p:style>
      </p:cxnSp>
      <p:sp>
        <p:nvSpPr>
          <p:cNvPr id="20" name="Geschweifte Klammer rechts 19">
            <a:extLst>
              <a:ext uri="{FF2B5EF4-FFF2-40B4-BE49-F238E27FC236}">
                <a16:creationId xmlns:a16="http://schemas.microsoft.com/office/drawing/2014/main" id="{24C77FA1-D01B-4994-B2B4-9150B63E8514}"/>
              </a:ext>
            </a:extLst>
          </p:cNvPr>
          <p:cNvSpPr/>
          <p:nvPr/>
        </p:nvSpPr>
        <p:spPr>
          <a:xfrm rot="5400000">
            <a:off x="5281451" y="2367471"/>
            <a:ext cx="243061" cy="4554388"/>
          </a:xfrm>
          <a:prstGeom prst="rightBrace">
            <a:avLst>
              <a:gd name="adj1" fmla="val 8333"/>
              <a:gd name="adj2" fmla="val 50221"/>
            </a:avLst>
          </a:prstGeom>
          <a:ln w="19050">
            <a:solidFill>
              <a:schemeClr val="tx1"/>
            </a:solidFill>
            <a:tailEnd type="none" w="med"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spcBef>
                <a:spcPct val="50000"/>
              </a:spcBef>
              <a:buFontTx/>
              <a:buChar char="•"/>
              <a:defRPr/>
            </a:pPr>
            <a:endParaRPr lang="de-DE"/>
          </a:p>
        </p:txBody>
      </p:sp>
      <p:sp>
        <p:nvSpPr>
          <p:cNvPr id="53" name="Geschweifte Klammer rechts 52">
            <a:extLst>
              <a:ext uri="{FF2B5EF4-FFF2-40B4-BE49-F238E27FC236}">
                <a16:creationId xmlns:a16="http://schemas.microsoft.com/office/drawing/2014/main" id="{72B6D233-9459-4198-B28A-B653B506B933}"/>
              </a:ext>
            </a:extLst>
          </p:cNvPr>
          <p:cNvSpPr/>
          <p:nvPr/>
        </p:nvSpPr>
        <p:spPr>
          <a:xfrm rot="5400000">
            <a:off x="9661525" y="3488084"/>
            <a:ext cx="269875" cy="2339975"/>
          </a:xfrm>
          <a:prstGeom prst="rightBrace">
            <a:avLst>
              <a:gd name="adj1" fmla="val 8333"/>
              <a:gd name="adj2" fmla="val 50221"/>
            </a:avLst>
          </a:prstGeom>
          <a:ln w="19050">
            <a:solidFill>
              <a:schemeClr val="tx1"/>
            </a:solidFill>
            <a:tailEnd type="none" w="med"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spcBef>
                <a:spcPct val="50000"/>
              </a:spcBef>
              <a:buFontTx/>
              <a:buChar char="•"/>
              <a:defRPr/>
            </a:pPr>
            <a:endParaRPr lang="de-DE"/>
          </a:p>
        </p:txBody>
      </p:sp>
      <p:sp>
        <p:nvSpPr>
          <p:cNvPr id="103436" name="Textfeld 53">
            <a:extLst>
              <a:ext uri="{FF2B5EF4-FFF2-40B4-BE49-F238E27FC236}">
                <a16:creationId xmlns:a16="http://schemas.microsoft.com/office/drawing/2014/main" id="{3A1F5210-9570-4561-9A77-CC612C813245}"/>
              </a:ext>
            </a:extLst>
          </p:cNvPr>
          <p:cNvSpPr txBox="1">
            <a:spLocks noChangeArrowheads="1"/>
          </p:cNvSpPr>
          <p:nvPr/>
        </p:nvSpPr>
        <p:spPr bwMode="auto">
          <a:xfrm>
            <a:off x="4223792" y="4815234"/>
            <a:ext cx="23050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ct val="50000"/>
              </a:spcBef>
              <a:buFontTx/>
              <a:buNone/>
            </a:pPr>
            <a:r>
              <a:rPr lang="de-DE" altLang="de-DE" sz="1200" dirty="0">
                <a:latin typeface="Century Gothic" panose="020B0502020202020204" pitchFamily="34" charset="0"/>
              </a:rPr>
              <a:t>Konsequenzen für PB und BV</a:t>
            </a:r>
          </a:p>
        </p:txBody>
      </p:sp>
      <p:sp>
        <p:nvSpPr>
          <p:cNvPr id="103437" name="Textfeld 54">
            <a:extLst>
              <a:ext uri="{FF2B5EF4-FFF2-40B4-BE49-F238E27FC236}">
                <a16:creationId xmlns:a16="http://schemas.microsoft.com/office/drawing/2014/main" id="{22A16BA5-D763-4BC6-969D-0D4D3B084443}"/>
              </a:ext>
            </a:extLst>
          </p:cNvPr>
          <p:cNvSpPr txBox="1">
            <a:spLocks noChangeArrowheads="1"/>
          </p:cNvSpPr>
          <p:nvPr/>
        </p:nvSpPr>
        <p:spPr bwMode="auto">
          <a:xfrm>
            <a:off x="8788400" y="4815234"/>
            <a:ext cx="20161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ct val="50000"/>
              </a:spcBef>
              <a:buFontTx/>
              <a:buNone/>
            </a:pPr>
            <a:r>
              <a:rPr lang="de-DE" altLang="de-DE" sz="1200">
                <a:latin typeface="Century Gothic" panose="020B0502020202020204" pitchFamily="34" charset="0"/>
              </a:rPr>
              <a:t>Konsequenzen nur für PB</a:t>
            </a:r>
          </a:p>
        </p:txBody>
      </p:sp>
      <p:sp>
        <p:nvSpPr>
          <p:cNvPr id="103438" name="Rectangle 2">
            <a:extLst>
              <a:ext uri="{FF2B5EF4-FFF2-40B4-BE49-F238E27FC236}">
                <a16:creationId xmlns:a16="http://schemas.microsoft.com/office/drawing/2014/main" id="{49455B7A-9D74-4DE5-A963-83E706A47024}"/>
              </a:ext>
            </a:extLst>
          </p:cNvPr>
          <p:cNvSpPr txBox="1">
            <a:spLocks/>
          </p:cNvSpPr>
          <p:nvPr/>
        </p:nvSpPr>
        <p:spPr bwMode="auto">
          <a:xfrm>
            <a:off x="1054800" y="987842"/>
            <a:ext cx="10801350" cy="416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390650" indent="-13906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1.1.3 Informationsbeschaffung, vorläufige Kenntnisse über das IKS; Forts.</a:t>
            </a:r>
            <a:endParaRPr lang="de-DE" altLang="de-DE" sz="1600" dirty="0">
              <a:solidFill>
                <a:srgbClr val="00B0F0"/>
              </a:solidFill>
              <a:highlight>
                <a:srgbClr val="FFFF00"/>
              </a:highlight>
              <a:latin typeface="Century Gothic" panose="020B0502020202020204" pitchFamily="34" charset="0"/>
              <a:ea typeface="Verdana" panose="020B0604030504040204" pitchFamily="34" charset="0"/>
              <a:cs typeface="Verdana" panose="020B0604030504040204" pitchFamily="34" charset="0"/>
            </a:endParaRPr>
          </a:p>
        </p:txBody>
      </p:sp>
      <p:pic>
        <p:nvPicPr>
          <p:cNvPr id="103440" name="Grafik 9">
            <a:extLst>
              <a:ext uri="{FF2B5EF4-FFF2-40B4-BE49-F238E27FC236}">
                <a16:creationId xmlns:a16="http://schemas.microsoft.com/office/drawing/2014/main" id="{9F9EFF88-E427-4FA5-B25A-E12F34D77F0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41" name="Rectangle 10">
            <a:extLst>
              <a:ext uri="{FF2B5EF4-FFF2-40B4-BE49-F238E27FC236}">
                <a16:creationId xmlns:a16="http://schemas.microsoft.com/office/drawing/2014/main" id="{8BF347EE-7AAB-4B0E-9824-855B76A9B3FB}"/>
              </a:ext>
            </a:extLst>
          </p:cNvPr>
          <p:cNvSpPr>
            <a:spLocks noChangeArrowheads="1"/>
          </p:cNvSpPr>
          <p:nvPr/>
        </p:nvSpPr>
        <p:spPr bwMode="auto">
          <a:xfrm>
            <a:off x="8805863" y="2583209"/>
            <a:ext cx="1981200" cy="468313"/>
          </a:xfrm>
          <a:prstGeom prst="roundRect">
            <a:avLst>
              <a:gd name="adj" fmla="val 16667"/>
            </a:avLst>
          </a:prstGeom>
          <a:solidFill>
            <a:srgbClr val="CCECFF"/>
          </a:solidFill>
          <a:ln>
            <a:noFill/>
          </a:ln>
          <a:effectLst/>
          <a:extLst/>
        </p:spPr>
        <p:txBody>
          <a:bodyPr anchor="ctr" anchorCtr="1"/>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a:lnSpc>
                <a:spcPct val="100000"/>
              </a:lnSpc>
              <a:spcBef>
                <a:spcPct val="0"/>
              </a:spcBef>
              <a:buFontTx/>
              <a:buNone/>
            </a:pPr>
            <a:r>
              <a:rPr lang="de-DE" altLang="de-DE" sz="1100" dirty="0">
                <a:latin typeface="Century Gothic" panose="020B0502020202020204" pitchFamily="34" charset="0"/>
              </a:rPr>
              <a:t>keine falschen Angaben </a:t>
            </a:r>
          </a:p>
          <a:p>
            <a:pPr algn="ctr">
              <a:lnSpc>
                <a:spcPct val="100000"/>
              </a:lnSpc>
              <a:spcBef>
                <a:spcPct val="0"/>
              </a:spcBef>
              <a:buFontTx/>
              <a:buNone/>
            </a:pPr>
            <a:r>
              <a:rPr lang="de-DE" altLang="de-DE" sz="1100" dirty="0">
                <a:latin typeface="Century Gothic" panose="020B0502020202020204" pitchFamily="34" charset="0"/>
              </a:rPr>
              <a:t>in der Rechnungslegung</a:t>
            </a:r>
          </a:p>
        </p:txBody>
      </p:sp>
      <p:sp>
        <p:nvSpPr>
          <p:cNvPr id="33" name="Rectangle 13">
            <a:extLst>
              <a:ext uri="{FF2B5EF4-FFF2-40B4-BE49-F238E27FC236}">
                <a16:creationId xmlns:a16="http://schemas.microsoft.com/office/drawing/2014/main" id="{87268643-3AA7-487D-A7F7-A81B448E5713}"/>
              </a:ext>
            </a:extLst>
          </p:cNvPr>
          <p:cNvSpPr>
            <a:spLocks noChangeArrowheads="1"/>
          </p:cNvSpPr>
          <p:nvPr/>
        </p:nvSpPr>
        <p:spPr bwMode="auto">
          <a:xfrm>
            <a:off x="1263650" y="3253134"/>
            <a:ext cx="1908175" cy="511175"/>
          </a:xfrm>
          <a:prstGeom prst="roundRect">
            <a:avLst>
              <a:gd name="adj" fmla="val 16667"/>
            </a:avLst>
          </a:prstGeom>
          <a:solidFill>
            <a:srgbClr val="CCECFF"/>
          </a:solidFill>
          <a:ln w="9525">
            <a:noFill/>
            <a:miter lim="800000"/>
            <a:headEnd/>
            <a:tailEnd/>
          </a:ln>
          <a:effectLst/>
          <a:extLst/>
        </p:spPr>
        <p:txBody>
          <a:bodyPr anchor="ctr" anchorCtr="1"/>
          <a:lstStyle>
            <a:lvl1pPr eaLnBrk="0" hangingPunct="0">
              <a:lnSpc>
                <a:spcPct val="110000"/>
              </a:lnSpc>
              <a:spcBef>
                <a:spcPts val="800"/>
              </a:spcBef>
              <a:buFont typeface="Arial" pitchFamily="34" charset="0"/>
              <a:defRPr sz="1400">
                <a:solidFill>
                  <a:schemeClr val="tx1"/>
                </a:solidFill>
                <a:latin typeface="Verdana" pitchFamily="34" charset="0"/>
                <a:cs typeface="Arial" pitchFamily="34" charset="0"/>
              </a:defRPr>
            </a:lvl1pPr>
            <a:lvl2pPr marL="742950" indent="-28575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2pPr>
            <a:lvl3pPr marL="11430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4pPr>
            <a:lvl5pPr marL="20574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9pPr>
          </a:lstStyle>
          <a:p>
            <a:pPr algn="ctr">
              <a:lnSpc>
                <a:spcPct val="100000"/>
              </a:lnSpc>
              <a:spcBef>
                <a:spcPct val="0"/>
              </a:spcBef>
              <a:buFontTx/>
              <a:buNone/>
              <a:defRPr/>
            </a:pPr>
            <a:r>
              <a:rPr lang="de-DE" altLang="de-DE" sz="1050" dirty="0">
                <a:latin typeface="Century Gothic" pitchFamily="34" charset="0"/>
              </a:rPr>
              <a:t>Unrichtigkeiten</a:t>
            </a:r>
          </a:p>
          <a:p>
            <a:pPr algn="ctr">
              <a:lnSpc>
                <a:spcPct val="100000"/>
              </a:lnSpc>
              <a:spcBef>
                <a:spcPct val="0"/>
              </a:spcBef>
              <a:buFontTx/>
              <a:buNone/>
              <a:defRPr/>
            </a:pPr>
            <a:r>
              <a:rPr lang="de-DE" altLang="de-DE" sz="1050" dirty="0">
                <a:latin typeface="Century Gothic" pitchFamily="34" charset="0"/>
              </a:rPr>
              <a:t>(unbeabsichtigt)</a:t>
            </a:r>
          </a:p>
          <a:p>
            <a:pPr algn="ctr">
              <a:lnSpc>
                <a:spcPct val="100000"/>
              </a:lnSpc>
              <a:spcBef>
                <a:spcPct val="0"/>
              </a:spcBef>
              <a:buFontTx/>
              <a:buNone/>
              <a:defRPr/>
            </a:pPr>
            <a:r>
              <a:rPr lang="de-DE" altLang="de-DE" sz="1050" dirty="0">
                <a:solidFill>
                  <a:srgbClr val="FF0000"/>
                </a:solidFill>
                <a:latin typeface="Century Gothic" pitchFamily="34" charset="0"/>
              </a:rPr>
              <a:t>(ISA: „Irrtümer“)</a:t>
            </a:r>
          </a:p>
        </p:txBody>
      </p:sp>
      <p:sp>
        <p:nvSpPr>
          <p:cNvPr id="34" name="Rectangle 14">
            <a:extLst>
              <a:ext uri="{FF2B5EF4-FFF2-40B4-BE49-F238E27FC236}">
                <a16:creationId xmlns:a16="http://schemas.microsoft.com/office/drawing/2014/main" id="{AEDCFF84-1B0A-49BD-85E2-7C77ACC224E9}"/>
              </a:ext>
            </a:extLst>
          </p:cNvPr>
          <p:cNvSpPr>
            <a:spLocks noChangeArrowheads="1"/>
          </p:cNvSpPr>
          <p:nvPr/>
        </p:nvSpPr>
        <p:spPr bwMode="auto">
          <a:xfrm>
            <a:off x="4160838" y="3253134"/>
            <a:ext cx="2057400" cy="511175"/>
          </a:xfrm>
          <a:prstGeom prst="roundRect">
            <a:avLst>
              <a:gd name="adj" fmla="val 16667"/>
            </a:avLst>
          </a:prstGeom>
          <a:solidFill>
            <a:srgbClr val="CCECFF"/>
          </a:solidFill>
          <a:ln w="9525">
            <a:noFill/>
            <a:miter lim="800000"/>
            <a:headEnd/>
            <a:tailEnd/>
          </a:ln>
          <a:effectLst/>
          <a:extLst/>
        </p:spPr>
        <p:txBody>
          <a:bodyPr anchor="ctr" anchorCtr="1"/>
          <a:lstStyle>
            <a:lvl1pPr eaLnBrk="0" hangingPunct="0">
              <a:lnSpc>
                <a:spcPct val="110000"/>
              </a:lnSpc>
              <a:spcBef>
                <a:spcPts val="800"/>
              </a:spcBef>
              <a:buFont typeface="Arial" pitchFamily="34" charset="0"/>
              <a:defRPr sz="1400">
                <a:solidFill>
                  <a:schemeClr val="tx1"/>
                </a:solidFill>
                <a:latin typeface="Verdana" pitchFamily="34" charset="0"/>
                <a:cs typeface="Arial" pitchFamily="34" charset="0"/>
              </a:defRPr>
            </a:lvl1pPr>
            <a:lvl2pPr marL="742950" indent="-28575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2pPr>
            <a:lvl3pPr marL="11430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4pPr>
            <a:lvl5pPr marL="20574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9pPr>
          </a:lstStyle>
          <a:p>
            <a:pPr algn="ctr">
              <a:lnSpc>
                <a:spcPct val="100000"/>
              </a:lnSpc>
              <a:spcBef>
                <a:spcPct val="0"/>
              </a:spcBef>
              <a:buFontTx/>
              <a:buNone/>
              <a:defRPr/>
            </a:pPr>
            <a:r>
              <a:rPr lang="de-DE" altLang="de-DE" sz="1050" dirty="0">
                <a:latin typeface="Century Gothic" pitchFamily="34" charset="0"/>
              </a:rPr>
              <a:t>Verstöße</a:t>
            </a:r>
          </a:p>
          <a:p>
            <a:pPr algn="ctr">
              <a:lnSpc>
                <a:spcPct val="100000"/>
              </a:lnSpc>
              <a:spcBef>
                <a:spcPct val="0"/>
              </a:spcBef>
              <a:buFontTx/>
              <a:buNone/>
              <a:defRPr/>
            </a:pPr>
            <a:r>
              <a:rPr lang="de-DE" altLang="de-DE" sz="1050" dirty="0">
                <a:latin typeface="Century Gothic" pitchFamily="34" charset="0"/>
              </a:rPr>
              <a:t>(beabsichtigt)</a:t>
            </a:r>
          </a:p>
          <a:p>
            <a:pPr algn="ctr">
              <a:lnSpc>
                <a:spcPct val="100000"/>
              </a:lnSpc>
              <a:spcBef>
                <a:spcPct val="0"/>
              </a:spcBef>
              <a:buFontTx/>
              <a:buNone/>
              <a:defRPr/>
            </a:pPr>
            <a:r>
              <a:rPr lang="de-DE" altLang="de-DE" sz="1050" dirty="0">
                <a:solidFill>
                  <a:srgbClr val="FF0000"/>
                </a:solidFill>
                <a:latin typeface="Century Gothic" pitchFamily="34" charset="0"/>
              </a:rPr>
              <a:t>(ISA: „Dolose Handlungen“)</a:t>
            </a:r>
          </a:p>
        </p:txBody>
      </p:sp>
      <p:sp>
        <p:nvSpPr>
          <p:cNvPr id="35" name="Rectangle 17">
            <a:extLst>
              <a:ext uri="{FF2B5EF4-FFF2-40B4-BE49-F238E27FC236}">
                <a16:creationId xmlns:a16="http://schemas.microsoft.com/office/drawing/2014/main" id="{E4B62257-CC35-40A2-BCD1-A6C44D2FFC1F}"/>
              </a:ext>
            </a:extLst>
          </p:cNvPr>
          <p:cNvSpPr>
            <a:spLocks noChangeArrowheads="1"/>
          </p:cNvSpPr>
          <p:nvPr/>
        </p:nvSpPr>
        <p:spPr bwMode="auto">
          <a:xfrm>
            <a:off x="4984750" y="3962381"/>
            <a:ext cx="2560638" cy="579803"/>
          </a:xfrm>
          <a:prstGeom prst="roundRect">
            <a:avLst>
              <a:gd name="adj" fmla="val 16667"/>
            </a:avLst>
          </a:prstGeom>
          <a:solidFill>
            <a:srgbClr val="CCECFF"/>
          </a:solidFill>
          <a:ln w="9525">
            <a:noFill/>
            <a:miter lim="800000"/>
            <a:headEnd/>
            <a:tailEnd/>
          </a:ln>
          <a:effectLst/>
          <a:extLst/>
        </p:spPr>
        <p:txBody>
          <a:bodyPr anchor="ctr" anchorCtr="1"/>
          <a:lstStyle>
            <a:lvl1pPr eaLnBrk="0" hangingPunct="0">
              <a:lnSpc>
                <a:spcPct val="110000"/>
              </a:lnSpc>
              <a:spcBef>
                <a:spcPts val="800"/>
              </a:spcBef>
              <a:buFont typeface="Arial" pitchFamily="34" charset="0"/>
              <a:defRPr sz="1400">
                <a:solidFill>
                  <a:schemeClr val="tx1"/>
                </a:solidFill>
                <a:latin typeface="Verdana" pitchFamily="34" charset="0"/>
                <a:cs typeface="Arial" pitchFamily="34" charset="0"/>
              </a:defRPr>
            </a:lvl1pPr>
            <a:lvl2pPr marL="742950" indent="-28575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2pPr>
            <a:lvl3pPr marL="11430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4pPr>
            <a:lvl5pPr marL="20574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9pPr>
          </a:lstStyle>
          <a:p>
            <a:pPr algn="ctr">
              <a:lnSpc>
                <a:spcPct val="100000"/>
              </a:lnSpc>
              <a:spcBef>
                <a:spcPct val="0"/>
              </a:spcBef>
              <a:buFontTx/>
              <a:buNone/>
              <a:defRPr/>
            </a:pPr>
            <a:r>
              <a:rPr lang="de-DE" altLang="de-DE" sz="1050" dirty="0">
                <a:latin typeface="Century Gothic" pitchFamily="34" charset="0"/>
              </a:rPr>
              <a:t>Vermögensschädigungen/</a:t>
            </a:r>
          </a:p>
          <a:p>
            <a:pPr algn="ctr">
              <a:lnSpc>
                <a:spcPct val="100000"/>
              </a:lnSpc>
              <a:spcBef>
                <a:spcPct val="0"/>
              </a:spcBef>
              <a:buFontTx/>
              <a:buNone/>
              <a:defRPr/>
            </a:pPr>
            <a:r>
              <a:rPr lang="de-DE" altLang="de-DE" sz="1050" dirty="0">
                <a:latin typeface="Century Gothic" pitchFamily="34" charset="0"/>
              </a:rPr>
              <a:t>Gesetzesverstöße</a:t>
            </a:r>
          </a:p>
          <a:p>
            <a:pPr algn="ctr">
              <a:lnSpc>
                <a:spcPct val="100000"/>
              </a:lnSpc>
              <a:spcBef>
                <a:spcPct val="0"/>
              </a:spcBef>
              <a:buFontTx/>
              <a:buNone/>
              <a:defRPr/>
            </a:pPr>
            <a:r>
              <a:rPr lang="de-DE" altLang="de-DE" sz="1050" dirty="0">
                <a:solidFill>
                  <a:srgbClr val="FF0000"/>
                </a:solidFill>
                <a:latin typeface="Century Gothic" pitchFamily="34" charset="0"/>
              </a:rPr>
              <a:t>(ISA: „Kollusives Zusammenwirken“)</a:t>
            </a:r>
          </a:p>
        </p:txBody>
      </p:sp>
      <p:sp>
        <p:nvSpPr>
          <p:cNvPr id="36" name="Rectangle 18">
            <a:extLst>
              <a:ext uri="{FF2B5EF4-FFF2-40B4-BE49-F238E27FC236}">
                <a16:creationId xmlns:a16="http://schemas.microsoft.com/office/drawing/2014/main" id="{3B951353-462F-4F89-95B4-2D6E68047C1B}"/>
              </a:ext>
            </a:extLst>
          </p:cNvPr>
          <p:cNvSpPr>
            <a:spLocks noChangeArrowheads="1"/>
          </p:cNvSpPr>
          <p:nvPr/>
        </p:nvSpPr>
        <p:spPr bwMode="auto">
          <a:xfrm>
            <a:off x="8716963" y="3275359"/>
            <a:ext cx="2159000" cy="468313"/>
          </a:xfrm>
          <a:prstGeom prst="roundRect">
            <a:avLst>
              <a:gd name="adj" fmla="val 16667"/>
            </a:avLst>
          </a:prstGeom>
          <a:solidFill>
            <a:srgbClr val="CCECFF"/>
          </a:solidFill>
          <a:ln w="9525">
            <a:noFill/>
            <a:miter lim="800000"/>
            <a:headEnd/>
            <a:tailEnd/>
          </a:ln>
          <a:effectLst/>
          <a:extLst/>
        </p:spPr>
        <p:txBody>
          <a:bodyPr anchor="ctr" anchorCtr="1"/>
          <a:lstStyle>
            <a:lvl1pPr eaLnBrk="0" hangingPunct="0">
              <a:lnSpc>
                <a:spcPct val="110000"/>
              </a:lnSpc>
              <a:spcBef>
                <a:spcPts val="800"/>
              </a:spcBef>
              <a:buFont typeface="Arial" pitchFamily="34" charset="0"/>
              <a:defRPr sz="1400">
                <a:solidFill>
                  <a:schemeClr val="tx1"/>
                </a:solidFill>
                <a:latin typeface="Verdana" pitchFamily="34" charset="0"/>
                <a:cs typeface="Arial" pitchFamily="34" charset="0"/>
              </a:defRPr>
            </a:lvl1pPr>
            <a:lvl2pPr marL="742950" indent="-28575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2pPr>
            <a:lvl3pPr marL="11430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4pPr>
            <a:lvl5pPr marL="20574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9pPr>
          </a:lstStyle>
          <a:p>
            <a:pPr algn="ctr">
              <a:lnSpc>
                <a:spcPct val="100000"/>
              </a:lnSpc>
              <a:spcBef>
                <a:spcPct val="0"/>
              </a:spcBef>
              <a:buFontTx/>
              <a:buNone/>
              <a:defRPr/>
            </a:pPr>
            <a:r>
              <a:rPr lang="de-DE" altLang="de-DE" sz="1050" dirty="0">
                <a:latin typeface="Century Gothic" pitchFamily="34" charset="0"/>
              </a:rPr>
              <a:t>sonstige Gesetzesverstöße</a:t>
            </a:r>
          </a:p>
          <a:p>
            <a:pPr algn="ctr">
              <a:lnSpc>
                <a:spcPct val="100000"/>
              </a:lnSpc>
              <a:spcBef>
                <a:spcPct val="0"/>
              </a:spcBef>
              <a:buFontTx/>
              <a:buNone/>
              <a:defRPr/>
            </a:pPr>
            <a:r>
              <a:rPr lang="de-DE" altLang="de-DE" sz="1050" dirty="0">
                <a:latin typeface="Century Gothic" pitchFamily="34" charset="0"/>
              </a:rPr>
              <a:t>(unbeabsichtigt/beabsichtigt)</a:t>
            </a:r>
          </a:p>
        </p:txBody>
      </p:sp>
      <p:sp>
        <p:nvSpPr>
          <p:cNvPr id="37" name="Rectangle 20">
            <a:extLst>
              <a:ext uri="{FF2B5EF4-FFF2-40B4-BE49-F238E27FC236}">
                <a16:creationId xmlns:a16="http://schemas.microsoft.com/office/drawing/2014/main" id="{E17CBF9C-664B-4966-B9B0-FC131D30D5A9}"/>
              </a:ext>
            </a:extLst>
          </p:cNvPr>
          <p:cNvSpPr>
            <a:spLocks noChangeArrowheads="1"/>
          </p:cNvSpPr>
          <p:nvPr/>
        </p:nvSpPr>
        <p:spPr bwMode="auto">
          <a:xfrm>
            <a:off x="3213100" y="3965921"/>
            <a:ext cx="1476375" cy="557213"/>
          </a:xfrm>
          <a:prstGeom prst="roundRect">
            <a:avLst>
              <a:gd name="adj" fmla="val 16667"/>
            </a:avLst>
          </a:prstGeom>
          <a:solidFill>
            <a:srgbClr val="CCECFF"/>
          </a:solidFill>
          <a:ln w="9525">
            <a:noFill/>
            <a:miter lim="800000"/>
            <a:headEnd/>
            <a:tailEnd/>
          </a:ln>
          <a:effectLst/>
          <a:extLst/>
        </p:spPr>
        <p:txBody>
          <a:bodyPr anchor="ctr" anchorCtr="1"/>
          <a:lstStyle>
            <a:lvl1pPr eaLnBrk="0" hangingPunct="0">
              <a:lnSpc>
                <a:spcPct val="110000"/>
              </a:lnSpc>
              <a:spcBef>
                <a:spcPts val="800"/>
              </a:spcBef>
              <a:buFont typeface="Arial" pitchFamily="34" charset="0"/>
              <a:defRPr sz="1400">
                <a:solidFill>
                  <a:schemeClr val="tx1"/>
                </a:solidFill>
                <a:latin typeface="Verdana" pitchFamily="34" charset="0"/>
                <a:cs typeface="Arial" pitchFamily="34" charset="0"/>
              </a:defRPr>
            </a:lvl1pPr>
            <a:lvl2pPr marL="742950" indent="-28575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2pPr>
            <a:lvl3pPr marL="11430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4pPr>
            <a:lvl5pPr marL="2057400" indent="-228600"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9pPr>
          </a:lstStyle>
          <a:p>
            <a:pPr algn="ctr">
              <a:lnSpc>
                <a:spcPct val="100000"/>
              </a:lnSpc>
              <a:spcBef>
                <a:spcPct val="0"/>
              </a:spcBef>
              <a:buFontTx/>
              <a:buNone/>
              <a:defRPr/>
            </a:pPr>
            <a:r>
              <a:rPr lang="de-DE" altLang="de-DE" sz="1050" dirty="0">
                <a:latin typeface="Century Gothic" pitchFamily="34" charset="0"/>
              </a:rPr>
              <a:t>Täuschungen</a:t>
            </a:r>
          </a:p>
        </p:txBody>
      </p:sp>
      <p:sp>
        <p:nvSpPr>
          <p:cNvPr id="103447" name="Rectangle 9">
            <a:extLst>
              <a:ext uri="{FF2B5EF4-FFF2-40B4-BE49-F238E27FC236}">
                <a16:creationId xmlns:a16="http://schemas.microsoft.com/office/drawing/2014/main" id="{1268C8FA-694C-43BC-B236-6A8019049285}"/>
              </a:ext>
            </a:extLst>
          </p:cNvPr>
          <p:cNvSpPr>
            <a:spLocks noChangeArrowheads="1"/>
          </p:cNvSpPr>
          <p:nvPr/>
        </p:nvSpPr>
        <p:spPr bwMode="auto">
          <a:xfrm>
            <a:off x="2262188" y="2583209"/>
            <a:ext cx="1979612" cy="468313"/>
          </a:xfrm>
          <a:prstGeom prst="roundRect">
            <a:avLst>
              <a:gd name="adj" fmla="val 16667"/>
            </a:avLst>
          </a:prstGeom>
          <a:solidFill>
            <a:srgbClr val="CCECFF"/>
          </a:solidFill>
          <a:ln>
            <a:noFill/>
          </a:ln>
          <a:effectLst/>
          <a:extLst/>
        </p:spPr>
        <p:txBody>
          <a:bodyPr anchor="ctr" anchorCtr="1"/>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a:lnSpc>
                <a:spcPct val="100000"/>
              </a:lnSpc>
              <a:spcBef>
                <a:spcPct val="0"/>
              </a:spcBef>
              <a:buFontTx/>
              <a:buNone/>
            </a:pPr>
            <a:r>
              <a:rPr lang="de-DE" altLang="de-DE" sz="1100" dirty="0">
                <a:latin typeface="Century Gothic" panose="020B0502020202020204" pitchFamily="34" charset="0"/>
              </a:rPr>
              <a:t>falsche Angaben </a:t>
            </a:r>
          </a:p>
          <a:p>
            <a:pPr algn="ctr">
              <a:lnSpc>
                <a:spcPct val="100000"/>
              </a:lnSpc>
              <a:spcBef>
                <a:spcPct val="0"/>
              </a:spcBef>
              <a:buFontTx/>
              <a:buNone/>
            </a:pPr>
            <a:r>
              <a:rPr lang="de-DE" altLang="de-DE" sz="1100" dirty="0">
                <a:latin typeface="Century Gothic" panose="020B0502020202020204" pitchFamily="34" charset="0"/>
              </a:rPr>
              <a:t>in der Rechnungslegung</a:t>
            </a:r>
          </a:p>
        </p:txBody>
      </p:sp>
      <p:cxnSp>
        <p:nvCxnSpPr>
          <p:cNvPr id="4" name="Gerade Verbindung 3">
            <a:extLst>
              <a:ext uri="{FF2B5EF4-FFF2-40B4-BE49-F238E27FC236}">
                <a16:creationId xmlns:a16="http://schemas.microsoft.com/office/drawing/2014/main" id="{0512F121-3B01-4D74-8A84-5235B9D14FB4}"/>
              </a:ext>
            </a:extLst>
          </p:cNvPr>
          <p:cNvCxnSpPr>
            <a:stCxn id="103450" idx="2"/>
            <a:endCxn id="103447" idx="0"/>
          </p:cNvCxnSpPr>
          <p:nvPr/>
        </p:nvCxnSpPr>
        <p:spPr>
          <a:xfrm flipH="1">
            <a:off x="3252788" y="2305397"/>
            <a:ext cx="2349500" cy="277812"/>
          </a:xfrm>
          <a:prstGeom prst="line">
            <a:avLst/>
          </a:prstGeom>
          <a:ln w="19050">
            <a:solidFill>
              <a:schemeClr val="tx1"/>
            </a:solidFill>
            <a:tailEnd type="none" w="med" len="lg"/>
          </a:ln>
        </p:spPr>
        <p:style>
          <a:lnRef idx="1">
            <a:schemeClr val="accent1"/>
          </a:lnRef>
          <a:fillRef idx="0">
            <a:schemeClr val="accent1"/>
          </a:fillRef>
          <a:effectRef idx="0">
            <a:schemeClr val="accent1"/>
          </a:effectRef>
          <a:fontRef idx="minor">
            <a:schemeClr val="tx1"/>
          </a:fontRef>
        </p:style>
      </p:cxnSp>
      <p:cxnSp>
        <p:nvCxnSpPr>
          <p:cNvPr id="6" name="Gerade Verbindung 5">
            <a:extLst>
              <a:ext uri="{FF2B5EF4-FFF2-40B4-BE49-F238E27FC236}">
                <a16:creationId xmlns:a16="http://schemas.microsoft.com/office/drawing/2014/main" id="{F0091932-8313-421C-B113-AA59FEB41DB8}"/>
              </a:ext>
            </a:extLst>
          </p:cNvPr>
          <p:cNvCxnSpPr>
            <a:cxnSpLocks/>
            <a:stCxn id="103450" idx="2"/>
            <a:endCxn id="103441" idx="0"/>
          </p:cNvCxnSpPr>
          <p:nvPr/>
        </p:nvCxnSpPr>
        <p:spPr>
          <a:xfrm>
            <a:off x="5602288" y="2305397"/>
            <a:ext cx="4194175" cy="277812"/>
          </a:xfrm>
          <a:prstGeom prst="line">
            <a:avLst/>
          </a:prstGeom>
          <a:ln w="19050">
            <a:solidFill>
              <a:schemeClr val="tx1"/>
            </a:solidFill>
            <a:tailEnd type="none" w="med" len="lg"/>
          </a:ln>
        </p:spPr>
        <p:style>
          <a:lnRef idx="1">
            <a:schemeClr val="accent1"/>
          </a:lnRef>
          <a:fillRef idx="0">
            <a:schemeClr val="accent1"/>
          </a:fillRef>
          <a:effectRef idx="0">
            <a:schemeClr val="accent1"/>
          </a:effectRef>
          <a:fontRef idx="minor">
            <a:schemeClr val="tx1"/>
          </a:fontRef>
        </p:style>
      </p:cxnSp>
      <p:sp>
        <p:nvSpPr>
          <p:cNvPr id="103450" name="Rectangle 6">
            <a:extLst>
              <a:ext uri="{FF2B5EF4-FFF2-40B4-BE49-F238E27FC236}">
                <a16:creationId xmlns:a16="http://schemas.microsoft.com/office/drawing/2014/main" id="{15E419DD-BB12-423E-BD92-94413FC52DDD}"/>
              </a:ext>
            </a:extLst>
          </p:cNvPr>
          <p:cNvSpPr>
            <a:spLocks noChangeArrowheads="1"/>
          </p:cNvSpPr>
          <p:nvPr/>
        </p:nvSpPr>
        <p:spPr bwMode="auto">
          <a:xfrm>
            <a:off x="4521200" y="1837084"/>
            <a:ext cx="2160588" cy="468313"/>
          </a:xfrm>
          <a:prstGeom prst="roundRect">
            <a:avLst>
              <a:gd name="adj" fmla="val 16667"/>
            </a:avLst>
          </a:prstGeom>
          <a:solidFill>
            <a:srgbClr val="CCECFF"/>
          </a:solidFill>
          <a:ln>
            <a:noFill/>
          </a:ln>
          <a:effectLst/>
          <a:extLst/>
        </p:spPr>
        <p:txBody>
          <a:bodyPr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a:lnSpc>
                <a:spcPct val="50000"/>
              </a:lnSpc>
              <a:spcBef>
                <a:spcPct val="0"/>
              </a:spcBef>
              <a:buFontTx/>
              <a:buNone/>
            </a:pPr>
            <a:endParaRPr lang="de-DE" altLang="de-DE" sz="1100" dirty="0">
              <a:solidFill>
                <a:schemeClr val="bg1"/>
              </a:solidFill>
              <a:latin typeface="Century Gothic" panose="020B0502020202020204" pitchFamily="34" charset="0"/>
            </a:endParaRPr>
          </a:p>
          <a:p>
            <a:pPr algn="ctr">
              <a:lnSpc>
                <a:spcPct val="100000"/>
              </a:lnSpc>
              <a:spcBef>
                <a:spcPct val="0"/>
              </a:spcBef>
              <a:buFontTx/>
              <a:buNone/>
            </a:pPr>
            <a:r>
              <a:rPr lang="de-DE" altLang="de-DE" sz="1100" dirty="0">
                <a:latin typeface="Century Gothic" panose="020B0502020202020204" pitchFamily="34" charset="0"/>
              </a:rPr>
              <a:t>Unregelmäßigkeiten</a:t>
            </a:r>
          </a:p>
          <a:p>
            <a:pPr algn="ctr">
              <a:lnSpc>
                <a:spcPct val="50000"/>
              </a:lnSpc>
              <a:spcBef>
                <a:spcPct val="0"/>
              </a:spcBef>
              <a:buFontTx/>
              <a:buNone/>
            </a:pPr>
            <a:endParaRPr lang="de-DE" altLang="de-DE" sz="1100" dirty="0">
              <a:solidFill>
                <a:schemeClr val="bg1"/>
              </a:solidFill>
              <a:latin typeface="Century Gothic" panose="020B0502020202020204" pitchFamily="34" charset="0"/>
            </a:endParaRPr>
          </a:p>
        </p:txBody>
      </p:sp>
      <p:sp>
        <p:nvSpPr>
          <p:cNvPr id="29" name="Textfeld 1">
            <a:extLst>
              <a:ext uri="{FF2B5EF4-FFF2-40B4-BE49-F238E27FC236}">
                <a16:creationId xmlns:a16="http://schemas.microsoft.com/office/drawing/2014/main" id="{5480FE73-C62A-48AA-A2FD-670C1F09A02D}"/>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7" name="Gerader Verbinder 76">
            <a:extLst>
              <a:ext uri="{FF2B5EF4-FFF2-40B4-BE49-F238E27FC236}">
                <a16:creationId xmlns:a16="http://schemas.microsoft.com/office/drawing/2014/main" id="{CFEF7759-00FD-4EEA-94D1-BDDDA04EBCDF}"/>
              </a:ext>
            </a:extLst>
          </p:cNvPr>
          <p:cNvCxnSpPr>
            <a:cxnSpLocks/>
          </p:cNvCxnSpPr>
          <p:nvPr/>
        </p:nvCxnSpPr>
        <p:spPr>
          <a:xfrm>
            <a:off x="3484660" y="5332163"/>
            <a:ext cx="0" cy="14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Gerader Verbinder 78">
            <a:extLst>
              <a:ext uri="{FF2B5EF4-FFF2-40B4-BE49-F238E27FC236}">
                <a16:creationId xmlns:a16="http://schemas.microsoft.com/office/drawing/2014/main" id="{D35ECB10-BF7E-4F87-A95E-0D1449CBF8C7}"/>
              </a:ext>
            </a:extLst>
          </p:cNvPr>
          <p:cNvCxnSpPr>
            <a:cxnSpLocks/>
          </p:cNvCxnSpPr>
          <p:nvPr/>
        </p:nvCxnSpPr>
        <p:spPr>
          <a:xfrm>
            <a:off x="6950570" y="5338853"/>
            <a:ext cx="0" cy="14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Gerader Verbinder 79">
            <a:extLst>
              <a:ext uri="{FF2B5EF4-FFF2-40B4-BE49-F238E27FC236}">
                <a16:creationId xmlns:a16="http://schemas.microsoft.com/office/drawing/2014/main" id="{BAE878BF-02D3-421A-9E57-69276E769DED}"/>
              </a:ext>
            </a:extLst>
          </p:cNvPr>
          <p:cNvCxnSpPr>
            <a:cxnSpLocks/>
          </p:cNvCxnSpPr>
          <p:nvPr/>
        </p:nvCxnSpPr>
        <p:spPr>
          <a:xfrm>
            <a:off x="8667458" y="5358697"/>
            <a:ext cx="0" cy="14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Gerader Verbinder 77">
            <a:extLst>
              <a:ext uri="{FF2B5EF4-FFF2-40B4-BE49-F238E27FC236}">
                <a16:creationId xmlns:a16="http://schemas.microsoft.com/office/drawing/2014/main" id="{7D438203-15F0-4DDA-88A3-29954A92E0B6}"/>
              </a:ext>
            </a:extLst>
          </p:cNvPr>
          <p:cNvCxnSpPr>
            <a:cxnSpLocks/>
          </p:cNvCxnSpPr>
          <p:nvPr/>
        </p:nvCxnSpPr>
        <p:spPr>
          <a:xfrm>
            <a:off x="5234744" y="5356223"/>
            <a:ext cx="0" cy="14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65600" y="590491"/>
            <a:ext cx="706283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3.3 Bedeutung des ISA [DE] 315 (</a:t>
            </a:r>
            <a:r>
              <a:rPr lang="de-DE" altLang="de-DE" dirty="0" err="1">
                <a:solidFill>
                  <a:srgbClr val="00B0F0"/>
                </a:solidFill>
                <a:latin typeface="Century Gothic" panose="020B0502020202020204" pitchFamily="34" charset="0"/>
              </a:rPr>
              <a:t>Revised</a:t>
            </a:r>
            <a:r>
              <a:rPr lang="de-DE" altLang="de-DE" dirty="0">
                <a:solidFill>
                  <a:srgbClr val="00B0F0"/>
                </a:solidFill>
                <a:latin typeface="Century Gothic" panose="020B0502020202020204" pitchFamily="34" charset="0"/>
              </a:rPr>
              <a:t> 2019) für die Abschlussprüfung</a:t>
            </a:r>
          </a:p>
        </p:txBody>
      </p:sp>
      <p:sp>
        <p:nvSpPr>
          <p:cNvPr id="38" name="Textfeld 37">
            <a:extLst>
              <a:ext uri="{FF2B5EF4-FFF2-40B4-BE49-F238E27FC236}">
                <a16:creationId xmlns:a16="http://schemas.microsoft.com/office/drawing/2014/main" id="{148EE112-1487-48F4-A4A5-08AF180B6D99}"/>
              </a:ext>
            </a:extLst>
          </p:cNvPr>
          <p:cNvSpPr txBox="1"/>
          <p:nvPr/>
        </p:nvSpPr>
        <p:spPr>
          <a:xfrm>
            <a:off x="2685490" y="1566246"/>
            <a:ext cx="1697321" cy="230832"/>
          </a:xfrm>
          <a:prstGeom prst="rect">
            <a:avLst/>
          </a:prstGeom>
          <a:noFill/>
        </p:spPr>
        <p:txBody>
          <a:bodyPr wrap="square" rtlCol="0">
            <a:spAutoFit/>
          </a:bodyPr>
          <a:lstStyle>
            <a:defPPr>
              <a:defRPr lang="de-DE"/>
            </a:defPPr>
            <a:lvl1pPr>
              <a:defRPr sz="900" i="1"/>
            </a:lvl1pPr>
          </a:lstStyle>
          <a:p>
            <a:r>
              <a:rPr lang="de-DE" dirty="0">
                <a:latin typeface="Century Gothic" panose="020B0502020202020204" pitchFamily="34" charset="0"/>
              </a:rPr>
              <a:t>eventuell: Sicherheit durch</a:t>
            </a:r>
          </a:p>
        </p:txBody>
      </p:sp>
      <p:sp>
        <p:nvSpPr>
          <p:cNvPr id="39" name="Gewitterblitz 38">
            <a:extLst>
              <a:ext uri="{FF2B5EF4-FFF2-40B4-BE49-F238E27FC236}">
                <a16:creationId xmlns:a16="http://schemas.microsoft.com/office/drawing/2014/main" id="{A2CD6057-0A45-445F-B3C3-51F4FB6C4753}"/>
              </a:ext>
            </a:extLst>
          </p:cNvPr>
          <p:cNvSpPr/>
          <p:nvPr/>
        </p:nvSpPr>
        <p:spPr>
          <a:xfrm>
            <a:off x="5617692" y="1641341"/>
            <a:ext cx="331839" cy="1035203"/>
          </a:xfrm>
          <a:prstGeom prst="lightningBol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40" name="Ellipse 39">
            <a:extLst>
              <a:ext uri="{FF2B5EF4-FFF2-40B4-BE49-F238E27FC236}">
                <a16:creationId xmlns:a16="http://schemas.microsoft.com/office/drawing/2014/main" id="{01BE4C6F-1F89-447B-8B21-1524217691DB}"/>
              </a:ext>
            </a:extLst>
          </p:cNvPr>
          <p:cNvSpPr/>
          <p:nvPr/>
        </p:nvSpPr>
        <p:spPr>
          <a:xfrm>
            <a:off x="7852974" y="4010820"/>
            <a:ext cx="1157681" cy="452612"/>
          </a:xfrm>
          <a:prstGeom prst="ellipse">
            <a:avLst/>
          </a:prstGeom>
          <a:solidFill>
            <a:srgbClr val="FFF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b="1" dirty="0">
                <a:solidFill>
                  <a:srgbClr val="FF0000"/>
                </a:solidFill>
                <a:latin typeface="Century Gothic" panose="020B0502020202020204" pitchFamily="34" charset="0"/>
              </a:rPr>
              <a:t>ISA [DE] 315</a:t>
            </a:r>
          </a:p>
        </p:txBody>
      </p:sp>
      <p:sp>
        <p:nvSpPr>
          <p:cNvPr id="41" name="Textfeld 40">
            <a:extLst>
              <a:ext uri="{FF2B5EF4-FFF2-40B4-BE49-F238E27FC236}">
                <a16:creationId xmlns:a16="http://schemas.microsoft.com/office/drawing/2014/main" id="{E73D41CD-53E0-4454-A465-0609AC78AA2C}"/>
              </a:ext>
            </a:extLst>
          </p:cNvPr>
          <p:cNvSpPr txBox="1"/>
          <p:nvPr/>
        </p:nvSpPr>
        <p:spPr>
          <a:xfrm>
            <a:off x="5961349" y="3580833"/>
            <a:ext cx="2151204" cy="369332"/>
          </a:xfrm>
          <a:prstGeom prst="rect">
            <a:avLst/>
          </a:prstGeom>
          <a:noFill/>
        </p:spPr>
        <p:txBody>
          <a:bodyPr wrap="square" rtlCol="0">
            <a:spAutoFit/>
          </a:bodyPr>
          <a:lstStyle/>
          <a:p>
            <a:r>
              <a:rPr lang="de-DE" sz="900" i="1" dirty="0">
                <a:latin typeface="Century Gothic" panose="020B0502020202020204" pitchFamily="34" charset="0"/>
              </a:rPr>
              <a:t>Wie ermittelt man wesentliche zu prüfende Finanzinformationen?</a:t>
            </a:r>
          </a:p>
        </p:txBody>
      </p:sp>
      <p:sp>
        <p:nvSpPr>
          <p:cNvPr id="42" name="Rechteck: abgerundete Ecken 41">
            <a:extLst>
              <a:ext uri="{FF2B5EF4-FFF2-40B4-BE49-F238E27FC236}">
                <a16:creationId xmlns:a16="http://schemas.microsoft.com/office/drawing/2014/main" id="{321CB073-B57A-41D9-A703-57E1E3000645}"/>
              </a:ext>
            </a:extLst>
          </p:cNvPr>
          <p:cNvSpPr/>
          <p:nvPr/>
        </p:nvSpPr>
        <p:spPr>
          <a:xfrm>
            <a:off x="1631504" y="3690227"/>
            <a:ext cx="1234307" cy="369332"/>
          </a:xfrm>
          <a:prstGeom prst="roundRect">
            <a:avLst/>
          </a:prstGeom>
          <a:solidFill>
            <a:srgbClr val="FFFFA3"/>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latin typeface="Century Gothic" panose="020B0502020202020204" pitchFamily="34" charset="0"/>
              </a:rPr>
              <a:t>Verständnis von Einheit/Umfeld</a:t>
            </a:r>
          </a:p>
        </p:txBody>
      </p:sp>
      <p:sp>
        <p:nvSpPr>
          <p:cNvPr id="43" name="Rechteck: abgerundete Ecken 42">
            <a:extLst>
              <a:ext uri="{FF2B5EF4-FFF2-40B4-BE49-F238E27FC236}">
                <a16:creationId xmlns:a16="http://schemas.microsoft.com/office/drawing/2014/main" id="{B237184E-5CA8-437D-AE01-E0A0E9CAB70F}"/>
              </a:ext>
            </a:extLst>
          </p:cNvPr>
          <p:cNvSpPr/>
          <p:nvPr/>
        </p:nvSpPr>
        <p:spPr>
          <a:xfrm>
            <a:off x="1631504" y="4293483"/>
            <a:ext cx="1226337" cy="369332"/>
          </a:xfrm>
          <a:prstGeom prst="roundRect">
            <a:avLst/>
          </a:prstGeom>
          <a:solidFill>
            <a:srgbClr val="FFFFA3"/>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latin typeface="Century Gothic" panose="020B0502020202020204" pitchFamily="34" charset="0"/>
              </a:rPr>
              <a:t>Verständnis von IKS</a:t>
            </a:r>
          </a:p>
        </p:txBody>
      </p:sp>
      <p:sp>
        <p:nvSpPr>
          <p:cNvPr id="44" name="Textfeld 43">
            <a:extLst>
              <a:ext uri="{FF2B5EF4-FFF2-40B4-BE49-F238E27FC236}">
                <a16:creationId xmlns:a16="http://schemas.microsoft.com/office/drawing/2014/main" id="{43A664D3-E78E-4D7A-B245-E8DAA5E98958}"/>
              </a:ext>
            </a:extLst>
          </p:cNvPr>
          <p:cNvSpPr txBox="1"/>
          <p:nvPr/>
        </p:nvSpPr>
        <p:spPr>
          <a:xfrm>
            <a:off x="5932698" y="4507732"/>
            <a:ext cx="2783651" cy="230832"/>
          </a:xfrm>
          <a:prstGeom prst="rect">
            <a:avLst/>
          </a:prstGeom>
          <a:noFill/>
        </p:spPr>
        <p:txBody>
          <a:bodyPr wrap="square" rtlCol="0">
            <a:spAutoFit/>
          </a:bodyPr>
          <a:lstStyle/>
          <a:p>
            <a:r>
              <a:rPr lang="de-DE" sz="900" i="1" dirty="0">
                <a:latin typeface="Century Gothic" panose="020B0502020202020204" pitchFamily="34" charset="0"/>
              </a:rPr>
              <a:t>Grundlage für Ermessensentscheidungen bei</a:t>
            </a:r>
          </a:p>
        </p:txBody>
      </p:sp>
      <p:cxnSp>
        <p:nvCxnSpPr>
          <p:cNvPr id="45" name="Gerader Verbinder 44">
            <a:extLst>
              <a:ext uri="{FF2B5EF4-FFF2-40B4-BE49-F238E27FC236}">
                <a16:creationId xmlns:a16="http://schemas.microsoft.com/office/drawing/2014/main" id="{59D4EE56-61D4-42F2-A71B-494F38355B76}"/>
              </a:ext>
            </a:extLst>
          </p:cNvPr>
          <p:cNvCxnSpPr>
            <a:cxnSpLocks/>
          </p:cNvCxnSpPr>
          <p:nvPr/>
        </p:nvCxnSpPr>
        <p:spPr>
          <a:xfrm>
            <a:off x="1762326" y="5332163"/>
            <a:ext cx="8678529" cy="2292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Gerader Verbinder 45">
            <a:extLst>
              <a:ext uri="{FF2B5EF4-FFF2-40B4-BE49-F238E27FC236}">
                <a16:creationId xmlns:a16="http://schemas.microsoft.com/office/drawing/2014/main" id="{AA1871E0-A242-4B1A-89A3-DF0B635E49AF}"/>
              </a:ext>
            </a:extLst>
          </p:cNvPr>
          <p:cNvCxnSpPr>
            <a:cxnSpLocks/>
          </p:cNvCxnSpPr>
          <p:nvPr/>
        </p:nvCxnSpPr>
        <p:spPr>
          <a:xfrm>
            <a:off x="1751145" y="5324565"/>
            <a:ext cx="0" cy="144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ED97C05C-39B6-493D-B296-CB1B4E0BD31A}"/>
              </a:ext>
            </a:extLst>
          </p:cNvPr>
          <p:cNvCxnSpPr>
            <a:cxnSpLocks/>
          </p:cNvCxnSpPr>
          <p:nvPr/>
        </p:nvCxnSpPr>
        <p:spPr>
          <a:xfrm>
            <a:off x="4312311" y="5228347"/>
            <a:ext cx="0" cy="103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Verbinder: gewinkelt 47">
            <a:extLst>
              <a:ext uri="{FF2B5EF4-FFF2-40B4-BE49-F238E27FC236}">
                <a16:creationId xmlns:a16="http://schemas.microsoft.com/office/drawing/2014/main" id="{FA80A0BA-10D8-4571-8E20-45EF4889DC9B}"/>
              </a:ext>
            </a:extLst>
          </p:cNvPr>
          <p:cNvCxnSpPr>
            <a:cxnSpLocks/>
          </p:cNvCxnSpPr>
          <p:nvPr/>
        </p:nvCxnSpPr>
        <p:spPr>
          <a:xfrm rot="5400000">
            <a:off x="4853649" y="4219808"/>
            <a:ext cx="347716" cy="972109"/>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Verbinder: gewinkelt 48">
            <a:extLst>
              <a:ext uri="{FF2B5EF4-FFF2-40B4-BE49-F238E27FC236}">
                <a16:creationId xmlns:a16="http://schemas.microsoft.com/office/drawing/2014/main" id="{0C4AFB79-AE03-4DC3-8F41-0BE98460FA6C}"/>
              </a:ext>
            </a:extLst>
          </p:cNvPr>
          <p:cNvCxnSpPr>
            <a:cxnSpLocks/>
          </p:cNvCxnSpPr>
          <p:nvPr/>
        </p:nvCxnSpPr>
        <p:spPr>
          <a:xfrm rot="16200000" flipH="1">
            <a:off x="6832561" y="3213003"/>
            <a:ext cx="346527" cy="2984527"/>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Pfeil: nach unten 49">
            <a:extLst>
              <a:ext uri="{FF2B5EF4-FFF2-40B4-BE49-F238E27FC236}">
                <a16:creationId xmlns:a16="http://schemas.microsoft.com/office/drawing/2014/main" id="{C754F414-5282-448E-9113-E834A81828EE}"/>
              </a:ext>
            </a:extLst>
          </p:cNvPr>
          <p:cNvSpPr/>
          <p:nvPr/>
        </p:nvSpPr>
        <p:spPr>
          <a:xfrm>
            <a:off x="5475603" y="3628064"/>
            <a:ext cx="263510" cy="232021"/>
          </a:xfrm>
          <a:prstGeom prst="down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51" name="Geschweifte Klammer rechts 50">
            <a:extLst>
              <a:ext uri="{FF2B5EF4-FFF2-40B4-BE49-F238E27FC236}">
                <a16:creationId xmlns:a16="http://schemas.microsoft.com/office/drawing/2014/main" id="{D1B34244-FDC2-44DC-B2A8-10A1B52268DC}"/>
              </a:ext>
            </a:extLst>
          </p:cNvPr>
          <p:cNvSpPr/>
          <p:nvPr/>
        </p:nvSpPr>
        <p:spPr>
          <a:xfrm rot="5400000">
            <a:off x="6041144" y="-1657543"/>
            <a:ext cx="181718" cy="9433048"/>
          </a:xfrm>
          <a:prstGeom prst="righ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latin typeface="Century Gothic" panose="020B0502020202020204" pitchFamily="34" charset="0"/>
            </a:endParaRPr>
          </a:p>
        </p:txBody>
      </p:sp>
      <p:sp>
        <p:nvSpPr>
          <p:cNvPr id="52" name="Pfeil: nach unten 51">
            <a:extLst>
              <a:ext uri="{FF2B5EF4-FFF2-40B4-BE49-F238E27FC236}">
                <a16:creationId xmlns:a16="http://schemas.microsoft.com/office/drawing/2014/main" id="{5403D2A4-C99E-4892-BE9B-EBE9C3ABD93E}"/>
              </a:ext>
            </a:extLst>
          </p:cNvPr>
          <p:cNvSpPr/>
          <p:nvPr/>
        </p:nvSpPr>
        <p:spPr>
          <a:xfrm>
            <a:off x="4316158" y="1388306"/>
            <a:ext cx="261465" cy="380998"/>
          </a:xfrm>
          <a:prstGeom prst="downArrow">
            <a:avLst>
              <a:gd name="adj1" fmla="val 50000"/>
              <a:gd name="adj2"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cxnSp>
        <p:nvCxnSpPr>
          <p:cNvPr id="56" name="Verbinder: gewinkelt 55">
            <a:extLst>
              <a:ext uri="{FF2B5EF4-FFF2-40B4-BE49-F238E27FC236}">
                <a16:creationId xmlns:a16="http://schemas.microsoft.com/office/drawing/2014/main" id="{546E9573-9F2C-4E73-863C-E411BCB27DB8}"/>
              </a:ext>
            </a:extLst>
          </p:cNvPr>
          <p:cNvCxnSpPr>
            <a:cxnSpLocks/>
            <a:stCxn id="42" idx="3"/>
          </p:cNvCxnSpPr>
          <p:nvPr/>
        </p:nvCxnSpPr>
        <p:spPr>
          <a:xfrm>
            <a:off x="2865811" y="3874893"/>
            <a:ext cx="469785" cy="362233"/>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Verbinder: gewinkelt 56">
            <a:extLst>
              <a:ext uri="{FF2B5EF4-FFF2-40B4-BE49-F238E27FC236}">
                <a16:creationId xmlns:a16="http://schemas.microsoft.com/office/drawing/2014/main" id="{A5934BE1-99C7-4F05-AFBA-04A15017D596}"/>
              </a:ext>
            </a:extLst>
          </p:cNvPr>
          <p:cNvCxnSpPr>
            <a:cxnSpLocks/>
          </p:cNvCxnSpPr>
          <p:nvPr/>
        </p:nvCxnSpPr>
        <p:spPr>
          <a:xfrm flipV="1">
            <a:off x="2853009" y="4237126"/>
            <a:ext cx="482587" cy="236264"/>
          </a:xfrm>
          <a:prstGeom prst="bentConnector3">
            <a:avLst>
              <a:gd name="adj1" fmla="val 51995"/>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8" name="Verbinder: gewinkelt 57">
            <a:extLst>
              <a:ext uri="{FF2B5EF4-FFF2-40B4-BE49-F238E27FC236}">
                <a16:creationId xmlns:a16="http://schemas.microsoft.com/office/drawing/2014/main" id="{5A890558-CCD9-4C13-940D-4229EE4E6CF9}"/>
              </a:ext>
            </a:extLst>
          </p:cNvPr>
          <p:cNvCxnSpPr>
            <a:cxnSpLocks/>
            <a:stCxn id="40" idx="0"/>
          </p:cNvCxnSpPr>
          <p:nvPr/>
        </p:nvCxnSpPr>
        <p:spPr>
          <a:xfrm rot="5400000" flipH="1" flipV="1">
            <a:off x="8544464" y="3581639"/>
            <a:ext cx="316533" cy="541831"/>
          </a:xfrm>
          <a:prstGeom prst="bentConnector2">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9" name="Rechteck: abgerundete Ecken 58">
            <a:extLst>
              <a:ext uri="{FF2B5EF4-FFF2-40B4-BE49-F238E27FC236}">
                <a16:creationId xmlns:a16="http://schemas.microsoft.com/office/drawing/2014/main" id="{8DFF4088-CB83-465C-B313-8F86E1AB61C7}"/>
              </a:ext>
            </a:extLst>
          </p:cNvPr>
          <p:cNvSpPr/>
          <p:nvPr/>
        </p:nvSpPr>
        <p:spPr>
          <a:xfrm>
            <a:off x="3431704" y="908720"/>
            <a:ext cx="4680849" cy="478064"/>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tx1"/>
                </a:solidFill>
                <a:latin typeface="Century Gothic" panose="020B0502020202020204" pitchFamily="34" charset="0"/>
              </a:rPr>
              <a:t>Ziel:</a:t>
            </a:r>
            <a:r>
              <a:rPr lang="de-DE" sz="1100" dirty="0">
                <a:solidFill>
                  <a:schemeClr val="tx1"/>
                </a:solidFill>
                <a:latin typeface="Century Gothic" panose="020B0502020202020204" pitchFamily="34" charset="0"/>
              </a:rPr>
              <a:t> Prüfungsurteil (hinreichende Sicherheit, dass Abschluss</a:t>
            </a:r>
          </a:p>
          <a:p>
            <a:pPr algn="ctr"/>
            <a:r>
              <a:rPr lang="de-DE" sz="1100" b="1" dirty="0">
                <a:solidFill>
                  <a:srgbClr val="FF0000"/>
                </a:solidFill>
                <a:latin typeface="Century Gothic" panose="020B0502020202020204" pitchFamily="34" charset="0"/>
              </a:rPr>
              <a:t>frei</a:t>
            </a:r>
            <a:r>
              <a:rPr lang="de-DE" sz="1100" b="1" dirty="0">
                <a:solidFill>
                  <a:schemeClr val="tx1"/>
                </a:solidFill>
                <a:latin typeface="Century Gothic" panose="020B0502020202020204" pitchFamily="34" charset="0"/>
              </a:rPr>
              <a:t> </a:t>
            </a:r>
            <a:r>
              <a:rPr lang="de-DE" sz="1100" b="1" dirty="0">
                <a:solidFill>
                  <a:srgbClr val="FF0000"/>
                </a:solidFill>
                <a:latin typeface="Century Gothic" panose="020B0502020202020204" pitchFamily="34" charset="0"/>
              </a:rPr>
              <a:t>von wesentlichen falschen Darstellungen</a:t>
            </a:r>
            <a:r>
              <a:rPr lang="de-DE" sz="1100" b="1" dirty="0">
                <a:solidFill>
                  <a:schemeClr val="tx1"/>
                </a:solidFill>
                <a:latin typeface="Century Gothic" panose="020B0502020202020204" pitchFamily="34" charset="0"/>
              </a:rPr>
              <a:t> </a:t>
            </a:r>
            <a:r>
              <a:rPr lang="de-DE" sz="1100" dirty="0">
                <a:solidFill>
                  <a:schemeClr val="tx1"/>
                </a:solidFill>
                <a:latin typeface="Century Gothic" panose="020B0502020202020204" pitchFamily="34" charset="0"/>
              </a:rPr>
              <a:t>ist)</a:t>
            </a:r>
          </a:p>
        </p:txBody>
      </p:sp>
      <p:sp>
        <p:nvSpPr>
          <p:cNvPr id="60" name="Textfeld 59">
            <a:extLst>
              <a:ext uri="{FF2B5EF4-FFF2-40B4-BE49-F238E27FC236}">
                <a16:creationId xmlns:a16="http://schemas.microsoft.com/office/drawing/2014/main" id="{FAD355CD-6D2C-4977-A89A-80764BAACCC7}"/>
              </a:ext>
            </a:extLst>
          </p:cNvPr>
          <p:cNvSpPr txBox="1"/>
          <p:nvPr/>
        </p:nvSpPr>
        <p:spPr>
          <a:xfrm>
            <a:off x="8440368" y="3663352"/>
            <a:ext cx="394283" cy="400110"/>
          </a:xfrm>
          <a:prstGeom prst="rect">
            <a:avLst/>
          </a:prstGeom>
          <a:noFill/>
        </p:spPr>
        <p:txBody>
          <a:bodyPr wrap="square" rtlCol="0">
            <a:spAutoFit/>
          </a:bodyPr>
          <a:lstStyle/>
          <a:p>
            <a:r>
              <a:rPr lang="de-DE" sz="2000" b="1" dirty="0">
                <a:solidFill>
                  <a:srgbClr val="FF0000"/>
                </a:solidFill>
                <a:latin typeface="Century Gothic" panose="020B0502020202020204" pitchFamily="34" charset="0"/>
              </a:rPr>
              <a:t>≠</a:t>
            </a:r>
          </a:p>
        </p:txBody>
      </p:sp>
      <p:sp>
        <p:nvSpPr>
          <p:cNvPr id="61" name="Rechteck: abgerundete Ecken 60">
            <a:extLst>
              <a:ext uri="{FF2B5EF4-FFF2-40B4-BE49-F238E27FC236}">
                <a16:creationId xmlns:a16="http://schemas.microsoft.com/office/drawing/2014/main" id="{EC909ABD-7B22-480F-B2C8-0E177FB13A05}"/>
              </a:ext>
            </a:extLst>
          </p:cNvPr>
          <p:cNvSpPr/>
          <p:nvPr/>
        </p:nvSpPr>
        <p:spPr>
          <a:xfrm>
            <a:off x="1199506" y="1867085"/>
            <a:ext cx="4031966" cy="531253"/>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rgbClr val="FF0000"/>
                </a:solidFill>
                <a:latin typeface="Century Gothic" panose="020B0502020202020204" pitchFamily="34" charset="0"/>
              </a:rPr>
              <a:t>Vollständige Prüfung </a:t>
            </a:r>
            <a:r>
              <a:rPr lang="de-DE" sz="1100" dirty="0">
                <a:solidFill>
                  <a:schemeClr val="tx1"/>
                </a:solidFill>
                <a:latin typeface="Century Gothic" panose="020B0502020202020204" pitchFamily="34" charset="0"/>
              </a:rPr>
              <a:t>aller gebuchten Geschäftsvorfälle, Vermögensgegenstände und Schulden?</a:t>
            </a:r>
          </a:p>
        </p:txBody>
      </p:sp>
      <p:sp>
        <p:nvSpPr>
          <p:cNvPr id="62" name="Rechteck: abgerundete Ecken 61">
            <a:extLst>
              <a:ext uri="{FF2B5EF4-FFF2-40B4-BE49-F238E27FC236}">
                <a16:creationId xmlns:a16="http://schemas.microsoft.com/office/drawing/2014/main" id="{10B362BC-1317-4448-98C7-14FC2440AB66}"/>
              </a:ext>
            </a:extLst>
          </p:cNvPr>
          <p:cNvSpPr/>
          <p:nvPr/>
        </p:nvSpPr>
        <p:spPr>
          <a:xfrm>
            <a:off x="6457739" y="2500583"/>
            <a:ext cx="4520385" cy="47704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b="1" dirty="0">
                <a:solidFill>
                  <a:srgbClr val="FF0000"/>
                </a:solidFill>
                <a:latin typeface="Century Gothic" panose="020B0502020202020204" pitchFamily="34" charset="0"/>
              </a:rPr>
              <a:t>Termindruck</a:t>
            </a:r>
            <a:r>
              <a:rPr lang="de-DE" sz="1050" dirty="0">
                <a:solidFill>
                  <a:schemeClr val="tx1"/>
                </a:solidFill>
                <a:latin typeface="Century Gothic" panose="020B0502020202020204" pitchFamily="34" charset="0"/>
              </a:rPr>
              <a:t> zeitgerechte Durchführung der Abschlussprüfung</a:t>
            </a:r>
          </a:p>
        </p:txBody>
      </p:sp>
      <p:sp>
        <p:nvSpPr>
          <p:cNvPr id="63" name="Rechteck: abgerundete Ecken 62">
            <a:extLst>
              <a:ext uri="{FF2B5EF4-FFF2-40B4-BE49-F238E27FC236}">
                <a16:creationId xmlns:a16="http://schemas.microsoft.com/office/drawing/2014/main" id="{4771D832-057F-4E91-996E-124AB15BF826}"/>
              </a:ext>
            </a:extLst>
          </p:cNvPr>
          <p:cNvSpPr/>
          <p:nvPr/>
        </p:nvSpPr>
        <p:spPr>
          <a:xfrm>
            <a:off x="6472108" y="1445758"/>
            <a:ext cx="4520385" cy="47704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dirty="0">
                <a:solidFill>
                  <a:schemeClr val="tx1"/>
                </a:solidFill>
                <a:latin typeface="Century Gothic" panose="020B0502020202020204" pitchFamily="34" charset="0"/>
              </a:rPr>
              <a:t>Evtl. </a:t>
            </a:r>
            <a:r>
              <a:rPr lang="de-DE" sz="1050" b="1" dirty="0">
                <a:solidFill>
                  <a:srgbClr val="FF0000"/>
                </a:solidFill>
                <a:latin typeface="Century Gothic" panose="020B0502020202020204" pitchFamily="34" charset="0"/>
              </a:rPr>
              <a:t>nicht alle wesentlichen Sachverhalte </a:t>
            </a:r>
            <a:r>
              <a:rPr lang="de-DE" sz="1050" dirty="0">
                <a:solidFill>
                  <a:schemeClr val="tx1"/>
                </a:solidFill>
                <a:latin typeface="Century Gothic" panose="020B0502020202020204" pitchFamily="34" charset="0"/>
              </a:rPr>
              <a:t>im Abschluss erfasst und sachgerecht abgebildet</a:t>
            </a:r>
          </a:p>
        </p:txBody>
      </p:sp>
      <p:sp>
        <p:nvSpPr>
          <p:cNvPr id="64" name="Rechteck: abgerundete Ecken 63">
            <a:extLst>
              <a:ext uri="{FF2B5EF4-FFF2-40B4-BE49-F238E27FC236}">
                <a16:creationId xmlns:a16="http://schemas.microsoft.com/office/drawing/2014/main" id="{7B29DE38-327E-44E6-8F86-477DB18C7A16}"/>
              </a:ext>
            </a:extLst>
          </p:cNvPr>
          <p:cNvSpPr/>
          <p:nvPr/>
        </p:nvSpPr>
        <p:spPr>
          <a:xfrm>
            <a:off x="6472108" y="1977702"/>
            <a:ext cx="4520385" cy="47704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b="1" dirty="0">
                <a:solidFill>
                  <a:srgbClr val="FF0000"/>
                </a:solidFill>
                <a:latin typeface="Century Gothic" panose="020B0502020202020204" pitchFamily="34" charset="0"/>
              </a:rPr>
              <a:t>Wirtschaftlichkeit </a:t>
            </a:r>
            <a:r>
              <a:rPr lang="de-DE" sz="1050" dirty="0">
                <a:solidFill>
                  <a:schemeClr val="tx1"/>
                </a:solidFill>
                <a:latin typeface="Century Gothic" panose="020B0502020202020204" pitchFamily="34" charset="0"/>
              </a:rPr>
              <a:t>der Prüfungsdurchführung</a:t>
            </a:r>
          </a:p>
        </p:txBody>
      </p:sp>
      <p:sp>
        <p:nvSpPr>
          <p:cNvPr id="65" name="Rechteck: abgerundete Ecken 64">
            <a:extLst>
              <a:ext uri="{FF2B5EF4-FFF2-40B4-BE49-F238E27FC236}">
                <a16:creationId xmlns:a16="http://schemas.microsoft.com/office/drawing/2014/main" id="{B3D3B845-6F9D-46F9-980F-71BBCC833794}"/>
              </a:ext>
            </a:extLst>
          </p:cNvPr>
          <p:cNvSpPr/>
          <p:nvPr/>
        </p:nvSpPr>
        <p:spPr>
          <a:xfrm>
            <a:off x="1762326" y="3193139"/>
            <a:ext cx="8092200" cy="364732"/>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rgbClr val="FF0000"/>
                </a:solidFill>
                <a:latin typeface="Century Gothic" panose="020B0502020202020204" pitchFamily="34" charset="0"/>
              </a:rPr>
              <a:t>Konzentration</a:t>
            </a:r>
            <a:r>
              <a:rPr lang="de-DE" sz="1100" dirty="0">
                <a:solidFill>
                  <a:schemeClr val="tx1"/>
                </a:solidFill>
                <a:latin typeface="Century Gothic" panose="020B0502020202020204" pitchFamily="34" charset="0"/>
              </a:rPr>
              <a:t> auf die Prüfung der Finanzinformationen, </a:t>
            </a:r>
          </a:p>
          <a:p>
            <a:pPr algn="ctr"/>
            <a:r>
              <a:rPr lang="de-DE" sz="1100" dirty="0">
                <a:solidFill>
                  <a:schemeClr val="tx1"/>
                </a:solidFill>
                <a:latin typeface="Century Gothic" panose="020B0502020202020204" pitchFamily="34" charset="0"/>
              </a:rPr>
              <a:t>die von Risiken </a:t>
            </a:r>
            <a:r>
              <a:rPr lang="de-DE" sz="1100" b="1" dirty="0">
                <a:solidFill>
                  <a:srgbClr val="FF0000"/>
                </a:solidFill>
                <a:latin typeface="Century Gothic" panose="020B0502020202020204" pitchFamily="34" charset="0"/>
              </a:rPr>
              <a:t>wesentlicher falscher</a:t>
            </a:r>
            <a:r>
              <a:rPr lang="de-DE" sz="1100" dirty="0">
                <a:solidFill>
                  <a:schemeClr val="tx1"/>
                </a:solidFill>
                <a:latin typeface="Century Gothic" panose="020B0502020202020204" pitchFamily="34" charset="0"/>
              </a:rPr>
              <a:t> Darstellungen betroffen sind</a:t>
            </a:r>
          </a:p>
        </p:txBody>
      </p:sp>
      <p:sp>
        <p:nvSpPr>
          <p:cNvPr id="66" name="Rechteck: abgerundete Ecken 65">
            <a:extLst>
              <a:ext uri="{FF2B5EF4-FFF2-40B4-BE49-F238E27FC236}">
                <a16:creationId xmlns:a16="http://schemas.microsoft.com/office/drawing/2014/main" id="{549C63D4-7F20-4CCE-BA48-E7B76568F40E}"/>
              </a:ext>
            </a:extLst>
          </p:cNvPr>
          <p:cNvSpPr/>
          <p:nvPr/>
        </p:nvSpPr>
        <p:spPr>
          <a:xfrm>
            <a:off x="9008121" y="3591410"/>
            <a:ext cx="1404000" cy="47704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tx1"/>
                </a:solidFill>
                <a:latin typeface="Century Gothic" panose="020B0502020202020204" pitchFamily="34" charset="0"/>
              </a:rPr>
              <a:t>Prüfung Lagebericht </a:t>
            </a:r>
          </a:p>
          <a:p>
            <a:pPr algn="ctr"/>
            <a:r>
              <a:rPr lang="de-DE" sz="1000" dirty="0">
                <a:solidFill>
                  <a:schemeClr val="tx1"/>
                </a:solidFill>
                <a:latin typeface="Century Gothic" panose="020B0502020202020204" pitchFamily="34" charset="0"/>
              </a:rPr>
              <a:t>(IDW PS 350 n.F.)</a:t>
            </a:r>
          </a:p>
        </p:txBody>
      </p:sp>
      <p:sp>
        <p:nvSpPr>
          <p:cNvPr id="67" name="Rechteck: abgerundete Ecken 66">
            <a:extLst>
              <a:ext uri="{FF2B5EF4-FFF2-40B4-BE49-F238E27FC236}">
                <a16:creationId xmlns:a16="http://schemas.microsoft.com/office/drawing/2014/main" id="{9D1FDA68-5D97-44F0-BC3B-B2D4F597FE90}"/>
              </a:ext>
            </a:extLst>
          </p:cNvPr>
          <p:cNvSpPr/>
          <p:nvPr/>
        </p:nvSpPr>
        <p:spPr>
          <a:xfrm>
            <a:off x="2318053" y="4875092"/>
            <a:ext cx="4374116" cy="364732"/>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tx1"/>
                </a:solidFill>
                <a:latin typeface="Century Gothic" panose="020B0502020202020204" pitchFamily="34" charset="0"/>
              </a:rPr>
              <a:t>Planung</a:t>
            </a:r>
            <a:r>
              <a:rPr lang="de-DE" sz="1100" dirty="0">
                <a:solidFill>
                  <a:schemeClr val="tx1"/>
                </a:solidFill>
                <a:latin typeface="Century Gothic" panose="020B0502020202020204" pitchFamily="34" charset="0"/>
              </a:rPr>
              <a:t> und Umsetzung von </a:t>
            </a:r>
            <a:r>
              <a:rPr lang="de-DE" sz="1100" b="1" dirty="0">
                <a:solidFill>
                  <a:schemeClr val="tx1"/>
                </a:solidFill>
                <a:latin typeface="Century Gothic" panose="020B0502020202020204" pitchFamily="34" charset="0"/>
              </a:rPr>
              <a:t>Prüfungshandlungen</a:t>
            </a:r>
            <a:r>
              <a:rPr lang="de-DE" sz="1100" dirty="0">
                <a:solidFill>
                  <a:schemeClr val="tx1"/>
                </a:solidFill>
                <a:latin typeface="Century Gothic" panose="020B0502020202020204" pitchFamily="34" charset="0"/>
              </a:rPr>
              <a:t> </a:t>
            </a:r>
          </a:p>
        </p:txBody>
      </p:sp>
      <p:sp>
        <p:nvSpPr>
          <p:cNvPr id="68" name="Rechteck: abgerundete Ecken 67">
            <a:extLst>
              <a:ext uri="{FF2B5EF4-FFF2-40B4-BE49-F238E27FC236}">
                <a16:creationId xmlns:a16="http://schemas.microsoft.com/office/drawing/2014/main" id="{F069FBFA-E447-48F5-ACA2-ED31AE3414FA}"/>
              </a:ext>
            </a:extLst>
          </p:cNvPr>
          <p:cNvSpPr/>
          <p:nvPr/>
        </p:nvSpPr>
        <p:spPr>
          <a:xfrm>
            <a:off x="6833596" y="4882862"/>
            <a:ext cx="3026429" cy="364732"/>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tx1"/>
                </a:solidFill>
                <a:latin typeface="Century Gothic" panose="020B0502020202020204" pitchFamily="34" charset="0"/>
              </a:rPr>
              <a:t>Beurteilung</a:t>
            </a:r>
            <a:r>
              <a:rPr lang="de-DE" sz="1100" dirty="0">
                <a:solidFill>
                  <a:schemeClr val="tx1"/>
                </a:solidFill>
                <a:latin typeface="Century Gothic" panose="020B0502020202020204" pitchFamily="34" charset="0"/>
              </a:rPr>
              <a:t>, ob ausreichende geeignete </a:t>
            </a:r>
            <a:r>
              <a:rPr lang="de-DE" sz="1100" b="1" dirty="0">
                <a:solidFill>
                  <a:schemeClr val="tx1"/>
                </a:solidFill>
                <a:latin typeface="Century Gothic" panose="020B0502020202020204" pitchFamily="34" charset="0"/>
              </a:rPr>
              <a:t>Prüfungsnachweise</a:t>
            </a:r>
            <a:r>
              <a:rPr lang="de-DE" sz="1100" dirty="0">
                <a:solidFill>
                  <a:schemeClr val="tx1"/>
                </a:solidFill>
                <a:latin typeface="Century Gothic" panose="020B0502020202020204" pitchFamily="34" charset="0"/>
              </a:rPr>
              <a:t> vorliegen</a:t>
            </a:r>
          </a:p>
        </p:txBody>
      </p:sp>
      <p:sp>
        <p:nvSpPr>
          <p:cNvPr id="69" name="Rechteck: abgerundete Ecken 68">
            <a:extLst>
              <a:ext uri="{FF2B5EF4-FFF2-40B4-BE49-F238E27FC236}">
                <a16:creationId xmlns:a16="http://schemas.microsoft.com/office/drawing/2014/main" id="{89610F75-0C71-433D-B98E-2F12C90BE051}"/>
              </a:ext>
            </a:extLst>
          </p:cNvPr>
          <p:cNvSpPr/>
          <p:nvPr/>
        </p:nvSpPr>
        <p:spPr>
          <a:xfrm>
            <a:off x="3335596" y="3989792"/>
            <a:ext cx="4355930" cy="536029"/>
          </a:xfrm>
          <a:prstGeom prst="roundRect">
            <a:avLst/>
          </a:prstGeom>
          <a:solidFill>
            <a:srgbClr val="FFF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dirty="0">
                <a:solidFill>
                  <a:schemeClr val="tx1"/>
                </a:solidFill>
                <a:latin typeface="Century Gothic" panose="020B0502020202020204" pitchFamily="34" charset="0"/>
              </a:rPr>
              <a:t>Identifikation und Beurteilung </a:t>
            </a:r>
            <a:r>
              <a:rPr lang="de-DE" sz="1050" b="1" dirty="0">
                <a:solidFill>
                  <a:srgbClr val="FF0000"/>
                </a:solidFill>
                <a:latin typeface="Century Gothic" panose="020B0502020202020204" pitchFamily="34" charset="0"/>
              </a:rPr>
              <a:t>ALLER Risiken</a:t>
            </a:r>
            <a:r>
              <a:rPr lang="de-DE" sz="1050" dirty="0">
                <a:solidFill>
                  <a:schemeClr val="tx1"/>
                </a:solidFill>
                <a:latin typeface="Century Gothic" panose="020B0502020202020204" pitchFamily="34" charset="0"/>
              </a:rPr>
              <a:t>, für die eine </a:t>
            </a:r>
            <a:r>
              <a:rPr lang="de-DE" sz="1050" b="1" dirty="0">
                <a:solidFill>
                  <a:schemeClr val="tx1"/>
                </a:solidFill>
                <a:latin typeface="Century Gothic" panose="020B0502020202020204" pitchFamily="34" charset="0"/>
              </a:rPr>
              <a:t>reelle Möglichkeit </a:t>
            </a:r>
            <a:r>
              <a:rPr lang="de-DE" sz="1050" dirty="0">
                <a:solidFill>
                  <a:schemeClr val="tx1"/>
                </a:solidFill>
                <a:latin typeface="Century Gothic" panose="020B0502020202020204" pitchFamily="34" charset="0"/>
              </a:rPr>
              <a:t>wesentlicher falscher Darstellungen besteht</a:t>
            </a:r>
          </a:p>
        </p:txBody>
      </p:sp>
      <p:sp>
        <p:nvSpPr>
          <p:cNvPr id="70" name="Rechteck: abgerundete Ecken 69">
            <a:extLst>
              <a:ext uri="{FF2B5EF4-FFF2-40B4-BE49-F238E27FC236}">
                <a16:creationId xmlns:a16="http://schemas.microsoft.com/office/drawing/2014/main" id="{D3ECED2B-DABD-4386-B1CA-1DB8BFE58E70}"/>
              </a:ext>
            </a:extLst>
          </p:cNvPr>
          <p:cNvSpPr/>
          <p:nvPr/>
        </p:nvSpPr>
        <p:spPr>
          <a:xfrm>
            <a:off x="941145" y="5443025"/>
            <a:ext cx="1620000" cy="879001"/>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solidFill>
                  <a:schemeClr val="tx1"/>
                </a:solidFill>
                <a:latin typeface="Century Gothic" panose="020B0502020202020204" pitchFamily="34" charset="0"/>
              </a:rPr>
              <a:t>Festlegung von Wesentlichkeiten</a:t>
            </a:r>
          </a:p>
        </p:txBody>
      </p:sp>
      <p:sp>
        <p:nvSpPr>
          <p:cNvPr id="71" name="Rechteck: abgerundete Ecken 70">
            <a:extLst>
              <a:ext uri="{FF2B5EF4-FFF2-40B4-BE49-F238E27FC236}">
                <a16:creationId xmlns:a16="http://schemas.microsoft.com/office/drawing/2014/main" id="{C3A4C386-6782-494A-A2D6-74227BA28932}"/>
              </a:ext>
            </a:extLst>
          </p:cNvPr>
          <p:cNvSpPr/>
          <p:nvPr/>
        </p:nvSpPr>
        <p:spPr>
          <a:xfrm>
            <a:off x="2669390" y="5447423"/>
            <a:ext cx="1620000" cy="879001"/>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solidFill>
                  <a:schemeClr val="tx1"/>
                </a:solidFill>
                <a:latin typeface="Century Gothic" panose="020B0502020202020204" pitchFamily="34" charset="0"/>
              </a:rPr>
              <a:t>Identifizierung und Beurteilung von Risiken wesentlicher falscher Darstellungen im Abschluss</a:t>
            </a:r>
          </a:p>
        </p:txBody>
      </p:sp>
      <p:sp>
        <p:nvSpPr>
          <p:cNvPr id="72" name="Rechteck: abgerundete Ecken 71">
            <a:extLst>
              <a:ext uri="{FF2B5EF4-FFF2-40B4-BE49-F238E27FC236}">
                <a16:creationId xmlns:a16="http://schemas.microsoft.com/office/drawing/2014/main" id="{D4FB03F4-6548-4D6F-AE8F-65E03EC5CC65}"/>
              </a:ext>
            </a:extLst>
          </p:cNvPr>
          <p:cNvSpPr/>
          <p:nvPr/>
        </p:nvSpPr>
        <p:spPr>
          <a:xfrm>
            <a:off x="4403758" y="5456513"/>
            <a:ext cx="1620000" cy="86551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dirty="0">
                <a:solidFill>
                  <a:schemeClr val="tx1"/>
                </a:solidFill>
                <a:latin typeface="Century Gothic" panose="020B0502020202020204" pitchFamily="34" charset="0"/>
              </a:rPr>
              <a:t>Würdigung Angemessenheit von Auswahl/</a:t>
            </a:r>
            <a:br>
              <a:rPr lang="de-DE" sz="800" dirty="0">
                <a:solidFill>
                  <a:schemeClr val="tx1"/>
                </a:solidFill>
                <a:latin typeface="Century Gothic" panose="020B0502020202020204" pitchFamily="34" charset="0"/>
              </a:rPr>
            </a:br>
            <a:r>
              <a:rPr lang="de-DE" sz="800" dirty="0">
                <a:solidFill>
                  <a:schemeClr val="tx1"/>
                </a:solidFill>
                <a:latin typeface="Century Gothic" panose="020B0502020202020204" pitchFamily="34" charset="0"/>
              </a:rPr>
              <a:t>Anwendung der Rechnungs-</a:t>
            </a:r>
            <a:r>
              <a:rPr lang="de-DE" sz="800" dirty="0" err="1">
                <a:solidFill>
                  <a:schemeClr val="tx1"/>
                </a:solidFill>
                <a:latin typeface="Century Gothic" panose="020B0502020202020204" pitchFamily="34" charset="0"/>
              </a:rPr>
              <a:t>legungsmethoden</a:t>
            </a:r>
            <a:r>
              <a:rPr lang="de-DE" sz="800" dirty="0">
                <a:solidFill>
                  <a:schemeClr val="tx1"/>
                </a:solidFill>
                <a:latin typeface="Century Gothic" panose="020B0502020202020204" pitchFamily="34" charset="0"/>
              </a:rPr>
              <a:t>/</a:t>
            </a:r>
          </a:p>
          <a:p>
            <a:pPr algn="ctr"/>
            <a:r>
              <a:rPr lang="de-DE" sz="800" dirty="0">
                <a:solidFill>
                  <a:schemeClr val="tx1"/>
                </a:solidFill>
                <a:latin typeface="Century Gothic" panose="020B0502020202020204" pitchFamily="34" charset="0"/>
              </a:rPr>
              <a:t>Abschlussangaben</a:t>
            </a:r>
          </a:p>
        </p:txBody>
      </p:sp>
      <p:sp>
        <p:nvSpPr>
          <p:cNvPr id="73" name="Rechteck: abgerundete Ecken 72">
            <a:extLst>
              <a:ext uri="{FF2B5EF4-FFF2-40B4-BE49-F238E27FC236}">
                <a16:creationId xmlns:a16="http://schemas.microsoft.com/office/drawing/2014/main" id="{A2F53FF9-6D87-4E9C-89A1-6CA561697892}"/>
              </a:ext>
            </a:extLst>
          </p:cNvPr>
          <p:cNvSpPr/>
          <p:nvPr/>
        </p:nvSpPr>
        <p:spPr>
          <a:xfrm>
            <a:off x="6132003" y="5456513"/>
            <a:ext cx="1620000" cy="869911"/>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solidFill>
                  <a:schemeClr val="tx1"/>
                </a:solidFill>
                <a:latin typeface="Century Gothic" panose="020B0502020202020204" pitchFamily="34" charset="0"/>
              </a:rPr>
              <a:t>Identifikationen von besonders zu berücksichtigenden  Themen</a:t>
            </a:r>
          </a:p>
        </p:txBody>
      </p:sp>
      <p:sp>
        <p:nvSpPr>
          <p:cNvPr id="74" name="Rechteck: abgerundete Ecken 73">
            <a:extLst>
              <a:ext uri="{FF2B5EF4-FFF2-40B4-BE49-F238E27FC236}">
                <a16:creationId xmlns:a16="http://schemas.microsoft.com/office/drawing/2014/main" id="{399FB725-B297-44C5-959F-5E3516923017}"/>
              </a:ext>
            </a:extLst>
          </p:cNvPr>
          <p:cNvSpPr/>
          <p:nvPr/>
        </p:nvSpPr>
        <p:spPr>
          <a:xfrm>
            <a:off x="7857458" y="5457804"/>
            <a:ext cx="1620000" cy="86991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solidFill>
                  <a:schemeClr val="tx1"/>
                </a:solidFill>
                <a:latin typeface="Century Gothic" panose="020B0502020202020204" pitchFamily="34" charset="0"/>
              </a:rPr>
              <a:t>Reaktion auf beurteilte Risiken wesentlicher falscher Darstellungen</a:t>
            </a:r>
          </a:p>
        </p:txBody>
      </p:sp>
      <p:sp>
        <p:nvSpPr>
          <p:cNvPr id="75" name="Rechteck: abgerundete Ecken 74">
            <a:extLst>
              <a:ext uri="{FF2B5EF4-FFF2-40B4-BE49-F238E27FC236}">
                <a16:creationId xmlns:a16="http://schemas.microsoft.com/office/drawing/2014/main" id="{138ABAB2-1667-4DA1-97A2-FAD3CA9FDA8D}"/>
              </a:ext>
            </a:extLst>
          </p:cNvPr>
          <p:cNvSpPr/>
          <p:nvPr/>
        </p:nvSpPr>
        <p:spPr>
          <a:xfrm>
            <a:off x="9588493" y="5457805"/>
            <a:ext cx="1620000" cy="86991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solidFill>
                  <a:schemeClr val="tx1"/>
                </a:solidFill>
                <a:latin typeface="Century Gothic" panose="020B0502020202020204" pitchFamily="34" charset="0"/>
              </a:rPr>
              <a:t>Entwicklung von Erwartungen (notwendig für analytische Prüfungs-handlungen)</a:t>
            </a:r>
          </a:p>
        </p:txBody>
      </p:sp>
      <p:cxnSp>
        <p:nvCxnSpPr>
          <p:cNvPr id="76" name="Gerader Verbinder 75">
            <a:extLst>
              <a:ext uri="{FF2B5EF4-FFF2-40B4-BE49-F238E27FC236}">
                <a16:creationId xmlns:a16="http://schemas.microsoft.com/office/drawing/2014/main" id="{79312390-EEEC-4179-803D-5C21F93996D4}"/>
              </a:ext>
            </a:extLst>
          </p:cNvPr>
          <p:cNvCxnSpPr>
            <a:cxnSpLocks/>
          </p:cNvCxnSpPr>
          <p:nvPr/>
        </p:nvCxnSpPr>
        <p:spPr>
          <a:xfrm>
            <a:off x="10431334" y="5349452"/>
            <a:ext cx="0" cy="1191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Textfeld 1">
            <a:extLst>
              <a:ext uri="{FF2B5EF4-FFF2-40B4-BE49-F238E27FC236}">
                <a16:creationId xmlns:a16="http://schemas.microsoft.com/office/drawing/2014/main" id="{A2599701-ED45-4FA2-A6C6-6C328DFACC8B}"/>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355483290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878523"/>
            <a:ext cx="379591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3.3.1 Der Prüfungsprozess – Grobskizze</a:t>
            </a:r>
          </a:p>
        </p:txBody>
      </p:sp>
      <p:sp>
        <p:nvSpPr>
          <p:cNvPr id="39" name="Textfeld 38">
            <a:extLst>
              <a:ext uri="{FF2B5EF4-FFF2-40B4-BE49-F238E27FC236}">
                <a16:creationId xmlns:a16="http://schemas.microsoft.com/office/drawing/2014/main" id="{56A8E003-C2AD-45CA-BDC0-EB8872638DF7}"/>
              </a:ext>
            </a:extLst>
          </p:cNvPr>
          <p:cNvSpPr txBox="1"/>
          <p:nvPr/>
        </p:nvSpPr>
        <p:spPr>
          <a:xfrm>
            <a:off x="9668758" y="1808194"/>
            <a:ext cx="369332" cy="4143639"/>
          </a:xfrm>
          <a:prstGeom prst="rect">
            <a:avLst/>
          </a:prstGeom>
          <a:solidFill>
            <a:srgbClr val="FFFFA3"/>
          </a:solidFill>
        </p:spPr>
        <p:txBody>
          <a:bodyPr vert="vert270" wrap="square" rtlCol="0">
            <a:spAutoFit/>
          </a:bodyPr>
          <a:lstStyle/>
          <a:p>
            <a:pPr algn="ctr"/>
            <a:r>
              <a:rPr lang="de-DE" sz="1200" b="1" dirty="0">
                <a:latin typeface="Century Gothic" panose="020B0502020202020204" pitchFamily="34" charset="0"/>
              </a:rPr>
              <a:t>Grundsätze ordnungsmäßiger Abschlussprüfung</a:t>
            </a:r>
          </a:p>
        </p:txBody>
      </p:sp>
      <p:sp>
        <p:nvSpPr>
          <p:cNvPr id="40" name="Pfeil: nach unten 39">
            <a:extLst>
              <a:ext uri="{FF2B5EF4-FFF2-40B4-BE49-F238E27FC236}">
                <a16:creationId xmlns:a16="http://schemas.microsoft.com/office/drawing/2014/main" id="{DC7AD36F-5E0B-4BF2-873F-1438C5847EF8}"/>
              </a:ext>
            </a:extLst>
          </p:cNvPr>
          <p:cNvSpPr/>
          <p:nvPr/>
        </p:nvSpPr>
        <p:spPr>
          <a:xfrm>
            <a:off x="5884722" y="5374099"/>
            <a:ext cx="427302" cy="215142"/>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41" name="Geschweifte Klammer rechts 40">
            <a:extLst>
              <a:ext uri="{FF2B5EF4-FFF2-40B4-BE49-F238E27FC236}">
                <a16:creationId xmlns:a16="http://schemas.microsoft.com/office/drawing/2014/main" id="{976DEDE2-B871-44EA-9683-432759A03B9D}"/>
              </a:ext>
            </a:extLst>
          </p:cNvPr>
          <p:cNvSpPr/>
          <p:nvPr/>
        </p:nvSpPr>
        <p:spPr>
          <a:xfrm>
            <a:off x="9382296" y="1340199"/>
            <a:ext cx="117406" cy="4753098"/>
          </a:xfrm>
          <a:prstGeom prst="rightBrace">
            <a:avLst>
              <a:gd name="adj1" fmla="val 16944"/>
              <a:gd name="adj2" fmla="val 49554"/>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latin typeface="Century Gothic" panose="020B0502020202020204" pitchFamily="34" charset="0"/>
            </a:endParaRPr>
          </a:p>
        </p:txBody>
      </p:sp>
      <p:sp>
        <p:nvSpPr>
          <p:cNvPr id="42" name="Rechteck: abgerundete Ecken 41">
            <a:extLst>
              <a:ext uri="{FF2B5EF4-FFF2-40B4-BE49-F238E27FC236}">
                <a16:creationId xmlns:a16="http://schemas.microsoft.com/office/drawing/2014/main" id="{A51668BA-C002-43EF-AEBC-9B725738AD9C}"/>
              </a:ext>
            </a:extLst>
          </p:cNvPr>
          <p:cNvSpPr/>
          <p:nvPr/>
        </p:nvSpPr>
        <p:spPr>
          <a:xfrm>
            <a:off x="2669489" y="1180842"/>
            <a:ext cx="3304917" cy="82800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Verständnis</a:t>
            </a:r>
            <a:r>
              <a:rPr lang="de-DE" sz="1200" dirty="0">
                <a:solidFill>
                  <a:schemeClr val="tx1"/>
                </a:solidFill>
                <a:latin typeface="Century Gothic" panose="020B0502020202020204" pitchFamily="34" charset="0"/>
              </a:rPr>
              <a:t> von Einheit, Umfeld, Rechnungslegungsgrundsätzen</a:t>
            </a:r>
            <a:br>
              <a:rPr lang="de-DE" sz="1200" dirty="0">
                <a:solidFill>
                  <a:schemeClr val="tx1"/>
                </a:solidFill>
                <a:latin typeface="Century Gothic" panose="020B0502020202020204" pitchFamily="34" charset="0"/>
              </a:rPr>
            </a:br>
            <a:r>
              <a:rPr lang="de-DE" sz="1200" dirty="0">
                <a:solidFill>
                  <a:schemeClr val="tx1"/>
                </a:solidFill>
                <a:latin typeface="Century Gothic" panose="020B0502020202020204" pitchFamily="34" charset="0"/>
              </a:rPr>
              <a:t>und vom internen Kontrollsystem</a:t>
            </a:r>
          </a:p>
        </p:txBody>
      </p:sp>
      <p:sp>
        <p:nvSpPr>
          <p:cNvPr id="43" name="Rechteck: abgerundete Ecken 42">
            <a:extLst>
              <a:ext uri="{FF2B5EF4-FFF2-40B4-BE49-F238E27FC236}">
                <a16:creationId xmlns:a16="http://schemas.microsoft.com/office/drawing/2014/main" id="{B9EAF0AE-6E27-4134-A4DB-98B5894A6AB4}"/>
              </a:ext>
            </a:extLst>
          </p:cNvPr>
          <p:cNvSpPr/>
          <p:nvPr/>
        </p:nvSpPr>
        <p:spPr>
          <a:xfrm>
            <a:off x="2669489" y="2241241"/>
            <a:ext cx="3304917" cy="82800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Beurteilung</a:t>
            </a:r>
            <a:r>
              <a:rPr lang="de-DE" sz="1200" dirty="0">
                <a:solidFill>
                  <a:schemeClr val="tx1"/>
                </a:solidFill>
                <a:latin typeface="Century Gothic" panose="020B0502020202020204" pitchFamily="34" charset="0"/>
              </a:rPr>
              <a:t> der Risiken</a:t>
            </a:r>
          </a:p>
        </p:txBody>
      </p:sp>
      <p:sp>
        <p:nvSpPr>
          <p:cNvPr id="44" name="Rechteck: abgerundete Ecken 43">
            <a:extLst>
              <a:ext uri="{FF2B5EF4-FFF2-40B4-BE49-F238E27FC236}">
                <a16:creationId xmlns:a16="http://schemas.microsoft.com/office/drawing/2014/main" id="{0BA70086-4F27-4EF7-BE1B-E2EA5375417A}"/>
              </a:ext>
            </a:extLst>
          </p:cNvPr>
          <p:cNvSpPr/>
          <p:nvPr/>
        </p:nvSpPr>
        <p:spPr>
          <a:xfrm>
            <a:off x="2669489" y="3336310"/>
            <a:ext cx="3330129" cy="82800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Reaktionen</a:t>
            </a:r>
            <a:r>
              <a:rPr lang="de-DE" sz="1200" dirty="0">
                <a:solidFill>
                  <a:schemeClr val="tx1"/>
                </a:solidFill>
                <a:latin typeface="Century Gothic" panose="020B0502020202020204" pitchFamily="34" charset="0"/>
              </a:rPr>
              <a:t> auf die Risiken</a:t>
            </a:r>
          </a:p>
        </p:txBody>
      </p:sp>
      <p:sp>
        <p:nvSpPr>
          <p:cNvPr id="45" name="Rechteck: abgerundete Ecken 44">
            <a:extLst>
              <a:ext uri="{FF2B5EF4-FFF2-40B4-BE49-F238E27FC236}">
                <a16:creationId xmlns:a16="http://schemas.microsoft.com/office/drawing/2014/main" id="{27F5DF96-DF03-4D0E-94B1-AF27450A510B}"/>
              </a:ext>
            </a:extLst>
          </p:cNvPr>
          <p:cNvSpPr/>
          <p:nvPr/>
        </p:nvSpPr>
        <p:spPr>
          <a:xfrm>
            <a:off x="2669489" y="4463706"/>
            <a:ext cx="3330129" cy="82800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Ergebnis</a:t>
            </a:r>
            <a:r>
              <a:rPr lang="de-DE" sz="1200" dirty="0">
                <a:solidFill>
                  <a:schemeClr val="tx1"/>
                </a:solidFill>
                <a:latin typeface="Century Gothic" panose="020B0502020202020204" pitchFamily="34" charset="0"/>
              </a:rPr>
              <a:t> der Prüfungshandlungen</a:t>
            </a:r>
          </a:p>
        </p:txBody>
      </p:sp>
      <p:sp>
        <p:nvSpPr>
          <p:cNvPr id="46" name="Rechteck: abgerundete Ecken 45">
            <a:extLst>
              <a:ext uri="{FF2B5EF4-FFF2-40B4-BE49-F238E27FC236}">
                <a16:creationId xmlns:a16="http://schemas.microsoft.com/office/drawing/2014/main" id="{BCCFC308-B7D8-4D2E-9BD9-C1143E24F007}"/>
              </a:ext>
            </a:extLst>
          </p:cNvPr>
          <p:cNvSpPr/>
          <p:nvPr/>
        </p:nvSpPr>
        <p:spPr>
          <a:xfrm>
            <a:off x="6211333" y="1180842"/>
            <a:ext cx="2996558" cy="82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rgbClr val="FF0000"/>
                </a:solidFill>
                <a:latin typeface="Century Gothic" panose="020B0502020202020204" pitchFamily="34" charset="0"/>
              </a:rPr>
              <a:t>WO</a:t>
            </a:r>
            <a:endParaRPr lang="de-DE" sz="1200" b="1" dirty="0">
              <a:solidFill>
                <a:srgbClr val="FF0000"/>
              </a:solidFill>
              <a:latin typeface="Century Gothic" panose="020B0502020202020204" pitchFamily="34" charset="0"/>
            </a:endParaRPr>
          </a:p>
          <a:p>
            <a:pPr algn="ctr"/>
            <a:r>
              <a:rPr lang="de-DE" sz="1200" dirty="0">
                <a:solidFill>
                  <a:schemeClr val="tx1"/>
                </a:solidFill>
                <a:latin typeface="Century Gothic" panose="020B0502020202020204" pitchFamily="34" charset="0"/>
              </a:rPr>
              <a:t>können Risiken auftreten?</a:t>
            </a:r>
          </a:p>
        </p:txBody>
      </p:sp>
      <p:sp>
        <p:nvSpPr>
          <p:cNvPr id="47" name="Rechteck: abgerundete Ecken 46">
            <a:extLst>
              <a:ext uri="{FF2B5EF4-FFF2-40B4-BE49-F238E27FC236}">
                <a16:creationId xmlns:a16="http://schemas.microsoft.com/office/drawing/2014/main" id="{C03A86C9-1622-441D-A711-262FEF2ED5F6}"/>
              </a:ext>
            </a:extLst>
          </p:cNvPr>
          <p:cNvSpPr/>
          <p:nvPr/>
        </p:nvSpPr>
        <p:spPr>
          <a:xfrm>
            <a:off x="6238775" y="2241241"/>
            <a:ext cx="2996558" cy="82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rgbClr val="FF0000"/>
                </a:solidFill>
                <a:latin typeface="Century Gothic" panose="020B0502020202020204" pitchFamily="34" charset="0"/>
              </a:rPr>
              <a:t>WIE</a:t>
            </a:r>
            <a:endParaRPr lang="de-DE" sz="1200" b="1" dirty="0">
              <a:solidFill>
                <a:srgbClr val="FF0000"/>
              </a:solidFill>
              <a:latin typeface="Century Gothic" panose="020B0502020202020204" pitchFamily="34" charset="0"/>
            </a:endParaRPr>
          </a:p>
          <a:p>
            <a:pPr algn="ctr"/>
            <a:r>
              <a:rPr lang="de-DE" sz="1200" dirty="0">
                <a:solidFill>
                  <a:schemeClr val="tx1"/>
                </a:solidFill>
                <a:latin typeface="Century Gothic" panose="020B0502020202020204" pitchFamily="34" charset="0"/>
              </a:rPr>
              <a:t>ist ihre Eintrittswahrscheinlichkeit und ihr Ausmaß?</a:t>
            </a:r>
          </a:p>
        </p:txBody>
      </p:sp>
      <p:sp>
        <p:nvSpPr>
          <p:cNvPr id="48" name="Flussdiagramm: Alternativer Prozess 47">
            <a:extLst>
              <a:ext uri="{FF2B5EF4-FFF2-40B4-BE49-F238E27FC236}">
                <a16:creationId xmlns:a16="http://schemas.microsoft.com/office/drawing/2014/main" id="{D9555EB6-3A8D-4F11-8208-0BE4F0D6CF20}"/>
              </a:ext>
            </a:extLst>
          </p:cNvPr>
          <p:cNvSpPr/>
          <p:nvPr/>
        </p:nvSpPr>
        <p:spPr>
          <a:xfrm>
            <a:off x="5411778" y="1912814"/>
            <a:ext cx="1353114" cy="530485"/>
          </a:xfrm>
          <a:prstGeom prst="flowChartAlternateProcess">
            <a:avLst/>
          </a:prstGeom>
          <a:solidFill>
            <a:srgbClr val="FFFFA3"/>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FF0000"/>
                </a:solidFill>
                <a:latin typeface="Century Gothic" panose="020B0502020202020204" pitchFamily="34" charset="0"/>
              </a:rPr>
              <a:t>ISA [DE] 315 (</a:t>
            </a:r>
            <a:r>
              <a:rPr lang="de-DE" sz="1200" b="1" dirty="0" err="1">
                <a:solidFill>
                  <a:srgbClr val="FF0000"/>
                </a:solidFill>
                <a:latin typeface="Century Gothic" panose="020B0502020202020204" pitchFamily="34" charset="0"/>
              </a:rPr>
              <a:t>Revised</a:t>
            </a:r>
            <a:r>
              <a:rPr lang="de-DE" sz="1200" b="1" dirty="0">
                <a:solidFill>
                  <a:srgbClr val="FF0000"/>
                </a:solidFill>
                <a:latin typeface="Century Gothic" panose="020B0502020202020204" pitchFamily="34" charset="0"/>
              </a:rPr>
              <a:t> 2019)</a:t>
            </a:r>
          </a:p>
        </p:txBody>
      </p:sp>
      <p:sp>
        <p:nvSpPr>
          <p:cNvPr id="49" name="Rechteck: abgerundete Ecken 48">
            <a:extLst>
              <a:ext uri="{FF2B5EF4-FFF2-40B4-BE49-F238E27FC236}">
                <a16:creationId xmlns:a16="http://schemas.microsoft.com/office/drawing/2014/main" id="{140EF5A6-36BD-4761-A61D-B7738AE8F76B}"/>
              </a:ext>
            </a:extLst>
          </p:cNvPr>
          <p:cNvSpPr/>
          <p:nvPr/>
        </p:nvSpPr>
        <p:spPr>
          <a:xfrm>
            <a:off x="6238775" y="3336310"/>
            <a:ext cx="2996558" cy="82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rgbClr val="FF0000"/>
                </a:solidFill>
                <a:latin typeface="Century Gothic" panose="020B0502020202020204" pitchFamily="34" charset="0"/>
              </a:rPr>
              <a:t>WAS</a:t>
            </a:r>
            <a:endParaRPr lang="de-DE" sz="1200" b="1" dirty="0">
              <a:solidFill>
                <a:srgbClr val="FF0000"/>
              </a:solidFill>
              <a:latin typeface="Century Gothic" panose="020B0502020202020204" pitchFamily="34" charset="0"/>
            </a:endParaRPr>
          </a:p>
          <a:p>
            <a:pPr algn="ctr"/>
            <a:r>
              <a:rPr lang="de-DE" sz="1200" dirty="0">
                <a:solidFill>
                  <a:schemeClr val="tx1"/>
                </a:solidFill>
                <a:latin typeface="Century Gothic" panose="020B0502020202020204" pitchFamily="34" charset="0"/>
              </a:rPr>
              <a:t>muss der Prüfer tun, um die Prüfungsrisiken zu verringern?</a:t>
            </a:r>
          </a:p>
        </p:txBody>
      </p:sp>
      <p:sp>
        <p:nvSpPr>
          <p:cNvPr id="50" name="Rechteck: abgerundete Ecken 49">
            <a:extLst>
              <a:ext uri="{FF2B5EF4-FFF2-40B4-BE49-F238E27FC236}">
                <a16:creationId xmlns:a16="http://schemas.microsoft.com/office/drawing/2014/main" id="{BE76D9F7-C2A6-4DF6-99CC-3CAB37493A76}"/>
              </a:ext>
            </a:extLst>
          </p:cNvPr>
          <p:cNvSpPr/>
          <p:nvPr/>
        </p:nvSpPr>
        <p:spPr>
          <a:xfrm>
            <a:off x="6211333" y="4474758"/>
            <a:ext cx="3024000" cy="828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rgbClr val="FF0000"/>
                </a:solidFill>
                <a:latin typeface="Century Gothic" panose="020B0502020202020204" pitchFamily="34" charset="0"/>
              </a:rPr>
              <a:t>WOZU</a:t>
            </a:r>
            <a:endParaRPr lang="de-DE" sz="1200" b="1" dirty="0">
              <a:solidFill>
                <a:srgbClr val="FF0000"/>
              </a:solidFill>
              <a:latin typeface="Century Gothic" panose="020B0502020202020204" pitchFamily="34" charset="0"/>
            </a:endParaRPr>
          </a:p>
          <a:p>
            <a:pPr algn="ctr"/>
            <a:r>
              <a:rPr lang="de-DE" sz="1200" dirty="0">
                <a:solidFill>
                  <a:schemeClr val="tx1"/>
                </a:solidFill>
                <a:latin typeface="Century Gothic" panose="020B0502020202020204" pitchFamily="34" charset="0"/>
              </a:rPr>
              <a:t>müssen die festgelegten Prüfungshandlungen führen?</a:t>
            </a:r>
          </a:p>
        </p:txBody>
      </p:sp>
      <p:sp>
        <p:nvSpPr>
          <p:cNvPr id="51" name="Rechteck: abgerundete Ecken 50">
            <a:extLst>
              <a:ext uri="{FF2B5EF4-FFF2-40B4-BE49-F238E27FC236}">
                <a16:creationId xmlns:a16="http://schemas.microsoft.com/office/drawing/2014/main" id="{7BE6A74B-79BD-4DDD-86D9-83D6FA239B89}"/>
              </a:ext>
            </a:extLst>
          </p:cNvPr>
          <p:cNvSpPr/>
          <p:nvPr/>
        </p:nvSpPr>
        <p:spPr>
          <a:xfrm>
            <a:off x="2669489" y="5671634"/>
            <a:ext cx="6565844" cy="654955"/>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bg1"/>
                </a:solidFill>
                <a:latin typeface="Century Gothic" panose="020B0502020202020204" pitchFamily="34" charset="0"/>
              </a:rPr>
              <a:t>PRÜFUNGSURTEIL</a:t>
            </a:r>
          </a:p>
          <a:p>
            <a:pPr algn="ctr"/>
            <a:r>
              <a:rPr lang="de-DE" sz="1400" b="1" dirty="0">
                <a:solidFill>
                  <a:schemeClr val="bg1"/>
                </a:solidFill>
                <a:latin typeface="Century Gothic" panose="020B0502020202020204" pitchFamily="34" charset="0"/>
              </a:rPr>
              <a:t>(Bestätigungsvermerk, Prüfungsbericht)</a:t>
            </a:r>
            <a:endParaRPr lang="de-DE" sz="1200" dirty="0">
              <a:solidFill>
                <a:schemeClr val="bg1"/>
              </a:solidFill>
              <a:latin typeface="Century Gothic" panose="020B0502020202020204" pitchFamily="34" charset="0"/>
            </a:endParaRPr>
          </a:p>
        </p:txBody>
      </p:sp>
      <p:sp>
        <p:nvSpPr>
          <p:cNvPr id="52" name="Grafik 2" descr="Lupe">
            <a:extLst>
              <a:ext uri="{FF2B5EF4-FFF2-40B4-BE49-F238E27FC236}">
                <a16:creationId xmlns:a16="http://schemas.microsoft.com/office/drawing/2014/main" id="{06C96B55-37EF-445A-963F-6A52A3490BB2}"/>
              </a:ext>
            </a:extLst>
          </p:cNvPr>
          <p:cNvSpPr/>
          <p:nvPr/>
        </p:nvSpPr>
        <p:spPr>
          <a:xfrm>
            <a:off x="1884060" y="1295146"/>
            <a:ext cx="508681" cy="508681"/>
          </a:xfrm>
          <a:custGeom>
            <a:avLst/>
            <a:gdLst>
              <a:gd name="connsiteX0" fmla="*/ 498379 w 508681"/>
              <a:gd name="connsiteY0" fmla="*/ 434633 h 508681"/>
              <a:gd name="connsiteX1" fmla="*/ 417891 w 508681"/>
              <a:gd name="connsiteY1" fmla="*/ 354145 h 508681"/>
              <a:gd name="connsiteX2" fmla="*/ 377969 w 508681"/>
              <a:gd name="connsiteY2" fmla="*/ 341911 h 508681"/>
              <a:gd name="connsiteX3" fmla="*/ 349638 w 508681"/>
              <a:gd name="connsiteY3" fmla="*/ 313579 h 508681"/>
              <a:gd name="connsiteX4" fmla="*/ 389560 w 508681"/>
              <a:gd name="connsiteY4" fmla="*/ 196389 h 508681"/>
              <a:gd name="connsiteX5" fmla="*/ 196389 w 508681"/>
              <a:gd name="connsiteY5" fmla="*/ 3220 h 508681"/>
              <a:gd name="connsiteX6" fmla="*/ 3220 w 508681"/>
              <a:gd name="connsiteY6" fmla="*/ 196389 h 508681"/>
              <a:gd name="connsiteX7" fmla="*/ 196389 w 508681"/>
              <a:gd name="connsiteY7" fmla="*/ 389560 h 508681"/>
              <a:gd name="connsiteX8" fmla="*/ 313579 w 508681"/>
              <a:gd name="connsiteY8" fmla="*/ 349638 h 508681"/>
              <a:gd name="connsiteX9" fmla="*/ 341911 w 508681"/>
              <a:gd name="connsiteY9" fmla="*/ 377969 h 508681"/>
              <a:gd name="connsiteX10" fmla="*/ 354145 w 508681"/>
              <a:gd name="connsiteY10" fmla="*/ 417891 h 508681"/>
              <a:gd name="connsiteX11" fmla="*/ 434633 w 508681"/>
              <a:gd name="connsiteY11" fmla="*/ 498379 h 508681"/>
              <a:gd name="connsiteX12" fmla="*/ 466828 w 508681"/>
              <a:gd name="connsiteY12" fmla="*/ 511901 h 508681"/>
              <a:gd name="connsiteX13" fmla="*/ 499023 w 508681"/>
              <a:gd name="connsiteY13" fmla="*/ 498379 h 508681"/>
              <a:gd name="connsiteX14" fmla="*/ 498379 w 508681"/>
              <a:gd name="connsiteY14" fmla="*/ 434633 h 508681"/>
              <a:gd name="connsiteX15" fmla="*/ 195746 w 508681"/>
              <a:gd name="connsiteY15" fmla="*/ 350282 h 508681"/>
              <a:gd name="connsiteX16" fmla="*/ 41210 w 508681"/>
              <a:gd name="connsiteY16" fmla="*/ 195746 h 508681"/>
              <a:gd name="connsiteX17" fmla="*/ 195746 w 508681"/>
              <a:gd name="connsiteY17" fmla="*/ 41210 h 508681"/>
              <a:gd name="connsiteX18" fmla="*/ 350282 w 508681"/>
              <a:gd name="connsiteY18" fmla="*/ 195746 h 508681"/>
              <a:gd name="connsiteX19" fmla="*/ 195746 w 508681"/>
              <a:gd name="connsiteY19" fmla="*/ 350282 h 508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8681" h="508681">
                <a:moveTo>
                  <a:pt x="498379" y="434633"/>
                </a:moveTo>
                <a:lnTo>
                  <a:pt x="417891" y="354145"/>
                </a:lnTo>
                <a:cubicBezTo>
                  <a:pt x="406945" y="343199"/>
                  <a:pt x="392135" y="339335"/>
                  <a:pt x="377969" y="341911"/>
                </a:cubicBezTo>
                <a:lnTo>
                  <a:pt x="349638" y="313579"/>
                </a:lnTo>
                <a:cubicBezTo>
                  <a:pt x="374750" y="281384"/>
                  <a:pt x="389560" y="240175"/>
                  <a:pt x="389560" y="196389"/>
                </a:cubicBezTo>
                <a:cubicBezTo>
                  <a:pt x="389560" y="90146"/>
                  <a:pt x="302633" y="3220"/>
                  <a:pt x="196389" y="3220"/>
                </a:cubicBezTo>
                <a:cubicBezTo>
                  <a:pt x="90146" y="3220"/>
                  <a:pt x="3220" y="90146"/>
                  <a:pt x="3220" y="196389"/>
                </a:cubicBezTo>
                <a:cubicBezTo>
                  <a:pt x="3220" y="302633"/>
                  <a:pt x="90146" y="389560"/>
                  <a:pt x="196389" y="389560"/>
                </a:cubicBezTo>
                <a:cubicBezTo>
                  <a:pt x="240175" y="389560"/>
                  <a:pt x="280740" y="374750"/>
                  <a:pt x="313579" y="349638"/>
                </a:cubicBezTo>
                <a:lnTo>
                  <a:pt x="341911" y="377969"/>
                </a:lnTo>
                <a:cubicBezTo>
                  <a:pt x="339335" y="392135"/>
                  <a:pt x="343199" y="406945"/>
                  <a:pt x="354145" y="417891"/>
                </a:cubicBezTo>
                <a:lnTo>
                  <a:pt x="434633" y="498379"/>
                </a:lnTo>
                <a:cubicBezTo>
                  <a:pt x="443647" y="507393"/>
                  <a:pt x="455237" y="511901"/>
                  <a:pt x="466828" y="511901"/>
                </a:cubicBezTo>
                <a:cubicBezTo>
                  <a:pt x="478418" y="511901"/>
                  <a:pt x="490008" y="507393"/>
                  <a:pt x="499023" y="498379"/>
                </a:cubicBezTo>
                <a:cubicBezTo>
                  <a:pt x="515764" y="480349"/>
                  <a:pt x="515764" y="452018"/>
                  <a:pt x="498379" y="434633"/>
                </a:cubicBezTo>
                <a:close/>
                <a:moveTo>
                  <a:pt x="195746" y="350282"/>
                </a:moveTo>
                <a:cubicBezTo>
                  <a:pt x="110751" y="350282"/>
                  <a:pt x="41210" y="280740"/>
                  <a:pt x="41210" y="195746"/>
                </a:cubicBezTo>
                <a:cubicBezTo>
                  <a:pt x="41210" y="110751"/>
                  <a:pt x="110751" y="41210"/>
                  <a:pt x="195746" y="41210"/>
                </a:cubicBezTo>
                <a:cubicBezTo>
                  <a:pt x="280740" y="41210"/>
                  <a:pt x="350282" y="110751"/>
                  <a:pt x="350282" y="195746"/>
                </a:cubicBezTo>
                <a:cubicBezTo>
                  <a:pt x="350282" y="280740"/>
                  <a:pt x="280740" y="350282"/>
                  <a:pt x="195746" y="350282"/>
                </a:cubicBezTo>
                <a:close/>
              </a:path>
            </a:pathLst>
          </a:custGeom>
          <a:solidFill>
            <a:schemeClr val="tx1"/>
          </a:solidFill>
          <a:ln w="6350" cap="flat">
            <a:noFill/>
            <a:prstDash val="solid"/>
            <a:miter/>
          </a:ln>
        </p:spPr>
        <p:txBody>
          <a:bodyPr rtlCol="0" anchor="ctr"/>
          <a:lstStyle/>
          <a:p>
            <a:endParaRPr lang="de-DE">
              <a:latin typeface="Century Gothic" panose="020B0502020202020204" pitchFamily="34" charset="0"/>
            </a:endParaRPr>
          </a:p>
        </p:txBody>
      </p:sp>
      <p:grpSp>
        <p:nvGrpSpPr>
          <p:cNvPr id="53" name="Grafik 5" descr="Statistik">
            <a:extLst>
              <a:ext uri="{FF2B5EF4-FFF2-40B4-BE49-F238E27FC236}">
                <a16:creationId xmlns:a16="http://schemas.microsoft.com/office/drawing/2014/main" id="{003D5474-1AD1-4784-BE0F-D11C78C0E09F}"/>
              </a:ext>
            </a:extLst>
          </p:cNvPr>
          <p:cNvGrpSpPr/>
          <p:nvPr/>
        </p:nvGrpSpPr>
        <p:grpSpPr>
          <a:xfrm>
            <a:off x="1816215" y="2287833"/>
            <a:ext cx="691697" cy="691697"/>
            <a:chOff x="397556" y="2128734"/>
            <a:chExt cx="691697" cy="691697"/>
          </a:xfrm>
          <a:solidFill>
            <a:schemeClr val="tx1"/>
          </a:solidFill>
        </p:grpSpPr>
        <p:sp>
          <p:nvSpPr>
            <p:cNvPr id="54" name="Freihandform: Form 53">
              <a:extLst>
                <a:ext uri="{FF2B5EF4-FFF2-40B4-BE49-F238E27FC236}">
                  <a16:creationId xmlns:a16="http://schemas.microsoft.com/office/drawing/2014/main" id="{CFB70E87-59D6-4845-91EB-A374D0D3B4B9}"/>
                </a:ext>
              </a:extLst>
            </p:cNvPr>
            <p:cNvSpPr/>
            <p:nvPr/>
          </p:nvSpPr>
          <p:spPr>
            <a:xfrm>
              <a:off x="573513" y="2218307"/>
              <a:ext cx="403490" cy="439516"/>
            </a:xfrm>
            <a:custGeom>
              <a:avLst/>
              <a:gdLst>
                <a:gd name="connsiteX0" fmla="*/ 400457 w 403489"/>
                <a:gd name="connsiteY0" fmla="*/ 54531 h 439515"/>
                <a:gd name="connsiteX1" fmla="*/ 350063 w 403489"/>
                <a:gd name="connsiteY1" fmla="*/ 4053 h 439515"/>
                <a:gd name="connsiteX2" fmla="*/ 299585 w 403489"/>
                <a:gd name="connsiteY2" fmla="*/ 54447 h 439515"/>
                <a:gd name="connsiteX3" fmla="*/ 322497 w 403489"/>
                <a:gd name="connsiteY3" fmla="*/ 96753 h 439515"/>
                <a:gd name="connsiteX4" fmla="*/ 285175 w 403489"/>
                <a:gd name="connsiteY4" fmla="*/ 205840 h 439515"/>
                <a:gd name="connsiteX5" fmla="*/ 285175 w 403489"/>
                <a:gd name="connsiteY5" fmla="*/ 205840 h 439515"/>
                <a:gd name="connsiteX6" fmla="*/ 256354 w 403489"/>
                <a:gd name="connsiteY6" fmla="*/ 214846 h 439515"/>
                <a:gd name="connsiteX7" fmla="*/ 181132 w 403489"/>
                <a:gd name="connsiteY7" fmla="*/ 158430 h 439515"/>
                <a:gd name="connsiteX8" fmla="*/ 151282 w 403489"/>
                <a:gd name="connsiteY8" fmla="*/ 93648 h 439515"/>
                <a:gd name="connsiteX9" fmla="*/ 86501 w 403489"/>
                <a:gd name="connsiteY9" fmla="*/ 123497 h 439515"/>
                <a:gd name="connsiteX10" fmla="*/ 105622 w 403489"/>
                <a:gd name="connsiteY10" fmla="*/ 182783 h 439515"/>
                <a:gd name="connsiteX11" fmla="*/ 57563 w 403489"/>
                <a:gd name="connsiteY11" fmla="*/ 335533 h 439515"/>
                <a:gd name="connsiteX12" fmla="*/ 54609 w 403489"/>
                <a:gd name="connsiteY12" fmla="*/ 335533 h 439515"/>
                <a:gd name="connsiteX13" fmla="*/ 4053 w 403489"/>
                <a:gd name="connsiteY13" fmla="*/ 385849 h 439515"/>
                <a:gd name="connsiteX14" fmla="*/ 54369 w 403489"/>
                <a:gd name="connsiteY14" fmla="*/ 436405 h 439515"/>
                <a:gd name="connsiteX15" fmla="*/ 104925 w 403489"/>
                <a:gd name="connsiteY15" fmla="*/ 386089 h 439515"/>
                <a:gd name="connsiteX16" fmla="*/ 84654 w 403489"/>
                <a:gd name="connsiteY16" fmla="*/ 345548 h 439515"/>
                <a:gd name="connsiteX17" fmla="*/ 133145 w 403489"/>
                <a:gd name="connsiteY17" fmla="*/ 191429 h 439515"/>
                <a:gd name="connsiteX18" fmla="*/ 133866 w 403489"/>
                <a:gd name="connsiteY18" fmla="*/ 191429 h 439515"/>
                <a:gd name="connsiteX19" fmla="*/ 163839 w 403489"/>
                <a:gd name="connsiteY19" fmla="*/ 181486 h 439515"/>
                <a:gd name="connsiteX20" fmla="*/ 238413 w 403489"/>
                <a:gd name="connsiteY20" fmla="*/ 237326 h 439515"/>
                <a:gd name="connsiteX21" fmla="*/ 234738 w 403489"/>
                <a:gd name="connsiteY21" fmla="*/ 256276 h 439515"/>
                <a:gd name="connsiteX22" fmla="*/ 285155 w 403489"/>
                <a:gd name="connsiteY22" fmla="*/ 306732 h 439515"/>
                <a:gd name="connsiteX23" fmla="*/ 335611 w 403489"/>
                <a:gd name="connsiteY23" fmla="*/ 256316 h 439515"/>
                <a:gd name="connsiteX24" fmla="*/ 312842 w 403489"/>
                <a:gd name="connsiteY24" fmla="*/ 214126 h 439515"/>
                <a:gd name="connsiteX25" fmla="*/ 350021 w 403489"/>
                <a:gd name="connsiteY25" fmla="*/ 104967 h 439515"/>
                <a:gd name="connsiteX26" fmla="*/ 400457 w 403489"/>
                <a:gd name="connsiteY26" fmla="*/ 54531 h 43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03489" h="439515">
                  <a:moveTo>
                    <a:pt x="400457" y="54531"/>
                  </a:moveTo>
                  <a:cubicBezTo>
                    <a:pt x="400480" y="26676"/>
                    <a:pt x="377918" y="4076"/>
                    <a:pt x="350063" y="4053"/>
                  </a:cubicBezTo>
                  <a:cubicBezTo>
                    <a:pt x="322208" y="4030"/>
                    <a:pt x="299608" y="26592"/>
                    <a:pt x="299585" y="54447"/>
                  </a:cubicBezTo>
                  <a:cubicBezTo>
                    <a:pt x="299571" y="71518"/>
                    <a:pt x="308192" y="87438"/>
                    <a:pt x="322497" y="96753"/>
                  </a:cubicBezTo>
                  <a:lnTo>
                    <a:pt x="285175" y="205840"/>
                  </a:lnTo>
                  <a:lnTo>
                    <a:pt x="285175" y="205840"/>
                  </a:lnTo>
                  <a:cubicBezTo>
                    <a:pt x="274873" y="205828"/>
                    <a:pt x="264816" y="208971"/>
                    <a:pt x="256354" y="214846"/>
                  </a:cubicBezTo>
                  <a:lnTo>
                    <a:pt x="181132" y="158430"/>
                  </a:lnTo>
                  <a:cubicBezTo>
                    <a:pt x="190778" y="132298"/>
                    <a:pt x="177414" y="103294"/>
                    <a:pt x="151282" y="93648"/>
                  </a:cubicBezTo>
                  <a:cubicBezTo>
                    <a:pt x="125150" y="84002"/>
                    <a:pt x="96147" y="97366"/>
                    <a:pt x="86501" y="123497"/>
                  </a:cubicBezTo>
                  <a:cubicBezTo>
                    <a:pt x="78451" y="145305"/>
                    <a:pt x="86348" y="169789"/>
                    <a:pt x="105622" y="182783"/>
                  </a:cubicBezTo>
                  <a:lnTo>
                    <a:pt x="57563" y="335533"/>
                  </a:lnTo>
                  <a:lnTo>
                    <a:pt x="54609" y="335533"/>
                  </a:lnTo>
                  <a:cubicBezTo>
                    <a:pt x="26754" y="335467"/>
                    <a:pt x="4119" y="357994"/>
                    <a:pt x="4053" y="385849"/>
                  </a:cubicBezTo>
                  <a:cubicBezTo>
                    <a:pt x="3987" y="413704"/>
                    <a:pt x="26514" y="436339"/>
                    <a:pt x="54369" y="436405"/>
                  </a:cubicBezTo>
                  <a:cubicBezTo>
                    <a:pt x="82224" y="436472"/>
                    <a:pt x="104859" y="413944"/>
                    <a:pt x="104925" y="386089"/>
                  </a:cubicBezTo>
                  <a:cubicBezTo>
                    <a:pt x="104963" y="370129"/>
                    <a:pt x="97445" y="355094"/>
                    <a:pt x="84654" y="345548"/>
                  </a:cubicBezTo>
                  <a:lnTo>
                    <a:pt x="133145" y="191429"/>
                  </a:lnTo>
                  <a:lnTo>
                    <a:pt x="133866" y="191429"/>
                  </a:lnTo>
                  <a:cubicBezTo>
                    <a:pt x="144664" y="191409"/>
                    <a:pt x="155170" y="187924"/>
                    <a:pt x="163839" y="181486"/>
                  </a:cubicBezTo>
                  <a:lnTo>
                    <a:pt x="238413" y="237326"/>
                  </a:lnTo>
                  <a:cubicBezTo>
                    <a:pt x="236014" y="243357"/>
                    <a:pt x="234767" y="249785"/>
                    <a:pt x="234738" y="256276"/>
                  </a:cubicBezTo>
                  <a:cubicBezTo>
                    <a:pt x="234728" y="284131"/>
                    <a:pt x="257300" y="306721"/>
                    <a:pt x="285155" y="306732"/>
                  </a:cubicBezTo>
                  <a:cubicBezTo>
                    <a:pt x="313010" y="306742"/>
                    <a:pt x="335600" y="284170"/>
                    <a:pt x="335611" y="256316"/>
                  </a:cubicBezTo>
                  <a:cubicBezTo>
                    <a:pt x="335617" y="239314"/>
                    <a:pt x="327058" y="223452"/>
                    <a:pt x="312842" y="214126"/>
                  </a:cubicBezTo>
                  <a:lnTo>
                    <a:pt x="350021" y="104967"/>
                  </a:lnTo>
                  <a:cubicBezTo>
                    <a:pt x="377876" y="104967"/>
                    <a:pt x="400457" y="82386"/>
                    <a:pt x="400457" y="54531"/>
                  </a:cubicBezTo>
                  <a:close/>
                </a:path>
              </a:pathLst>
            </a:custGeom>
            <a:grpFill/>
            <a:ln w="7144" cap="flat">
              <a:noFill/>
              <a:prstDash val="solid"/>
              <a:miter/>
            </a:ln>
          </p:spPr>
          <p:txBody>
            <a:bodyPr rtlCol="0" anchor="ctr"/>
            <a:lstStyle/>
            <a:p>
              <a:endParaRPr lang="de-DE">
                <a:latin typeface="Century Gothic" panose="020B0502020202020204" pitchFamily="34" charset="0"/>
              </a:endParaRPr>
            </a:p>
          </p:txBody>
        </p:sp>
        <p:sp>
          <p:nvSpPr>
            <p:cNvPr id="55" name="Freihandform: Form 54">
              <a:extLst>
                <a:ext uri="{FF2B5EF4-FFF2-40B4-BE49-F238E27FC236}">
                  <a16:creationId xmlns:a16="http://schemas.microsoft.com/office/drawing/2014/main" id="{E50269BC-545C-4E60-B5DC-80E2974054BA}"/>
                </a:ext>
              </a:extLst>
            </p:cNvPr>
            <p:cNvSpPr/>
            <p:nvPr/>
          </p:nvSpPr>
          <p:spPr>
            <a:xfrm>
              <a:off x="494376" y="2218348"/>
              <a:ext cx="504362" cy="511568"/>
            </a:xfrm>
            <a:custGeom>
              <a:avLst/>
              <a:gdLst>
                <a:gd name="connsiteX0" fmla="*/ 47284 w 504362"/>
                <a:gd name="connsiteY0" fmla="*/ 4053 h 511567"/>
                <a:gd name="connsiteX1" fmla="*/ 4053 w 504362"/>
                <a:gd name="connsiteY1" fmla="*/ 4053 h 511567"/>
                <a:gd name="connsiteX2" fmla="*/ 4053 w 504362"/>
                <a:gd name="connsiteY2" fmla="*/ 508415 h 511567"/>
                <a:gd name="connsiteX3" fmla="*/ 501210 w 504362"/>
                <a:gd name="connsiteY3" fmla="*/ 508415 h 511567"/>
                <a:gd name="connsiteX4" fmla="*/ 501210 w 504362"/>
                <a:gd name="connsiteY4" fmla="*/ 465184 h 511567"/>
                <a:gd name="connsiteX5" fmla="*/ 47284 w 504362"/>
                <a:gd name="connsiteY5" fmla="*/ 465184 h 511567"/>
                <a:gd name="connsiteX6" fmla="*/ 47284 w 504362"/>
                <a:gd name="connsiteY6" fmla="*/ 4053 h 51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4362" h="511567">
                  <a:moveTo>
                    <a:pt x="47284" y="4053"/>
                  </a:moveTo>
                  <a:lnTo>
                    <a:pt x="4053" y="4053"/>
                  </a:lnTo>
                  <a:lnTo>
                    <a:pt x="4053" y="508415"/>
                  </a:lnTo>
                  <a:lnTo>
                    <a:pt x="501210" y="508415"/>
                  </a:lnTo>
                  <a:lnTo>
                    <a:pt x="501210" y="465184"/>
                  </a:lnTo>
                  <a:lnTo>
                    <a:pt x="47284" y="465184"/>
                  </a:lnTo>
                  <a:lnTo>
                    <a:pt x="47284" y="4053"/>
                  </a:lnTo>
                  <a:close/>
                </a:path>
              </a:pathLst>
            </a:custGeom>
            <a:grpFill/>
            <a:ln w="7144" cap="flat">
              <a:noFill/>
              <a:prstDash val="solid"/>
              <a:miter/>
            </a:ln>
          </p:spPr>
          <p:txBody>
            <a:bodyPr rtlCol="0" anchor="ctr"/>
            <a:lstStyle/>
            <a:p>
              <a:endParaRPr lang="de-DE">
                <a:latin typeface="Century Gothic" panose="020B0502020202020204" pitchFamily="34" charset="0"/>
              </a:endParaRPr>
            </a:p>
          </p:txBody>
        </p:sp>
      </p:grpSp>
      <p:grpSp>
        <p:nvGrpSpPr>
          <p:cNvPr id="56" name="Grafik 9" descr="Checkliste">
            <a:extLst>
              <a:ext uri="{FF2B5EF4-FFF2-40B4-BE49-F238E27FC236}">
                <a16:creationId xmlns:a16="http://schemas.microsoft.com/office/drawing/2014/main" id="{0FEDEF37-51B1-465D-BA0D-22DAE860BFB8}"/>
              </a:ext>
            </a:extLst>
          </p:cNvPr>
          <p:cNvGrpSpPr/>
          <p:nvPr/>
        </p:nvGrpSpPr>
        <p:grpSpPr>
          <a:xfrm>
            <a:off x="1808926" y="3401493"/>
            <a:ext cx="730300" cy="730300"/>
            <a:chOff x="389577" y="3226061"/>
            <a:chExt cx="730300" cy="730300"/>
          </a:xfrm>
          <a:solidFill>
            <a:schemeClr val="tx1"/>
          </a:solidFill>
        </p:grpSpPr>
        <p:sp>
          <p:nvSpPr>
            <p:cNvPr id="57" name="Freihandform: Form 56">
              <a:extLst>
                <a:ext uri="{FF2B5EF4-FFF2-40B4-BE49-F238E27FC236}">
                  <a16:creationId xmlns:a16="http://schemas.microsoft.com/office/drawing/2014/main" id="{24A6B763-0FE2-4218-BFA8-4ED5DEC893B7}"/>
                </a:ext>
              </a:extLst>
            </p:cNvPr>
            <p:cNvSpPr/>
            <p:nvPr/>
          </p:nvSpPr>
          <p:spPr>
            <a:xfrm>
              <a:off x="513195" y="3281214"/>
              <a:ext cx="479259" cy="616191"/>
            </a:xfrm>
            <a:custGeom>
              <a:avLst/>
              <a:gdLst>
                <a:gd name="connsiteX0" fmla="*/ 51349 w 479259"/>
                <a:gd name="connsiteY0" fmla="*/ 51349 h 616190"/>
                <a:gd name="connsiteX1" fmla="*/ 431714 w 479259"/>
                <a:gd name="connsiteY1" fmla="*/ 51349 h 616190"/>
                <a:gd name="connsiteX2" fmla="*/ 431714 w 479259"/>
                <a:gd name="connsiteY2" fmla="*/ 568645 h 616190"/>
                <a:gd name="connsiteX3" fmla="*/ 51349 w 479259"/>
                <a:gd name="connsiteY3" fmla="*/ 568645 h 616190"/>
                <a:gd name="connsiteX4" fmla="*/ 51349 w 479259"/>
                <a:gd name="connsiteY4" fmla="*/ 51349 h 616190"/>
                <a:gd name="connsiteX5" fmla="*/ 5705 w 479259"/>
                <a:gd name="connsiteY5" fmla="*/ 614289 h 616190"/>
                <a:gd name="connsiteX6" fmla="*/ 477358 w 479259"/>
                <a:gd name="connsiteY6" fmla="*/ 614289 h 616190"/>
                <a:gd name="connsiteX7" fmla="*/ 477358 w 479259"/>
                <a:gd name="connsiteY7" fmla="*/ 5705 h 616190"/>
                <a:gd name="connsiteX8" fmla="*/ 5705 w 479259"/>
                <a:gd name="connsiteY8" fmla="*/ 5705 h 616190"/>
                <a:gd name="connsiteX9" fmla="*/ 5705 w 479259"/>
                <a:gd name="connsiteY9" fmla="*/ 614289 h 61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9259" h="616190">
                  <a:moveTo>
                    <a:pt x="51349" y="51349"/>
                  </a:moveTo>
                  <a:lnTo>
                    <a:pt x="431714" y="51349"/>
                  </a:lnTo>
                  <a:lnTo>
                    <a:pt x="431714" y="568645"/>
                  </a:lnTo>
                  <a:lnTo>
                    <a:pt x="51349" y="568645"/>
                  </a:lnTo>
                  <a:lnTo>
                    <a:pt x="51349" y="51349"/>
                  </a:lnTo>
                  <a:close/>
                  <a:moveTo>
                    <a:pt x="5705" y="614289"/>
                  </a:moveTo>
                  <a:lnTo>
                    <a:pt x="477358" y="614289"/>
                  </a:lnTo>
                  <a:lnTo>
                    <a:pt x="477358" y="5705"/>
                  </a:lnTo>
                  <a:lnTo>
                    <a:pt x="5705" y="5705"/>
                  </a:lnTo>
                  <a:lnTo>
                    <a:pt x="5705" y="614289"/>
                  </a:lnTo>
                  <a:close/>
                </a:path>
              </a:pathLst>
            </a:custGeom>
            <a:grpFill/>
            <a:ln w="9525" cap="flat">
              <a:noFill/>
              <a:prstDash val="solid"/>
              <a:miter/>
            </a:ln>
          </p:spPr>
          <p:txBody>
            <a:bodyPr rtlCol="0" anchor="ctr"/>
            <a:lstStyle/>
            <a:p>
              <a:endParaRPr lang="de-DE">
                <a:latin typeface="Century Gothic" panose="020B0502020202020204" pitchFamily="34" charset="0"/>
              </a:endParaRPr>
            </a:p>
          </p:txBody>
        </p:sp>
        <p:sp>
          <p:nvSpPr>
            <p:cNvPr id="58" name="Freihandform: Form 57">
              <a:extLst>
                <a:ext uri="{FF2B5EF4-FFF2-40B4-BE49-F238E27FC236}">
                  <a16:creationId xmlns:a16="http://schemas.microsoft.com/office/drawing/2014/main" id="{35E0CA5B-E5E6-415F-B6A2-F557BFDF15D3}"/>
                </a:ext>
              </a:extLst>
            </p:cNvPr>
            <p:cNvSpPr/>
            <p:nvPr/>
          </p:nvSpPr>
          <p:spPr>
            <a:xfrm>
              <a:off x="764236" y="3395323"/>
              <a:ext cx="136931" cy="38036"/>
            </a:xfrm>
            <a:custGeom>
              <a:avLst/>
              <a:gdLst>
                <a:gd name="connsiteX0" fmla="*/ 5705 w 136931"/>
                <a:gd name="connsiteY0" fmla="*/ 5705 h 38036"/>
                <a:gd name="connsiteX1" fmla="*/ 135029 w 136931"/>
                <a:gd name="connsiteY1" fmla="*/ 5705 h 38036"/>
                <a:gd name="connsiteX2" fmla="*/ 135029 w 136931"/>
                <a:gd name="connsiteY2" fmla="*/ 36135 h 38036"/>
                <a:gd name="connsiteX3" fmla="*/ 5705 w 136931"/>
                <a:gd name="connsiteY3" fmla="*/ 36135 h 38036"/>
              </a:gdLst>
              <a:ahLst/>
              <a:cxnLst>
                <a:cxn ang="0">
                  <a:pos x="connsiteX0" y="connsiteY0"/>
                </a:cxn>
                <a:cxn ang="0">
                  <a:pos x="connsiteX1" y="connsiteY1"/>
                </a:cxn>
                <a:cxn ang="0">
                  <a:pos x="connsiteX2" y="connsiteY2"/>
                </a:cxn>
                <a:cxn ang="0">
                  <a:pos x="connsiteX3" y="connsiteY3"/>
                </a:cxn>
              </a:cxnLst>
              <a:rect l="l" t="t" r="r" b="b"/>
              <a:pathLst>
                <a:path w="136931" h="38036">
                  <a:moveTo>
                    <a:pt x="5705" y="5705"/>
                  </a:moveTo>
                  <a:lnTo>
                    <a:pt x="135029" y="5705"/>
                  </a:lnTo>
                  <a:lnTo>
                    <a:pt x="135029" y="36135"/>
                  </a:lnTo>
                  <a:lnTo>
                    <a:pt x="5705" y="36135"/>
                  </a:lnTo>
                  <a:close/>
                </a:path>
              </a:pathLst>
            </a:custGeom>
            <a:grpFill/>
            <a:ln w="9525" cap="flat">
              <a:noFill/>
              <a:prstDash val="solid"/>
              <a:miter/>
            </a:ln>
          </p:spPr>
          <p:txBody>
            <a:bodyPr rtlCol="0" anchor="ctr"/>
            <a:lstStyle/>
            <a:p>
              <a:endParaRPr lang="de-DE">
                <a:latin typeface="Century Gothic" panose="020B0502020202020204" pitchFamily="34" charset="0"/>
              </a:endParaRPr>
            </a:p>
          </p:txBody>
        </p:sp>
        <p:sp>
          <p:nvSpPr>
            <p:cNvPr id="59" name="Freihandform: Form 58">
              <a:extLst>
                <a:ext uri="{FF2B5EF4-FFF2-40B4-BE49-F238E27FC236}">
                  <a16:creationId xmlns:a16="http://schemas.microsoft.com/office/drawing/2014/main" id="{398FCE02-1284-4521-A148-4E3A91D67D67}"/>
                </a:ext>
              </a:extLst>
            </p:cNvPr>
            <p:cNvSpPr/>
            <p:nvPr/>
          </p:nvSpPr>
          <p:spPr>
            <a:xfrm>
              <a:off x="764236" y="3517040"/>
              <a:ext cx="136931" cy="38036"/>
            </a:xfrm>
            <a:custGeom>
              <a:avLst/>
              <a:gdLst>
                <a:gd name="connsiteX0" fmla="*/ 5705 w 136931"/>
                <a:gd name="connsiteY0" fmla="*/ 5705 h 38036"/>
                <a:gd name="connsiteX1" fmla="*/ 135029 w 136931"/>
                <a:gd name="connsiteY1" fmla="*/ 5705 h 38036"/>
                <a:gd name="connsiteX2" fmla="*/ 135029 w 136931"/>
                <a:gd name="connsiteY2" fmla="*/ 36135 h 38036"/>
                <a:gd name="connsiteX3" fmla="*/ 5705 w 136931"/>
                <a:gd name="connsiteY3" fmla="*/ 36135 h 38036"/>
              </a:gdLst>
              <a:ahLst/>
              <a:cxnLst>
                <a:cxn ang="0">
                  <a:pos x="connsiteX0" y="connsiteY0"/>
                </a:cxn>
                <a:cxn ang="0">
                  <a:pos x="connsiteX1" y="connsiteY1"/>
                </a:cxn>
                <a:cxn ang="0">
                  <a:pos x="connsiteX2" y="connsiteY2"/>
                </a:cxn>
                <a:cxn ang="0">
                  <a:pos x="connsiteX3" y="connsiteY3"/>
                </a:cxn>
              </a:cxnLst>
              <a:rect l="l" t="t" r="r" b="b"/>
              <a:pathLst>
                <a:path w="136931" h="38036">
                  <a:moveTo>
                    <a:pt x="5705" y="5705"/>
                  </a:moveTo>
                  <a:lnTo>
                    <a:pt x="135029" y="5705"/>
                  </a:lnTo>
                  <a:lnTo>
                    <a:pt x="135029" y="36135"/>
                  </a:lnTo>
                  <a:lnTo>
                    <a:pt x="5705" y="36135"/>
                  </a:lnTo>
                  <a:close/>
                </a:path>
              </a:pathLst>
            </a:custGeom>
            <a:grpFill/>
            <a:ln w="9525" cap="flat">
              <a:noFill/>
              <a:prstDash val="solid"/>
              <a:miter/>
            </a:ln>
          </p:spPr>
          <p:txBody>
            <a:bodyPr rtlCol="0" anchor="ctr"/>
            <a:lstStyle/>
            <a:p>
              <a:endParaRPr lang="de-DE">
                <a:latin typeface="Century Gothic" panose="020B0502020202020204" pitchFamily="34" charset="0"/>
              </a:endParaRPr>
            </a:p>
          </p:txBody>
        </p:sp>
        <p:sp>
          <p:nvSpPr>
            <p:cNvPr id="60" name="Freihandform: Form 59">
              <a:extLst>
                <a:ext uri="{FF2B5EF4-FFF2-40B4-BE49-F238E27FC236}">
                  <a16:creationId xmlns:a16="http://schemas.microsoft.com/office/drawing/2014/main" id="{47AEFD67-B888-460A-8824-1EBF997513C4}"/>
                </a:ext>
              </a:extLst>
            </p:cNvPr>
            <p:cNvSpPr/>
            <p:nvPr/>
          </p:nvSpPr>
          <p:spPr>
            <a:xfrm>
              <a:off x="764236" y="3760473"/>
              <a:ext cx="136931" cy="38036"/>
            </a:xfrm>
            <a:custGeom>
              <a:avLst/>
              <a:gdLst>
                <a:gd name="connsiteX0" fmla="*/ 5705 w 136931"/>
                <a:gd name="connsiteY0" fmla="*/ 5705 h 38036"/>
                <a:gd name="connsiteX1" fmla="*/ 135029 w 136931"/>
                <a:gd name="connsiteY1" fmla="*/ 5705 h 38036"/>
                <a:gd name="connsiteX2" fmla="*/ 135029 w 136931"/>
                <a:gd name="connsiteY2" fmla="*/ 36135 h 38036"/>
                <a:gd name="connsiteX3" fmla="*/ 5705 w 136931"/>
                <a:gd name="connsiteY3" fmla="*/ 36135 h 38036"/>
              </a:gdLst>
              <a:ahLst/>
              <a:cxnLst>
                <a:cxn ang="0">
                  <a:pos x="connsiteX0" y="connsiteY0"/>
                </a:cxn>
                <a:cxn ang="0">
                  <a:pos x="connsiteX1" y="connsiteY1"/>
                </a:cxn>
                <a:cxn ang="0">
                  <a:pos x="connsiteX2" y="connsiteY2"/>
                </a:cxn>
                <a:cxn ang="0">
                  <a:pos x="connsiteX3" y="connsiteY3"/>
                </a:cxn>
              </a:cxnLst>
              <a:rect l="l" t="t" r="r" b="b"/>
              <a:pathLst>
                <a:path w="136931" h="38036">
                  <a:moveTo>
                    <a:pt x="5705" y="5705"/>
                  </a:moveTo>
                  <a:lnTo>
                    <a:pt x="135029" y="5705"/>
                  </a:lnTo>
                  <a:lnTo>
                    <a:pt x="135029" y="36135"/>
                  </a:lnTo>
                  <a:lnTo>
                    <a:pt x="5705" y="36135"/>
                  </a:lnTo>
                  <a:close/>
                </a:path>
              </a:pathLst>
            </a:custGeom>
            <a:grpFill/>
            <a:ln w="9525" cap="flat">
              <a:noFill/>
              <a:prstDash val="solid"/>
              <a:miter/>
            </a:ln>
          </p:spPr>
          <p:txBody>
            <a:bodyPr rtlCol="0" anchor="ctr"/>
            <a:lstStyle/>
            <a:p>
              <a:endParaRPr lang="de-DE">
                <a:latin typeface="Century Gothic" panose="020B0502020202020204" pitchFamily="34" charset="0"/>
              </a:endParaRPr>
            </a:p>
          </p:txBody>
        </p:sp>
        <p:sp>
          <p:nvSpPr>
            <p:cNvPr id="61" name="Freihandform: Form 60">
              <a:extLst>
                <a:ext uri="{FF2B5EF4-FFF2-40B4-BE49-F238E27FC236}">
                  <a16:creationId xmlns:a16="http://schemas.microsoft.com/office/drawing/2014/main" id="{3DBD2F1F-3B8F-48CA-B018-3F325D6F114D}"/>
                </a:ext>
              </a:extLst>
            </p:cNvPr>
            <p:cNvSpPr/>
            <p:nvPr/>
          </p:nvSpPr>
          <p:spPr>
            <a:xfrm>
              <a:off x="764236" y="3638757"/>
              <a:ext cx="136931" cy="38036"/>
            </a:xfrm>
            <a:custGeom>
              <a:avLst/>
              <a:gdLst>
                <a:gd name="connsiteX0" fmla="*/ 5705 w 136931"/>
                <a:gd name="connsiteY0" fmla="*/ 5705 h 38036"/>
                <a:gd name="connsiteX1" fmla="*/ 135029 w 136931"/>
                <a:gd name="connsiteY1" fmla="*/ 5705 h 38036"/>
                <a:gd name="connsiteX2" fmla="*/ 135029 w 136931"/>
                <a:gd name="connsiteY2" fmla="*/ 36135 h 38036"/>
                <a:gd name="connsiteX3" fmla="*/ 5705 w 136931"/>
                <a:gd name="connsiteY3" fmla="*/ 36135 h 38036"/>
              </a:gdLst>
              <a:ahLst/>
              <a:cxnLst>
                <a:cxn ang="0">
                  <a:pos x="connsiteX0" y="connsiteY0"/>
                </a:cxn>
                <a:cxn ang="0">
                  <a:pos x="connsiteX1" y="connsiteY1"/>
                </a:cxn>
                <a:cxn ang="0">
                  <a:pos x="connsiteX2" y="connsiteY2"/>
                </a:cxn>
                <a:cxn ang="0">
                  <a:pos x="connsiteX3" y="connsiteY3"/>
                </a:cxn>
              </a:cxnLst>
              <a:rect l="l" t="t" r="r" b="b"/>
              <a:pathLst>
                <a:path w="136931" h="38036">
                  <a:moveTo>
                    <a:pt x="5705" y="5705"/>
                  </a:moveTo>
                  <a:lnTo>
                    <a:pt x="135029" y="5705"/>
                  </a:lnTo>
                  <a:lnTo>
                    <a:pt x="135029" y="36135"/>
                  </a:lnTo>
                  <a:lnTo>
                    <a:pt x="5705" y="36135"/>
                  </a:lnTo>
                  <a:close/>
                </a:path>
              </a:pathLst>
            </a:custGeom>
            <a:grpFill/>
            <a:ln w="9525" cap="flat">
              <a:noFill/>
              <a:prstDash val="solid"/>
              <a:miter/>
            </a:ln>
          </p:spPr>
          <p:txBody>
            <a:bodyPr rtlCol="0" anchor="ctr"/>
            <a:lstStyle/>
            <a:p>
              <a:endParaRPr lang="de-DE">
                <a:latin typeface="Century Gothic" panose="020B0502020202020204" pitchFamily="34" charset="0"/>
              </a:endParaRPr>
            </a:p>
          </p:txBody>
        </p:sp>
        <p:sp>
          <p:nvSpPr>
            <p:cNvPr id="62" name="Freihandform: Form 61">
              <a:extLst>
                <a:ext uri="{FF2B5EF4-FFF2-40B4-BE49-F238E27FC236}">
                  <a16:creationId xmlns:a16="http://schemas.microsoft.com/office/drawing/2014/main" id="{AB85CFAE-A170-480F-80DD-0E616E574FE2}"/>
                </a:ext>
              </a:extLst>
            </p:cNvPr>
            <p:cNvSpPr/>
            <p:nvPr/>
          </p:nvSpPr>
          <p:spPr>
            <a:xfrm>
              <a:off x="604483" y="3357287"/>
              <a:ext cx="121717" cy="98895"/>
            </a:xfrm>
            <a:custGeom>
              <a:avLst/>
              <a:gdLst>
                <a:gd name="connsiteX0" fmla="*/ 118293 w 121716"/>
                <a:gd name="connsiteY0" fmla="*/ 27006 h 98894"/>
                <a:gd name="connsiteX1" fmla="*/ 96993 w 121716"/>
                <a:gd name="connsiteY1" fmla="*/ 5705 h 98894"/>
                <a:gd name="connsiteX2" fmla="*/ 46785 w 121716"/>
                <a:gd name="connsiteY2" fmla="*/ 55914 h 98894"/>
                <a:gd name="connsiteX3" fmla="*/ 27006 w 121716"/>
                <a:gd name="connsiteY3" fmla="*/ 36135 h 98894"/>
                <a:gd name="connsiteX4" fmla="*/ 5705 w 121716"/>
                <a:gd name="connsiteY4" fmla="*/ 57435 h 98894"/>
                <a:gd name="connsiteX5" fmla="*/ 46785 w 121716"/>
                <a:gd name="connsiteY5" fmla="*/ 98514 h 9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716" h="98894">
                  <a:moveTo>
                    <a:pt x="118293" y="27006"/>
                  </a:moveTo>
                  <a:lnTo>
                    <a:pt x="96993" y="5705"/>
                  </a:lnTo>
                  <a:lnTo>
                    <a:pt x="46785" y="55914"/>
                  </a:lnTo>
                  <a:lnTo>
                    <a:pt x="27006" y="36135"/>
                  </a:lnTo>
                  <a:lnTo>
                    <a:pt x="5705" y="57435"/>
                  </a:lnTo>
                  <a:lnTo>
                    <a:pt x="46785" y="98514"/>
                  </a:lnTo>
                  <a:close/>
                </a:path>
              </a:pathLst>
            </a:custGeom>
            <a:grpFill/>
            <a:ln w="9525" cap="flat">
              <a:noFill/>
              <a:prstDash val="solid"/>
              <a:miter/>
            </a:ln>
          </p:spPr>
          <p:txBody>
            <a:bodyPr rtlCol="0" anchor="ctr"/>
            <a:lstStyle/>
            <a:p>
              <a:endParaRPr lang="de-DE">
                <a:latin typeface="Century Gothic" panose="020B0502020202020204" pitchFamily="34" charset="0"/>
              </a:endParaRPr>
            </a:p>
          </p:txBody>
        </p:sp>
        <p:sp>
          <p:nvSpPr>
            <p:cNvPr id="63" name="Freihandform: Form 62">
              <a:extLst>
                <a:ext uri="{FF2B5EF4-FFF2-40B4-BE49-F238E27FC236}">
                  <a16:creationId xmlns:a16="http://schemas.microsoft.com/office/drawing/2014/main" id="{1C7BAB0C-CA7A-4A61-BC12-E4C2D3330E5F}"/>
                </a:ext>
              </a:extLst>
            </p:cNvPr>
            <p:cNvSpPr/>
            <p:nvPr/>
          </p:nvSpPr>
          <p:spPr>
            <a:xfrm>
              <a:off x="604483" y="3479003"/>
              <a:ext cx="121717" cy="98895"/>
            </a:xfrm>
            <a:custGeom>
              <a:avLst/>
              <a:gdLst>
                <a:gd name="connsiteX0" fmla="*/ 118293 w 121716"/>
                <a:gd name="connsiteY0" fmla="*/ 27006 h 98894"/>
                <a:gd name="connsiteX1" fmla="*/ 96993 w 121716"/>
                <a:gd name="connsiteY1" fmla="*/ 5705 h 98894"/>
                <a:gd name="connsiteX2" fmla="*/ 46785 w 121716"/>
                <a:gd name="connsiteY2" fmla="*/ 55914 h 98894"/>
                <a:gd name="connsiteX3" fmla="*/ 27006 w 121716"/>
                <a:gd name="connsiteY3" fmla="*/ 36135 h 98894"/>
                <a:gd name="connsiteX4" fmla="*/ 5705 w 121716"/>
                <a:gd name="connsiteY4" fmla="*/ 57435 h 98894"/>
                <a:gd name="connsiteX5" fmla="*/ 46785 w 121716"/>
                <a:gd name="connsiteY5" fmla="*/ 98514 h 9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716" h="98894">
                  <a:moveTo>
                    <a:pt x="118293" y="27006"/>
                  </a:moveTo>
                  <a:lnTo>
                    <a:pt x="96993" y="5705"/>
                  </a:lnTo>
                  <a:lnTo>
                    <a:pt x="46785" y="55914"/>
                  </a:lnTo>
                  <a:lnTo>
                    <a:pt x="27006" y="36135"/>
                  </a:lnTo>
                  <a:lnTo>
                    <a:pt x="5705" y="57435"/>
                  </a:lnTo>
                  <a:lnTo>
                    <a:pt x="46785" y="98514"/>
                  </a:lnTo>
                  <a:close/>
                </a:path>
              </a:pathLst>
            </a:custGeom>
            <a:grpFill/>
            <a:ln w="9525" cap="flat">
              <a:noFill/>
              <a:prstDash val="solid"/>
              <a:miter/>
            </a:ln>
          </p:spPr>
          <p:txBody>
            <a:bodyPr rtlCol="0" anchor="ctr"/>
            <a:lstStyle/>
            <a:p>
              <a:endParaRPr lang="de-DE">
                <a:latin typeface="Century Gothic" panose="020B0502020202020204" pitchFamily="34" charset="0"/>
              </a:endParaRPr>
            </a:p>
          </p:txBody>
        </p:sp>
        <p:sp>
          <p:nvSpPr>
            <p:cNvPr id="64" name="Freihandform: Form 63">
              <a:extLst>
                <a:ext uri="{FF2B5EF4-FFF2-40B4-BE49-F238E27FC236}">
                  <a16:creationId xmlns:a16="http://schemas.microsoft.com/office/drawing/2014/main" id="{64D38AF9-0807-4EB1-AA0A-5DDFB845AAED}"/>
                </a:ext>
              </a:extLst>
            </p:cNvPr>
            <p:cNvSpPr/>
            <p:nvPr/>
          </p:nvSpPr>
          <p:spPr>
            <a:xfrm>
              <a:off x="604483" y="3600720"/>
              <a:ext cx="121717" cy="98895"/>
            </a:xfrm>
            <a:custGeom>
              <a:avLst/>
              <a:gdLst>
                <a:gd name="connsiteX0" fmla="*/ 118293 w 121716"/>
                <a:gd name="connsiteY0" fmla="*/ 27006 h 98894"/>
                <a:gd name="connsiteX1" fmla="*/ 96993 w 121716"/>
                <a:gd name="connsiteY1" fmla="*/ 5705 h 98894"/>
                <a:gd name="connsiteX2" fmla="*/ 46785 w 121716"/>
                <a:gd name="connsiteY2" fmla="*/ 55914 h 98894"/>
                <a:gd name="connsiteX3" fmla="*/ 27006 w 121716"/>
                <a:gd name="connsiteY3" fmla="*/ 36135 h 98894"/>
                <a:gd name="connsiteX4" fmla="*/ 5705 w 121716"/>
                <a:gd name="connsiteY4" fmla="*/ 57435 h 98894"/>
                <a:gd name="connsiteX5" fmla="*/ 46785 w 121716"/>
                <a:gd name="connsiteY5" fmla="*/ 98514 h 9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716" h="98894">
                  <a:moveTo>
                    <a:pt x="118293" y="27006"/>
                  </a:moveTo>
                  <a:lnTo>
                    <a:pt x="96993" y="5705"/>
                  </a:lnTo>
                  <a:lnTo>
                    <a:pt x="46785" y="55914"/>
                  </a:lnTo>
                  <a:lnTo>
                    <a:pt x="27006" y="36135"/>
                  </a:lnTo>
                  <a:lnTo>
                    <a:pt x="5705" y="57435"/>
                  </a:lnTo>
                  <a:lnTo>
                    <a:pt x="46785" y="98514"/>
                  </a:lnTo>
                  <a:close/>
                </a:path>
              </a:pathLst>
            </a:custGeom>
            <a:grpFill/>
            <a:ln w="9525" cap="flat">
              <a:noFill/>
              <a:prstDash val="solid"/>
              <a:miter/>
            </a:ln>
          </p:spPr>
          <p:txBody>
            <a:bodyPr rtlCol="0" anchor="ctr"/>
            <a:lstStyle/>
            <a:p>
              <a:endParaRPr lang="de-DE">
                <a:latin typeface="Century Gothic" panose="020B0502020202020204" pitchFamily="34" charset="0"/>
              </a:endParaRPr>
            </a:p>
          </p:txBody>
        </p:sp>
        <p:sp>
          <p:nvSpPr>
            <p:cNvPr id="65" name="Freihandform: Form 64">
              <a:extLst>
                <a:ext uri="{FF2B5EF4-FFF2-40B4-BE49-F238E27FC236}">
                  <a16:creationId xmlns:a16="http://schemas.microsoft.com/office/drawing/2014/main" id="{5BDDBC1D-DEFE-4A29-8F5D-225416BAF7D5}"/>
                </a:ext>
              </a:extLst>
            </p:cNvPr>
            <p:cNvSpPr/>
            <p:nvPr/>
          </p:nvSpPr>
          <p:spPr>
            <a:xfrm>
              <a:off x="604483" y="3720915"/>
              <a:ext cx="121717" cy="98895"/>
            </a:xfrm>
            <a:custGeom>
              <a:avLst/>
              <a:gdLst>
                <a:gd name="connsiteX0" fmla="*/ 118293 w 121716"/>
                <a:gd name="connsiteY0" fmla="*/ 27006 h 98894"/>
                <a:gd name="connsiteX1" fmla="*/ 96993 w 121716"/>
                <a:gd name="connsiteY1" fmla="*/ 5705 h 98894"/>
                <a:gd name="connsiteX2" fmla="*/ 46785 w 121716"/>
                <a:gd name="connsiteY2" fmla="*/ 55914 h 98894"/>
                <a:gd name="connsiteX3" fmla="*/ 27006 w 121716"/>
                <a:gd name="connsiteY3" fmla="*/ 36135 h 98894"/>
                <a:gd name="connsiteX4" fmla="*/ 5705 w 121716"/>
                <a:gd name="connsiteY4" fmla="*/ 57435 h 98894"/>
                <a:gd name="connsiteX5" fmla="*/ 46785 w 121716"/>
                <a:gd name="connsiteY5" fmla="*/ 98514 h 9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716" h="98894">
                  <a:moveTo>
                    <a:pt x="118293" y="27006"/>
                  </a:moveTo>
                  <a:lnTo>
                    <a:pt x="96993" y="5705"/>
                  </a:lnTo>
                  <a:lnTo>
                    <a:pt x="46785" y="55914"/>
                  </a:lnTo>
                  <a:lnTo>
                    <a:pt x="27006" y="36135"/>
                  </a:lnTo>
                  <a:lnTo>
                    <a:pt x="5705" y="57435"/>
                  </a:lnTo>
                  <a:lnTo>
                    <a:pt x="46785" y="98514"/>
                  </a:lnTo>
                  <a:close/>
                </a:path>
              </a:pathLst>
            </a:custGeom>
            <a:grpFill/>
            <a:ln w="9525" cap="flat">
              <a:noFill/>
              <a:prstDash val="solid"/>
              <a:miter/>
            </a:ln>
          </p:spPr>
          <p:txBody>
            <a:bodyPr rtlCol="0" anchor="ctr"/>
            <a:lstStyle/>
            <a:p>
              <a:endParaRPr lang="de-DE">
                <a:latin typeface="Century Gothic" panose="020B0502020202020204" pitchFamily="34" charset="0"/>
              </a:endParaRPr>
            </a:p>
          </p:txBody>
        </p:sp>
      </p:grpSp>
      <p:sp>
        <p:nvSpPr>
          <p:cNvPr id="66" name="Grafik 12" descr="Richtung">
            <a:extLst>
              <a:ext uri="{FF2B5EF4-FFF2-40B4-BE49-F238E27FC236}">
                <a16:creationId xmlns:a16="http://schemas.microsoft.com/office/drawing/2014/main" id="{28647059-5169-4463-A2A2-10333103419C}"/>
              </a:ext>
            </a:extLst>
          </p:cNvPr>
          <p:cNvSpPr/>
          <p:nvPr/>
        </p:nvSpPr>
        <p:spPr>
          <a:xfrm>
            <a:off x="1913956" y="4640179"/>
            <a:ext cx="497157" cy="497157"/>
          </a:xfrm>
          <a:custGeom>
            <a:avLst/>
            <a:gdLst>
              <a:gd name="connsiteX0" fmla="*/ 478154 w 497157"/>
              <a:gd name="connsiteY0" fmla="*/ 4053 h 497157"/>
              <a:gd name="connsiteX1" fmla="*/ 473110 w 497157"/>
              <a:gd name="connsiteY1" fmla="*/ 4773 h 497157"/>
              <a:gd name="connsiteX2" fmla="*/ 14861 w 497157"/>
              <a:gd name="connsiteY2" fmla="*/ 157523 h 497157"/>
              <a:gd name="connsiteX3" fmla="*/ 4053 w 497157"/>
              <a:gd name="connsiteY3" fmla="*/ 171934 h 497157"/>
              <a:gd name="connsiteX4" fmla="*/ 14861 w 497157"/>
              <a:gd name="connsiteY4" fmla="*/ 186344 h 497157"/>
              <a:gd name="connsiteX5" fmla="*/ 232457 w 497157"/>
              <a:gd name="connsiteY5" fmla="*/ 264880 h 497157"/>
              <a:gd name="connsiteX6" fmla="*/ 310993 w 497157"/>
              <a:gd name="connsiteY6" fmla="*/ 482477 h 497157"/>
              <a:gd name="connsiteX7" fmla="*/ 325404 w 497157"/>
              <a:gd name="connsiteY7" fmla="*/ 493284 h 497157"/>
              <a:gd name="connsiteX8" fmla="*/ 339814 w 497157"/>
              <a:gd name="connsiteY8" fmla="*/ 482477 h 497157"/>
              <a:gd name="connsiteX9" fmla="*/ 492564 w 497157"/>
              <a:gd name="connsiteY9" fmla="*/ 23507 h 497157"/>
              <a:gd name="connsiteX10" fmla="*/ 490402 w 497157"/>
              <a:gd name="connsiteY10" fmla="*/ 9817 h 497157"/>
              <a:gd name="connsiteX11" fmla="*/ 478154 w 497157"/>
              <a:gd name="connsiteY11" fmla="*/ 4053 h 497157"/>
              <a:gd name="connsiteX12" fmla="*/ 478154 w 497157"/>
              <a:gd name="connsiteY12" fmla="*/ 4053 h 497157"/>
              <a:gd name="connsiteX13" fmla="*/ 434923 w 497157"/>
              <a:gd name="connsiteY13" fmla="*/ 63135 h 497157"/>
              <a:gd name="connsiteX14" fmla="*/ 324683 w 497157"/>
              <a:gd name="connsiteY14" fmla="*/ 393853 h 497157"/>
              <a:gd name="connsiteX15" fmla="*/ 273527 w 497157"/>
              <a:gd name="connsiteY15" fmla="*/ 251190 h 497157"/>
              <a:gd name="connsiteX16" fmla="*/ 266321 w 497157"/>
              <a:gd name="connsiteY16" fmla="*/ 231737 h 497157"/>
              <a:gd name="connsiteX17" fmla="*/ 246867 w 497157"/>
              <a:gd name="connsiteY17" fmla="*/ 224531 h 497157"/>
              <a:gd name="connsiteX18" fmla="*/ 104205 w 497157"/>
              <a:gd name="connsiteY18" fmla="*/ 173375 h 497157"/>
              <a:gd name="connsiteX19" fmla="*/ 434923 w 497157"/>
              <a:gd name="connsiteY19" fmla="*/ 63135 h 497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7157" h="497157">
                <a:moveTo>
                  <a:pt x="478154" y="4053"/>
                </a:moveTo>
                <a:cubicBezTo>
                  <a:pt x="476713" y="4053"/>
                  <a:pt x="474551" y="4053"/>
                  <a:pt x="473110" y="4773"/>
                </a:cubicBezTo>
                <a:lnTo>
                  <a:pt x="14861" y="157523"/>
                </a:lnTo>
                <a:cubicBezTo>
                  <a:pt x="8376" y="159685"/>
                  <a:pt x="4053" y="165449"/>
                  <a:pt x="4053" y="171934"/>
                </a:cubicBezTo>
                <a:cubicBezTo>
                  <a:pt x="4053" y="178418"/>
                  <a:pt x="8376" y="184182"/>
                  <a:pt x="14861" y="186344"/>
                </a:cubicBezTo>
                <a:lnTo>
                  <a:pt x="232457" y="264880"/>
                </a:lnTo>
                <a:lnTo>
                  <a:pt x="310993" y="482477"/>
                </a:lnTo>
                <a:cubicBezTo>
                  <a:pt x="313155" y="488961"/>
                  <a:pt x="318919" y="493284"/>
                  <a:pt x="325404" y="493284"/>
                </a:cubicBezTo>
                <a:cubicBezTo>
                  <a:pt x="331888" y="493284"/>
                  <a:pt x="337653" y="488961"/>
                  <a:pt x="339814" y="482477"/>
                </a:cubicBezTo>
                <a:lnTo>
                  <a:pt x="492564" y="23507"/>
                </a:lnTo>
                <a:cubicBezTo>
                  <a:pt x="494005" y="18463"/>
                  <a:pt x="493284" y="13420"/>
                  <a:pt x="490402" y="9817"/>
                </a:cubicBezTo>
                <a:cubicBezTo>
                  <a:pt x="488241" y="6935"/>
                  <a:pt x="483918" y="4053"/>
                  <a:pt x="478154" y="4053"/>
                </a:cubicBezTo>
                <a:lnTo>
                  <a:pt x="478154" y="4053"/>
                </a:lnTo>
                <a:close/>
                <a:moveTo>
                  <a:pt x="434923" y="63135"/>
                </a:moveTo>
                <a:lnTo>
                  <a:pt x="324683" y="393853"/>
                </a:lnTo>
                <a:lnTo>
                  <a:pt x="273527" y="251190"/>
                </a:lnTo>
                <a:lnTo>
                  <a:pt x="266321" y="231737"/>
                </a:lnTo>
                <a:lnTo>
                  <a:pt x="246867" y="224531"/>
                </a:lnTo>
                <a:lnTo>
                  <a:pt x="104205" y="173375"/>
                </a:lnTo>
                <a:lnTo>
                  <a:pt x="434923" y="63135"/>
                </a:lnTo>
              </a:path>
            </a:pathLst>
          </a:custGeom>
          <a:solidFill>
            <a:schemeClr val="tx1"/>
          </a:solidFill>
          <a:ln w="7144" cap="flat">
            <a:noFill/>
            <a:prstDash val="solid"/>
            <a:miter/>
          </a:ln>
        </p:spPr>
        <p:txBody>
          <a:bodyPr rtlCol="0" anchor="ctr"/>
          <a:lstStyle/>
          <a:p>
            <a:endParaRPr lang="de-DE">
              <a:latin typeface="Century Gothic" panose="020B0502020202020204" pitchFamily="34" charset="0"/>
            </a:endParaRPr>
          </a:p>
        </p:txBody>
      </p:sp>
      <p:sp>
        <p:nvSpPr>
          <p:cNvPr id="67" name="Flussdiagramm: Alternativer Prozess 66">
            <a:extLst>
              <a:ext uri="{FF2B5EF4-FFF2-40B4-BE49-F238E27FC236}">
                <a16:creationId xmlns:a16="http://schemas.microsoft.com/office/drawing/2014/main" id="{B181E1BA-A039-4A39-ABC6-2A4DEFFF2357}"/>
              </a:ext>
            </a:extLst>
          </p:cNvPr>
          <p:cNvSpPr/>
          <p:nvPr/>
        </p:nvSpPr>
        <p:spPr>
          <a:xfrm>
            <a:off x="5430034" y="3069909"/>
            <a:ext cx="1353114" cy="309779"/>
          </a:xfrm>
          <a:prstGeom prst="flowChartAlternateProcess">
            <a:avLst/>
          </a:prstGeom>
          <a:solidFill>
            <a:srgbClr val="FFFFA3"/>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FF0000"/>
                </a:solidFill>
                <a:latin typeface="Century Gothic" panose="020B0502020202020204" pitchFamily="34" charset="0"/>
              </a:rPr>
              <a:t>andere ISA [DE]</a:t>
            </a:r>
          </a:p>
        </p:txBody>
      </p:sp>
      <p:sp>
        <p:nvSpPr>
          <p:cNvPr id="68" name="Flussdiagramm: Alternativer Prozess 67">
            <a:extLst>
              <a:ext uri="{FF2B5EF4-FFF2-40B4-BE49-F238E27FC236}">
                <a16:creationId xmlns:a16="http://schemas.microsoft.com/office/drawing/2014/main" id="{6D23D6C4-CACE-4FD2-982B-3E3953CB02AC}"/>
              </a:ext>
            </a:extLst>
          </p:cNvPr>
          <p:cNvSpPr/>
          <p:nvPr/>
        </p:nvSpPr>
        <p:spPr>
          <a:xfrm>
            <a:off x="5412111" y="4164101"/>
            <a:ext cx="1353114" cy="309779"/>
          </a:xfrm>
          <a:prstGeom prst="flowChartAlternateProcess">
            <a:avLst/>
          </a:prstGeom>
          <a:solidFill>
            <a:srgbClr val="FFFFA3"/>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FF0000"/>
                </a:solidFill>
                <a:latin typeface="Century Gothic" panose="020B0502020202020204" pitchFamily="34" charset="0"/>
              </a:rPr>
              <a:t>andere ISA [DE]</a:t>
            </a:r>
          </a:p>
        </p:txBody>
      </p:sp>
      <p:sp>
        <p:nvSpPr>
          <p:cNvPr id="69" name="Textfeld 1">
            <a:extLst>
              <a:ext uri="{FF2B5EF4-FFF2-40B4-BE49-F238E27FC236}">
                <a16:creationId xmlns:a16="http://schemas.microsoft.com/office/drawing/2014/main" id="{42EACC4A-432A-4A1D-8BD0-88CA63FB50B3}"/>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398386520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836712"/>
            <a:ext cx="502381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3.3.2 Verständnis vom Geschäftsmodell notwendig</a:t>
            </a:r>
          </a:p>
        </p:txBody>
      </p:sp>
      <p:sp>
        <p:nvSpPr>
          <p:cNvPr id="37" name="Rechteck: abgerundete Ecken 36">
            <a:extLst>
              <a:ext uri="{FF2B5EF4-FFF2-40B4-BE49-F238E27FC236}">
                <a16:creationId xmlns:a16="http://schemas.microsoft.com/office/drawing/2014/main" id="{55D264BD-C661-4330-86F8-1B3B01C19153}"/>
              </a:ext>
            </a:extLst>
          </p:cNvPr>
          <p:cNvSpPr/>
          <p:nvPr/>
        </p:nvSpPr>
        <p:spPr>
          <a:xfrm>
            <a:off x="5648494" y="4204646"/>
            <a:ext cx="4538952" cy="646331"/>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bg1"/>
                </a:solidFill>
                <a:latin typeface="Century Gothic" panose="020B0502020202020204" pitchFamily="34" charset="0"/>
              </a:rPr>
              <a:t>     Geschäftsrisiken</a:t>
            </a:r>
            <a:endParaRPr lang="de-DE" sz="1200" b="1" dirty="0">
              <a:solidFill>
                <a:schemeClr val="bg1"/>
              </a:solidFill>
              <a:latin typeface="Century Gothic" panose="020B0502020202020204" pitchFamily="34" charset="0"/>
            </a:endParaRPr>
          </a:p>
        </p:txBody>
      </p:sp>
      <p:sp>
        <p:nvSpPr>
          <p:cNvPr id="38" name="Textfeld 37">
            <a:extLst>
              <a:ext uri="{FF2B5EF4-FFF2-40B4-BE49-F238E27FC236}">
                <a16:creationId xmlns:a16="http://schemas.microsoft.com/office/drawing/2014/main" id="{C4B71952-C0EC-4E77-B807-923951C00409}"/>
              </a:ext>
            </a:extLst>
          </p:cNvPr>
          <p:cNvSpPr txBox="1"/>
          <p:nvPr/>
        </p:nvSpPr>
        <p:spPr>
          <a:xfrm>
            <a:off x="8106188" y="5074697"/>
            <a:ext cx="2289346" cy="276999"/>
          </a:xfrm>
          <a:prstGeom prst="rect">
            <a:avLst/>
          </a:prstGeom>
          <a:noFill/>
        </p:spPr>
        <p:txBody>
          <a:bodyPr wrap="square" rtlCol="0">
            <a:spAutoFit/>
          </a:bodyPr>
          <a:lstStyle/>
          <a:p>
            <a:r>
              <a:rPr lang="de-DE" sz="1200" b="1" dirty="0">
                <a:latin typeface="Century Gothic" panose="020B0502020202020204" pitchFamily="34" charset="0"/>
              </a:rPr>
              <a:t>Finanzielle Transaktionen</a:t>
            </a:r>
          </a:p>
        </p:txBody>
      </p:sp>
      <p:sp>
        <p:nvSpPr>
          <p:cNvPr id="69" name="Pfeil: nach unten 68">
            <a:extLst>
              <a:ext uri="{FF2B5EF4-FFF2-40B4-BE49-F238E27FC236}">
                <a16:creationId xmlns:a16="http://schemas.microsoft.com/office/drawing/2014/main" id="{1C2A09FF-005D-4FF8-A0FB-7D3449D91969}"/>
              </a:ext>
            </a:extLst>
          </p:cNvPr>
          <p:cNvSpPr/>
          <p:nvPr/>
        </p:nvSpPr>
        <p:spPr>
          <a:xfrm>
            <a:off x="6581638" y="5003236"/>
            <a:ext cx="331839" cy="45375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cxnSp>
        <p:nvCxnSpPr>
          <p:cNvPr id="70" name="Gerade Verbindung mit Pfeil 69">
            <a:extLst>
              <a:ext uri="{FF2B5EF4-FFF2-40B4-BE49-F238E27FC236}">
                <a16:creationId xmlns:a16="http://schemas.microsoft.com/office/drawing/2014/main" id="{D0D96131-60D3-4F26-8085-AE406506A4EF}"/>
              </a:ext>
            </a:extLst>
          </p:cNvPr>
          <p:cNvCxnSpPr>
            <a:cxnSpLocks/>
          </p:cNvCxnSpPr>
          <p:nvPr/>
        </p:nvCxnSpPr>
        <p:spPr>
          <a:xfrm>
            <a:off x="4290892" y="1824378"/>
            <a:ext cx="373613" cy="288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Gerade Verbindung mit Pfeil 70">
            <a:extLst>
              <a:ext uri="{FF2B5EF4-FFF2-40B4-BE49-F238E27FC236}">
                <a16:creationId xmlns:a16="http://schemas.microsoft.com/office/drawing/2014/main" id="{C16389FB-2ECB-4C82-8836-21A1A151EEE9}"/>
              </a:ext>
            </a:extLst>
          </p:cNvPr>
          <p:cNvCxnSpPr>
            <a:cxnSpLocks/>
          </p:cNvCxnSpPr>
          <p:nvPr/>
        </p:nvCxnSpPr>
        <p:spPr>
          <a:xfrm flipV="1">
            <a:off x="4272774" y="2928537"/>
            <a:ext cx="190465" cy="2003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Gerade Verbindung mit Pfeil 71">
            <a:extLst>
              <a:ext uri="{FF2B5EF4-FFF2-40B4-BE49-F238E27FC236}">
                <a16:creationId xmlns:a16="http://schemas.microsoft.com/office/drawing/2014/main" id="{A1621F34-12FA-4C6B-A2DC-03D0B50E18B0}"/>
              </a:ext>
            </a:extLst>
          </p:cNvPr>
          <p:cNvCxnSpPr>
            <a:cxnSpLocks/>
          </p:cNvCxnSpPr>
          <p:nvPr/>
        </p:nvCxnSpPr>
        <p:spPr>
          <a:xfrm flipH="1">
            <a:off x="5632989" y="1636549"/>
            <a:ext cx="5501" cy="216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Gerade Verbindung mit Pfeil 72">
            <a:extLst>
              <a:ext uri="{FF2B5EF4-FFF2-40B4-BE49-F238E27FC236}">
                <a16:creationId xmlns:a16="http://schemas.microsoft.com/office/drawing/2014/main" id="{1981ED19-5896-4664-A8CF-679A2BD8E1C3}"/>
              </a:ext>
            </a:extLst>
          </p:cNvPr>
          <p:cNvCxnSpPr>
            <a:cxnSpLocks/>
          </p:cNvCxnSpPr>
          <p:nvPr/>
        </p:nvCxnSpPr>
        <p:spPr>
          <a:xfrm flipH="1">
            <a:off x="6418033" y="1709565"/>
            <a:ext cx="299515" cy="3148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Gerade Verbindung mit Pfeil 73">
            <a:extLst>
              <a:ext uri="{FF2B5EF4-FFF2-40B4-BE49-F238E27FC236}">
                <a16:creationId xmlns:a16="http://schemas.microsoft.com/office/drawing/2014/main" id="{7A34A631-1573-4E39-AC84-C26E57F99E62}"/>
              </a:ext>
            </a:extLst>
          </p:cNvPr>
          <p:cNvCxnSpPr>
            <a:cxnSpLocks/>
            <a:stCxn id="90" idx="1"/>
          </p:cNvCxnSpPr>
          <p:nvPr/>
        </p:nvCxnSpPr>
        <p:spPr>
          <a:xfrm flipH="1">
            <a:off x="6864874" y="2339415"/>
            <a:ext cx="269776" cy="2125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Gerade Verbindung mit Pfeil 74">
            <a:extLst>
              <a:ext uri="{FF2B5EF4-FFF2-40B4-BE49-F238E27FC236}">
                <a16:creationId xmlns:a16="http://schemas.microsoft.com/office/drawing/2014/main" id="{B8A734BC-C625-426C-8820-9A80D5724C9E}"/>
              </a:ext>
            </a:extLst>
          </p:cNvPr>
          <p:cNvCxnSpPr>
            <a:cxnSpLocks/>
          </p:cNvCxnSpPr>
          <p:nvPr/>
        </p:nvCxnSpPr>
        <p:spPr>
          <a:xfrm flipH="1" flipV="1">
            <a:off x="7247812" y="3213209"/>
            <a:ext cx="349193"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6" name="Textfeld 75">
            <a:extLst>
              <a:ext uri="{FF2B5EF4-FFF2-40B4-BE49-F238E27FC236}">
                <a16:creationId xmlns:a16="http://schemas.microsoft.com/office/drawing/2014/main" id="{BD270A40-5791-43F7-BCCE-58A106AB0117}"/>
              </a:ext>
            </a:extLst>
          </p:cNvPr>
          <p:cNvSpPr txBox="1"/>
          <p:nvPr/>
        </p:nvSpPr>
        <p:spPr>
          <a:xfrm>
            <a:off x="911425" y="4924325"/>
            <a:ext cx="4714324" cy="1384995"/>
          </a:xfrm>
          <a:prstGeom prst="rect">
            <a:avLst/>
          </a:prstGeom>
          <a:noFill/>
          <a:ln w="73025">
            <a:noFill/>
          </a:ln>
        </p:spPr>
        <p:txBody>
          <a:bodyPr wrap="square" rtlCol="0">
            <a:spAutoFit/>
          </a:bodyPr>
          <a:lstStyle/>
          <a:p>
            <a:r>
              <a:rPr lang="de-DE" sz="1200" b="1" dirty="0">
                <a:latin typeface="Century Gothic" panose="020B0502020202020204" pitchFamily="34" charset="0"/>
              </a:rPr>
              <a:t>Unterstützung Abschlussprüfer bei:</a:t>
            </a:r>
          </a:p>
          <a:p>
            <a:endParaRPr lang="de-DE" sz="1200" b="1" dirty="0">
              <a:latin typeface="Century Gothic" panose="020B0502020202020204" pitchFamily="34" charset="0"/>
            </a:endParaRPr>
          </a:p>
          <a:p>
            <a:pPr marL="266700" indent="-266700" defTabSz="896938">
              <a:buFont typeface="Wingdings" panose="05000000000000000000" pitchFamily="2" charset="2"/>
              <a:buChar char="à"/>
            </a:pPr>
            <a:r>
              <a:rPr lang="de-DE" sz="1200" dirty="0">
                <a:latin typeface="Century Gothic" panose="020B0502020202020204" pitchFamily="34" charset="0"/>
              </a:rPr>
              <a:t>Verstehen der für die Einheit </a:t>
            </a:r>
            <a:r>
              <a:rPr lang="de-DE" sz="1200" b="1" dirty="0">
                <a:solidFill>
                  <a:srgbClr val="FF0000"/>
                </a:solidFill>
                <a:latin typeface="Century Gothic" panose="020B0502020202020204" pitchFamily="34" charset="0"/>
              </a:rPr>
              <a:t>relevanten</a:t>
            </a:r>
            <a:r>
              <a:rPr lang="de-DE" sz="1200" dirty="0">
                <a:latin typeface="Century Gothic" panose="020B0502020202020204" pitchFamily="34" charset="0"/>
              </a:rPr>
              <a:t> Ereignisse und Umstände</a:t>
            </a:r>
            <a:br>
              <a:rPr lang="de-DE" sz="1200" dirty="0">
                <a:latin typeface="Century Gothic" panose="020B0502020202020204" pitchFamily="34" charset="0"/>
              </a:rPr>
            </a:br>
            <a:endParaRPr lang="de-DE" sz="1200" dirty="0">
              <a:latin typeface="Century Gothic" panose="020B0502020202020204" pitchFamily="34" charset="0"/>
            </a:endParaRPr>
          </a:p>
          <a:p>
            <a:pPr marL="266700" indent="-266700">
              <a:buFont typeface="Wingdings" panose="05000000000000000000" pitchFamily="2" charset="2"/>
              <a:buChar char="à"/>
            </a:pPr>
            <a:r>
              <a:rPr lang="de-DE" sz="1200" dirty="0">
                <a:latin typeface="Century Gothic" panose="020B0502020202020204" pitchFamily="34" charset="0"/>
              </a:rPr>
              <a:t>Identifizierung, </a:t>
            </a:r>
            <a:r>
              <a:rPr lang="de-DE" sz="1200" b="1" dirty="0">
                <a:solidFill>
                  <a:srgbClr val="FF0000"/>
                </a:solidFill>
                <a:latin typeface="Century Gothic" panose="020B0502020202020204" pitchFamily="34" charset="0"/>
              </a:rPr>
              <a:t>wie und in welchem Ausmaß</a:t>
            </a:r>
            <a:r>
              <a:rPr lang="de-DE" sz="1200" dirty="0">
                <a:latin typeface="Century Gothic" panose="020B0502020202020204" pitchFamily="34" charset="0"/>
              </a:rPr>
              <a:t> sich </a:t>
            </a:r>
            <a:r>
              <a:rPr lang="de-DE" sz="1200" b="1" dirty="0">
                <a:latin typeface="Century Gothic" panose="020B0502020202020204" pitchFamily="34" charset="0"/>
              </a:rPr>
              <a:t>inhärente Risikofaktoren </a:t>
            </a:r>
            <a:r>
              <a:rPr lang="de-DE" sz="1200" dirty="0">
                <a:latin typeface="Century Gothic" panose="020B0502020202020204" pitchFamily="34" charset="0"/>
              </a:rPr>
              <a:t>auf den Abschluss auswirken</a:t>
            </a:r>
          </a:p>
        </p:txBody>
      </p:sp>
      <p:sp>
        <p:nvSpPr>
          <p:cNvPr id="77" name="Rechteck: abgerundete Ecken 76">
            <a:extLst>
              <a:ext uri="{FF2B5EF4-FFF2-40B4-BE49-F238E27FC236}">
                <a16:creationId xmlns:a16="http://schemas.microsoft.com/office/drawing/2014/main" id="{9FD7C266-F7BD-46AE-AFB0-E22AF95994B4}"/>
              </a:ext>
            </a:extLst>
          </p:cNvPr>
          <p:cNvSpPr/>
          <p:nvPr/>
        </p:nvSpPr>
        <p:spPr>
          <a:xfrm>
            <a:off x="5648494" y="5553039"/>
            <a:ext cx="4538952" cy="752881"/>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FF0000"/>
                </a:solidFill>
                <a:latin typeface="Century Gothic" panose="020B0502020202020204" pitchFamily="34" charset="0"/>
              </a:rPr>
              <a:t>Risiken</a:t>
            </a:r>
            <a:r>
              <a:rPr lang="de-DE" sz="1200" dirty="0">
                <a:solidFill>
                  <a:schemeClr val="tx1"/>
                </a:solidFill>
                <a:latin typeface="Century Gothic" panose="020B0502020202020204" pitchFamily="34" charset="0"/>
              </a:rPr>
              <a:t> wesentlicher falscher Darstellungen im Abschluss</a:t>
            </a:r>
          </a:p>
        </p:txBody>
      </p:sp>
      <p:sp>
        <p:nvSpPr>
          <p:cNvPr id="78" name="Pfeil: nach unten 77">
            <a:extLst>
              <a:ext uri="{FF2B5EF4-FFF2-40B4-BE49-F238E27FC236}">
                <a16:creationId xmlns:a16="http://schemas.microsoft.com/office/drawing/2014/main" id="{8D54556D-A95B-44EC-9278-435B9FEBD67B}"/>
              </a:ext>
            </a:extLst>
          </p:cNvPr>
          <p:cNvSpPr/>
          <p:nvPr/>
        </p:nvSpPr>
        <p:spPr>
          <a:xfrm>
            <a:off x="7168912" y="5007278"/>
            <a:ext cx="331839" cy="45375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79" name="Pfeil: nach unten 78">
            <a:extLst>
              <a:ext uri="{FF2B5EF4-FFF2-40B4-BE49-F238E27FC236}">
                <a16:creationId xmlns:a16="http://schemas.microsoft.com/office/drawing/2014/main" id="{B3132335-8A13-4C7C-9068-512C76063287}"/>
              </a:ext>
            </a:extLst>
          </p:cNvPr>
          <p:cNvSpPr/>
          <p:nvPr/>
        </p:nvSpPr>
        <p:spPr>
          <a:xfrm>
            <a:off x="7754719" y="5003236"/>
            <a:ext cx="331839" cy="45375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nvGrpSpPr>
          <p:cNvPr id="80" name="Gruppieren 79">
            <a:extLst>
              <a:ext uri="{FF2B5EF4-FFF2-40B4-BE49-F238E27FC236}">
                <a16:creationId xmlns:a16="http://schemas.microsoft.com/office/drawing/2014/main" id="{7892FF97-A814-40B7-B827-EC808511799B}"/>
              </a:ext>
            </a:extLst>
          </p:cNvPr>
          <p:cNvGrpSpPr/>
          <p:nvPr/>
        </p:nvGrpSpPr>
        <p:grpSpPr>
          <a:xfrm>
            <a:off x="5734895" y="4253602"/>
            <a:ext cx="4277787" cy="584764"/>
            <a:chOff x="3751084" y="3631959"/>
            <a:chExt cx="4277787" cy="584764"/>
          </a:xfrm>
        </p:grpSpPr>
        <p:sp>
          <p:nvSpPr>
            <p:cNvPr id="81" name="Explosion: 8 Zacken 80">
              <a:extLst>
                <a:ext uri="{FF2B5EF4-FFF2-40B4-BE49-F238E27FC236}">
                  <a16:creationId xmlns:a16="http://schemas.microsoft.com/office/drawing/2014/main" id="{2A8996CD-D738-4198-A13B-58509A65DA7B}"/>
                </a:ext>
              </a:extLst>
            </p:cNvPr>
            <p:cNvSpPr/>
            <p:nvPr/>
          </p:nvSpPr>
          <p:spPr>
            <a:xfrm>
              <a:off x="3751084" y="3631959"/>
              <a:ext cx="369116" cy="413334"/>
            </a:xfrm>
            <a:prstGeom prst="irregularSeal1">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800" b="1" dirty="0">
                  <a:solidFill>
                    <a:schemeClr val="tx1"/>
                  </a:solidFill>
                  <a:latin typeface="Century Gothic" panose="020B0502020202020204" pitchFamily="34" charset="0"/>
                </a:rPr>
                <a:t>R1</a:t>
              </a:r>
            </a:p>
          </p:txBody>
        </p:sp>
        <p:sp>
          <p:nvSpPr>
            <p:cNvPr id="82" name="Explosion: 8 Zacken 81">
              <a:extLst>
                <a:ext uri="{FF2B5EF4-FFF2-40B4-BE49-F238E27FC236}">
                  <a16:creationId xmlns:a16="http://schemas.microsoft.com/office/drawing/2014/main" id="{2D1C745D-B0AC-4684-806E-9E5A1A6711D0}"/>
                </a:ext>
              </a:extLst>
            </p:cNvPr>
            <p:cNvSpPr/>
            <p:nvPr/>
          </p:nvSpPr>
          <p:spPr>
            <a:xfrm>
              <a:off x="4191836" y="3803389"/>
              <a:ext cx="369116" cy="413334"/>
            </a:xfrm>
            <a:prstGeom prst="irregularSeal1">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800" b="1" dirty="0">
                  <a:solidFill>
                    <a:schemeClr val="tx1"/>
                  </a:solidFill>
                  <a:latin typeface="Century Gothic" panose="020B0502020202020204" pitchFamily="34" charset="0"/>
                </a:rPr>
                <a:t>R2</a:t>
              </a:r>
            </a:p>
          </p:txBody>
        </p:sp>
        <p:sp>
          <p:nvSpPr>
            <p:cNvPr id="83" name="Explosion: 8 Zacken 82">
              <a:extLst>
                <a:ext uri="{FF2B5EF4-FFF2-40B4-BE49-F238E27FC236}">
                  <a16:creationId xmlns:a16="http://schemas.microsoft.com/office/drawing/2014/main" id="{61B0A7AF-4C65-4003-8E37-77998B19C5EE}"/>
                </a:ext>
              </a:extLst>
            </p:cNvPr>
            <p:cNvSpPr/>
            <p:nvPr/>
          </p:nvSpPr>
          <p:spPr>
            <a:xfrm>
              <a:off x="4679112" y="3696091"/>
              <a:ext cx="369116" cy="413334"/>
            </a:xfrm>
            <a:prstGeom prst="irregularSeal1">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800" b="1" dirty="0">
                  <a:solidFill>
                    <a:schemeClr val="tx1"/>
                  </a:solidFill>
                  <a:latin typeface="Century Gothic" panose="020B0502020202020204" pitchFamily="34" charset="0"/>
                </a:rPr>
                <a:t>R3</a:t>
              </a:r>
            </a:p>
          </p:txBody>
        </p:sp>
        <p:sp>
          <p:nvSpPr>
            <p:cNvPr id="84" name="Explosion: 8 Zacken 83">
              <a:extLst>
                <a:ext uri="{FF2B5EF4-FFF2-40B4-BE49-F238E27FC236}">
                  <a16:creationId xmlns:a16="http://schemas.microsoft.com/office/drawing/2014/main" id="{1062D2D9-DB5C-4E96-9799-C4C9F8CEF51E}"/>
                </a:ext>
              </a:extLst>
            </p:cNvPr>
            <p:cNvSpPr/>
            <p:nvPr/>
          </p:nvSpPr>
          <p:spPr>
            <a:xfrm>
              <a:off x="7145671" y="3631959"/>
              <a:ext cx="369116" cy="413334"/>
            </a:xfrm>
            <a:prstGeom prst="irregularSeal1">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800" b="1" dirty="0" err="1">
                  <a:solidFill>
                    <a:schemeClr val="tx1"/>
                  </a:solidFill>
                  <a:latin typeface="Century Gothic" panose="020B0502020202020204" pitchFamily="34" charset="0"/>
                </a:rPr>
                <a:t>Rx</a:t>
              </a:r>
              <a:endParaRPr lang="de-DE" sz="800" b="1" dirty="0">
                <a:solidFill>
                  <a:schemeClr val="tx1"/>
                </a:solidFill>
                <a:latin typeface="Century Gothic" panose="020B0502020202020204" pitchFamily="34" charset="0"/>
              </a:endParaRPr>
            </a:p>
          </p:txBody>
        </p:sp>
        <p:sp>
          <p:nvSpPr>
            <p:cNvPr id="85" name="Explosion: 8 Zacken 84">
              <a:extLst>
                <a:ext uri="{FF2B5EF4-FFF2-40B4-BE49-F238E27FC236}">
                  <a16:creationId xmlns:a16="http://schemas.microsoft.com/office/drawing/2014/main" id="{83C25AFC-5367-4F51-8F05-6EE64ED24331}"/>
                </a:ext>
              </a:extLst>
            </p:cNvPr>
            <p:cNvSpPr/>
            <p:nvPr/>
          </p:nvSpPr>
          <p:spPr>
            <a:xfrm>
              <a:off x="7659755" y="3790082"/>
              <a:ext cx="369116" cy="413334"/>
            </a:xfrm>
            <a:prstGeom prst="irregularSeal1">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800" b="1" dirty="0">
                  <a:solidFill>
                    <a:schemeClr val="tx1"/>
                  </a:solidFill>
                  <a:latin typeface="Century Gothic" panose="020B0502020202020204" pitchFamily="34" charset="0"/>
                </a:rPr>
                <a:t>Ry</a:t>
              </a:r>
            </a:p>
          </p:txBody>
        </p:sp>
      </p:grpSp>
      <p:sp>
        <p:nvSpPr>
          <p:cNvPr id="86" name="Rechteck: abgerundete Ecken 85">
            <a:extLst>
              <a:ext uri="{FF2B5EF4-FFF2-40B4-BE49-F238E27FC236}">
                <a16:creationId xmlns:a16="http://schemas.microsoft.com/office/drawing/2014/main" id="{7A6AFBD9-5E85-4FC3-80C3-7AD8FBB2B574}"/>
              </a:ext>
            </a:extLst>
          </p:cNvPr>
          <p:cNvSpPr/>
          <p:nvPr/>
        </p:nvSpPr>
        <p:spPr>
          <a:xfrm>
            <a:off x="2360971" y="1604599"/>
            <a:ext cx="1879133" cy="464557"/>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Branchenbezogene Faktoren</a:t>
            </a:r>
          </a:p>
        </p:txBody>
      </p:sp>
      <p:sp>
        <p:nvSpPr>
          <p:cNvPr id="87" name="Rechteck: abgerundete Ecken 86">
            <a:extLst>
              <a:ext uri="{FF2B5EF4-FFF2-40B4-BE49-F238E27FC236}">
                <a16:creationId xmlns:a16="http://schemas.microsoft.com/office/drawing/2014/main" id="{99D4E95E-D19F-49D7-B5BC-2E6F2319FC89}"/>
              </a:ext>
            </a:extLst>
          </p:cNvPr>
          <p:cNvSpPr/>
          <p:nvPr/>
        </p:nvSpPr>
        <p:spPr>
          <a:xfrm>
            <a:off x="2241587" y="2342066"/>
            <a:ext cx="2049305" cy="1359017"/>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Interne Faktoren</a:t>
            </a:r>
            <a:br>
              <a:rPr lang="de-DE" sz="1200" dirty="0">
                <a:solidFill>
                  <a:schemeClr val="tx1"/>
                </a:solidFill>
                <a:latin typeface="Century Gothic" panose="020B0502020202020204" pitchFamily="34" charset="0"/>
              </a:rPr>
            </a:br>
            <a:endParaRPr lang="de-DE" sz="1200" dirty="0">
              <a:solidFill>
                <a:schemeClr val="tx1"/>
              </a:solidFill>
              <a:latin typeface="Century Gothic" panose="020B0502020202020204" pitchFamily="34" charset="0"/>
            </a:endParaRPr>
          </a:p>
          <a:p>
            <a:pPr marL="171450" indent="-171450">
              <a:buFont typeface="Arial" panose="020B0604020202020204" pitchFamily="34" charset="0"/>
              <a:buChar char="•"/>
            </a:pPr>
            <a:r>
              <a:rPr lang="de-DE" sz="1200" dirty="0">
                <a:solidFill>
                  <a:schemeClr val="tx1"/>
                </a:solidFill>
                <a:latin typeface="Century Gothic" panose="020B0502020202020204" pitchFamily="34" charset="0"/>
              </a:rPr>
              <a:t>Organisationsstruktur</a:t>
            </a:r>
          </a:p>
          <a:p>
            <a:pPr marL="171450" indent="-171450">
              <a:buFont typeface="Arial" panose="020B0604020202020204" pitchFamily="34" charset="0"/>
              <a:buChar char="•"/>
            </a:pPr>
            <a:r>
              <a:rPr lang="de-DE" sz="1200" dirty="0">
                <a:solidFill>
                  <a:schemeClr val="tx1"/>
                </a:solidFill>
                <a:latin typeface="Century Gothic" panose="020B0502020202020204" pitchFamily="34" charset="0"/>
              </a:rPr>
              <a:t>Eigentümerschaft</a:t>
            </a:r>
          </a:p>
          <a:p>
            <a:pPr marL="171450" indent="-171450">
              <a:buFont typeface="Arial" panose="020B0604020202020204" pitchFamily="34" charset="0"/>
              <a:buChar char="•"/>
            </a:pPr>
            <a:r>
              <a:rPr lang="de-DE" sz="1200" dirty="0">
                <a:solidFill>
                  <a:schemeClr val="tx1"/>
                </a:solidFill>
                <a:latin typeface="Century Gothic" panose="020B0502020202020204" pitchFamily="34" charset="0"/>
              </a:rPr>
              <a:t>Führung</a:t>
            </a:r>
          </a:p>
          <a:p>
            <a:pPr marL="171450" indent="-171450">
              <a:buFont typeface="Arial" panose="020B0604020202020204" pitchFamily="34" charset="0"/>
              <a:buChar char="•"/>
            </a:pPr>
            <a:r>
              <a:rPr lang="de-DE" sz="1200" dirty="0">
                <a:solidFill>
                  <a:schemeClr val="tx1"/>
                </a:solidFill>
                <a:latin typeface="Century Gothic" panose="020B0502020202020204" pitchFamily="34" charset="0"/>
              </a:rPr>
              <a:t>Überwachung</a:t>
            </a:r>
          </a:p>
        </p:txBody>
      </p:sp>
      <p:sp>
        <p:nvSpPr>
          <p:cNvPr id="88" name="Rechteck: abgerundete Ecken 87">
            <a:extLst>
              <a:ext uri="{FF2B5EF4-FFF2-40B4-BE49-F238E27FC236}">
                <a16:creationId xmlns:a16="http://schemas.microsoft.com/office/drawing/2014/main" id="{0D033801-90A9-40AA-900F-D4B65E5DF313}"/>
              </a:ext>
            </a:extLst>
          </p:cNvPr>
          <p:cNvSpPr/>
          <p:nvPr/>
        </p:nvSpPr>
        <p:spPr>
          <a:xfrm>
            <a:off x="4708927" y="1140042"/>
            <a:ext cx="1879133" cy="464557"/>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Regulatorische Faktoren</a:t>
            </a:r>
          </a:p>
        </p:txBody>
      </p:sp>
      <p:sp>
        <p:nvSpPr>
          <p:cNvPr id="89" name="Rechteck: abgerundete Ecken 88">
            <a:extLst>
              <a:ext uri="{FF2B5EF4-FFF2-40B4-BE49-F238E27FC236}">
                <a16:creationId xmlns:a16="http://schemas.microsoft.com/office/drawing/2014/main" id="{7D241C0A-CE16-4B32-826F-165F667D8C6E}"/>
              </a:ext>
            </a:extLst>
          </p:cNvPr>
          <p:cNvSpPr/>
          <p:nvPr/>
        </p:nvSpPr>
        <p:spPr>
          <a:xfrm>
            <a:off x="6747557" y="1404228"/>
            <a:ext cx="2170712" cy="464557"/>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Andere externe Faktoren</a:t>
            </a:r>
          </a:p>
        </p:txBody>
      </p:sp>
      <p:sp>
        <p:nvSpPr>
          <p:cNvPr id="90" name="Rechteck: abgerundete Ecken 89">
            <a:extLst>
              <a:ext uri="{FF2B5EF4-FFF2-40B4-BE49-F238E27FC236}">
                <a16:creationId xmlns:a16="http://schemas.microsoft.com/office/drawing/2014/main" id="{6B4AD82E-494B-412A-8A5B-A846E35D23DB}"/>
              </a:ext>
            </a:extLst>
          </p:cNvPr>
          <p:cNvSpPr/>
          <p:nvPr/>
        </p:nvSpPr>
        <p:spPr>
          <a:xfrm>
            <a:off x="7134650" y="2019144"/>
            <a:ext cx="2473893" cy="640541"/>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Intern und extern genutzte Kennzahlen zur Beurteilung des wirtschaftlichen Erfolges</a:t>
            </a:r>
          </a:p>
        </p:txBody>
      </p:sp>
      <p:sp>
        <p:nvSpPr>
          <p:cNvPr id="91" name="Rechteck: abgerundete Ecken 90">
            <a:extLst>
              <a:ext uri="{FF2B5EF4-FFF2-40B4-BE49-F238E27FC236}">
                <a16:creationId xmlns:a16="http://schemas.microsoft.com/office/drawing/2014/main" id="{9ABB8299-51B1-45F8-A22D-DD4DAE8BD7C0}"/>
              </a:ext>
            </a:extLst>
          </p:cNvPr>
          <p:cNvSpPr/>
          <p:nvPr/>
        </p:nvSpPr>
        <p:spPr>
          <a:xfrm>
            <a:off x="7648761" y="2980931"/>
            <a:ext cx="2170712" cy="464557"/>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IT-Einsatz beim Geschäftsmodell</a:t>
            </a:r>
          </a:p>
        </p:txBody>
      </p:sp>
      <p:sp>
        <p:nvSpPr>
          <p:cNvPr id="92" name="Pfeil: nach unten 91">
            <a:extLst>
              <a:ext uri="{FF2B5EF4-FFF2-40B4-BE49-F238E27FC236}">
                <a16:creationId xmlns:a16="http://schemas.microsoft.com/office/drawing/2014/main" id="{889DBDAD-B758-403C-914F-33FBCFABC9D2}"/>
              </a:ext>
            </a:extLst>
          </p:cNvPr>
          <p:cNvSpPr/>
          <p:nvPr/>
        </p:nvSpPr>
        <p:spPr>
          <a:xfrm>
            <a:off x="6385709" y="3672829"/>
            <a:ext cx="331839" cy="453756"/>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93" name="Ellipse 92">
            <a:extLst>
              <a:ext uri="{FF2B5EF4-FFF2-40B4-BE49-F238E27FC236}">
                <a16:creationId xmlns:a16="http://schemas.microsoft.com/office/drawing/2014/main" id="{34293D47-40D5-4B5E-BD8F-0E40D90B2A9F}"/>
              </a:ext>
            </a:extLst>
          </p:cNvPr>
          <p:cNvSpPr/>
          <p:nvPr/>
        </p:nvSpPr>
        <p:spPr>
          <a:xfrm>
            <a:off x="4394766" y="1861824"/>
            <a:ext cx="2507453" cy="1499368"/>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bg1"/>
                </a:solidFill>
                <a:latin typeface="Century Gothic" panose="020B0502020202020204" pitchFamily="34" charset="0"/>
              </a:rPr>
              <a:t>Geschäftstätigkeit der Einheit</a:t>
            </a:r>
          </a:p>
        </p:txBody>
      </p:sp>
      <p:sp>
        <p:nvSpPr>
          <p:cNvPr id="94" name="Ellipse 93">
            <a:extLst>
              <a:ext uri="{FF2B5EF4-FFF2-40B4-BE49-F238E27FC236}">
                <a16:creationId xmlns:a16="http://schemas.microsoft.com/office/drawing/2014/main" id="{90E3D1A4-70F7-4088-AC07-935DBD038DA1}"/>
              </a:ext>
            </a:extLst>
          </p:cNvPr>
          <p:cNvSpPr/>
          <p:nvPr/>
        </p:nvSpPr>
        <p:spPr>
          <a:xfrm>
            <a:off x="5823508" y="2879846"/>
            <a:ext cx="1387454" cy="666729"/>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1200" b="1" dirty="0">
                <a:solidFill>
                  <a:schemeClr val="tx1"/>
                </a:solidFill>
                <a:latin typeface="Century Gothic" panose="020B0502020202020204" pitchFamily="34" charset="0"/>
              </a:rPr>
              <a:t>Geschäfts-</a:t>
            </a:r>
            <a:br>
              <a:rPr lang="de-DE" sz="1200" b="1" dirty="0">
                <a:solidFill>
                  <a:schemeClr val="tx1"/>
                </a:solidFill>
                <a:latin typeface="Century Gothic" panose="020B0502020202020204" pitchFamily="34" charset="0"/>
              </a:rPr>
            </a:br>
            <a:r>
              <a:rPr lang="de-DE" sz="1200" b="1" dirty="0" err="1">
                <a:solidFill>
                  <a:schemeClr val="tx1"/>
                </a:solidFill>
                <a:latin typeface="Century Gothic" panose="020B0502020202020204" pitchFamily="34" charset="0"/>
              </a:rPr>
              <a:t>modell</a:t>
            </a:r>
            <a:endParaRPr lang="de-DE" sz="1200" b="1" dirty="0">
              <a:solidFill>
                <a:schemeClr val="tx1"/>
              </a:solidFill>
              <a:latin typeface="Century Gothic" panose="020B0502020202020204" pitchFamily="34" charset="0"/>
            </a:endParaRPr>
          </a:p>
        </p:txBody>
      </p:sp>
      <p:sp>
        <p:nvSpPr>
          <p:cNvPr id="95" name="Textfeld 1">
            <a:extLst>
              <a:ext uri="{FF2B5EF4-FFF2-40B4-BE49-F238E27FC236}">
                <a16:creationId xmlns:a16="http://schemas.microsoft.com/office/drawing/2014/main" id="{A728F909-2DA3-4822-8F75-3FBD3BDB807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146831428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692696"/>
            <a:ext cx="604652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3.3.3 Beispiele zu den Aspekten der Einheit und ihrem Umfeld</a:t>
            </a:r>
          </a:p>
        </p:txBody>
      </p:sp>
      <p:graphicFrame>
        <p:nvGraphicFramePr>
          <p:cNvPr id="35" name="Tabelle 34">
            <a:extLst>
              <a:ext uri="{FF2B5EF4-FFF2-40B4-BE49-F238E27FC236}">
                <a16:creationId xmlns:a16="http://schemas.microsoft.com/office/drawing/2014/main" id="{49804D0C-F3C3-48A4-B273-A7CC42F1CEE6}"/>
              </a:ext>
            </a:extLst>
          </p:cNvPr>
          <p:cNvGraphicFramePr>
            <a:graphicFrameLocks noGrp="1"/>
          </p:cNvGraphicFramePr>
          <p:nvPr>
            <p:extLst>
              <p:ext uri="{D42A27DB-BD31-4B8C-83A1-F6EECF244321}">
                <p14:modId xmlns:p14="http://schemas.microsoft.com/office/powerpoint/2010/main" val="470927434"/>
              </p:ext>
            </p:extLst>
          </p:nvPr>
        </p:nvGraphicFramePr>
        <p:xfrm>
          <a:off x="1055440" y="1052736"/>
          <a:ext cx="10333970" cy="4988560"/>
        </p:xfrm>
        <a:graphic>
          <a:graphicData uri="http://schemas.openxmlformats.org/drawingml/2006/table">
            <a:tbl>
              <a:tblPr firstRow="1" bandRow="1">
                <a:tableStyleId>{5C22544A-7EE6-4342-B048-85BDC9FD1C3A}</a:tableStyleId>
              </a:tblPr>
              <a:tblGrid>
                <a:gridCol w="5166985">
                  <a:extLst>
                    <a:ext uri="{9D8B030D-6E8A-4147-A177-3AD203B41FA5}">
                      <a16:colId xmlns:a16="http://schemas.microsoft.com/office/drawing/2014/main" val="3235421033"/>
                    </a:ext>
                  </a:extLst>
                </a:gridCol>
                <a:gridCol w="5166985">
                  <a:extLst>
                    <a:ext uri="{9D8B030D-6E8A-4147-A177-3AD203B41FA5}">
                      <a16:colId xmlns:a16="http://schemas.microsoft.com/office/drawing/2014/main" val="3475985225"/>
                    </a:ext>
                  </a:extLst>
                </a:gridCol>
              </a:tblGrid>
              <a:tr h="370840">
                <a:tc>
                  <a:txBody>
                    <a:bodyPr/>
                    <a:lstStyle/>
                    <a:p>
                      <a:pPr algn="ctr"/>
                      <a:r>
                        <a:rPr lang="de-DE" sz="1050" dirty="0">
                          <a:solidFill>
                            <a:schemeClr val="tx1"/>
                          </a:solidFill>
                          <a:latin typeface="Century Gothic" panose="020B0502020202020204" pitchFamily="34" charset="0"/>
                        </a:rPr>
                        <a:t>Einflussfaktoren auf die Einheit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de-DE" sz="1050" dirty="0">
                          <a:solidFill>
                            <a:schemeClr val="tx1"/>
                          </a:solidFill>
                          <a:latin typeface="Century Gothic" panose="020B0502020202020204" pitchFamily="34" charset="0"/>
                        </a:rPr>
                        <a:t>Beispiele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6861283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50" b="1" dirty="0">
                          <a:latin typeface="Century Gothic" panose="020B0502020202020204" pitchFamily="34" charset="0"/>
                        </a:rPr>
                        <a:t>Organisationsstruktur und Eigentümerschaft </a:t>
                      </a:r>
                    </a:p>
                    <a:p>
                      <a:endParaRPr lang="de-DE" sz="105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563" indent="-182563">
                        <a:buFont typeface="Arial" panose="020B0604020202020204" pitchFamily="34" charset="0"/>
                        <a:buChar char="•"/>
                      </a:pPr>
                      <a:r>
                        <a:rPr lang="de-DE" sz="1050" dirty="0">
                          <a:latin typeface="Century Gothic" panose="020B0502020202020204" pitchFamily="34" charset="0"/>
                        </a:rPr>
                        <a:t>Komplexität der Struktur (einzelnes Unternehmen; Tochtergesellschaften, Geschäftsbereiche)</a:t>
                      </a:r>
                    </a:p>
                    <a:p>
                      <a:pPr marL="182563" indent="-182563">
                        <a:buFont typeface="Arial" panose="020B0604020202020204" pitchFamily="34" charset="0"/>
                        <a:buChar char="•"/>
                      </a:pPr>
                      <a:r>
                        <a:rPr lang="de-DE" sz="1050" dirty="0">
                          <a:latin typeface="Century Gothic" panose="020B0502020202020204" pitchFamily="34" charset="0"/>
                        </a:rPr>
                        <a:t>Beziehungen zwischen Eigentümern  inkl. diesen nahestehenden Personen</a:t>
                      </a:r>
                    </a:p>
                    <a:p>
                      <a:pPr marL="182563" indent="-182563">
                        <a:buFont typeface="Arial" panose="020B0604020202020204" pitchFamily="34" charset="0"/>
                        <a:buChar char="•"/>
                      </a:pPr>
                      <a:r>
                        <a:rPr lang="de-DE" sz="1050" dirty="0">
                          <a:latin typeface="Century Gothic" panose="020B0502020202020204" pitchFamily="34" charset="0"/>
                        </a:rPr>
                        <a:t>Unterscheidung in Eigentümer und den für die Überwachung Verantwortlichen und dem Management</a:t>
                      </a:r>
                    </a:p>
                    <a:p>
                      <a:pPr marL="182563" indent="-182563">
                        <a:buFont typeface="Arial" panose="020B0604020202020204" pitchFamily="34" charset="0"/>
                        <a:buChar char="•"/>
                      </a:pPr>
                      <a:r>
                        <a:rPr lang="de-DE" sz="1050" dirty="0">
                          <a:latin typeface="Century Gothic" panose="020B0502020202020204" pitchFamily="34" charset="0"/>
                        </a:rPr>
                        <a:t>Struktur und Komplexität der IT-Umgebung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9769218"/>
                  </a:ext>
                </a:extLst>
              </a:tr>
              <a:tr h="370840">
                <a:tc>
                  <a:txBody>
                    <a:bodyPr/>
                    <a:lstStyle/>
                    <a:p>
                      <a:r>
                        <a:rPr lang="de-DE" sz="1050" b="1" dirty="0">
                          <a:latin typeface="Century Gothic" panose="020B0502020202020204" pitchFamily="34" charset="0"/>
                        </a:rPr>
                        <a:t>Führung und Überwachung</a:t>
                      </a:r>
                    </a:p>
                    <a:p>
                      <a:r>
                        <a:rPr lang="de-DE" sz="1050" dirty="0">
                          <a:latin typeface="Century Gothic" panose="020B0502020202020204" pitchFamily="34" charset="0"/>
                        </a:rPr>
                        <a:t>(wie gut funktioniert Aufsicht über IKS; Mängel – erhöhte Risiken für falsche Abschlussangaben)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563" indent="-182563">
                        <a:buFont typeface="Arial" panose="020B0604020202020204" pitchFamily="34" charset="0"/>
                        <a:buChar char="•"/>
                      </a:pPr>
                      <a:r>
                        <a:rPr lang="de-DE" sz="1050" dirty="0">
                          <a:latin typeface="Century Gothic" panose="020B0502020202020204" pitchFamily="34" charset="0"/>
                        </a:rPr>
                        <a:t>Sind die „Kontrollorgane“ in Verwaltung/ Rechtsstruktur der Einheit eingebunden?</a:t>
                      </a:r>
                    </a:p>
                    <a:p>
                      <a:pPr marL="182563" indent="-182563">
                        <a:buFont typeface="Arial" panose="020B0604020202020204" pitchFamily="34" charset="0"/>
                        <a:buChar char="•"/>
                      </a:pPr>
                      <a:r>
                        <a:rPr lang="de-DE" sz="1050" dirty="0">
                          <a:latin typeface="Century Gothic" panose="020B0502020202020204" pitchFamily="34" charset="0"/>
                        </a:rPr>
                        <a:t>Sind „Kontrollorgane“ für Überwachung der Rechnungslegung/Genehmigung Abschluss verantwortlich?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690328"/>
                  </a:ext>
                </a:extLst>
              </a:tr>
              <a:tr h="370840">
                <a:tc>
                  <a:txBody>
                    <a:bodyPr/>
                    <a:lstStyle/>
                    <a:p>
                      <a:r>
                        <a:rPr lang="de-DE" sz="1050" b="1" dirty="0">
                          <a:latin typeface="Century Gothic" panose="020B0502020202020204" pitchFamily="34" charset="0"/>
                        </a:rPr>
                        <a:t>Geschäftsmodell</a:t>
                      </a:r>
                      <a:br>
                        <a:rPr lang="de-DE" sz="1050" dirty="0">
                          <a:latin typeface="Century Gothic" panose="020B0502020202020204" pitchFamily="34" charset="0"/>
                        </a:rPr>
                      </a:br>
                      <a:r>
                        <a:rPr lang="de-DE" sz="1050" dirty="0">
                          <a:latin typeface="Century Gothic" panose="020B0502020202020204" pitchFamily="34" charset="0"/>
                        </a:rPr>
                        <a:t>(Durch Verständnis von Zielen, Strategie und Geschäftsmodell ist Verständnis von Geschäftsrisiken möglich)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563" indent="-182563">
                        <a:buFont typeface="Arial" panose="020B0604020202020204" pitchFamily="34" charset="0"/>
                        <a:buChar char="•"/>
                      </a:pPr>
                      <a:r>
                        <a:rPr lang="de-DE" sz="1050" dirty="0">
                          <a:latin typeface="Century Gothic" panose="020B0502020202020204" pitchFamily="34" charset="0"/>
                        </a:rPr>
                        <a:t>Unangemessene Ziele/Strategien</a:t>
                      </a:r>
                    </a:p>
                    <a:p>
                      <a:pPr marL="182563" indent="-182563">
                        <a:buFont typeface="Arial" panose="020B0604020202020204" pitchFamily="34" charset="0"/>
                        <a:buChar char="•"/>
                      </a:pPr>
                      <a:r>
                        <a:rPr lang="de-DE" sz="1050" dirty="0">
                          <a:latin typeface="Century Gothic" panose="020B0502020202020204" pitchFamily="34" charset="0"/>
                        </a:rPr>
                        <a:t>Nichterkennen der Notwendigkeit notwendiger Veränderungen</a:t>
                      </a:r>
                    </a:p>
                    <a:p>
                      <a:pPr marL="182563" indent="-182563">
                        <a:buFont typeface="Arial" panose="020B0604020202020204" pitchFamily="34" charset="0"/>
                        <a:buChar char="•"/>
                      </a:pPr>
                      <a:r>
                        <a:rPr lang="de-DE" sz="1050" dirty="0">
                          <a:latin typeface="Century Gothic" panose="020B0502020202020204" pitchFamily="34" charset="0"/>
                        </a:rPr>
                        <a:t>Anreize/Druck auf Management und damit verbundener einseitiger Ausrichtung der Annahmen/Erwartungen des Managements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3271739"/>
                  </a:ext>
                </a:extLst>
              </a:tr>
              <a:tr h="370840">
                <a:tc>
                  <a:txBody>
                    <a:bodyPr/>
                    <a:lstStyle/>
                    <a:p>
                      <a:r>
                        <a:rPr lang="de-DE" sz="1050" b="1" dirty="0">
                          <a:latin typeface="Century Gothic" panose="020B0502020202020204" pitchFamily="34" charset="0"/>
                        </a:rPr>
                        <a:t>Branchenbezogene, regulatorische und andere externe Faktoren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563" indent="-182563">
                        <a:buFont typeface="Arial" panose="020B0604020202020204" pitchFamily="34" charset="0"/>
                        <a:buChar char="•"/>
                      </a:pPr>
                      <a:r>
                        <a:rPr lang="de-DE" sz="1050" dirty="0">
                          <a:latin typeface="Century Gothic" panose="020B0502020202020204" pitchFamily="34" charset="0"/>
                        </a:rPr>
                        <a:t>Markt- und Wettbewerbssituation</a:t>
                      </a:r>
                    </a:p>
                    <a:p>
                      <a:pPr marL="182563" indent="-182563">
                        <a:buFont typeface="Arial" panose="020B0604020202020204" pitchFamily="34" charset="0"/>
                        <a:buChar char="•"/>
                      </a:pPr>
                      <a:r>
                        <a:rPr lang="de-DE" sz="1050" dirty="0">
                          <a:latin typeface="Century Gothic" panose="020B0502020202020204" pitchFamily="34" charset="0"/>
                        </a:rPr>
                        <a:t>Zyklische oder saisonale Tätigkeit</a:t>
                      </a:r>
                    </a:p>
                    <a:p>
                      <a:pPr marL="182563" indent="-182563">
                        <a:buFont typeface="Arial" panose="020B0604020202020204" pitchFamily="34" charset="0"/>
                        <a:buChar char="•"/>
                      </a:pPr>
                      <a:r>
                        <a:rPr lang="de-DE" sz="1050" dirty="0">
                          <a:latin typeface="Century Gothic" panose="020B0502020202020204" pitchFamily="34" charset="0"/>
                        </a:rPr>
                        <a:t>Energieversorgung/-kosten</a:t>
                      </a:r>
                    </a:p>
                    <a:p>
                      <a:pPr marL="182563" indent="-182563">
                        <a:buFont typeface="Arial" panose="020B0604020202020204" pitchFamily="34" charset="0"/>
                        <a:buChar char="•"/>
                      </a:pPr>
                      <a:r>
                        <a:rPr lang="de-DE" sz="1050" dirty="0">
                          <a:latin typeface="Century Gothic" panose="020B0502020202020204" pitchFamily="34" charset="0"/>
                        </a:rPr>
                        <a:t>Aufsichtsbehördliche Anforderungen</a:t>
                      </a:r>
                    </a:p>
                    <a:p>
                      <a:pPr marL="182563" indent="-182563">
                        <a:buFont typeface="Arial" panose="020B0604020202020204" pitchFamily="34" charset="0"/>
                        <a:buChar char="•"/>
                      </a:pPr>
                      <a:r>
                        <a:rPr lang="de-DE" sz="1050" dirty="0">
                          <a:latin typeface="Century Gothic" panose="020B0502020202020204" pitchFamily="34" charset="0"/>
                        </a:rPr>
                        <a:t>Gesetze und Rechtsvorschriften für die Einheit</a:t>
                      </a:r>
                    </a:p>
                    <a:p>
                      <a:pPr marL="182563" indent="-182563">
                        <a:buFont typeface="Arial" panose="020B0604020202020204" pitchFamily="34" charset="0"/>
                        <a:buChar char="•"/>
                      </a:pPr>
                      <a:r>
                        <a:rPr lang="de-DE" sz="1050" dirty="0">
                          <a:latin typeface="Century Gothic" panose="020B0502020202020204" pitchFamily="34" charset="0"/>
                        </a:rPr>
                        <a:t>Inflation, Zinssätze, Währungsanpassungen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5972872"/>
                  </a:ext>
                </a:extLst>
              </a:tr>
              <a:tr h="370840">
                <a:tc>
                  <a:txBody>
                    <a:bodyPr/>
                    <a:lstStyle/>
                    <a:p>
                      <a:r>
                        <a:rPr lang="de-DE" sz="1050" b="1" dirty="0">
                          <a:latin typeface="Century Gothic" panose="020B0502020202020204" pitchFamily="34" charset="0"/>
                        </a:rPr>
                        <a:t>Kennzahlen, die vom Management für die Beurteilung des wirtschaftlichen Erfolgs der Einheit genutzt werden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2563" indent="-182563">
                        <a:buFont typeface="Arial" panose="020B0604020202020204" pitchFamily="34" charset="0"/>
                        <a:buChar char="•"/>
                      </a:pPr>
                      <a:r>
                        <a:rPr lang="de-DE" sz="1050" dirty="0">
                          <a:latin typeface="Century Gothic" panose="020B0502020202020204" pitchFamily="34" charset="0"/>
                        </a:rPr>
                        <a:t>Analyse, welche Kennzahlen Management nutzt: Hinweis auf wichtige, relevante Sachverhalte</a:t>
                      </a:r>
                    </a:p>
                    <a:p>
                      <a:pPr marL="182563" indent="-182563">
                        <a:buFont typeface="Arial" panose="020B0604020202020204" pitchFamily="34" charset="0"/>
                        <a:buChar char="•"/>
                      </a:pPr>
                      <a:r>
                        <a:rPr lang="de-DE" sz="1050" dirty="0">
                          <a:latin typeface="Century Gothic" panose="020B0502020202020204" pitchFamily="34" charset="0"/>
                        </a:rPr>
                        <a:t>Würdigung, ob durch Kennzahlenverwendung Anreize zur Manipulation der Zahlen erhöht wird</a:t>
                      </a:r>
                    </a:p>
                    <a:p>
                      <a:pPr marL="182563" indent="-182563">
                        <a:buFont typeface="Arial" panose="020B0604020202020204" pitchFamily="34" charset="0"/>
                        <a:buChar char="•"/>
                      </a:pPr>
                      <a:r>
                        <a:rPr lang="de-DE" sz="1050" dirty="0">
                          <a:latin typeface="Century Gothic" panose="020B0502020202020204" pitchFamily="34" charset="0"/>
                        </a:rPr>
                        <a:t>Falls keine Kennzahlen verwendet werden: höheres Risiko für Nichtkorrektur von falschen Darstellungen im Abschluss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8205860"/>
                  </a:ext>
                </a:extLst>
              </a:tr>
            </a:tbl>
          </a:graphicData>
        </a:graphic>
      </p:graphicFrame>
      <p:sp>
        <p:nvSpPr>
          <p:cNvPr id="36" name="Textfeld 1">
            <a:extLst>
              <a:ext uri="{FF2B5EF4-FFF2-40B4-BE49-F238E27FC236}">
                <a16:creationId xmlns:a16="http://schemas.microsoft.com/office/drawing/2014/main" id="{57C010F6-0BE9-44D2-95CF-762685D498EB}"/>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
        <p:nvSpPr>
          <p:cNvPr id="2" name="Textfeld 1">
            <a:extLst>
              <a:ext uri="{FF2B5EF4-FFF2-40B4-BE49-F238E27FC236}">
                <a16:creationId xmlns:a16="http://schemas.microsoft.com/office/drawing/2014/main" id="{D6483F86-3FCB-4115-94AB-55E2BDBE3313}"/>
              </a:ext>
            </a:extLst>
          </p:cNvPr>
          <p:cNvSpPr txBox="1"/>
          <p:nvPr/>
        </p:nvSpPr>
        <p:spPr>
          <a:xfrm>
            <a:off x="1055440" y="6093296"/>
            <a:ext cx="7416775" cy="246221"/>
          </a:xfrm>
          <a:prstGeom prst="rect">
            <a:avLst/>
          </a:prstGeom>
          <a:noFill/>
        </p:spPr>
        <p:txBody>
          <a:bodyPr wrap="square" rtlCol="0">
            <a:spAutoFit/>
          </a:bodyPr>
          <a:lstStyle/>
          <a:p>
            <a:r>
              <a:rPr lang="de-DE" sz="1000" b="0" dirty="0">
                <a:latin typeface="Century Gothic" panose="020B0502020202020204" pitchFamily="34" charset="0"/>
              </a:rPr>
              <a:t>(Quelle: IDW in Anlehnung an ISA [DE] 315 (</a:t>
            </a:r>
            <a:r>
              <a:rPr lang="de-DE" sz="1000" b="0" dirty="0" err="1">
                <a:latin typeface="Century Gothic" panose="020B0502020202020204" pitchFamily="34" charset="0"/>
              </a:rPr>
              <a:t>Revised</a:t>
            </a:r>
            <a:r>
              <a:rPr lang="de-DE" sz="1000" b="0" dirty="0">
                <a:latin typeface="Century Gothic" panose="020B0502020202020204" pitchFamily="34" charset="0"/>
              </a:rPr>
              <a:t> 2019))</a:t>
            </a:r>
          </a:p>
        </p:txBody>
      </p:sp>
    </p:spTree>
    <p:extLst>
      <p:ext uri="{BB962C8B-B14F-4D97-AF65-F5344CB8AC3E}">
        <p14:creationId xmlns:p14="http://schemas.microsoft.com/office/powerpoint/2010/main" val="374809272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 name="Gerader Verbinder 40">
            <a:extLst>
              <a:ext uri="{FF2B5EF4-FFF2-40B4-BE49-F238E27FC236}">
                <a16:creationId xmlns:a16="http://schemas.microsoft.com/office/drawing/2014/main" id="{B0ECE23E-294F-41C3-ACE2-2E3E371A4EDF}"/>
              </a:ext>
            </a:extLst>
          </p:cNvPr>
          <p:cNvCxnSpPr>
            <a:cxnSpLocks/>
          </p:cNvCxnSpPr>
          <p:nvPr/>
        </p:nvCxnSpPr>
        <p:spPr>
          <a:xfrm>
            <a:off x="6389753" y="817346"/>
            <a:ext cx="0" cy="1914730"/>
          </a:xfrm>
          <a:prstGeom prst="line">
            <a:avLst/>
          </a:prstGeom>
          <a:ln w="222250">
            <a:solidFill>
              <a:srgbClr val="009CDD"/>
            </a:solidFill>
            <a:prstDash val="sysDot"/>
          </a:ln>
        </p:spPr>
        <p:style>
          <a:lnRef idx="1">
            <a:schemeClr val="accent1"/>
          </a:lnRef>
          <a:fillRef idx="0">
            <a:schemeClr val="accent1"/>
          </a:fillRef>
          <a:effectRef idx="0">
            <a:schemeClr val="accent1"/>
          </a:effectRef>
          <a:fontRef idx="minor">
            <a:schemeClr val="tx1"/>
          </a:fontRef>
        </p:style>
      </p:cxnSp>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1707273" y="764704"/>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662499"/>
            <a:ext cx="516006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3.3.4 Verständnisgewinnung: Internes Kontrollsystem</a:t>
            </a:r>
          </a:p>
        </p:txBody>
      </p:sp>
      <p:graphicFrame>
        <p:nvGraphicFramePr>
          <p:cNvPr id="11" name="Tabelle 10">
            <a:extLst>
              <a:ext uri="{FF2B5EF4-FFF2-40B4-BE49-F238E27FC236}">
                <a16:creationId xmlns:a16="http://schemas.microsoft.com/office/drawing/2014/main" id="{ABBBA60F-189D-4C6C-8757-2354E9AD2A14}"/>
              </a:ext>
            </a:extLst>
          </p:cNvPr>
          <p:cNvGraphicFramePr>
            <a:graphicFrameLocks noGrp="1"/>
          </p:cNvGraphicFramePr>
          <p:nvPr>
            <p:extLst>
              <p:ext uri="{D42A27DB-BD31-4B8C-83A1-F6EECF244321}">
                <p14:modId xmlns:p14="http://schemas.microsoft.com/office/powerpoint/2010/main" val="4003542019"/>
              </p:ext>
            </p:extLst>
          </p:nvPr>
        </p:nvGraphicFramePr>
        <p:xfrm>
          <a:off x="4661561" y="2635643"/>
          <a:ext cx="2843867" cy="2314008"/>
        </p:xfrm>
        <a:graphic>
          <a:graphicData uri="http://schemas.openxmlformats.org/drawingml/2006/table">
            <a:tbl>
              <a:tblPr firstRow="1" bandRow="1">
                <a:tableStyleId>{5C22544A-7EE6-4342-B048-85BDC9FD1C3A}</a:tableStyleId>
              </a:tblPr>
              <a:tblGrid>
                <a:gridCol w="2843867">
                  <a:extLst>
                    <a:ext uri="{9D8B030D-6E8A-4147-A177-3AD203B41FA5}">
                      <a16:colId xmlns:a16="http://schemas.microsoft.com/office/drawing/2014/main" val="1075106939"/>
                    </a:ext>
                  </a:extLst>
                </a:gridCol>
              </a:tblGrid>
              <a:tr h="318291">
                <a:tc>
                  <a:txBody>
                    <a:bodyPr/>
                    <a:lstStyle/>
                    <a:p>
                      <a:pPr algn="ctr"/>
                      <a:r>
                        <a:rPr lang="de-DE" sz="1200" dirty="0">
                          <a:solidFill>
                            <a:schemeClr val="tx1"/>
                          </a:solidFill>
                          <a:latin typeface="Century Gothic" panose="020B0502020202020204" pitchFamily="34" charset="0"/>
                        </a:rPr>
                        <a:t>Internes</a:t>
                      </a:r>
                      <a:r>
                        <a:rPr lang="de-DE" sz="1200" dirty="0">
                          <a:latin typeface="Century Gothic" panose="020B0502020202020204" pitchFamily="34" charset="0"/>
                        </a:rPr>
                        <a:t> </a:t>
                      </a:r>
                      <a:r>
                        <a:rPr lang="de-DE" sz="1200" dirty="0">
                          <a:solidFill>
                            <a:schemeClr val="tx1"/>
                          </a:solidFill>
                          <a:latin typeface="Century Gothic" panose="020B0502020202020204" pitchFamily="34" charset="0"/>
                        </a:rPr>
                        <a:t>Kontrollsystem</a:t>
                      </a:r>
                    </a:p>
                  </a:txBody>
                  <a:tcPr>
                    <a:solidFill>
                      <a:srgbClr val="CCECFF"/>
                    </a:solidFill>
                  </a:tcPr>
                </a:tc>
                <a:extLst>
                  <a:ext uri="{0D108BD9-81ED-4DB2-BD59-A6C34878D82A}">
                    <a16:rowId xmlns:a16="http://schemas.microsoft.com/office/drawing/2014/main" val="1636121423"/>
                  </a:ext>
                </a:extLst>
              </a:tr>
              <a:tr h="318291">
                <a:tc>
                  <a:txBody>
                    <a:bodyPr/>
                    <a:lstStyle/>
                    <a:p>
                      <a:pPr algn="ctr"/>
                      <a:r>
                        <a:rPr lang="de-DE" sz="1200" dirty="0">
                          <a:latin typeface="Century Gothic" panose="020B0502020202020204" pitchFamily="34" charset="0"/>
                        </a:rPr>
                        <a:t>Kontrollumfeld</a:t>
                      </a:r>
                    </a:p>
                  </a:txBody>
                  <a:tcPr>
                    <a:solidFill>
                      <a:schemeClr val="bg1">
                        <a:lumMod val="95000"/>
                      </a:schemeClr>
                    </a:solidFill>
                  </a:tcPr>
                </a:tc>
                <a:extLst>
                  <a:ext uri="{0D108BD9-81ED-4DB2-BD59-A6C34878D82A}">
                    <a16:rowId xmlns:a16="http://schemas.microsoft.com/office/drawing/2014/main" val="4194051225"/>
                  </a:ext>
                </a:extLst>
              </a:tr>
              <a:tr h="444735">
                <a:tc>
                  <a:txBody>
                    <a:bodyPr/>
                    <a:lstStyle/>
                    <a:p>
                      <a:pPr algn="ctr"/>
                      <a:r>
                        <a:rPr lang="de-DE" sz="1200" dirty="0">
                          <a:latin typeface="Century Gothic" panose="020B0502020202020204" pitchFamily="34" charset="0"/>
                        </a:rPr>
                        <a:t>Risikobeurteilungsprozess der Einheit</a:t>
                      </a:r>
                    </a:p>
                  </a:txBody>
                  <a:tcPr>
                    <a:noFill/>
                  </a:tcPr>
                </a:tc>
                <a:extLst>
                  <a:ext uri="{0D108BD9-81ED-4DB2-BD59-A6C34878D82A}">
                    <a16:rowId xmlns:a16="http://schemas.microsoft.com/office/drawing/2014/main" val="4269900030"/>
                  </a:ext>
                </a:extLst>
              </a:tr>
              <a:tr h="444735">
                <a:tc>
                  <a:txBody>
                    <a:bodyPr/>
                    <a:lstStyle/>
                    <a:p>
                      <a:pPr algn="ctr"/>
                      <a:r>
                        <a:rPr lang="de-DE" sz="1200" dirty="0">
                          <a:latin typeface="Century Gothic" panose="020B0502020202020204" pitchFamily="34" charset="0"/>
                        </a:rPr>
                        <a:t>Prozess der Einheit zur Überwachung des IKS</a:t>
                      </a:r>
                    </a:p>
                  </a:txBody>
                  <a:tcPr>
                    <a:solidFill>
                      <a:schemeClr val="bg1">
                        <a:lumMod val="95000"/>
                      </a:schemeClr>
                    </a:solidFill>
                  </a:tcPr>
                </a:tc>
                <a:extLst>
                  <a:ext uri="{0D108BD9-81ED-4DB2-BD59-A6C34878D82A}">
                    <a16:rowId xmlns:a16="http://schemas.microsoft.com/office/drawing/2014/main" val="3425880000"/>
                  </a:ext>
                </a:extLst>
              </a:tr>
              <a:tr h="444735">
                <a:tc>
                  <a:txBody>
                    <a:bodyPr/>
                    <a:lstStyle/>
                    <a:p>
                      <a:pPr algn="ctr"/>
                      <a:r>
                        <a:rPr lang="de-DE" sz="1200" dirty="0">
                          <a:latin typeface="Century Gothic" panose="020B0502020202020204" pitchFamily="34" charset="0"/>
                        </a:rPr>
                        <a:t>Informationssystem und Kommunikation</a:t>
                      </a:r>
                    </a:p>
                  </a:txBody>
                  <a:tcPr>
                    <a:noFill/>
                  </a:tcPr>
                </a:tc>
                <a:extLst>
                  <a:ext uri="{0D108BD9-81ED-4DB2-BD59-A6C34878D82A}">
                    <a16:rowId xmlns:a16="http://schemas.microsoft.com/office/drawing/2014/main" val="1319905357"/>
                  </a:ext>
                </a:extLst>
              </a:tr>
              <a:tr h="318291">
                <a:tc>
                  <a:txBody>
                    <a:bodyPr/>
                    <a:lstStyle/>
                    <a:p>
                      <a:pPr algn="ctr"/>
                      <a:r>
                        <a:rPr lang="de-DE" sz="1200" dirty="0">
                          <a:latin typeface="Century Gothic" panose="020B0502020202020204" pitchFamily="34" charset="0"/>
                        </a:rPr>
                        <a:t>Kontrollaktivitäten</a:t>
                      </a:r>
                    </a:p>
                  </a:txBody>
                  <a:tcPr>
                    <a:solidFill>
                      <a:schemeClr val="bg1">
                        <a:lumMod val="95000"/>
                      </a:schemeClr>
                    </a:solidFill>
                  </a:tcPr>
                </a:tc>
                <a:extLst>
                  <a:ext uri="{0D108BD9-81ED-4DB2-BD59-A6C34878D82A}">
                    <a16:rowId xmlns:a16="http://schemas.microsoft.com/office/drawing/2014/main" val="2294427227"/>
                  </a:ext>
                </a:extLst>
              </a:tr>
            </a:tbl>
          </a:graphicData>
        </a:graphic>
      </p:graphicFrame>
      <p:sp>
        <p:nvSpPr>
          <p:cNvPr id="12" name="Textfeld 11">
            <a:extLst>
              <a:ext uri="{FF2B5EF4-FFF2-40B4-BE49-F238E27FC236}">
                <a16:creationId xmlns:a16="http://schemas.microsoft.com/office/drawing/2014/main" id="{079DD7ED-BC50-48F9-8CA5-060961642FB1}"/>
              </a:ext>
            </a:extLst>
          </p:cNvPr>
          <p:cNvSpPr txBox="1"/>
          <p:nvPr/>
        </p:nvSpPr>
        <p:spPr>
          <a:xfrm>
            <a:off x="1527071" y="2997657"/>
            <a:ext cx="2642533" cy="461665"/>
          </a:xfrm>
          <a:prstGeom prst="rect">
            <a:avLst/>
          </a:prstGeom>
          <a:noFill/>
        </p:spPr>
        <p:txBody>
          <a:bodyPr wrap="square" rtlCol="0">
            <a:spAutoFit/>
          </a:bodyPr>
          <a:lstStyle/>
          <a:p>
            <a:r>
              <a:rPr lang="de-DE" sz="1200" b="1" dirty="0">
                <a:solidFill>
                  <a:srgbClr val="FF0000"/>
                </a:solidFill>
                <a:latin typeface="Century Gothic" panose="020B0502020202020204" pitchFamily="34" charset="0"/>
              </a:rPr>
              <a:t>Sicherung der Unternehmensziele</a:t>
            </a:r>
          </a:p>
        </p:txBody>
      </p:sp>
      <p:cxnSp>
        <p:nvCxnSpPr>
          <p:cNvPr id="13" name="Gerade Verbindung mit Pfeil 12">
            <a:extLst>
              <a:ext uri="{FF2B5EF4-FFF2-40B4-BE49-F238E27FC236}">
                <a16:creationId xmlns:a16="http://schemas.microsoft.com/office/drawing/2014/main" id="{7C435CFA-A6A7-4B13-8C23-F6CC2BDEEF12}"/>
              </a:ext>
            </a:extLst>
          </p:cNvPr>
          <p:cNvCxnSpPr>
            <a:cxnSpLocks/>
          </p:cNvCxnSpPr>
          <p:nvPr/>
        </p:nvCxnSpPr>
        <p:spPr>
          <a:xfrm flipH="1" flipV="1">
            <a:off x="3899668" y="2907333"/>
            <a:ext cx="636842" cy="537389"/>
          </a:xfrm>
          <a:prstGeom prst="straightConnector1">
            <a:avLst/>
          </a:prstGeom>
          <a:ln w="825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Sechseck 13">
            <a:extLst>
              <a:ext uri="{FF2B5EF4-FFF2-40B4-BE49-F238E27FC236}">
                <a16:creationId xmlns:a16="http://schemas.microsoft.com/office/drawing/2014/main" id="{403F6336-3DA5-4282-AB9F-044D6D7216FC}"/>
              </a:ext>
            </a:extLst>
          </p:cNvPr>
          <p:cNvSpPr/>
          <p:nvPr/>
        </p:nvSpPr>
        <p:spPr>
          <a:xfrm>
            <a:off x="7098471" y="1005812"/>
            <a:ext cx="900000" cy="320476"/>
          </a:xfrm>
          <a:prstGeom prst="hexag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200" dirty="0">
                <a:latin typeface="Century Gothic" panose="020B0502020202020204" pitchFamily="34" charset="0"/>
              </a:rPr>
              <a:t>Risiken</a:t>
            </a:r>
          </a:p>
        </p:txBody>
      </p:sp>
      <p:sp>
        <p:nvSpPr>
          <p:cNvPr id="15" name="Sechseck 14">
            <a:extLst>
              <a:ext uri="{FF2B5EF4-FFF2-40B4-BE49-F238E27FC236}">
                <a16:creationId xmlns:a16="http://schemas.microsoft.com/office/drawing/2014/main" id="{DEB49540-7315-406F-B495-EE8D1770925F}"/>
              </a:ext>
            </a:extLst>
          </p:cNvPr>
          <p:cNvSpPr/>
          <p:nvPr/>
        </p:nvSpPr>
        <p:spPr>
          <a:xfrm>
            <a:off x="7308812" y="1594497"/>
            <a:ext cx="900000" cy="360429"/>
          </a:xfrm>
          <a:prstGeom prst="hexag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200" dirty="0">
                <a:latin typeface="Century Gothic" panose="020B0502020202020204" pitchFamily="34" charset="0"/>
              </a:rPr>
              <a:t>Risiken</a:t>
            </a:r>
          </a:p>
        </p:txBody>
      </p:sp>
      <p:sp>
        <p:nvSpPr>
          <p:cNvPr id="16" name="Sechseck 15">
            <a:extLst>
              <a:ext uri="{FF2B5EF4-FFF2-40B4-BE49-F238E27FC236}">
                <a16:creationId xmlns:a16="http://schemas.microsoft.com/office/drawing/2014/main" id="{AE048B2B-584C-4753-BA21-90206425A9DC}"/>
              </a:ext>
            </a:extLst>
          </p:cNvPr>
          <p:cNvSpPr/>
          <p:nvPr/>
        </p:nvSpPr>
        <p:spPr>
          <a:xfrm>
            <a:off x="7760929" y="2249024"/>
            <a:ext cx="900000" cy="360429"/>
          </a:xfrm>
          <a:prstGeom prst="hexag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Century Gothic" panose="020B0502020202020204" pitchFamily="34" charset="0"/>
              </a:rPr>
              <a:t>Risiken</a:t>
            </a:r>
          </a:p>
        </p:txBody>
      </p:sp>
      <p:sp>
        <p:nvSpPr>
          <p:cNvPr id="17" name="Sechseck 16">
            <a:extLst>
              <a:ext uri="{FF2B5EF4-FFF2-40B4-BE49-F238E27FC236}">
                <a16:creationId xmlns:a16="http://schemas.microsoft.com/office/drawing/2014/main" id="{5088AFCC-CA48-4E4E-AD55-809EA811A928}"/>
              </a:ext>
            </a:extLst>
          </p:cNvPr>
          <p:cNvSpPr/>
          <p:nvPr/>
        </p:nvSpPr>
        <p:spPr>
          <a:xfrm>
            <a:off x="4793766" y="1391171"/>
            <a:ext cx="900000" cy="360429"/>
          </a:xfrm>
          <a:prstGeom prst="hexag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Century Gothic" panose="020B0502020202020204" pitchFamily="34" charset="0"/>
              </a:rPr>
              <a:t>Risiken</a:t>
            </a:r>
          </a:p>
        </p:txBody>
      </p:sp>
      <p:cxnSp>
        <p:nvCxnSpPr>
          <p:cNvPr id="18" name="Gerade Verbindung mit Pfeil 17">
            <a:extLst>
              <a:ext uri="{FF2B5EF4-FFF2-40B4-BE49-F238E27FC236}">
                <a16:creationId xmlns:a16="http://schemas.microsoft.com/office/drawing/2014/main" id="{8EF761D9-6D05-48AF-BA56-25D37FBC7366}"/>
              </a:ext>
            </a:extLst>
          </p:cNvPr>
          <p:cNvCxnSpPr>
            <a:cxnSpLocks/>
            <a:stCxn id="17" idx="3"/>
          </p:cNvCxnSpPr>
          <p:nvPr/>
        </p:nvCxnSpPr>
        <p:spPr>
          <a:xfrm flipH="1" flipV="1">
            <a:off x="4371672" y="1569480"/>
            <a:ext cx="422094" cy="1906"/>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F75D7249-1A72-454A-B823-CFB85BDABA6A}"/>
              </a:ext>
            </a:extLst>
          </p:cNvPr>
          <p:cNvCxnSpPr/>
          <p:nvPr/>
        </p:nvCxnSpPr>
        <p:spPr>
          <a:xfrm flipH="1">
            <a:off x="5856522" y="1536986"/>
            <a:ext cx="796954" cy="0"/>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20" name="Pfeil: nach unten 19">
            <a:extLst>
              <a:ext uri="{FF2B5EF4-FFF2-40B4-BE49-F238E27FC236}">
                <a16:creationId xmlns:a16="http://schemas.microsoft.com/office/drawing/2014/main" id="{9A3E6640-75F1-416A-AC2E-7F1634BB8714}"/>
              </a:ext>
            </a:extLst>
          </p:cNvPr>
          <p:cNvSpPr/>
          <p:nvPr/>
        </p:nvSpPr>
        <p:spPr>
          <a:xfrm>
            <a:off x="5832800" y="5055734"/>
            <a:ext cx="323165" cy="72008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entury Gothic" panose="020B0502020202020204" pitchFamily="34" charset="0"/>
            </a:endParaRPr>
          </a:p>
        </p:txBody>
      </p:sp>
      <p:sp>
        <p:nvSpPr>
          <p:cNvPr id="21" name="Textfeld 20">
            <a:extLst>
              <a:ext uri="{FF2B5EF4-FFF2-40B4-BE49-F238E27FC236}">
                <a16:creationId xmlns:a16="http://schemas.microsoft.com/office/drawing/2014/main" id="{B5964C13-24A6-4FB2-948B-66E9D075ABC1}"/>
              </a:ext>
            </a:extLst>
          </p:cNvPr>
          <p:cNvSpPr txBox="1"/>
          <p:nvPr/>
        </p:nvSpPr>
        <p:spPr>
          <a:xfrm>
            <a:off x="3121053" y="3645803"/>
            <a:ext cx="408623" cy="1620000"/>
          </a:xfrm>
          <a:prstGeom prst="roundRect">
            <a:avLst/>
          </a:prstGeom>
          <a:solidFill>
            <a:schemeClr val="bg1">
              <a:lumMod val="75000"/>
            </a:schemeClr>
          </a:solidFill>
        </p:spPr>
        <p:txBody>
          <a:bodyPr vert="vert270" wrap="square" rtlCol="0" anchor="ctr">
            <a:spAutoFit/>
          </a:bodyPr>
          <a:lstStyle/>
          <a:p>
            <a:pPr algn="ctr"/>
            <a:r>
              <a:rPr lang="de-DE" sz="1200" dirty="0">
                <a:latin typeface="Century Gothic" panose="020B0502020202020204" pitchFamily="34" charset="0"/>
              </a:rPr>
              <a:t>Konzeption</a:t>
            </a:r>
          </a:p>
        </p:txBody>
      </p:sp>
      <p:sp>
        <p:nvSpPr>
          <p:cNvPr id="22" name="Textfeld 21">
            <a:extLst>
              <a:ext uri="{FF2B5EF4-FFF2-40B4-BE49-F238E27FC236}">
                <a16:creationId xmlns:a16="http://schemas.microsoft.com/office/drawing/2014/main" id="{58669D1E-D009-4506-8433-6B7B114CCFD6}"/>
              </a:ext>
            </a:extLst>
          </p:cNvPr>
          <p:cNvSpPr txBox="1"/>
          <p:nvPr/>
        </p:nvSpPr>
        <p:spPr>
          <a:xfrm>
            <a:off x="3549569" y="3649944"/>
            <a:ext cx="408623" cy="1620000"/>
          </a:xfrm>
          <a:prstGeom prst="roundRect">
            <a:avLst/>
          </a:prstGeom>
          <a:solidFill>
            <a:schemeClr val="bg1">
              <a:lumMod val="75000"/>
            </a:schemeClr>
          </a:solidFill>
        </p:spPr>
        <p:txBody>
          <a:bodyPr vert="vert270" wrap="square" rtlCol="0" anchor="ctr">
            <a:spAutoFit/>
          </a:bodyPr>
          <a:lstStyle/>
          <a:p>
            <a:pPr algn="ctr"/>
            <a:r>
              <a:rPr lang="de-DE" sz="1200" dirty="0">
                <a:latin typeface="Century Gothic" panose="020B0502020202020204" pitchFamily="34" charset="0"/>
              </a:rPr>
              <a:t>Ausgestaltung</a:t>
            </a:r>
          </a:p>
        </p:txBody>
      </p:sp>
      <p:sp>
        <p:nvSpPr>
          <p:cNvPr id="23" name="Textfeld 22">
            <a:extLst>
              <a:ext uri="{FF2B5EF4-FFF2-40B4-BE49-F238E27FC236}">
                <a16:creationId xmlns:a16="http://schemas.microsoft.com/office/drawing/2014/main" id="{A3983099-7488-40D1-B315-9995961AB98E}"/>
              </a:ext>
            </a:extLst>
          </p:cNvPr>
          <p:cNvSpPr txBox="1"/>
          <p:nvPr/>
        </p:nvSpPr>
        <p:spPr>
          <a:xfrm>
            <a:off x="3976029" y="3645803"/>
            <a:ext cx="408623" cy="1620000"/>
          </a:xfrm>
          <a:prstGeom prst="roundRect">
            <a:avLst/>
          </a:prstGeom>
          <a:solidFill>
            <a:schemeClr val="bg1">
              <a:lumMod val="75000"/>
            </a:schemeClr>
          </a:solidFill>
        </p:spPr>
        <p:txBody>
          <a:bodyPr vert="vert270" wrap="square" rtlCol="0" anchor="ctr">
            <a:spAutoFit/>
          </a:bodyPr>
          <a:lstStyle/>
          <a:p>
            <a:pPr algn="ctr"/>
            <a:r>
              <a:rPr lang="de-DE" sz="1200" dirty="0">
                <a:latin typeface="Century Gothic" panose="020B0502020202020204" pitchFamily="34" charset="0"/>
              </a:rPr>
              <a:t>Aufrechterhaltung</a:t>
            </a:r>
          </a:p>
        </p:txBody>
      </p:sp>
      <p:cxnSp>
        <p:nvCxnSpPr>
          <p:cNvPr id="24" name="Gerader Verbinder 23">
            <a:extLst>
              <a:ext uri="{FF2B5EF4-FFF2-40B4-BE49-F238E27FC236}">
                <a16:creationId xmlns:a16="http://schemas.microsoft.com/office/drawing/2014/main" id="{EBBDB104-BBDA-42B7-96C8-DB8C3189D8AA}"/>
              </a:ext>
            </a:extLst>
          </p:cNvPr>
          <p:cNvCxnSpPr/>
          <p:nvPr/>
        </p:nvCxnSpPr>
        <p:spPr>
          <a:xfrm>
            <a:off x="4379553" y="4356666"/>
            <a:ext cx="216000"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Pfeil: nach rechts 24">
            <a:extLst>
              <a:ext uri="{FF2B5EF4-FFF2-40B4-BE49-F238E27FC236}">
                <a16:creationId xmlns:a16="http://schemas.microsoft.com/office/drawing/2014/main" id="{E20D0290-9F9D-41B5-95C6-ED9AFFD5E1AC}"/>
              </a:ext>
            </a:extLst>
          </p:cNvPr>
          <p:cNvSpPr/>
          <p:nvPr/>
        </p:nvSpPr>
        <p:spPr>
          <a:xfrm>
            <a:off x="1744142" y="3804226"/>
            <a:ext cx="1289546" cy="47318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Größe</a:t>
            </a:r>
          </a:p>
        </p:txBody>
      </p:sp>
      <p:sp>
        <p:nvSpPr>
          <p:cNvPr id="26" name="Pfeil: nach rechts 25">
            <a:extLst>
              <a:ext uri="{FF2B5EF4-FFF2-40B4-BE49-F238E27FC236}">
                <a16:creationId xmlns:a16="http://schemas.microsoft.com/office/drawing/2014/main" id="{3CA9F1A5-457D-485C-8179-6D50F4142A10}"/>
              </a:ext>
            </a:extLst>
          </p:cNvPr>
          <p:cNvSpPr/>
          <p:nvPr/>
        </p:nvSpPr>
        <p:spPr>
          <a:xfrm>
            <a:off x="1744142" y="4358703"/>
            <a:ext cx="1289546" cy="473186"/>
          </a:xfrm>
          <a:prstGeom prs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Komplexität</a:t>
            </a:r>
          </a:p>
        </p:txBody>
      </p:sp>
      <p:sp>
        <p:nvSpPr>
          <p:cNvPr id="27" name="Textfeld 26">
            <a:extLst>
              <a:ext uri="{FF2B5EF4-FFF2-40B4-BE49-F238E27FC236}">
                <a16:creationId xmlns:a16="http://schemas.microsoft.com/office/drawing/2014/main" id="{16796077-965D-4B0B-BC83-785EAD682699}"/>
              </a:ext>
            </a:extLst>
          </p:cNvPr>
          <p:cNvSpPr txBox="1"/>
          <p:nvPr/>
        </p:nvSpPr>
        <p:spPr>
          <a:xfrm>
            <a:off x="1744141" y="4182935"/>
            <a:ext cx="1280473" cy="276999"/>
          </a:xfrm>
          <a:prstGeom prst="rect">
            <a:avLst/>
          </a:prstGeom>
          <a:noFill/>
        </p:spPr>
        <p:txBody>
          <a:bodyPr wrap="square" rtlCol="0">
            <a:spAutoFit/>
          </a:bodyPr>
          <a:lstStyle/>
          <a:p>
            <a:pPr algn="ctr"/>
            <a:r>
              <a:rPr lang="de-DE" sz="1200" dirty="0">
                <a:latin typeface="Century Gothic" panose="020B0502020202020204" pitchFamily="34" charset="0"/>
              </a:rPr>
              <a:t>der Einheit</a:t>
            </a:r>
          </a:p>
        </p:txBody>
      </p:sp>
      <p:sp>
        <p:nvSpPr>
          <p:cNvPr id="28" name="Flussdiagramm: Alternativer Prozess 27">
            <a:extLst>
              <a:ext uri="{FF2B5EF4-FFF2-40B4-BE49-F238E27FC236}">
                <a16:creationId xmlns:a16="http://schemas.microsoft.com/office/drawing/2014/main" id="{0E519B8C-E463-4D1B-93D3-CFDB9E48B8F2}"/>
              </a:ext>
            </a:extLst>
          </p:cNvPr>
          <p:cNvSpPr/>
          <p:nvPr/>
        </p:nvSpPr>
        <p:spPr>
          <a:xfrm>
            <a:off x="7604300" y="4301579"/>
            <a:ext cx="3502848" cy="1380762"/>
          </a:xfrm>
          <a:prstGeom prst="flowChartAlternateProcess">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18000" rtlCol="0" anchor="t" anchorCtr="0"/>
          <a:lstStyle/>
          <a:p>
            <a:pPr marL="171450" indent="-171450">
              <a:buFont typeface="Symbol" panose="05050102010706020507" pitchFamily="18" charset="2"/>
              <a:buChar char="-"/>
            </a:pPr>
            <a:r>
              <a:rPr lang="de-DE" sz="1200" dirty="0">
                <a:solidFill>
                  <a:schemeClr val="tx1"/>
                </a:solidFill>
                <a:latin typeface="Century Gothic" panose="020B0502020202020204" pitchFamily="34" charset="0"/>
              </a:rPr>
              <a:t>Befragungen</a:t>
            </a:r>
          </a:p>
          <a:p>
            <a:pPr marL="171450" indent="-171450">
              <a:buFont typeface="Symbol" panose="05050102010706020507" pitchFamily="18" charset="2"/>
              <a:buChar char="-"/>
            </a:pPr>
            <a:r>
              <a:rPr lang="de-DE" sz="1200" dirty="0">
                <a:solidFill>
                  <a:schemeClr val="tx1"/>
                </a:solidFill>
                <a:latin typeface="Century Gothic" panose="020B0502020202020204" pitchFamily="34" charset="0"/>
              </a:rPr>
              <a:t>Einsichtnahme in Unterlagen</a:t>
            </a:r>
          </a:p>
          <a:p>
            <a:pPr marL="180975" indent="-180975">
              <a:tabLst>
                <a:tab pos="180975" algn="l"/>
              </a:tabLst>
            </a:pPr>
            <a:r>
              <a:rPr lang="de-DE" sz="1200" dirty="0">
                <a:solidFill>
                  <a:schemeClr val="tx1"/>
                </a:solidFill>
                <a:latin typeface="Century Gothic" panose="020B0502020202020204" pitchFamily="34" charset="0"/>
              </a:rPr>
              <a:t>	(z. </a:t>
            </a:r>
            <a:r>
              <a:rPr lang="de-DE" sz="1200" dirty="0" err="1">
                <a:solidFill>
                  <a:schemeClr val="tx1"/>
                </a:solidFill>
                <a:latin typeface="Century Gothic" panose="020B0502020202020204" pitchFamily="34" charset="0"/>
              </a:rPr>
              <a:t>B.Flowcharts</a:t>
            </a:r>
            <a:r>
              <a:rPr lang="de-DE" sz="1200" dirty="0">
                <a:solidFill>
                  <a:schemeClr val="tx1"/>
                </a:solidFill>
                <a:latin typeface="Century Gothic" panose="020B0502020202020204" pitchFamily="34" charset="0"/>
              </a:rPr>
              <a:t>, Prozessbeschreibungen)</a:t>
            </a:r>
          </a:p>
          <a:p>
            <a:pPr marL="171450" indent="-171450">
              <a:buFont typeface="Symbol" panose="05050102010706020507" pitchFamily="18" charset="2"/>
              <a:buChar char="-"/>
            </a:pPr>
            <a:r>
              <a:rPr lang="de-DE" sz="1200" dirty="0">
                <a:solidFill>
                  <a:schemeClr val="tx1"/>
                </a:solidFill>
                <a:latin typeface="Century Gothic" panose="020B0502020202020204" pitchFamily="34" charset="0"/>
              </a:rPr>
              <a:t>Für jede als </a:t>
            </a:r>
            <a:r>
              <a:rPr lang="de-DE" sz="1200" b="1" dirty="0">
                <a:solidFill>
                  <a:srgbClr val="FF0000"/>
                </a:solidFill>
                <a:latin typeface="Century Gothic" panose="020B0502020202020204" pitchFamily="34" charset="0"/>
              </a:rPr>
              <a:t>relevant</a:t>
            </a:r>
            <a:r>
              <a:rPr lang="de-DE" sz="1200" dirty="0">
                <a:solidFill>
                  <a:schemeClr val="tx1"/>
                </a:solidFill>
                <a:latin typeface="Century Gothic" panose="020B0502020202020204" pitchFamily="34" charset="0"/>
              </a:rPr>
              <a:t> beurteilte </a:t>
            </a:r>
            <a:r>
              <a:rPr lang="de-DE" sz="1200" b="1" dirty="0">
                <a:solidFill>
                  <a:schemeClr val="tx1"/>
                </a:solidFill>
                <a:latin typeface="Century Gothic" panose="020B0502020202020204" pitchFamily="34" charset="0"/>
              </a:rPr>
              <a:t>Kontrolle</a:t>
            </a:r>
            <a:r>
              <a:rPr lang="de-DE" sz="1200" dirty="0">
                <a:solidFill>
                  <a:schemeClr val="tx1"/>
                </a:solidFill>
                <a:latin typeface="Century Gothic" panose="020B0502020202020204" pitchFamily="34" charset="0"/>
              </a:rPr>
              <a:t>:</a:t>
            </a:r>
            <a:br>
              <a:rPr lang="de-DE" sz="1200" dirty="0">
                <a:solidFill>
                  <a:schemeClr val="tx1"/>
                </a:solidFill>
                <a:latin typeface="Century Gothic" panose="020B0502020202020204" pitchFamily="34" charset="0"/>
              </a:rPr>
            </a:br>
            <a:r>
              <a:rPr lang="de-DE" sz="1200" b="1" dirty="0">
                <a:solidFill>
                  <a:srgbClr val="FF0000"/>
                </a:solidFill>
                <a:latin typeface="Century Gothic" panose="020B0502020202020204" pitchFamily="34" charset="0"/>
              </a:rPr>
              <a:t>Aufbauprüfung</a:t>
            </a:r>
            <a:br>
              <a:rPr lang="de-DE" sz="1200" dirty="0">
                <a:solidFill>
                  <a:schemeClr val="tx1"/>
                </a:solidFill>
                <a:latin typeface="Century Gothic" panose="020B0502020202020204" pitchFamily="34" charset="0"/>
              </a:rPr>
            </a:br>
            <a:r>
              <a:rPr lang="de-DE" sz="1200" dirty="0">
                <a:solidFill>
                  <a:schemeClr val="tx1"/>
                </a:solidFill>
                <a:latin typeface="Century Gothic" panose="020B0502020202020204" pitchFamily="34" charset="0"/>
              </a:rPr>
              <a:t>(Ausgestaltung würdigen und vergewissern, dass sie eingerichtet ist)</a:t>
            </a:r>
          </a:p>
          <a:p>
            <a:pPr marL="171450" indent="-171450">
              <a:buFont typeface="Symbol" panose="05050102010706020507" pitchFamily="18" charset="2"/>
              <a:buChar char="-"/>
            </a:pPr>
            <a:endParaRPr lang="de-DE" sz="1200" dirty="0">
              <a:solidFill>
                <a:schemeClr val="tx1"/>
              </a:solidFill>
              <a:latin typeface="Century Gothic" panose="020B0502020202020204" pitchFamily="34" charset="0"/>
            </a:endParaRPr>
          </a:p>
        </p:txBody>
      </p:sp>
      <p:sp>
        <p:nvSpPr>
          <p:cNvPr id="29" name="Rechteck: abgerundete Ecken 28">
            <a:extLst>
              <a:ext uri="{FF2B5EF4-FFF2-40B4-BE49-F238E27FC236}">
                <a16:creationId xmlns:a16="http://schemas.microsoft.com/office/drawing/2014/main" id="{3F32C3CB-3BF8-4866-8A00-0305A98F6C81}"/>
              </a:ext>
            </a:extLst>
          </p:cNvPr>
          <p:cNvSpPr/>
          <p:nvPr/>
        </p:nvSpPr>
        <p:spPr>
          <a:xfrm>
            <a:off x="7782523" y="2929040"/>
            <a:ext cx="1962192" cy="1348058"/>
          </a:xfrm>
          <a:prstGeom prst="roundRect">
            <a:avLst/>
          </a:prstGeom>
          <a:solidFill>
            <a:srgbClr val="FFF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Abschlussprüfer hat </a:t>
            </a:r>
            <a:r>
              <a:rPr lang="de-DE" sz="1200" b="1" dirty="0">
                <a:solidFill>
                  <a:schemeClr val="tx1"/>
                </a:solidFill>
                <a:latin typeface="Century Gothic" panose="020B0502020202020204" pitchFamily="34" charset="0"/>
              </a:rPr>
              <a:t>Verständnis vom IKS </a:t>
            </a:r>
            <a:r>
              <a:rPr lang="de-DE" sz="1200" dirty="0">
                <a:solidFill>
                  <a:schemeClr val="tx1"/>
                </a:solidFill>
                <a:latin typeface="Century Gothic" panose="020B0502020202020204" pitchFamily="34" charset="0"/>
              </a:rPr>
              <a:t>zu gewinnen</a:t>
            </a:r>
          </a:p>
        </p:txBody>
      </p:sp>
      <p:sp>
        <p:nvSpPr>
          <p:cNvPr id="30" name="Rechteck: abgerundete Ecken 29">
            <a:extLst>
              <a:ext uri="{FF2B5EF4-FFF2-40B4-BE49-F238E27FC236}">
                <a16:creationId xmlns:a16="http://schemas.microsoft.com/office/drawing/2014/main" id="{4D41CACB-1EC0-4249-8B62-485C100CB07A}"/>
              </a:ext>
            </a:extLst>
          </p:cNvPr>
          <p:cNvSpPr/>
          <p:nvPr/>
        </p:nvSpPr>
        <p:spPr>
          <a:xfrm>
            <a:off x="1467001" y="5885755"/>
            <a:ext cx="5984925" cy="422168"/>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Hinweise auf </a:t>
            </a:r>
            <a:r>
              <a:rPr lang="de-DE" sz="1200" b="1" dirty="0">
                <a:solidFill>
                  <a:srgbClr val="FF0000"/>
                </a:solidFill>
                <a:latin typeface="Century Gothic" panose="020B0502020202020204" pitchFamily="34" charset="0"/>
              </a:rPr>
              <a:t>mögliche Risiken</a:t>
            </a:r>
            <a:r>
              <a:rPr lang="de-DE" sz="1200" dirty="0">
                <a:solidFill>
                  <a:srgbClr val="FF0000"/>
                </a:solidFill>
                <a:latin typeface="Century Gothic" panose="020B0502020202020204" pitchFamily="34" charset="0"/>
              </a:rPr>
              <a:t> </a:t>
            </a:r>
            <a:r>
              <a:rPr lang="de-DE" sz="1200" dirty="0">
                <a:solidFill>
                  <a:schemeClr val="tx1"/>
                </a:solidFill>
                <a:latin typeface="Century Gothic" panose="020B0502020202020204" pitchFamily="34" charset="0"/>
              </a:rPr>
              <a:t>wesentlicher </a:t>
            </a:r>
            <a:r>
              <a:rPr lang="de-DE" sz="1200" b="1" dirty="0">
                <a:solidFill>
                  <a:schemeClr val="tx1"/>
                </a:solidFill>
                <a:latin typeface="Century Gothic" panose="020B0502020202020204" pitchFamily="34" charset="0"/>
              </a:rPr>
              <a:t>falscher Darstellungen</a:t>
            </a:r>
            <a:endParaRPr lang="de-DE" sz="1200" dirty="0">
              <a:solidFill>
                <a:schemeClr val="tx1"/>
              </a:solidFill>
              <a:latin typeface="Century Gothic" panose="020B0502020202020204" pitchFamily="34" charset="0"/>
            </a:endParaRPr>
          </a:p>
        </p:txBody>
      </p:sp>
      <p:sp>
        <p:nvSpPr>
          <p:cNvPr id="31" name="Rechteck: abgerundete Ecken 30">
            <a:extLst>
              <a:ext uri="{FF2B5EF4-FFF2-40B4-BE49-F238E27FC236}">
                <a16:creationId xmlns:a16="http://schemas.microsoft.com/office/drawing/2014/main" id="{2BD64F68-30FD-468F-9AFF-6B1DBA53BF83}"/>
              </a:ext>
            </a:extLst>
          </p:cNvPr>
          <p:cNvSpPr/>
          <p:nvPr/>
        </p:nvSpPr>
        <p:spPr>
          <a:xfrm>
            <a:off x="1423870" y="1263195"/>
            <a:ext cx="2952000" cy="49582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Wirksamkeit und Wirtschaftlichkeit der Geschäftsprozesse</a:t>
            </a:r>
          </a:p>
        </p:txBody>
      </p:sp>
      <p:sp>
        <p:nvSpPr>
          <p:cNvPr id="32" name="Rechteck: abgerundete Ecken 31">
            <a:extLst>
              <a:ext uri="{FF2B5EF4-FFF2-40B4-BE49-F238E27FC236}">
                <a16:creationId xmlns:a16="http://schemas.microsoft.com/office/drawing/2014/main" id="{D2988A6B-E48E-4158-92AC-E4F6D5026E67}"/>
              </a:ext>
            </a:extLst>
          </p:cNvPr>
          <p:cNvSpPr/>
          <p:nvPr/>
        </p:nvSpPr>
        <p:spPr>
          <a:xfrm>
            <a:off x="1415480" y="1810901"/>
            <a:ext cx="2952000" cy="49582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Ordnungsmäßigkeit und Verlässlichkeit der Rechnungslegung</a:t>
            </a:r>
          </a:p>
        </p:txBody>
      </p:sp>
      <p:sp>
        <p:nvSpPr>
          <p:cNvPr id="33" name="Rechteck: abgerundete Ecken 32">
            <a:extLst>
              <a:ext uri="{FF2B5EF4-FFF2-40B4-BE49-F238E27FC236}">
                <a16:creationId xmlns:a16="http://schemas.microsoft.com/office/drawing/2014/main" id="{30D99745-F53E-4608-BC0F-CE87CD109E19}"/>
              </a:ext>
            </a:extLst>
          </p:cNvPr>
          <p:cNvSpPr/>
          <p:nvPr/>
        </p:nvSpPr>
        <p:spPr>
          <a:xfrm>
            <a:off x="1415480" y="2361540"/>
            <a:ext cx="2952000" cy="49582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Einhaltung von sonstigen Gesetzen und  Vorschriften </a:t>
            </a:r>
          </a:p>
        </p:txBody>
      </p:sp>
      <p:sp>
        <p:nvSpPr>
          <p:cNvPr id="34" name="Grafik 30" descr="Hochspannung">
            <a:extLst>
              <a:ext uri="{FF2B5EF4-FFF2-40B4-BE49-F238E27FC236}">
                <a16:creationId xmlns:a16="http://schemas.microsoft.com/office/drawing/2014/main" id="{33682B76-2B42-4637-81DC-84D8EDC29A6F}"/>
              </a:ext>
            </a:extLst>
          </p:cNvPr>
          <p:cNvSpPr/>
          <p:nvPr/>
        </p:nvSpPr>
        <p:spPr>
          <a:xfrm>
            <a:off x="4438057" y="1664074"/>
            <a:ext cx="320027" cy="282814"/>
          </a:xfrm>
          <a:custGeom>
            <a:avLst/>
            <a:gdLst>
              <a:gd name="connsiteX0" fmla="*/ 320071 w 320026"/>
              <a:gd name="connsiteY0" fmla="*/ 261655 h 282814"/>
              <a:gd name="connsiteX1" fmla="*/ 174571 w 320026"/>
              <a:gd name="connsiteY1" fmla="*/ 8611 h 282814"/>
              <a:gd name="connsiteX2" fmla="*/ 148894 w 320026"/>
              <a:gd name="connsiteY2" fmla="*/ 8611 h 282814"/>
              <a:gd name="connsiteX3" fmla="*/ 3022 w 320026"/>
              <a:gd name="connsiteY3" fmla="*/ 261655 h 282814"/>
              <a:gd name="connsiteX4" fmla="*/ 16046 w 320026"/>
              <a:gd name="connsiteY4" fmla="*/ 283983 h 282814"/>
              <a:gd name="connsiteX5" fmla="*/ 161546 w 320026"/>
              <a:gd name="connsiteY5" fmla="*/ 283983 h 282814"/>
              <a:gd name="connsiteX6" fmla="*/ 307047 w 320026"/>
              <a:gd name="connsiteY6" fmla="*/ 283983 h 282814"/>
              <a:gd name="connsiteX7" fmla="*/ 320071 w 320026"/>
              <a:gd name="connsiteY7" fmla="*/ 261655 h 282814"/>
              <a:gd name="connsiteX8" fmla="*/ 136986 w 320026"/>
              <a:gd name="connsiteY8" fmla="*/ 250864 h 282814"/>
              <a:gd name="connsiteX9" fmla="*/ 158197 w 320026"/>
              <a:gd name="connsiteY9" fmla="*/ 164903 h 282814"/>
              <a:gd name="connsiteX10" fmla="*/ 127683 w 320026"/>
              <a:gd name="connsiteY10" fmla="*/ 164903 h 282814"/>
              <a:gd name="connsiteX11" fmla="*/ 142568 w 320026"/>
              <a:gd name="connsiteY11" fmla="*/ 71872 h 282814"/>
              <a:gd name="connsiteX12" fmla="*/ 187223 w 320026"/>
              <a:gd name="connsiteY12" fmla="*/ 71872 h 282814"/>
              <a:gd name="connsiteX13" fmla="*/ 167500 w 320026"/>
              <a:gd name="connsiteY13" fmla="*/ 142576 h 282814"/>
              <a:gd name="connsiteX14" fmla="*/ 198759 w 320026"/>
              <a:gd name="connsiteY14" fmla="*/ 142576 h 282814"/>
              <a:gd name="connsiteX15" fmla="*/ 136986 w 320026"/>
              <a:gd name="connsiteY15" fmla="*/ 250864 h 282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0026" h="282814">
                <a:moveTo>
                  <a:pt x="320071" y="261655"/>
                </a:moveTo>
                <a:lnTo>
                  <a:pt x="174571" y="8611"/>
                </a:lnTo>
                <a:cubicBezTo>
                  <a:pt x="168989" y="-1436"/>
                  <a:pt x="154476" y="-1436"/>
                  <a:pt x="148894" y="8611"/>
                </a:cubicBezTo>
                <a:lnTo>
                  <a:pt x="3022" y="261655"/>
                </a:lnTo>
                <a:cubicBezTo>
                  <a:pt x="-2560" y="271703"/>
                  <a:pt x="4510" y="283983"/>
                  <a:pt x="16046" y="283983"/>
                </a:cubicBezTo>
                <a:lnTo>
                  <a:pt x="161546" y="283983"/>
                </a:lnTo>
                <a:lnTo>
                  <a:pt x="307047" y="283983"/>
                </a:lnTo>
                <a:cubicBezTo>
                  <a:pt x="318583" y="283983"/>
                  <a:pt x="325653" y="271703"/>
                  <a:pt x="320071" y="261655"/>
                </a:cubicBezTo>
                <a:close/>
                <a:moveTo>
                  <a:pt x="136986" y="250864"/>
                </a:moveTo>
                <a:lnTo>
                  <a:pt x="158197" y="164903"/>
                </a:lnTo>
                <a:lnTo>
                  <a:pt x="127683" y="164903"/>
                </a:lnTo>
                <a:lnTo>
                  <a:pt x="142568" y="71872"/>
                </a:lnTo>
                <a:lnTo>
                  <a:pt x="187223" y="71872"/>
                </a:lnTo>
                <a:lnTo>
                  <a:pt x="167500" y="142576"/>
                </a:lnTo>
                <a:lnTo>
                  <a:pt x="198759" y="142576"/>
                </a:lnTo>
                <a:lnTo>
                  <a:pt x="136986" y="250864"/>
                </a:lnTo>
                <a:close/>
              </a:path>
            </a:pathLst>
          </a:custGeom>
          <a:solidFill>
            <a:srgbClr val="FF0000"/>
          </a:solidFill>
          <a:ln w="3671" cap="flat">
            <a:noFill/>
            <a:prstDash val="solid"/>
            <a:miter/>
          </a:ln>
        </p:spPr>
        <p:txBody>
          <a:bodyPr rtlCol="0" anchor="ctr"/>
          <a:lstStyle/>
          <a:p>
            <a:endParaRPr lang="de-DE" sz="1200">
              <a:latin typeface="Century Gothic" panose="020B0502020202020204" pitchFamily="34" charset="0"/>
            </a:endParaRPr>
          </a:p>
        </p:txBody>
      </p:sp>
      <p:sp>
        <p:nvSpPr>
          <p:cNvPr id="36" name="Rechteck: abgerundete Ecken 35">
            <a:extLst>
              <a:ext uri="{FF2B5EF4-FFF2-40B4-BE49-F238E27FC236}">
                <a16:creationId xmlns:a16="http://schemas.microsoft.com/office/drawing/2014/main" id="{B2F6D4DB-0568-4C56-82BC-5D73408B3899}"/>
              </a:ext>
            </a:extLst>
          </p:cNvPr>
          <p:cNvSpPr/>
          <p:nvPr/>
        </p:nvSpPr>
        <p:spPr>
          <a:xfrm>
            <a:off x="8616511" y="957721"/>
            <a:ext cx="2813802" cy="1018457"/>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Verständnis vom Geschäftsmodell, Umfeld und Rechnungslegungsprozess</a:t>
            </a:r>
          </a:p>
        </p:txBody>
      </p:sp>
      <p:grpSp>
        <p:nvGrpSpPr>
          <p:cNvPr id="37" name="Grafik 21" descr="Ziel">
            <a:extLst>
              <a:ext uri="{FF2B5EF4-FFF2-40B4-BE49-F238E27FC236}">
                <a16:creationId xmlns:a16="http://schemas.microsoft.com/office/drawing/2014/main" id="{D37A3A46-2B38-4844-A157-44FE5EF17E46}"/>
              </a:ext>
            </a:extLst>
          </p:cNvPr>
          <p:cNvGrpSpPr/>
          <p:nvPr/>
        </p:nvGrpSpPr>
        <p:grpSpPr>
          <a:xfrm>
            <a:off x="5661290" y="1737720"/>
            <a:ext cx="666729" cy="666729"/>
            <a:chOff x="4460658" y="1715962"/>
            <a:chExt cx="666729" cy="666729"/>
          </a:xfrm>
        </p:grpSpPr>
        <p:sp>
          <p:nvSpPr>
            <p:cNvPr id="38" name="Freihandform: Form 37">
              <a:extLst>
                <a:ext uri="{FF2B5EF4-FFF2-40B4-BE49-F238E27FC236}">
                  <a16:creationId xmlns:a16="http://schemas.microsoft.com/office/drawing/2014/main" id="{6430E619-B318-4A29-907D-48FE5DA6DE90}"/>
                </a:ext>
              </a:extLst>
            </p:cNvPr>
            <p:cNvSpPr/>
            <p:nvPr/>
          </p:nvSpPr>
          <p:spPr>
            <a:xfrm>
              <a:off x="4734718" y="1990022"/>
              <a:ext cx="118067" cy="118067"/>
            </a:xfrm>
            <a:custGeom>
              <a:avLst/>
              <a:gdLst>
                <a:gd name="connsiteX0" fmla="*/ 59305 w 118066"/>
                <a:gd name="connsiteY0" fmla="*/ 114865 h 118066"/>
                <a:gd name="connsiteX1" fmla="*/ 3744 w 118066"/>
                <a:gd name="connsiteY1" fmla="*/ 59305 h 118066"/>
                <a:gd name="connsiteX2" fmla="*/ 59305 w 118066"/>
                <a:gd name="connsiteY2" fmla="*/ 3744 h 118066"/>
                <a:gd name="connsiteX3" fmla="*/ 114865 w 118066"/>
                <a:gd name="connsiteY3" fmla="*/ 59305 h 118066"/>
                <a:gd name="connsiteX4" fmla="*/ 59305 w 118066"/>
                <a:gd name="connsiteY4" fmla="*/ 114865 h 118066"/>
                <a:gd name="connsiteX5" fmla="*/ 59305 w 118066"/>
                <a:gd name="connsiteY5" fmla="*/ 31524 h 118066"/>
                <a:gd name="connsiteX6" fmla="*/ 31524 w 118066"/>
                <a:gd name="connsiteY6" fmla="*/ 59305 h 118066"/>
                <a:gd name="connsiteX7" fmla="*/ 59305 w 118066"/>
                <a:gd name="connsiteY7" fmla="*/ 87085 h 118066"/>
                <a:gd name="connsiteX8" fmla="*/ 87085 w 118066"/>
                <a:gd name="connsiteY8" fmla="*/ 59305 h 118066"/>
                <a:gd name="connsiteX9" fmla="*/ 59305 w 118066"/>
                <a:gd name="connsiteY9" fmla="*/ 31524 h 118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8066" h="118066">
                  <a:moveTo>
                    <a:pt x="59305" y="114865"/>
                  </a:moveTo>
                  <a:cubicBezTo>
                    <a:pt x="28619" y="114865"/>
                    <a:pt x="3744" y="89990"/>
                    <a:pt x="3744" y="59305"/>
                  </a:cubicBezTo>
                  <a:cubicBezTo>
                    <a:pt x="3744" y="28619"/>
                    <a:pt x="28619" y="3744"/>
                    <a:pt x="59305" y="3744"/>
                  </a:cubicBezTo>
                  <a:cubicBezTo>
                    <a:pt x="89990" y="3744"/>
                    <a:pt x="114865" y="28619"/>
                    <a:pt x="114865" y="59305"/>
                  </a:cubicBezTo>
                  <a:cubicBezTo>
                    <a:pt x="114865" y="89990"/>
                    <a:pt x="89990" y="114865"/>
                    <a:pt x="59305" y="114865"/>
                  </a:cubicBezTo>
                  <a:close/>
                  <a:moveTo>
                    <a:pt x="59305" y="31524"/>
                  </a:moveTo>
                  <a:cubicBezTo>
                    <a:pt x="43962" y="31524"/>
                    <a:pt x="31524" y="43962"/>
                    <a:pt x="31524" y="59305"/>
                  </a:cubicBezTo>
                  <a:cubicBezTo>
                    <a:pt x="31524" y="74647"/>
                    <a:pt x="43962" y="87085"/>
                    <a:pt x="59305" y="87085"/>
                  </a:cubicBezTo>
                  <a:cubicBezTo>
                    <a:pt x="74647" y="87085"/>
                    <a:pt x="87085" y="74647"/>
                    <a:pt x="87085" y="59305"/>
                  </a:cubicBezTo>
                  <a:cubicBezTo>
                    <a:pt x="87085" y="43962"/>
                    <a:pt x="74647" y="31524"/>
                    <a:pt x="59305" y="31524"/>
                  </a:cubicBezTo>
                  <a:close/>
                </a:path>
              </a:pathLst>
            </a:custGeom>
            <a:solidFill>
              <a:srgbClr val="000000"/>
            </a:solidFill>
            <a:ln w="6846" cap="flat">
              <a:noFill/>
              <a:prstDash val="solid"/>
              <a:miter/>
            </a:ln>
          </p:spPr>
          <p:txBody>
            <a:bodyPr rtlCol="0" anchor="ctr"/>
            <a:lstStyle/>
            <a:p>
              <a:endParaRPr lang="de-DE" sz="1200">
                <a:latin typeface="Century Gothic" panose="020B0502020202020204" pitchFamily="34" charset="0"/>
              </a:endParaRPr>
            </a:p>
          </p:txBody>
        </p:sp>
        <p:sp>
          <p:nvSpPr>
            <p:cNvPr id="39" name="Freihandform: Form 38">
              <a:extLst>
                <a:ext uri="{FF2B5EF4-FFF2-40B4-BE49-F238E27FC236}">
                  <a16:creationId xmlns:a16="http://schemas.microsoft.com/office/drawing/2014/main" id="{B0534C5E-B986-42EB-A483-BA4FFC12AAA6}"/>
                </a:ext>
              </a:extLst>
            </p:cNvPr>
            <p:cNvSpPr/>
            <p:nvPr/>
          </p:nvSpPr>
          <p:spPr>
            <a:xfrm>
              <a:off x="4505530" y="1760834"/>
              <a:ext cx="576443" cy="576443"/>
            </a:xfrm>
            <a:custGeom>
              <a:avLst/>
              <a:gdLst>
                <a:gd name="connsiteX0" fmla="*/ 531571 w 576442"/>
                <a:gd name="connsiteY0" fmla="*/ 274603 h 576442"/>
                <a:gd name="connsiteX1" fmla="*/ 302383 w 576442"/>
                <a:gd name="connsiteY1" fmla="*/ 45414 h 576442"/>
                <a:gd name="connsiteX2" fmla="*/ 302383 w 576442"/>
                <a:gd name="connsiteY2" fmla="*/ 3744 h 576442"/>
                <a:gd name="connsiteX3" fmla="*/ 274603 w 576442"/>
                <a:gd name="connsiteY3" fmla="*/ 3744 h 576442"/>
                <a:gd name="connsiteX4" fmla="*/ 274603 w 576442"/>
                <a:gd name="connsiteY4" fmla="*/ 45414 h 576442"/>
                <a:gd name="connsiteX5" fmla="*/ 45414 w 576442"/>
                <a:gd name="connsiteY5" fmla="*/ 274603 h 576442"/>
                <a:gd name="connsiteX6" fmla="*/ 3744 w 576442"/>
                <a:gd name="connsiteY6" fmla="*/ 274603 h 576442"/>
                <a:gd name="connsiteX7" fmla="*/ 3744 w 576442"/>
                <a:gd name="connsiteY7" fmla="*/ 302383 h 576442"/>
                <a:gd name="connsiteX8" fmla="*/ 45414 w 576442"/>
                <a:gd name="connsiteY8" fmla="*/ 302383 h 576442"/>
                <a:gd name="connsiteX9" fmla="*/ 274603 w 576442"/>
                <a:gd name="connsiteY9" fmla="*/ 531571 h 576442"/>
                <a:gd name="connsiteX10" fmla="*/ 274603 w 576442"/>
                <a:gd name="connsiteY10" fmla="*/ 573242 h 576442"/>
                <a:gd name="connsiteX11" fmla="*/ 302383 w 576442"/>
                <a:gd name="connsiteY11" fmla="*/ 573242 h 576442"/>
                <a:gd name="connsiteX12" fmla="*/ 302383 w 576442"/>
                <a:gd name="connsiteY12" fmla="*/ 531571 h 576442"/>
                <a:gd name="connsiteX13" fmla="*/ 531571 w 576442"/>
                <a:gd name="connsiteY13" fmla="*/ 302383 h 576442"/>
                <a:gd name="connsiteX14" fmla="*/ 573242 w 576442"/>
                <a:gd name="connsiteY14" fmla="*/ 302383 h 576442"/>
                <a:gd name="connsiteX15" fmla="*/ 573242 w 576442"/>
                <a:gd name="connsiteY15" fmla="*/ 274603 h 576442"/>
                <a:gd name="connsiteX16" fmla="*/ 428506 w 576442"/>
                <a:gd name="connsiteY16" fmla="*/ 302383 h 576442"/>
                <a:gd name="connsiteX17" fmla="*/ 302383 w 576442"/>
                <a:gd name="connsiteY17" fmla="*/ 428506 h 576442"/>
                <a:gd name="connsiteX18" fmla="*/ 302383 w 576442"/>
                <a:gd name="connsiteY18" fmla="*/ 371834 h 576442"/>
                <a:gd name="connsiteX19" fmla="*/ 274603 w 576442"/>
                <a:gd name="connsiteY19" fmla="*/ 371834 h 576442"/>
                <a:gd name="connsiteX20" fmla="*/ 274603 w 576442"/>
                <a:gd name="connsiteY20" fmla="*/ 428506 h 576442"/>
                <a:gd name="connsiteX21" fmla="*/ 148480 w 576442"/>
                <a:gd name="connsiteY21" fmla="*/ 302383 h 576442"/>
                <a:gd name="connsiteX22" fmla="*/ 205152 w 576442"/>
                <a:gd name="connsiteY22" fmla="*/ 302383 h 576442"/>
                <a:gd name="connsiteX23" fmla="*/ 205152 w 576442"/>
                <a:gd name="connsiteY23" fmla="*/ 274603 h 576442"/>
                <a:gd name="connsiteX24" fmla="*/ 148480 w 576442"/>
                <a:gd name="connsiteY24" fmla="*/ 274603 h 576442"/>
                <a:gd name="connsiteX25" fmla="*/ 274603 w 576442"/>
                <a:gd name="connsiteY25" fmla="*/ 148480 h 576442"/>
                <a:gd name="connsiteX26" fmla="*/ 274603 w 576442"/>
                <a:gd name="connsiteY26" fmla="*/ 205152 h 576442"/>
                <a:gd name="connsiteX27" fmla="*/ 302383 w 576442"/>
                <a:gd name="connsiteY27" fmla="*/ 205152 h 576442"/>
                <a:gd name="connsiteX28" fmla="*/ 302383 w 576442"/>
                <a:gd name="connsiteY28" fmla="*/ 148480 h 576442"/>
                <a:gd name="connsiteX29" fmla="*/ 428506 w 576442"/>
                <a:gd name="connsiteY29" fmla="*/ 274603 h 576442"/>
                <a:gd name="connsiteX30" fmla="*/ 371834 w 576442"/>
                <a:gd name="connsiteY30" fmla="*/ 274603 h 576442"/>
                <a:gd name="connsiteX31" fmla="*/ 371834 w 576442"/>
                <a:gd name="connsiteY31" fmla="*/ 302383 h 576442"/>
                <a:gd name="connsiteX32" fmla="*/ 274603 w 576442"/>
                <a:gd name="connsiteY32" fmla="*/ 87085 h 576442"/>
                <a:gd name="connsiteX33" fmla="*/ 274603 w 576442"/>
                <a:gd name="connsiteY33" fmla="*/ 120630 h 576442"/>
                <a:gd name="connsiteX34" fmla="*/ 120560 w 576442"/>
                <a:gd name="connsiteY34" fmla="*/ 274603 h 576442"/>
                <a:gd name="connsiteX35" fmla="*/ 87085 w 576442"/>
                <a:gd name="connsiteY35" fmla="*/ 274603 h 576442"/>
                <a:gd name="connsiteX36" fmla="*/ 274603 w 576442"/>
                <a:gd name="connsiteY36" fmla="*/ 87085 h 576442"/>
                <a:gd name="connsiteX37" fmla="*/ 87085 w 576442"/>
                <a:gd name="connsiteY37" fmla="*/ 302383 h 576442"/>
                <a:gd name="connsiteX38" fmla="*/ 120630 w 576442"/>
                <a:gd name="connsiteY38" fmla="*/ 302383 h 576442"/>
                <a:gd name="connsiteX39" fmla="*/ 274603 w 576442"/>
                <a:gd name="connsiteY39" fmla="*/ 456425 h 576442"/>
                <a:gd name="connsiteX40" fmla="*/ 274603 w 576442"/>
                <a:gd name="connsiteY40" fmla="*/ 489900 h 576442"/>
                <a:gd name="connsiteX41" fmla="*/ 87085 w 576442"/>
                <a:gd name="connsiteY41" fmla="*/ 302383 h 576442"/>
                <a:gd name="connsiteX42" fmla="*/ 302383 w 576442"/>
                <a:gd name="connsiteY42" fmla="*/ 489900 h 576442"/>
                <a:gd name="connsiteX43" fmla="*/ 302383 w 576442"/>
                <a:gd name="connsiteY43" fmla="*/ 456425 h 576442"/>
                <a:gd name="connsiteX44" fmla="*/ 456425 w 576442"/>
                <a:gd name="connsiteY44" fmla="*/ 302383 h 576442"/>
                <a:gd name="connsiteX45" fmla="*/ 489900 w 576442"/>
                <a:gd name="connsiteY45" fmla="*/ 302383 h 576442"/>
                <a:gd name="connsiteX46" fmla="*/ 302383 w 576442"/>
                <a:gd name="connsiteY46" fmla="*/ 489900 h 576442"/>
                <a:gd name="connsiteX47" fmla="*/ 456425 w 576442"/>
                <a:gd name="connsiteY47" fmla="*/ 274603 h 576442"/>
                <a:gd name="connsiteX48" fmla="*/ 302383 w 576442"/>
                <a:gd name="connsiteY48" fmla="*/ 120560 h 576442"/>
                <a:gd name="connsiteX49" fmla="*/ 302383 w 576442"/>
                <a:gd name="connsiteY49" fmla="*/ 87085 h 576442"/>
                <a:gd name="connsiteX50" fmla="*/ 489900 w 576442"/>
                <a:gd name="connsiteY50" fmla="*/ 274603 h 576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76442" h="576442">
                  <a:moveTo>
                    <a:pt x="531571" y="274603"/>
                  </a:moveTo>
                  <a:cubicBezTo>
                    <a:pt x="524288" y="151167"/>
                    <a:pt x="425818" y="52697"/>
                    <a:pt x="302383" y="45414"/>
                  </a:cubicBezTo>
                  <a:lnTo>
                    <a:pt x="302383" y="3744"/>
                  </a:lnTo>
                  <a:lnTo>
                    <a:pt x="274603" y="3744"/>
                  </a:lnTo>
                  <a:lnTo>
                    <a:pt x="274603" y="45414"/>
                  </a:lnTo>
                  <a:cubicBezTo>
                    <a:pt x="151167" y="52697"/>
                    <a:pt x="52697" y="151167"/>
                    <a:pt x="45414" y="274603"/>
                  </a:cubicBezTo>
                  <a:lnTo>
                    <a:pt x="3744" y="274603"/>
                  </a:lnTo>
                  <a:lnTo>
                    <a:pt x="3744" y="302383"/>
                  </a:lnTo>
                  <a:lnTo>
                    <a:pt x="45414" y="302383"/>
                  </a:lnTo>
                  <a:cubicBezTo>
                    <a:pt x="52697" y="425818"/>
                    <a:pt x="151167" y="524288"/>
                    <a:pt x="274603" y="531571"/>
                  </a:cubicBezTo>
                  <a:lnTo>
                    <a:pt x="274603" y="573242"/>
                  </a:lnTo>
                  <a:lnTo>
                    <a:pt x="302383" y="573242"/>
                  </a:lnTo>
                  <a:lnTo>
                    <a:pt x="302383" y="531571"/>
                  </a:lnTo>
                  <a:cubicBezTo>
                    <a:pt x="425818" y="524288"/>
                    <a:pt x="524288" y="425818"/>
                    <a:pt x="531571" y="302383"/>
                  </a:cubicBezTo>
                  <a:lnTo>
                    <a:pt x="573242" y="302383"/>
                  </a:lnTo>
                  <a:lnTo>
                    <a:pt x="573242" y="274603"/>
                  </a:lnTo>
                  <a:close/>
                  <a:moveTo>
                    <a:pt x="428506" y="302383"/>
                  </a:moveTo>
                  <a:cubicBezTo>
                    <a:pt x="421832" y="369079"/>
                    <a:pt x="369079" y="421832"/>
                    <a:pt x="302383" y="428506"/>
                  </a:cubicBezTo>
                  <a:lnTo>
                    <a:pt x="302383" y="371834"/>
                  </a:lnTo>
                  <a:lnTo>
                    <a:pt x="274603" y="371834"/>
                  </a:lnTo>
                  <a:lnTo>
                    <a:pt x="274603" y="428506"/>
                  </a:lnTo>
                  <a:cubicBezTo>
                    <a:pt x="207906" y="421832"/>
                    <a:pt x="155154" y="369079"/>
                    <a:pt x="148480" y="302383"/>
                  </a:cubicBezTo>
                  <a:lnTo>
                    <a:pt x="205152" y="302383"/>
                  </a:lnTo>
                  <a:lnTo>
                    <a:pt x="205152" y="274603"/>
                  </a:lnTo>
                  <a:lnTo>
                    <a:pt x="148480" y="274603"/>
                  </a:lnTo>
                  <a:cubicBezTo>
                    <a:pt x="155154" y="207906"/>
                    <a:pt x="207906" y="155154"/>
                    <a:pt x="274603" y="148480"/>
                  </a:cubicBezTo>
                  <a:lnTo>
                    <a:pt x="274603" y="205152"/>
                  </a:lnTo>
                  <a:lnTo>
                    <a:pt x="302383" y="205152"/>
                  </a:lnTo>
                  <a:lnTo>
                    <a:pt x="302383" y="148480"/>
                  </a:lnTo>
                  <a:cubicBezTo>
                    <a:pt x="369079" y="155154"/>
                    <a:pt x="421832" y="207906"/>
                    <a:pt x="428506" y="274603"/>
                  </a:cubicBezTo>
                  <a:lnTo>
                    <a:pt x="371834" y="274603"/>
                  </a:lnTo>
                  <a:lnTo>
                    <a:pt x="371834" y="302383"/>
                  </a:lnTo>
                  <a:close/>
                  <a:moveTo>
                    <a:pt x="274603" y="87085"/>
                  </a:moveTo>
                  <a:lnTo>
                    <a:pt x="274603" y="120630"/>
                  </a:lnTo>
                  <a:cubicBezTo>
                    <a:pt x="192577" y="127519"/>
                    <a:pt x="127487" y="192580"/>
                    <a:pt x="120560" y="274603"/>
                  </a:cubicBezTo>
                  <a:lnTo>
                    <a:pt x="87085" y="274603"/>
                  </a:lnTo>
                  <a:cubicBezTo>
                    <a:pt x="94227" y="174147"/>
                    <a:pt x="174147" y="94227"/>
                    <a:pt x="274603" y="87085"/>
                  </a:cubicBezTo>
                  <a:close/>
                  <a:moveTo>
                    <a:pt x="87085" y="302383"/>
                  </a:moveTo>
                  <a:lnTo>
                    <a:pt x="120630" y="302383"/>
                  </a:lnTo>
                  <a:cubicBezTo>
                    <a:pt x="127519" y="384409"/>
                    <a:pt x="192580" y="449499"/>
                    <a:pt x="274603" y="456425"/>
                  </a:cubicBezTo>
                  <a:lnTo>
                    <a:pt x="274603" y="489900"/>
                  </a:lnTo>
                  <a:cubicBezTo>
                    <a:pt x="174147" y="482758"/>
                    <a:pt x="94227" y="402839"/>
                    <a:pt x="87085" y="302383"/>
                  </a:cubicBezTo>
                  <a:close/>
                  <a:moveTo>
                    <a:pt x="302383" y="489900"/>
                  </a:moveTo>
                  <a:lnTo>
                    <a:pt x="302383" y="456425"/>
                  </a:lnTo>
                  <a:cubicBezTo>
                    <a:pt x="384433" y="449531"/>
                    <a:pt x="449531" y="384433"/>
                    <a:pt x="456425" y="302383"/>
                  </a:cubicBezTo>
                  <a:lnTo>
                    <a:pt x="489900" y="302383"/>
                  </a:lnTo>
                  <a:cubicBezTo>
                    <a:pt x="482758" y="402839"/>
                    <a:pt x="402839" y="482758"/>
                    <a:pt x="302383" y="489900"/>
                  </a:cubicBezTo>
                  <a:close/>
                  <a:moveTo>
                    <a:pt x="456425" y="274603"/>
                  </a:moveTo>
                  <a:cubicBezTo>
                    <a:pt x="449531" y="192552"/>
                    <a:pt x="384433" y="127455"/>
                    <a:pt x="302383" y="120560"/>
                  </a:cubicBezTo>
                  <a:lnTo>
                    <a:pt x="302383" y="87085"/>
                  </a:lnTo>
                  <a:cubicBezTo>
                    <a:pt x="402839" y="94227"/>
                    <a:pt x="482758" y="174147"/>
                    <a:pt x="489900" y="274603"/>
                  </a:cubicBezTo>
                  <a:close/>
                </a:path>
              </a:pathLst>
            </a:custGeom>
            <a:solidFill>
              <a:srgbClr val="000000"/>
            </a:solidFill>
            <a:ln w="6846" cap="flat">
              <a:noFill/>
              <a:prstDash val="solid"/>
              <a:miter/>
            </a:ln>
          </p:spPr>
          <p:txBody>
            <a:bodyPr rtlCol="0" anchor="ctr"/>
            <a:lstStyle/>
            <a:p>
              <a:endParaRPr lang="de-DE" sz="1200">
                <a:latin typeface="Century Gothic" panose="020B0502020202020204" pitchFamily="34" charset="0"/>
              </a:endParaRPr>
            </a:p>
          </p:txBody>
        </p:sp>
      </p:grpSp>
      <p:sp>
        <p:nvSpPr>
          <p:cNvPr id="40" name="Sechseck 39">
            <a:extLst>
              <a:ext uri="{FF2B5EF4-FFF2-40B4-BE49-F238E27FC236}">
                <a16:creationId xmlns:a16="http://schemas.microsoft.com/office/drawing/2014/main" id="{F57A6B40-4B5C-4FBC-9DB2-2E049F0CA5DC}"/>
              </a:ext>
            </a:extLst>
          </p:cNvPr>
          <p:cNvSpPr/>
          <p:nvPr/>
        </p:nvSpPr>
        <p:spPr>
          <a:xfrm>
            <a:off x="6119750" y="1902860"/>
            <a:ext cx="900000" cy="360429"/>
          </a:xfrm>
          <a:prstGeom prst="hexagon">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Century Gothic" panose="020B0502020202020204" pitchFamily="34" charset="0"/>
              </a:rPr>
              <a:t>Risiken</a:t>
            </a:r>
          </a:p>
        </p:txBody>
      </p:sp>
      <p:sp>
        <p:nvSpPr>
          <p:cNvPr id="42" name="Textfeld 1">
            <a:extLst>
              <a:ext uri="{FF2B5EF4-FFF2-40B4-BE49-F238E27FC236}">
                <a16:creationId xmlns:a16="http://schemas.microsoft.com/office/drawing/2014/main" id="{1557A64F-344F-4ED5-916A-26BC3293380F}"/>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
        <p:nvSpPr>
          <p:cNvPr id="43" name="Textfeld 42">
            <a:extLst>
              <a:ext uri="{FF2B5EF4-FFF2-40B4-BE49-F238E27FC236}">
                <a16:creationId xmlns:a16="http://schemas.microsoft.com/office/drawing/2014/main" id="{DC03F10E-4B92-43ED-A952-2DAD6AC38C68}"/>
              </a:ext>
            </a:extLst>
          </p:cNvPr>
          <p:cNvSpPr txBox="1"/>
          <p:nvPr/>
        </p:nvSpPr>
        <p:spPr>
          <a:xfrm>
            <a:off x="7604299" y="6135107"/>
            <a:ext cx="3929175" cy="246221"/>
          </a:xfrm>
          <a:prstGeom prst="rect">
            <a:avLst/>
          </a:prstGeom>
          <a:noFill/>
        </p:spPr>
        <p:txBody>
          <a:bodyPr wrap="square" rtlCol="0">
            <a:spAutoFit/>
          </a:bodyPr>
          <a:lstStyle/>
          <a:p>
            <a:pPr algn="r"/>
            <a:r>
              <a:rPr lang="de-DE" sz="1000" b="0" dirty="0">
                <a:latin typeface="Century Gothic" panose="020B0502020202020204" pitchFamily="34" charset="0"/>
              </a:rPr>
              <a:t>(Quelle: IDW in Anlehnung an ISA [DE] 315 (</a:t>
            </a:r>
            <a:r>
              <a:rPr lang="de-DE" sz="1000" b="0" dirty="0" err="1">
                <a:latin typeface="Century Gothic" panose="020B0502020202020204" pitchFamily="34" charset="0"/>
              </a:rPr>
              <a:t>Revised</a:t>
            </a:r>
            <a:r>
              <a:rPr lang="de-DE" sz="1000" b="0" dirty="0">
                <a:latin typeface="Century Gothic" panose="020B0502020202020204" pitchFamily="34" charset="0"/>
              </a:rPr>
              <a:t> 2019))</a:t>
            </a:r>
          </a:p>
        </p:txBody>
      </p:sp>
    </p:spTree>
    <p:extLst>
      <p:ext uri="{BB962C8B-B14F-4D97-AF65-F5344CB8AC3E}">
        <p14:creationId xmlns:p14="http://schemas.microsoft.com/office/powerpoint/2010/main" val="61874954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692696"/>
            <a:ext cx="398025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3.3.5 Beispiele zu den IKS-Komponenten</a:t>
            </a:r>
          </a:p>
        </p:txBody>
      </p:sp>
      <p:graphicFrame>
        <p:nvGraphicFramePr>
          <p:cNvPr id="11" name="Tabelle 10">
            <a:extLst>
              <a:ext uri="{FF2B5EF4-FFF2-40B4-BE49-F238E27FC236}">
                <a16:creationId xmlns:a16="http://schemas.microsoft.com/office/drawing/2014/main" id="{B32A45AE-5F6D-4136-918D-256336CA1693}"/>
              </a:ext>
            </a:extLst>
          </p:cNvPr>
          <p:cNvGraphicFramePr>
            <a:graphicFrameLocks noGrp="1"/>
          </p:cNvGraphicFramePr>
          <p:nvPr>
            <p:extLst>
              <p:ext uri="{D42A27DB-BD31-4B8C-83A1-F6EECF244321}">
                <p14:modId xmlns:p14="http://schemas.microsoft.com/office/powerpoint/2010/main" val="2846419552"/>
              </p:ext>
            </p:extLst>
          </p:nvPr>
        </p:nvGraphicFramePr>
        <p:xfrm>
          <a:off x="1055440" y="1000720"/>
          <a:ext cx="10262012" cy="5308600"/>
        </p:xfrm>
        <a:graphic>
          <a:graphicData uri="http://schemas.openxmlformats.org/drawingml/2006/table">
            <a:tbl>
              <a:tblPr firstRow="1" bandRow="1">
                <a:tableStyleId>{5C22544A-7EE6-4342-B048-85BDC9FD1C3A}</a:tableStyleId>
              </a:tblPr>
              <a:tblGrid>
                <a:gridCol w="5131006">
                  <a:extLst>
                    <a:ext uri="{9D8B030D-6E8A-4147-A177-3AD203B41FA5}">
                      <a16:colId xmlns:a16="http://schemas.microsoft.com/office/drawing/2014/main" val="3235421033"/>
                    </a:ext>
                  </a:extLst>
                </a:gridCol>
                <a:gridCol w="5131006">
                  <a:extLst>
                    <a:ext uri="{9D8B030D-6E8A-4147-A177-3AD203B41FA5}">
                      <a16:colId xmlns:a16="http://schemas.microsoft.com/office/drawing/2014/main" val="3475985225"/>
                    </a:ext>
                  </a:extLst>
                </a:gridCol>
              </a:tblGrid>
              <a:tr h="370840">
                <a:tc>
                  <a:txBody>
                    <a:bodyPr/>
                    <a:lstStyle/>
                    <a:p>
                      <a:pPr algn="ctr"/>
                      <a:r>
                        <a:rPr lang="de-DE" sz="1400" dirty="0">
                          <a:solidFill>
                            <a:schemeClr val="tx1"/>
                          </a:solidFill>
                          <a:latin typeface="Century Gothic" panose="020B0502020202020204" pitchFamily="34" charset="0"/>
                        </a:rPr>
                        <a:t>IKS-Komponente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de-DE" sz="1400" dirty="0">
                          <a:solidFill>
                            <a:schemeClr val="tx1"/>
                          </a:solidFill>
                          <a:latin typeface="Century Gothic" panose="020B0502020202020204" pitchFamily="34" charset="0"/>
                        </a:rPr>
                        <a:t>Beispiele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686128347"/>
                  </a:ext>
                </a:extLst>
              </a:tr>
              <a:tr h="370840">
                <a:tc>
                  <a:txBody>
                    <a:bodyPr/>
                    <a:lstStyle/>
                    <a:p>
                      <a:pPr marL="266700" indent="-266700" algn="l">
                        <a:buFont typeface="+mj-lt"/>
                        <a:buAutoNum type="arabicPeriod"/>
                      </a:pPr>
                      <a:r>
                        <a:rPr lang="de-DE" sz="1400" dirty="0">
                          <a:latin typeface="Century Gothic" panose="020B0502020202020204" pitchFamily="34" charset="0"/>
                        </a:rPr>
                        <a:t>Kontrollumfeld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0975" indent="-180975">
                        <a:buFont typeface="Arial" panose="020B0604020202020204" pitchFamily="34" charset="0"/>
                        <a:buChar char="•"/>
                      </a:pPr>
                      <a:r>
                        <a:rPr lang="de-DE" sz="1400" dirty="0">
                          <a:latin typeface="Century Gothic" panose="020B0502020202020204" pitchFamily="34" charset="0"/>
                        </a:rPr>
                        <a:t>Philosophie und Arbeitsweise des Managements</a:t>
                      </a:r>
                    </a:p>
                    <a:p>
                      <a:pPr marL="180975" indent="-180975">
                        <a:buFont typeface="Arial" panose="020B0604020202020204" pitchFamily="34" charset="0"/>
                        <a:buChar char="•"/>
                      </a:pPr>
                      <a:r>
                        <a:rPr lang="de-DE" sz="1400" dirty="0">
                          <a:latin typeface="Century Gothic" panose="020B0502020202020204" pitchFamily="34" charset="0"/>
                        </a:rPr>
                        <a:t>Fähigkeiten und Ausbildung des Personals</a:t>
                      </a:r>
                    </a:p>
                    <a:p>
                      <a:pPr marL="180975" indent="-180975">
                        <a:buFont typeface="Arial" panose="020B0604020202020204" pitchFamily="34" charset="0"/>
                        <a:buChar char="•"/>
                      </a:pPr>
                      <a:r>
                        <a:rPr lang="de-DE" sz="1400" dirty="0">
                          <a:latin typeface="Century Gothic" panose="020B0502020202020204" pitchFamily="34" charset="0"/>
                        </a:rPr>
                        <a:t>Zuordnung von Befugnissen und Verantwortlichkeiten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9769218"/>
                  </a:ext>
                </a:extLst>
              </a:tr>
              <a:tr h="370840">
                <a:tc>
                  <a:txBody>
                    <a:bodyPr/>
                    <a:lstStyle/>
                    <a:p>
                      <a:pPr marL="266700" indent="-266700" algn="l">
                        <a:buFont typeface="+mj-lt"/>
                        <a:buAutoNum type="arabicPeriod" startAt="2"/>
                      </a:pPr>
                      <a:r>
                        <a:rPr lang="de-DE" sz="1400" dirty="0">
                          <a:latin typeface="Century Gothic" panose="020B0502020202020204" pitchFamily="34" charset="0"/>
                        </a:rPr>
                        <a:t>Risikobeurteilungsprozess der Einheit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0975" indent="-180975">
                        <a:buFont typeface="Arial" panose="020B0604020202020204" pitchFamily="34" charset="0"/>
                        <a:buChar char="•"/>
                      </a:pPr>
                      <a:r>
                        <a:rPr lang="de-DE" sz="1400" dirty="0">
                          <a:latin typeface="Century Gothic" panose="020B0502020202020204" pitchFamily="34" charset="0"/>
                        </a:rPr>
                        <a:t>Festlegung von Wertgrenzen </a:t>
                      </a:r>
                      <a:br>
                        <a:rPr lang="de-DE" sz="1400" dirty="0">
                          <a:latin typeface="Century Gothic" panose="020B0502020202020204" pitchFamily="34" charset="0"/>
                        </a:rPr>
                      </a:br>
                      <a:r>
                        <a:rPr lang="de-DE" sz="1400" dirty="0">
                          <a:latin typeface="Century Gothic" panose="020B0502020202020204" pitchFamily="34" charset="0"/>
                        </a:rPr>
                        <a:t>(z. B. Einkaufs- oder Kreditlimits)</a:t>
                      </a:r>
                    </a:p>
                    <a:p>
                      <a:pPr marL="180975" indent="-180975">
                        <a:buFont typeface="Arial" panose="020B0604020202020204" pitchFamily="34" charset="0"/>
                        <a:buChar char="•"/>
                      </a:pPr>
                      <a:r>
                        <a:rPr lang="de-DE" sz="1400" dirty="0">
                          <a:latin typeface="Century Gothic" panose="020B0502020202020204" pitchFamily="34" charset="0"/>
                        </a:rPr>
                        <a:t>Aufstellung von Richtlinien zur Aufstellung des Jahresabschlusses</a:t>
                      </a:r>
                    </a:p>
                    <a:p>
                      <a:pPr marL="180975" indent="-180975">
                        <a:buFont typeface="Arial" panose="020B0604020202020204" pitchFamily="34" charset="0"/>
                        <a:buChar char="•"/>
                      </a:pPr>
                      <a:r>
                        <a:rPr lang="de-DE" sz="1400" dirty="0">
                          <a:latin typeface="Century Gothic" panose="020B0502020202020204" pitchFamily="34" charset="0"/>
                        </a:rPr>
                        <a:t>Festlegung von Bewertungssystemen für Vorräte und Rückstellungen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690328"/>
                  </a:ext>
                </a:extLst>
              </a:tr>
              <a:tr h="370840">
                <a:tc>
                  <a:txBody>
                    <a:bodyPr/>
                    <a:lstStyle/>
                    <a:p>
                      <a:pPr marL="266700" indent="-266700" algn="l">
                        <a:buFont typeface="+mj-lt"/>
                        <a:buAutoNum type="arabicPeriod" startAt="3"/>
                      </a:pPr>
                      <a:r>
                        <a:rPr lang="de-DE" sz="1400" dirty="0">
                          <a:latin typeface="Century Gothic" panose="020B0502020202020204" pitchFamily="34" charset="0"/>
                        </a:rPr>
                        <a:t>Prozess der Einheit zur Überwachung des IKS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0975" indent="-180975">
                        <a:buFont typeface="Arial" panose="020B0604020202020204" pitchFamily="34" charset="0"/>
                        <a:buChar char="•"/>
                      </a:pPr>
                      <a:r>
                        <a:rPr lang="de-DE" sz="1400" dirty="0">
                          <a:latin typeface="Century Gothic" panose="020B0502020202020204" pitchFamily="34" charset="0"/>
                        </a:rPr>
                        <a:t>Verkaufsprozess (Kreditlimits, Einholung von Sicherheiten)</a:t>
                      </a:r>
                    </a:p>
                    <a:p>
                      <a:pPr marL="180975" indent="-180975">
                        <a:buFont typeface="Arial" panose="020B0604020202020204" pitchFamily="34" charset="0"/>
                        <a:buChar char="•"/>
                      </a:pPr>
                      <a:r>
                        <a:rPr lang="de-DE" sz="1400" dirty="0">
                          <a:latin typeface="Century Gothic" panose="020B0502020202020204" pitchFamily="34" charset="0"/>
                        </a:rPr>
                        <a:t>Einkaufsprozess (Einkaufslimits, Auswahl von Lieferanten)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3271739"/>
                  </a:ext>
                </a:extLst>
              </a:tr>
              <a:tr h="370840">
                <a:tc>
                  <a:txBody>
                    <a:bodyPr/>
                    <a:lstStyle/>
                    <a:p>
                      <a:pPr marL="266700" indent="-266700" algn="l">
                        <a:buFont typeface="+mj-lt"/>
                        <a:buAutoNum type="arabicPeriod" startAt="4"/>
                      </a:pPr>
                      <a:r>
                        <a:rPr lang="de-DE" sz="1400" dirty="0">
                          <a:latin typeface="Century Gothic" panose="020B0502020202020204" pitchFamily="34" charset="0"/>
                        </a:rPr>
                        <a:t>Informations- und Kommunikationssystem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0975" indent="-180975">
                        <a:buFont typeface="Arial" panose="020B0604020202020204" pitchFamily="34" charset="0"/>
                        <a:buChar char="•"/>
                        <a:tabLst>
                          <a:tab pos="180975" algn="l"/>
                        </a:tabLst>
                      </a:pPr>
                      <a:r>
                        <a:rPr lang="de-DE" sz="1400" dirty="0">
                          <a:latin typeface="Century Gothic" panose="020B0502020202020204" pitchFamily="34" charset="0"/>
                        </a:rPr>
                        <a:t>Interne Berichterstattung (Finanzbuchhaltung, Kostenrechnung)</a:t>
                      </a:r>
                    </a:p>
                    <a:p>
                      <a:pPr marL="180975" indent="-180975">
                        <a:buFont typeface="Arial" panose="020B0604020202020204" pitchFamily="34" charset="0"/>
                        <a:buChar char="•"/>
                        <a:tabLst>
                          <a:tab pos="180975" algn="l"/>
                        </a:tabLst>
                      </a:pPr>
                      <a:r>
                        <a:rPr lang="de-DE" sz="1400" dirty="0">
                          <a:latin typeface="Century Gothic" panose="020B0502020202020204" pitchFamily="34" charset="0"/>
                        </a:rPr>
                        <a:t>Quartals- und Jahresabschlüsse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5972872"/>
                  </a:ext>
                </a:extLst>
              </a:tr>
              <a:tr h="370840">
                <a:tc>
                  <a:txBody>
                    <a:bodyPr/>
                    <a:lstStyle/>
                    <a:p>
                      <a:pPr marL="266700" indent="-266700" algn="l">
                        <a:buFont typeface="+mj-lt"/>
                        <a:buAutoNum type="arabicPeriod" startAt="5"/>
                      </a:pPr>
                      <a:r>
                        <a:rPr lang="de-DE" sz="1400" dirty="0">
                          <a:latin typeface="Century Gothic" panose="020B0502020202020204" pitchFamily="34" charset="0"/>
                        </a:rPr>
                        <a:t>Kontrollaktivitäten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80975" indent="-180975">
                        <a:buFont typeface="Arial" panose="020B0604020202020204" pitchFamily="34" charset="0"/>
                        <a:buChar char="•"/>
                      </a:pPr>
                      <a:r>
                        <a:rPr lang="de-DE" sz="1400" dirty="0">
                          <a:latin typeface="Century Gothic" panose="020B0502020202020204" pitchFamily="34" charset="0"/>
                        </a:rPr>
                        <a:t>Autorisierung und Genehmigungen</a:t>
                      </a:r>
                    </a:p>
                    <a:p>
                      <a:pPr marL="180975" indent="-180975">
                        <a:buFont typeface="Arial" panose="020B0604020202020204" pitchFamily="34" charset="0"/>
                        <a:buChar char="•"/>
                      </a:pPr>
                      <a:r>
                        <a:rPr lang="de-DE" sz="1400" dirty="0">
                          <a:latin typeface="Century Gothic" panose="020B0502020202020204" pitchFamily="34" charset="0"/>
                        </a:rPr>
                        <a:t>Abstimmungen</a:t>
                      </a:r>
                    </a:p>
                    <a:p>
                      <a:pPr marL="180975" indent="-180975">
                        <a:buFont typeface="Arial" panose="020B0604020202020204" pitchFamily="34" charset="0"/>
                        <a:buChar char="•"/>
                      </a:pPr>
                      <a:r>
                        <a:rPr lang="de-DE" sz="1400" dirty="0">
                          <a:latin typeface="Century Gothic" panose="020B0502020202020204" pitchFamily="34" charset="0"/>
                        </a:rPr>
                        <a:t>Verifizierungen</a:t>
                      </a:r>
                    </a:p>
                    <a:p>
                      <a:pPr marL="180975" indent="-180975">
                        <a:buFont typeface="Arial" panose="020B0604020202020204" pitchFamily="34" charset="0"/>
                        <a:buChar char="•"/>
                      </a:pPr>
                      <a:r>
                        <a:rPr lang="de-DE" sz="1400" dirty="0">
                          <a:latin typeface="Century Gothic" panose="020B0502020202020204" pitchFamily="34" charset="0"/>
                        </a:rPr>
                        <a:t>Physische und logische Kontrollen</a:t>
                      </a:r>
                    </a:p>
                    <a:p>
                      <a:pPr marL="180975" indent="-180975">
                        <a:buFont typeface="Arial" panose="020B0604020202020204" pitchFamily="34" charset="0"/>
                        <a:buChar char="•"/>
                      </a:pPr>
                      <a:r>
                        <a:rPr lang="de-DE" sz="1400" dirty="0">
                          <a:latin typeface="Century Gothic" panose="020B0502020202020204" pitchFamily="34" charset="0"/>
                        </a:rPr>
                        <a:t>Funktionstrennung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8205860"/>
                  </a:ext>
                </a:extLst>
              </a:tr>
            </a:tbl>
          </a:graphicData>
        </a:graphic>
      </p:graphicFrame>
      <p:sp>
        <p:nvSpPr>
          <p:cNvPr id="12" name="Textfeld 1">
            <a:extLst>
              <a:ext uri="{FF2B5EF4-FFF2-40B4-BE49-F238E27FC236}">
                <a16:creationId xmlns:a16="http://schemas.microsoft.com/office/drawing/2014/main" id="{97F25054-BA65-4EB6-BF5D-65C640395022}"/>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198672836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764704"/>
            <a:ext cx="459901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3.3.5 Beispiele zu den IKS-Komponenten; Forts.</a:t>
            </a:r>
          </a:p>
        </p:txBody>
      </p:sp>
      <p:sp>
        <p:nvSpPr>
          <p:cNvPr id="12" name="Textfeld 81">
            <a:extLst>
              <a:ext uri="{FF2B5EF4-FFF2-40B4-BE49-F238E27FC236}">
                <a16:creationId xmlns:a16="http://schemas.microsoft.com/office/drawing/2014/main" id="{ADAFFB2C-82E3-4B20-A2C3-E3FC1E26119C}"/>
              </a:ext>
            </a:extLst>
          </p:cNvPr>
          <p:cNvSpPr txBox="1"/>
          <p:nvPr/>
        </p:nvSpPr>
        <p:spPr>
          <a:xfrm>
            <a:off x="1056465" y="2347716"/>
            <a:ext cx="1625697" cy="2700000"/>
          </a:xfrm>
          <a:prstGeom prst="roundRect">
            <a:avLst/>
          </a:prstGeom>
          <a:noFill/>
          <a:ln w="6350">
            <a:solidFill>
              <a:prstClr val="black"/>
            </a:solidFill>
          </a:ln>
        </p:spPr>
        <p:txBody>
          <a:bodyPr rot="0" spcFirstLastPara="0" vert="horz" wrap="square" lIns="68580" tIns="34290" rIns="68580" bIns="34290" numCol="1" spcCol="0" rtlCol="0" fromWordArt="0" anchor="ctr" anchorCtr="0" forceAA="0" compatLnSpc="1">
            <a:prstTxWarp prst="textNoShape">
              <a:avLst/>
            </a:prstTxWarp>
            <a:noAutofit/>
          </a:bodyPr>
          <a:lstStyle/>
          <a:p>
            <a:pPr marL="171450" indent="-171450">
              <a:lnSpc>
                <a:spcPct val="107000"/>
              </a:lnSpc>
              <a:spcAft>
                <a:spcPts val="600"/>
              </a:spcAft>
              <a:buFont typeface="+mj-lt"/>
              <a:buAutoNum type="arabicPeriod"/>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Kultur von Ehrlichkeit und ethischem Verhalten?</a:t>
            </a:r>
          </a:p>
          <a:p>
            <a:pPr marL="171450" indent="-171450">
              <a:lnSpc>
                <a:spcPct val="107000"/>
              </a:lnSpc>
              <a:spcAft>
                <a:spcPts val="600"/>
              </a:spcAft>
              <a:buFont typeface="+mj-lt"/>
              <a:buAutoNum type="arabicPeriod"/>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Kontrollumfeld geeignete Grundlage für restliche IKS-Komponenten</a:t>
            </a:r>
          </a:p>
          <a:p>
            <a:pPr marL="171450" indent="-171450">
              <a:lnSpc>
                <a:spcPct val="107000"/>
              </a:lnSpc>
              <a:spcAft>
                <a:spcPts val="600"/>
              </a:spcAft>
              <a:buFont typeface="+mj-lt"/>
              <a:buAutoNum type="arabicPeriod"/>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Untergraben identifizierte Kontrollmängel das IKS?</a:t>
            </a:r>
            <a:endParaRPr lang="de-DE" sz="10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13" name="Textfeld 85">
            <a:extLst>
              <a:ext uri="{FF2B5EF4-FFF2-40B4-BE49-F238E27FC236}">
                <a16:creationId xmlns:a16="http://schemas.microsoft.com/office/drawing/2014/main" id="{70B7ED9B-899C-4C0D-B91B-47623DB630B2}"/>
              </a:ext>
            </a:extLst>
          </p:cNvPr>
          <p:cNvSpPr txBox="1"/>
          <p:nvPr/>
        </p:nvSpPr>
        <p:spPr>
          <a:xfrm>
            <a:off x="2917948" y="2347498"/>
            <a:ext cx="1715463" cy="2700000"/>
          </a:xfrm>
          <a:prstGeom prst="roundRect">
            <a:avLst/>
          </a:prstGeom>
          <a:noFill/>
          <a:ln w="6350">
            <a:solidFill>
              <a:prstClr val="black"/>
            </a:solidFill>
          </a:ln>
        </p:spPr>
        <p:txBody>
          <a:bodyPr rot="0" spcFirstLastPara="0" vert="horz" wrap="square" lIns="68580" tIns="34290" rIns="68580" bIns="34290" numCol="1" spcCol="0" rtlCol="0" fromWordArt="0" anchor="ctr" anchorCtr="0" forceAA="0" compatLnSpc="1">
            <a:prstTxWarp prst="textNoShape">
              <a:avLst/>
            </a:prstTxWarp>
            <a:noAutofit/>
          </a:bodyPr>
          <a:lstStyle/>
          <a:p>
            <a:pPr>
              <a:lnSpc>
                <a:spcPct val="107000"/>
              </a:lnSpc>
              <a:spcAft>
                <a:spcPts val="600"/>
              </a:spcAft>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Sind Prozesse zur </a:t>
            </a:r>
          </a:p>
          <a:p>
            <a:pPr marL="128588" indent="-128588">
              <a:lnSpc>
                <a:spcPct val="107000"/>
              </a:lnSpc>
              <a:spcAft>
                <a:spcPts val="600"/>
              </a:spcAft>
              <a:buFont typeface="Arial" panose="020B0604020202020204" pitchFamily="34" charset="0"/>
              <a:buChar char="•"/>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Identifizierung von rechnungs-</a:t>
            </a:r>
            <a:r>
              <a:rPr lang="de-DE" sz="1000" dirty="0" err="1">
                <a:solidFill>
                  <a:srgbClr val="000000"/>
                </a:solidFill>
                <a:latin typeface="Century Gothic" panose="020B0502020202020204" pitchFamily="34" charset="0"/>
                <a:ea typeface="Calibri" panose="020F0502020204030204" pitchFamily="34" charset="0"/>
                <a:cs typeface="Times New Roman" panose="02020603050405020304" pitchFamily="18" charset="0"/>
              </a:rPr>
              <a:t>legungsrelevanten</a:t>
            </a: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 Risiken</a:t>
            </a:r>
          </a:p>
          <a:p>
            <a:pPr marL="128588" indent="-128588">
              <a:lnSpc>
                <a:spcPct val="107000"/>
              </a:lnSpc>
              <a:spcAft>
                <a:spcPts val="600"/>
              </a:spcAft>
              <a:buFont typeface="Arial" panose="020B0604020202020204" pitchFamily="34" charset="0"/>
              <a:buChar char="•"/>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Beurteilung der Bedeutsamkeit von Risiken</a:t>
            </a:r>
          </a:p>
          <a:p>
            <a:pPr marL="128588" indent="-128588">
              <a:lnSpc>
                <a:spcPct val="107000"/>
              </a:lnSpc>
              <a:spcAft>
                <a:spcPts val="600"/>
              </a:spcAft>
              <a:buFont typeface="Arial" panose="020B0604020202020204" pitchFamily="34" charset="0"/>
              <a:buChar char="•"/>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Behandlung von Risiken </a:t>
            </a:r>
          </a:p>
          <a:p>
            <a:pPr>
              <a:lnSpc>
                <a:spcPct val="107000"/>
              </a:lnSpc>
              <a:spcAft>
                <a:spcPts val="600"/>
              </a:spcAft>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angemessen?</a:t>
            </a:r>
            <a:endParaRPr lang="de-DE" sz="10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14" name="Textfeld 1">
            <a:extLst>
              <a:ext uri="{FF2B5EF4-FFF2-40B4-BE49-F238E27FC236}">
                <a16:creationId xmlns:a16="http://schemas.microsoft.com/office/drawing/2014/main" id="{A38A63DF-C5EF-49FD-915A-BBC0D2597BF0}"/>
              </a:ext>
            </a:extLst>
          </p:cNvPr>
          <p:cNvSpPr txBox="1"/>
          <p:nvPr/>
        </p:nvSpPr>
        <p:spPr>
          <a:xfrm>
            <a:off x="4863910" y="2347498"/>
            <a:ext cx="1718815" cy="2700000"/>
          </a:xfrm>
          <a:prstGeom prst="roundRect">
            <a:avLst/>
          </a:prstGeom>
          <a:noFill/>
          <a:ln w="6350">
            <a:solidFill>
              <a:prstClr val="black"/>
            </a:solidFill>
          </a:ln>
        </p:spPr>
        <p:txBody>
          <a:bodyPr rot="0" spcFirstLastPara="0" vert="horz" wrap="square" lIns="68580" tIns="34290" rIns="68580" bIns="34290" numCol="1" spcCol="0" rtlCol="0" fromWordArt="0" anchor="ctr" anchorCtr="0" forceAA="0" compatLnSpc="1">
            <a:prstTxWarp prst="textNoShape">
              <a:avLst/>
            </a:prstTxWarp>
            <a:noAutofit/>
          </a:bodyPr>
          <a:lstStyle/>
          <a:p>
            <a:pPr>
              <a:lnSpc>
                <a:spcPct val="107000"/>
              </a:lnSpc>
              <a:spcAft>
                <a:spcPts val="600"/>
              </a:spcAft>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Sind Prozesse zur</a:t>
            </a:r>
          </a:p>
          <a:p>
            <a:pPr marL="128588" indent="-128588">
              <a:lnSpc>
                <a:spcPct val="107000"/>
              </a:lnSpc>
              <a:spcAft>
                <a:spcPts val="600"/>
              </a:spcAft>
              <a:buFont typeface="Arial" panose="020B0604020202020204" pitchFamily="34" charset="0"/>
              <a:buChar char="•"/>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Überwachung der Wirksamkeit von Kontrollen</a:t>
            </a:r>
          </a:p>
          <a:p>
            <a:pPr marL="128588" indent="-128588">
              <a:lnSpc>
                <a:spcPct val="107000"/>
              </a:lnSpc>
              <a:spcAft>
                <a:spcPts val="600"/>
              </a:spcAft>
              <a:buFont typeface="Arial" panose="020B0604020202020204" pitchFamily="34" charset="0"/>
              <a:buChar char="•"/>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Identifizierung und Behebung von Kontroll-mängeln</a:t>
            </a:r>
          </a:p>
          <a:p>
            <a:pPr marL="128588" indent="-128588">
              <a:lnSpc>
                <a:spcPct val="107000"/>
              </a:lnSpc>
              <a:spcAft>
                <a:spcPts val="600"/>
              </a:spcAft>
              <a:buFont typeface="Arial" panose="020B0604020202020204" pitchFamily="34" charset="0"/>
              <a:buChar char="•"/>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Nutzung von Quellen zur Überwachung</a:t>
            </a:r>
          </a:p>
          <a:p>
            <a:pPr>
              <a:lnSpc>
                <a:spcPct val="107000"/>
              </a:lnSpc>
              <a:spcAft>
                <a:spcPts val="600"/>
              </a:spcAft>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angemessen?</a:t>
            </a:r>
            <a:endParaRPr lang="de-DE" sz="10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15" name="Textfeld 3">
            <a:extLst>
              <a:ext uri="{FF2B5EF4-FFF2-40B4-BE49-F238E27FC236}">
                <a16:creationId xmlns:a16="http://schemas.microsoft.com/office/drawing/2014/main" id="{FF8D8CB9-9116-4368-9EF8-267847190138}"/>
              </a:ext>
            </a:extLst>
          </p:cNvPr>
          <p:cNvSpPr txBox="1"/>
          <p:nvPr/>
        </p:nvSpPr>
        <p:spPr>
          <a:xfrm>
            <a:off x="6798708" y="2348208"/>
            <a:ext cx="2098966" cy="2700000"/>
          </a:xfrm>
          <a:prstGeom prst="roundRect">
            <a:avLst/>
          </a:prstGeom>
          <a:noFill/>
          <a:ln w="6350">
            <a:solidFill>
              <a:prstClr val="black"/>
            </a:solidFill>
          </a:ln>
        </p:spPr>
        <p:txBody>
          <a:bodyPr rot="0" spcFirstLastPara="0" vert="horz" wrap="square" lIns="68580" tIns="34290" rIns="68580" bIns="34290" numCol="1" spcCol="0" rtlCol="0" fromWordArt="0" anchor="ctr" anchorCtr="0" forceAA="0" compatLnSpc="1">
            <a:prstTxWarp prst="textNoShape">
              <a:avLst/>
            </a:prstTxWarp>
            <a:noAutofit/>
          </a:bodyPr>
          <a:lstStyle/>
          <a:p>
            <a:pPr>
              <a:lnSpc>
                <a:spcPct val="107000"/>
              </a:lnSpc>
              <a:spcAft>
                <a:spcPts val="600"/>
              </a:spcAft>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Ist das</a:t>
            </a:r>
          </a:p>
          <a:p>
            <a:pPr marL="171450" indent="-171450">
              <a:lnSpc>
                <a:spcPct val="107000"/>
              </a:lnSpc>
              <a:spcAft>
                <a:spcPts val="600"/>
              </a:spcAft>
              <a:buFont typeface="Arial" panose="020B0604020202020204" pitchFamily="34" charset="0"/>
              <a:buChar char="•"/>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Informationssystem (u.a. Regelungen für Informationsfluss) und</a:t>
            </a:r>
          </a:p>
          <a:p>
            <a:pPr marL="128588" indent="-128588">
              <a:lnSpc>
                <a:spcPct val="107000"/>
              </a:lnSpc>
              <a:spcAft>
                <a:spcPts val="600"/>
              </a:spcAft>
              <a:buFont typeface="Arial" panose="020B0604020202020204" pitchFamily="34" charset="0"/>
              <a:buChar char="•"/>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die Kommunikation (über bedeutsame Sach-verhalte für den Abschluss)</a:t>
            </a:r>
          </a:p>
          <a:p>
            <a:pPr>
              <a:lnSpc>
                <a:spcPct val="107000"/>
              </a:lnSpc>
              <a:spcAft>
                <a:spcPts val="600"/>
              </a:spcAft>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für die Aufstellung des Abschlusses in Übereinstimmung mit den Rechnungslegungsgrund-sätzen angemessen?</a:t>
            </a:r>
            <a:endParaRPr lang="de-DE" sz="10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16" name="Textfeld 5">
            <a:extLst>
              <a:ext uri="{FF2B5EF4-FFF2-40B4-BE49-F238E27FC236}">
                <a16:creationId xmlns:a16="http://schemas.microsoft.com/office/drawing/2014/main" id="{D5853CB1-7244-4BA5-8ADD-F7BF75BB4371}"/>
              </a:ext>
            </a:extLst>
          </p:cNvPr>
          <p:cNvSpPr txBox="1"/>
          <p:nvPr/>
        </p:nvSpPr>
        <p:spPr>
          <a:xfrm>
            <a:off x="9113656" y="5499395"/>
            <a:ext cx="2168999" cy="692727"/>
          </a:xfrm>
          <a:prstGeom prst="roundRect">
            <a:avLst/>
          </a:prstGeom>
          <a:solidFill>
            <a:srgbClr val="CCECFF"/>
          </a:solidFill>
          <a:ln w="6350">
            <a:noFill/>
          </a:ln>
        </p:spPr>
        <p:txBody>
          <a:bodyPr rot="0" spcFirstLastPara="0" vert="horz" wrap="square" lIns="68580" tIns="34290" rIns="68580" bIns="34290" numCol="1" spcCol="0" rtlCol="0" fromWordArt="0" anchor="ctr" anchorCtr="0" forceAA="0" compatLnSpc="1">
            <a:prstTxWarp prst="textNoShape">
              <a:avLst/>
            </a:prstTxWarp>
            <a:noAutofit/>
          </a:bodyPr>
          <a:lstStyle>
            <a:defPPr>
              <a:defRPr lang="de-DE"/>
            </a:defPPr>
            <a:lvl1pPr marL="228600" indent="-228600">
              <a:lnSpc>
                <a:spcPct val="107000"/>
              </a:lnSpc>
              <a:spcAft>
                <a:spcPts val="800"/>
              </a:spcAft>
              <a:buFont typeface="+mj-lt"/>
              <a:buAutoNum type="arabicPeriod"/>
              <a:defRPr sz="100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defRPr>
            </a:lvl1pPr>
          </a:lstStyle>
          <a:p>
            <a:pPr marL="0" indent="0" algn="ctr">
              <a:buNone/>
            </a:pPr>
            <a:r>
              <a:rPr lang="de-DE" b="1" dirty="0">
                <a:solidFill>
                  <a:srgbClr val="FF0000"/>
                </a:solidFill>
              </a:rPr>
              <a:t>Aufbau und Implementierung </a:t>
            </a:r>
            <a:r>
              <a:rPr lang="de-DE" dirty="0"/>
              <a:t>der Kontrollaktivitäten sind zu </a:t>
            </a:r>
            <a:r>
              <a:rPr lang="de-DE" b="1" dirty="0"/>
              <a:t>beurteilen</a:t>
            </a:r>
          </a:p>
        </p:txBody>
      </p:sp>
      <p:sp>
        <p:nvSpPr>
          <p:cNvPr id="17" name="Textfeld 81">
            <a:extLst>
              <a:ext uri="{FF2B5EF4-FFF2-40B4-BE49-F238E27FC236}">
                <a16:creationId xmlns:a16="http://schemas.microsoft.com/office/drawing/2014/main" id="{FD607BDE-76A9-4B08-8D40-7694B1D9FC0F}"/>
              </a:ext>
            </a:extLst>
          </p:cNvPr>
          <p:cNvSpPr txBox="1"/>
          <p:nvPr/>
        </p:nvSpPr>
        <p:spPr>
          <a:xfrm>
            <a:off x="1055440" y="5139603"/>
            <a:ext cx="7842234" cy="280540"/>
          </a:xfrm>
          <a:prstGeom prst="roundRect">
            <a:avLst/>
          </a:prstGeom>
          <a:solidFill>
            <a:schemeClr val="bg1">
              <a:lumMod val="85000"/>
            </a:schemeClr>
          </a:solidFill>
          <a:ln w="6350">
            <a:noFill/>
          </a:ln>
        </p:spPr>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7000"/>
              </a:lnSpc>
              <a:spcAft>
                <a:spcPts val="600"/>
              </a:spcAft>
            </a:pPr>
            <a:r>
              <a:rPr lang="de-DE" sz="1000" dirty="0">
                <a:latin typeface="Century Gothic" panose="020B0502020202020204" pitchFamily="34" charset="0"/>
                <a:ea typeface="Calibri" panose="020F0502020204030204" pitchFamily="34" charset="0"/>
                <a:cs typeface="Times New Roman" panose="02020603050405020304" pitchFamily="18" charset="0"/>
              </a:rPr>
              <a:t>Unter Würdigung von Art, Größe und Komplexität der Einheit</a:t>
            </a:r>
          </a:p>
        </p:txBody>
      </p:sp>
      <p:sp>
        <p:nvSpPr>
          <p:cNvPr id="18" name="Textfeld 81">
            <a:extLst>
              <a:ext uri="{FF2B5EF4-FFF2-40B4-BE49-F238E27FC236}">
                <a16:creationId xmlns:a16="http://schemas.microsoft.com/office/drawing/2014/main" id="{E32E5DB1-6AC0-4621-923F-C1FC85BFB85A}"/>
              </a:ext>
            </a:extLst>
          </p:cNvPr>
          <p:cNvSpPr txBox="1"/>
          <p:nvPr/>
        </p:nvSpPr>
        <p:spPr>
          <a:xfrm>
            <a:off x="1071043" y="5821839"/>
            <a:ext cx="7826631" cy="559489"/>
          </a:xfrm>
          <a:prstGeom prst="roundRect">
            <a:avLst/>
          </a:prstGeom>
          <a:solidFill>
            <a:srgbClr val="CCECFF"/>
          </a:solidFill>
          <a:ln w="6350">
            <a:noFill/>
          </a:ln>
        </p:spPr>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7000"/>
              </a:lnSpc>
              <a:spcAft>
                <a:spcPts val="600"/>
              </a:spcAft>
            </a:pPr>
            <a:r>
              <a:rPr lang="de-DE" sz="1000" b="1"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Gesamtwürdigung</a:t>
            </a:r>
            <a:br>
              <a:rPr lang="de-DE" sz="1000" dirty="0">
                <a:latin typeface="Century Gothic" panose="020B0502020202020204" pitchFamily="34" charset="0"/>
                <a:ea typeface="Calibri" panose="020F0502020204030204" pitchFamily="34" charset="0"/>
                <a:cs typeface="Times New Roman" panose="02020603050405020304" pitchFamily="18" charset="0"/>
              </a:rPr>
            </a:br>
            <a:r>
              <a:rPr lang="de-DE" sz="1000" dirty="0">
                <a:latin typeface="Century Gothic" panose="020B0502020202020204" pitchFamily="34" charset="0"/>
                <a:ea typeface="Calibri" panose="020F0502020204030204" pitchFamily="34" charset="0"/>
                <a:cs typeface="Times New Roman" panose="02020603050405020304" pitchFamily="18" charset="0"/>
              </a:rPr>
              <a:t>(d.h. Verständnisgewinnung für diese IKS-Komponenten ausreichend; </a:t>
            </a:r>
            <a:br>
              <a:rPr lang="de-DE" sz="1000" dirty="0">
                <a:latin typeface="Century Gothic" panose="020B0502020202020204" pitchFamily="34" charset="0"/>
                <a:ea typeface="Calibri" panose="020F0502020204030204" pitchFamily="34" charset="0"/>
                <a:cs typeface="Times New Roman" panose="02020603050405020304" pitchFamily="18" charset="0"/>
              </a:rPr>
            </a:br>
            <a:r>
              <a:rPr lang="de-DE" sz="1000" b="1"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keine</a:t>
            </a:r>
            <a:r>
              <a:rPr lang="de-DE" sz="1000" dirty="0">
                <a:latin typeface="Century Gothic" panose="020B0502020202020204" pitchFamily="34" charset="0"/>
                <a:ea typeface="Calibri" panose="020F0502020204030204" pitchFamily="34" charset="0"/>
                <a:cs typeface="Times New Roman" panose="02020603050405020304" pitchFamily="18" charset="0"/>
              </a:rPr>
              <a:t> Prüfung von Aufbau und Implementierung der einzelnen Komponenten)</a:t>
            </a:r>
          </a:p>
        </p:txBody>
      </p:sp>
      <p:sp>
        <p:nvSpPr>
          <p:cNvPr id="19" name="Textfeld 63">
            <a:extLst>
              <a:ext uri="{FF2B5EF4-FFF2-40B4-BE49-F238E27FC236}">
                <a16:creationId xmlns:a16="http://schemas.microsoft.com/office/drawing/2014/main" id="{4CDCBF38-820C-4D49-826F-B585B4688D54}"/>
              </a:ext>
            </a:extLst>
          </p:cNvPr>
          <p:cNvSpPr txBox="1"/>
          <p:nvPr/>
        </p:nvSpPr>
        <p:spPr>
          <a:xfrm>
            <a:off x="1055440" y="1099336"/>
            <a:ext cx="10513168" cy="468814"/>
          </a:xfrm>
          <a:prstGeom prst="roundRect">
            <a:avLst/>
          </a:prstGeom>
          <a:solidFill>
            <a:srgbClr val="CCECFF"/>
          </a:solidFill>
          <a:ln w="6350">
            <a:noFill/>
          </a:ln>
        </p:spPr>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7000"/>
              </a:lnSpc>
              <a:spcAft>
                <a:spcPts val="600"/>
              </a:spcAft>
            </a:pPr>
            <a:r>
              <a:rPr lang="de-DE" sz="1100" b="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Die </a:t>
            </a:r>
            <a:r>
              <a:rPr lang="de-DE" sz="1100" b="1"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5</a:t>
            </a:r>
            <a:r>
              <a:rPr lang="de-DE" sz="1100" b="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 Komponenten des IKS der Einheit</a:t>
            </a:r>
            <a:endParaRPr lang="de-DE" sz="9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20" name="Textfeld 81">
            <a:extLst>
              <a:ext uri="{FF2B5EF4-FFF2-40B4-BE49-F238E27FC236}">
                <a16:creationId xmlns:a16="http://schemas.microsoft.com/office/drawing/2014/main" id="{DA56ED47-CE70-4BE5-AEB9-654DFEB287F3}"/>
              </a:ext>
            </a:extLst>
          </p:cNvPr>
          <p:cNvSpPr txBox="1"/>
          <p:nvPr/>
        </p:nvSpPr>
        <p:spPr>
          <a:xfrm>
            <a:off x="1071043" y="1634467"/>
            <a:ext cx="1609240" cy="612000"/>
          </a:xfrm>
          <a:prstGeom prst="roundRect">
            <a:avLst/>
          </a:prstGeom>
          <a:solidFill>
            <a:schemeClr val="tx2">
              <a:lumMod val="20000"/>
              <a:lumOff val="80000"/>
            </a:schemeClr>
          </a:solidFill>
          <a:ln w="6350">
            <a:solidFill>
              <a:prstClr val="black"/>
            </a:solidFill>
          </a:ln>
        </p:spPr>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7000"/>
              </a:lnSpc>
              <a:spcAft>
                <a:spcPts val="600"/>
              </a:spcAft>
            </a:pPr>
            <a:r>
              <a:rPr lang="de-DE" sz="1000" b="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Kontrollumfeld</a:t>
            </a:r>
            <a:endParaRPr lang="de-DE" sz="10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21" name="Textfeld 85">
            <a:extLst>
              <a:ext uri="{FF2B5EF4-FFF2-40B4-BE49-F238E27FC236}">
                <a16:creationId xmlns:a16="http://schemas.microsoft.com/office/drawing/2014/main" id="{317118F7-7AF3-4F8D-B16F-8F0F853EFAEA}"/>
              </a:ext>
            </a:extLst>
          </p:cNvPr>
          <p:cNvSpPr txBox="1"/>
          <p:nvPr/>
        </p:nvSpPr>
        <p:spPr>
          <a:xfrm>
            <a:off x="2896265" y="1652147"/>
            <a:ext cx="1737147" cy="612000"/>
          </a:xfrm>
          <a:prstGeom prst="roundRect">
            <a:avLst/>
          </a:prstGeom>
          <a:solidFill>
            <a:schemeClr val="tx2">
              <a:lumMod val="20000"/>
              <a:lumOff val="80000"/>
            </a:schemeClr>
          </a:solidFill>
          <a:ln w="6350">
            <a:solidFill>
              <a:prstClr val="black"/>
            </a:solidFill>
          </a:ln>
        </p:spPr>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7000"/>
              </a:lnSpc>
              <a:spcAft>
                <a:spcPts val="600"/>
              </a:spcAft>
            </a:pPr>
            <a:r>
              <a:rPr lang="de-DE" sz="1000" b="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Risikobeurteilungs-prozess der Einheit</a:t>
            </a:r>
            <a:endParaRPr lang="de-DE" sz="10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22" name="Textfeld 1">
            <a:extLst>
              <a:ext uri="{FF2B5EF4-FFF2-40B4-BE49-F238E27FC236}">
                <a16:creationId xmlns:a16="http://schemas.microsoft.com/office/drawing/2014/main" id="{030CB3AB-9354-476D-8F92-C9B5C89CF17D}"/>
              </a:ext>
            </a:extLst>
          </p:cNvPr>
          <p:cNvSpPr txBox="1"/>
          <p:nvPr/>
        </p:nvSpPr>
        <p:spPr>
          <a:xfrm>
            <a:off x="4845579" y="1652147"/>
            <a:ext cx="1737147" cy="612000"/>
          </a:xfrm>
          <a:prstGeom prst="roundRect">
            <a:avLst/>
          </a:prstGeom>
          <a:solidFill>
            <a:schemeClr val="tx2">
              <a:lumMod val="20000"/>
              <a:lumOff val="80000"/>
            </a:schemeClr>
          </a:solidFill>
          <a:ln w="6350">
            <a:solidFill>
              <a:prstClr val="black"/>
            </a:solidFill>
          </a:ln>
        </p:spPr>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7000"/>
              </a:lnSpc>
              <a:spcAft>
                <a:spcPts val="600"/>
              </a:spcAft>
            </a:pPr>
            <a:r>
              <a:rPr lang="de-DE" sz="1000" b="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Prozess der Einheit zur Überwachung des IKS</a:t>
            </a:r>
            <a:endParaRPr lang="de-DE" sz="10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23" name="Textfeld 3">
            <a:extLst>
              <a:ext uri="{FF2B5EF4-FFF2-40B4-BE49-F238E27FC236}">
                <a16:creationId xmlns:a16="http://schemas.microsoft.com/office/drawing/2014/main" id="{21A894FC-4523-43DD-A3D7-4FFC339A44D5}"/>
              </a:ext>
            </a:extLst>
          </p:cNvPr>
          <p:cNvSpPr txBox="1"/>
          <p:nvPr/>
        </p:nvSpPr>
        <p:spPr>
          <a:xfrm>
            <a:off x="6770358" y="1652147"/>
            <a:ext cx="2127316" cy="612000"/>
          </a:xfrm>
          <a:prstGeom prst="roundRect">
            <a:avLst/>
          </a:prstGeom>
          <a:solidFill>
            <a:schemeClr val="tx2">
              <a:lumMod val="20000"/>
              <a:lumOff val="80000"/>
            </a:schemeClr>
          </a:solidFill>
          <a:ln w="6350">
            <a:solidFill>
              <a:prstClr val="black"/>
            </a:solidFill>
          </a:ln>
        </p:spPr>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7000"/>
              </a:lnSpc>
              <a:spcAft>
                <a:spcPts val="600"/>
              </a:spcAft>
            </a:pPr>
            <a:r>
              <a:rPr lang="de-DE" sz="1000" b="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Informationssystem und Kommunikation</a:t>
            </a:r>
            <a:endParaRPr lang="de-DE" sz="10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24" name="Textfeld 5">
            <a:extLst>
              <a:ext uri="{FF2B5EF4-FFF2-40B4-BE49-F238E27FC236}">
                <a16:creationId xmlns:a16="http://schemas.microsoft.com/office/drawing/2014/main" id="{6618E19F-3760-483D-A927-32C3DDA9A942}"/>
              </a:ext>
            </a:extLst>
          </p:cNvPr>
          <p:cNvSpPr txBox="1"/>
          <p:nvPr/>
        </p:nvSpPr>
        <p:spPr>
          <a:xfrm>
            <a:off x="9113656" y="1652147"/>
            <a:ext cx="2450539" cy="612000"/>
          </a:xfrm>
          <a:prstGeom prst="roundRect">
            <a:avLst/>
          </a:prstGeom>
          <a:solidFill>
            <a:schemeClr val="accent4">
              <a:lumMod val="20000"/>
              <a:lumOff val="80000"/>
            </a:schemeClr>
          </a:solidFill>
          <a:ln w="6350">
            <a:solidFill>
              <a:prstClr val="black"/>
            </a:solidFill>
          </a:ln>
        </p:spPr>
        <p:txBody>
          <a:bodyPr rot="0" spcFirstLastPara="0" vert="horz" wrap="square" lIns="68580" tIns="34290" rIns="68580" bIns="34290" numCol="1" spcCol="0" rtlCol="0" fromWordArt="0" anchor="ctr" anchorCtr="0" forceAA="0" compatLnSpc="1">
            <a:prstTxWarp prst="textNoShape">
              <a:avLst/>
            </a:prstTxWarp>
            <a:noAutofit/>
          </a:bodyPr>
          <a:lstStyle/>
          <a:p>
            <a:pPr algn="ctr">
              <a:lnSpc>
                <a:spcPct val="107000"/>
              </a:lnSpc>
              <a:spcAft>
                <a:spcPts val="600"/>
              </a:spcAft>
            </a:pPr>
            <a:r>
              <a:rPr lang="de-DE" sz="1000" b="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Kontrollaktivitäten</a:t>
            </a:r>
            <a:endParaRPr lang="de-DE" sz="10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25" name="Textfeld 5">
            <a:extLst>
              <a:ext uri="{FF2B5EF4-FFF2-40B4-BE49-F238E27FC236}">
                <a16:creationId xmlns:a16="http://schemas.microsoft.com/office/drawing/2014/main" id="{DEAA6DC8-87EF-4976-A504-44987FB47A98}"/>
              </a:ext>
            </a:extLst>
          </p:cNvPr>
          <p:cNvSpPr txBox="1"/>
          <p:nvPr/>
        </p:nvSpPr>
        <p:spPr>
          <a:xfrm>
            <a:off x="9113656" y="2347716"/>
            <a:ext cx="2450539" cy="2700000"/>
          </a:xfrm>
          <a:prstGeom prst="roundRect">
            <a:avLst/>
          </a:prstGeom>
          <a:noFill/>
          <a:ln w="6350">
            <a:solidFill>
              <a:prstClr val="black"/>
            </a:solidFill>
          </a:ln>
        </p:spPr>
        <p:txBody>
          <a:bodyPr rot="0" spcFirstLastPara="0" vert="horz" wrap="square" lIns="68580" tIns="34290" rIns="68580" bIns="34290" numCol="1" spcCol="0" rtlCol="0" fromWordArt="0" anchor="ctr" anchorCtr="0" forceAA="0" compatLnSpc="1">
            <a:prstTxWarp prst="textNoShape">
              <a:avLst/>
            </a:prstTxWarp>
            <a:noAutofit/>
          </a:bodyPr>
          <a:lstStyle/>
          <a:p>
            <a:pPr marL="171450" indent="-171450">
              <a:lnSpc>
                <a:spcPct val="107000"/>
              </a:lnSpc>
              <a:spcAft>
                <a:spcPts val="600"/>
              </a:spcAft>
              <a:buFont typeface="+mj-lt"/>
              <a:buAutoNum type="arabicPeriod"/>
            </a:pPr>
            <a:r>
              <a:rPr lang="de-DE" sz="1000" b="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Bedeutsame</a:t>
            </a: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 Risiken</a:t>
            </a:r>
          </a:p>
          <a:p>
            <a:pPr marL="171450" indent="-171450">
              <a:lnSpc>
                <a:spcPct val="107000"/>
              </a:lnSpc>
              <a:spcAft>
                <a:spcPts val="600"/>
              </a:spcAft>
              <a:buFont typeface="+mj-lt"/>
              <a:buAutoNum type="arabicPeriod"/>
            </a:pPr>
            <a:r>
              <a:rPr lang="de-DE" sz="1000" b="1"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Journalbuchungen (Mindestumfang)</a:t>
            </a:r>
          </a:p>
          <a:p>
            <a:pPr marL="171450" indent="-171450">
              <a:lnSpc>
                <a:spcPct val="107000"/>
              </a:lnSpc>
              <a:spcAft>
                <a:spcPts val="600"/>
              </a:spcAft>
              <a:buFont typeface="+mj-lt"/>
              <a:buAutoNum type="arabicPeriod"/>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Kontrollen, deren </a:t>
            </a:r>
            <a:r>
              <a:rPr lang="de-DE" sz="1000" b="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Wirksamkeit geprüft </a:t>
            </a: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werden soll; </a:t>
            </a:r>
            <a:b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b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inkl. Risiken bei denen aussagebezogene Prüfungshandlungen nicht ausreichen</a:t>
            </a:r>
          </a:p>
          <a:p>
            <a:pPr marL="171450" indent="-171450">
              <a:lnSpc>
                <a:spcPct val="107000"/>
              </a:lnSpc>
              <a:spcAft>
                <a:spcPts val="600"/>
              </a:spcAft>
              <a:buFont typeface="+mj-lt"/>
              <a:buAutoNum type="arabicPeriod"/>
            </a:pP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Kontrollen die Prüfer nach seinem </a:t>
            </a:r>
            <a:r>
              <a:rPr lang="de-DE" sz="1000" b="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Ermessen</a:t>
            </a:r>
            <a:r>
              <a:rPr lang="de-DE" sz="1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 für angemessen hält</a:t>
            </a:r>
            <a:endParaRPr lang="de-DE" sz="1000" dirty="0">
              <a:latin typeface="Century Gothic" panose="020B0502020202020204" pitchFamily="34" charset="0"/>
              <a:ea typeface="Calibri" panose="020F0502020204030204" pitchFamily="34" charset="0"/>
              <a:cs typeface="Times New Roman" panose="02020603050405020304" pitchFamily="18" charset="0"/>
            </a:endParaRPr>
          </a:p>
        </p:txBody>
      </p:sp>
      <p:sp>
        <p:nvSpPr>
          <p:cNvPr id="26" name="Pfeil: nach unten 25">
            <a:extLst>
              <a:ext uri="{FF2B5EF4-FFF2-40B4-BE49-F238E27FC236}">
                <a16:creationId xmlns:a16="http://schemas.microsoft.com/office/drawing/2014/main" id="{AA55139E-06F0-4956-B7DB-F0A8E2360B32}"/>
              </a:ext>
            </a:extLst>
          </p:cNvPr>
          <p:cNvSpPr/>
          <p:nvPr/>
        </p:nvSpPr>
        <p:spPr>
          <a:xfrm>
            <a:off x="1724798" y="5480159"/>
            <a:ext cx="241540" cy="28054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27" name="Pfeil: nach unten 26">
            <a:extLst>
              <a:ext uri="{FF2B5EF4-FFF2-40B4-BE49-F238E27FC236}">
                <a16:creationId xmlns:a16="http://schemas.microsoft.com/office/drawing/2014/main" id="{FEC2E9A9-5711-485E-860C-A3295E4E8527}"/>
              </a:ext>
            </a:extLst>
          </p:cNvPr>
          <p:cNvSpPr/>
          <p:nvPr/>
        </p:nvSpPr>
        <p:spPr>
          <a:xfrm>
            <a:off x="3654909" y="5475386"/>
            <a:ext cx="241540" cy="28054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28" name="Pfeil: nach unten 27">
            <a:extLst>
              <a:ext uri="{FF2B5EF4-FFF2-40B4-BE49-F238E27FC236}">
                <a16:creationId xmlns:a16="http://schemas.microsoft.com/office/drawing/2014/main" id="{CC4B40FB-98CC-4B48-96D9-83689099A505}"/>
              </a:ext>
            </a:extLst>
          </p:cNvPr>
          <p:cNvSpPr/>
          <p:nvPr/>
        </p:nvSpPr>
        <p:spPr>
          <a:xfrm>
            <a:off x="5602547" y="5475386"/>
            <a:ext cx="241540" cy="28054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29" name="Pfeil: nach unten 28">
            <a:extLst>
              <a:ext uri="{FF2B5EF4-FFF2-40B4-BE49-F238E27FC236}">
                <a16:creationId xmlns:a16="http://schemas.microsoft.com/office/drawing/2014/main" id="{4846C716-D056-4DEA-AE61-B2265B123526}"/>
              </a:ext>
            </a:extLst>
          </p:cNvPr>
          <p:cNvSpPr/>
          <p:nvPr/>
        </p:nvSpPr>
        <p:spPr>
          <a:xfrm>
            <a:off x="7727421" y="5475386"/>
            <a:ext cx="241540" cy="28054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30" name="Pfeil: nach unten 29">
            <a:extLst>
              <a:ext uri="{FF2B5EF4-FFF2-40B4-BE49-F238E27FC236}">
                <a16:creationId xmlns:a16="http://schemas.microsoft.com/office/drawing/2014/main" id="{FFAF40F0-1B03-4ED5-833A-5B0703ED8CCF}"/>
              </a:ext>
            </a:extLst>
          </p:cNvPr>
          <p:cNvSpPr/>
          <p:nvPr/>
        </p:nvSpPr>
        <p:spPr>
          <a:xfrm>
            <a:off x="10227030" y="5096222"/>
            <a:ext cx="246299" cy="379164"/>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31" name="Textfeld 1">
            <a:extLst>
              <a:ext uri="{FF2B5EF4-FFF2-40B4-BE49-F238E27FC236}">
                <a16:creationId xmlns:a16="http://schemas.microsoft.com/office/drawing/2014/main" id="{8590A6A3-B206-4F37-8DB1-F8F26600C877}"/>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
        <p:nvSpPr>
          <p:cNvPr id="32" name="Textfeld 31">
            <a:extLst>
              <a:ext uri="{FF2B5EF4-FFF2-40B4-BE49-F238E27FC236}">
                <a16:creationId xmlns:a16="http://schemas.microsoft.com/office/drawing/2014/main" id="{503EFBC8-3B98-4BFE-8F27-F27E1FDB5D98}"/>
              </a:ext>
            </a:extLst>
          </p:cNvPr>
          <p:cNvSpPr txBox="1"/>
          <p:nvPr/>
        </p:nvSpPr>
        <p:spPr>
          <a:xfrm>
            <a:off x="4831155" y="836712"/>
            <a:ext cx="6733040" cy="246221"/>
          </a:xfrm>
          <a:prstGeom prst="rect">
            <a:avLst/>
          </a:prstGeom>
          <a:noFill/>
        </p:spPr>
        <p:txBody>
          <a:bodyPr wrap="square" rtlCol="0">
            <a:spAutoFit/>
          </a:bodyPr>
          <a:lstStyle/>
          <a:p>
            <a:pPr algn="r"/>
            <a:r>
              <a:rPr lang="de-DE" sz="1000" b="0" dirty="0">
                <a:latin typeface="Century Gothic" panose="020B0502020202020204" pitchFamily="34" charset="0"/>
              </a:rPr>
              <a:t>(Quelle: IDW in Anlehnung an ISA [DE] 315 (</a:t>
            </a:r>
            <a:r>
              <a:rPr lang="de-DE" sz="1000" b="0" dirty="0" err="1">
                <a:latin typeface="Century Gothic" panose="020B0502020202020204" pitchFamily="34" charset="0"/>
              </a:rPr>
              <a:t>Revised</a:t>
            </a:r>
            <a:r>
              <a:rPr lang="de-DE" sz="1000" b="0" dirty="0">
                <a:latin typeface="Century Gothic" panose="020B0502020202020204" pitchFamily="34" charset="0"/>
              </a:rPr>
              <a:t> 2019))</a:t>
            </a:r>
          </a:p>
        </p:txBody>
      </p:sp>
      <p:sp>
        <p:nvSpPr>
          <p:cNvPr id="2" name="Ellipse 1">
            <a:extLst>
              <a:ext uri="{FF2B5EF4-FFF2-40B4-BE49-F238E27FC236}">
                <a16:creationId xmlns:a16="http://schemas.microsoft.com/office/drawing/2014/main" id="{293145D8-380D-43E1-B64B-7530F596B7D6}"/>
              </a:ext>
            </a:extLst>
          </p:cNvPr>
          <p:cNvSpPr/>
          <p:nvPr/>
        </p:nvSpPr>
        <p:spPr>
          <a:xfrm>
            <a:off x="983432" y="1659545"/>
            <a:ext cx="360412" cy="33747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atin typeface="Century Gothic" panose="020B0502020202020204" pitchFamily="34" charset="0"/>
              </a:rPr>
              <a:t>1</a:t>
            </a:r>
          </a:p>
        </p:txBody>
      </p:sp>
      <p:sp>
        <p:nvSpPr>
          <p:cNvPr id="33" name="Ellipse 32">
            <a:extLst>
              <a:ext uri="{FF2B5EF4-FFF2-40B4-BE49-F238E27FC236}">
                <a16:creationId xmlns:a16="http://schemas.microsoft.com/office/drawing/2014/main" id="{9F7F7609-719E-4C80-B3A4-7D9142BED4BD}"/>
              </a:ext>
            </a:extLst>
          </p:cNvPr>
          <p:cNvSpPr/>
          <p:nvPr/>
        </p:nvSpPr>
        <p:spPr>
          <a:xfrm>
            <a:off x="2783632" y="1651361"/>
            <a:ext cx="360412" cy="33747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atin typeface="Century Gothic" panose="020B0502020202020204" pitchFamily="34" charset="0"/>
              </a:rPr>
              <a:t>2</a:t>
            </a:r>
          </a:p>
        </p:txBody>
      </p:sp>
      <p:sp>
        <p:nvSpPr>
          <p:cNvPr id="34" name="Ellipse 33">
            <a:extLst>
              <a:ext uri="{FF2B5EF4-FFF2-40B4-BE49-F238E27FC236}">
                <a16:creationId xmlns:a16="http://schemas.microsoft.com/office/drawing/2014/main" id="{E6BBEAA5-8F15-4D1A-BF1D-03637C1F9A8E}"/>
              </a:ext>
            </a:extLst>
          </p:cNvPr>
          <p:cNvSpPr/>
          <p:nvPr/>
        </p:nvSpPr>
        <p:spPr>
          <a:xfrm>
            <a:off x="4655840" y="1628800"/>
            <a:ext cx="360412" cy="33747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atin typeface="Century Gothic" panose="020B0502020202020204" pitchFamily="34" charset="0"/>
              </a:rPr>
              <a:t>3</a:t>
            </a:r>
          </a:p>
        </p:txBody>
      </p:sp>
      <p:sp>
        <p:nvSpPr>
          <p:cNvPr id="35" name="Ellipse 34">
            <a:extLst>
              <a:ext uri="{FF2B5EF4-FFF2-40B4-BE49-F238E27FC236}">
                <a16:creationId xmlns:a16="http://schemas.microsoft.com/office/drawing/2014/main" id="{7967A0BE-211F-4BC7-ADA3-DCC32E4F3A93}"/>
              </a:ext>
            </a:extLst>
          </p:cNvPr>
          <p:cNvSpPr/>
          <p:nvPr/>
        </p:nvSpPr>
        <p:spPr>
          <a:xfrm>
            <a:off x="6671692" y="1628800"/>
            <a:ext cx="360412" cy="33747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atin typeface="Century Gothic" panose="020B0502020202020204" pitchFamily="34" charset="0"/>
              </a:rPr>
              <a:t>4</a:t>
            </a:r>
          </a:p>
        </p:txBody>
      </p:sp>
      <p:sp>
        <p:nvSpPr>
          <p:cNvPr id="36" name="Ellipse 35">
            <a:extLst>
              <a:ext uri="{FF2B5EF4-FFF2-40B4-BE49-F238E27FC236}">
                <a16:creationId xmlns:a16="http://schemas.microsoft.com/office/drawing/2014/main" id="{DBE8C463-D76A-4E3A-9874-8D1FD3E60753}"/>
              </a:ext>
            </a:extLst>
          </p:cNvPr>
          <p:cNvSpPr/>
          <p:nvPr/>
        </p:nvSpPr>
        <p:spPr>
          <a:xfrm>
            <a:off x="9047956" y="1628800"/>
            <a:ext cx="360412" cy="337479"/>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atin typeface="Century Gothic" panose="020B0502020202020204" pitchFamily="34" charset="0"/>
              </a:rPr>
              <a:t>5</a:t>
            </a:r>
          </a:p>
        </p:txBody>
      </p:sp>
    </p:spTree>
    <p:extLst>
      <p:ext uri="{BB962C8B-B14F-4D97-AF65-F5344CB8AC3E}">
        <p14:creationId xmlns:p14="http://schemas.microsoft.com/office/powerpoint/2010/main" val="300129990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1080000"/>
            <a:ext cx="583974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3.3.6 Beispiel zu KMU: IKS bei weniger komplexen Einheiten</a:t>
            </a:r>
          </a:p>
        </p:txBody>
      </p:sp>
      <p:graphicFrame>
        <p:nvGraphicFramePr>
          <p:cNvPr id="11" name="Tabelle 10">
            <a:extLst>
              <a:ext uri="{FF2B5EF4-FFF2-40B4-BE49-F238E27FC236}">
                <a16:creationId xmlns:a16="http://schemas.microsoft.com/office/drawing/2014/main" id="{B32A45AE-5F6D-4136-918D-256336CA1693}"/>
              </a:ext>
            </a:extLst>
          </p:cNvPr>
          <p:cNvGraphicFramePr>
            <a:graphicFrameLocks noGrp="1"/>
          </p:cNvGraphicFramePr>
          <p:nvPr>
            <p:extLst>
              <p:ext uri="{D42A27DB-BD31-4B8C-83A1-F6EECF244321}">
                <p14:modId xmlns:p14="http://schemas.microsoft.com/office/powerpoint/2010/main" val="3414317398"/>
              </p:ext>
            </p:extLst>
          </p:nvPr>
        </p:nvGraphicFramePr>
        <p:xfrm>
          <a:off x="1055440" y="1497042"/>
          <a:ext cx="10262012" cy="4380230"/>
        </p:xfrm>
        <a:graphic>
          <a:graphicData uri="http://schemas.openxmlformats.org/drawingml/2006/table">
            <a:tbl>
              <a:tblPr firstRow="1" bandRow="1">
                <a:tableStyleId>{5C22544A-7EE6-4342-B048-85BDC9FD1C3A}</a:tableStyleId>
              </a:tblPr>
              <a:tblGrid>
                <a:gridCol w="5131006">
                  <a:extLst>
                    <a:ext uri="{9D8B030D-6E8A-4147-A177-3AD203B41FA5}">
                      <a16:colId xmlns:a16="http://schemas.microsoft.com/office/drawing/2014/main" val="3235421033"/>
                    </a:ext>
                  </a:extLst>
                </a:gridCol>
                <a:gridCol w="5131006">
                  <a:extLst>
                    <a:ext uri="{9D8B030D-6E8A-4147-A177-3AD203B41FA5}">
                      <a16:colId xmlns:a16="http://schemas.microsoft.com/office/drawing/2014/main" val="3475985225"/>
                    </a:ext>
                  </a:extLst>
                </a:gridCol>
              </a:tblGrid>
              <a:tr h="370840">
                <a:tc>
                  <a:txBody>
                    <a:bodyPr/>
                    <a:lstStyle/>
                    <a:p>
                      <a:pPr marL="540385" algn="ctr">
                        <a:spcBef>
                          <a:spcPts val="0"/>
                        </a:spcBef>
                        <a:spcAft>
                          <a:spcPts val="0"/>
                        </a:spcAft>
                      </a:pPr>
                      <a:r>
                        <a:rPr lang="de-DE" sz="1400" b="1"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Besonderheit bei weniger</a:t>
                      </a:r>
                      <a:br>
                        <a:rPr lang="de-DE" sz="1400" b="1"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br>
                      <a:r>
                        <a:rPr lang="de-DE" sz="1400" b="1"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komplexen Einheiten</a:t>
                      </a:r>
                      <a:endParaRPr lang="de-DE" sz="14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marL="540385" algn="ctr">
                        <a:spcBef>
                          <a:spcPts val="0"/>
                        </a:spcBef>
                        <a:spcAft>
                          <a:spcPts val="0"/>
                        </a:spcAft>
                      </a:pPr>
                      <a:r>
                        <a:rPr lang="de-DE" sz="1400" b="1"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Mögliches Vorgehen zur </a:t>
                      </a:r>
                      <a:br>
                        <a:rPr lang="de-DE" sz="1400" b="1"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br>
                      <a:r>
                        <a:rPr lang="de-DE" sz="1400" b="1"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Verständnisgewinnung</a:t>
                      </a:r>
                      <a:endParaRPr lang="de-DE" sz="14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53975" marB="5397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686128347"/>
                  </a:ext>
                </a:extLst>
              </a:tr>
              <a:tr h="370840">
                <a:tc>
                  <a:txBody>
                    <a:bodyPr/>
                    <a:lstStyle/>
                    <a:p>
                      <a:pPr marL="0" algn="l">
                        <a:spcBef>
                          <a:spcPts val="0"/>
                        </a:spcBef>
                        <a:spcAft>
                          <a:spcPts val="0"/>
                        </a:spcAft>
                      </a:pPr>
                      <a:r>
                        <a:rPr lang="de-DE" sz="1400" b="1" dirty="0">
                          <a:effectLst/>
                          <a:latin typeface="Century Gothic" panose="020B0502020202020204" pitchFamily="34" charset="0"/>
                          <a:ea typeface="Times New Roman" panose="02020603050405020304" pitchFamily="18" charset="0"/>
                          <a:cs typeface="Times New Roman" panose="02020603050405020304" pitchFamily="18" charset="0"/>
                        </a:rPr>
                        <a:t>Kontrollumfeld </a:t>
                      </a: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kein schriftlicher Verhaltenskodex; mündliche Kommunikation und Vorbild des Managements vorrangig</a:t>
                      </a: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lgn="just">
                        <a:spcBef>
                          <a:spcPts val="0"/>
                        </a:spcBef>
                        <a:spcAft>
                          <a:spcPts val="0"/>
                        </a:spcAft>
                      </a:pP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Ermittlung der</a:t>
                      </a:r>
                    </a:p>
                    <a:p>
                      <a:pPr marL="342900" lvl="0" indent="-342900" algn="just">
                        <a:spcBef>
                          <a:spcPts val="0"/>
                        </a:spcBef>
                        <a:spcAft>
                          <a:spcPts val="0"/>
                        </a:spcAft>
                        <a:buSzPts val="1000"/>
                        <a:buFont typeface="Symbol" panose="05050102010706020507" pitchFamily="18" charset="2"/>
                        <a:buChar char=""/>
                        <a:tabLst>
                          <a:tab pos="228600" algn="l"/>
                          <a:tab pos="449580" algn="l"/>
                        </a:tabLst>
                      </a:pP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Einstellung,</a:t>
                      </a:r>
                    </a:p>
                    <a:p>
                      <a:pPr marL="342900" lvl="0" indent="-342900" algn="just">
                        <a:spcBef>
                          <a:spcPts val="0"/>
                        </a:spcBef>
                        <a:spcAft>
                          <a:spcPts val="0"/>
                        </a:spcAft>
                        <a:buSzPts val="1000"/>
                        <a:buFont typeface="Symbol" panose="05050102010706020507" pitchFamily="18" charset="2"/>
                        <a:buChar char=""/>
                        <a:tabLst>
                          <a:tab pos="228600" algn="l"/>
                          <a:tab pos="449580" algn="l"/>
                        </a:tabLst>
                      </a:pP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Aufmerksamkeit,</a:t>
                      </a:r>
                    </a:p>
                    <a:p>
                      <a:pPr marL="342900" lvl="0" indent="-342900" algn="just">
                        <a:spcBef>
                          <a:spcPts val="0"/>
                        </a:spcBef>
                        <a:spcAft>
                          <a:spcPts val="0"/>
                        </a:spcAft>
                        <a:buSzPts val="1000"/>
                        <a:buFont typeface="Symbol" panose="05050102010706020507" pitchFamily="18" charset="2"/>
                        <a:buChar char=""/>
                        <a:tabLst>
                          <a:tab pos="228600" algn="l"/>
                          <a:tab pos="449580" algn="l"/>
                        </a:tabLst>
                      </a:pP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Maßnahmen und</a:t>
                      </a:r>
                    </a:p>
                    <a:p>
                      <a:pPr marL="342900" lvl="0" indent="-342900" algn="l">
                        <a:spcBef>
                          <a:spcPts val="0"/>
                        </a:spcBef>
                        <a:spcAft>
                          <a:spcPts val="0"/>
                        </a:spcAft>
                        <a:buSzPts val="1000"/>
                        <a:buFont typeface="Symbol" panose="05050102010706020507" pitchFamily="18" charset="2"/>
                        <a:buChar char=""/>
                        <a:tabLst>
                          <a:tab pos="228600" algn="l"/>
                          <a:tab pos="449580" algn="l"/>
                        </a:tabLst>
                      </a:pP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Verhaltensweisen des Unternehmensinhabers / Managements</a:t>
                      </a: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9769218"/>
                  </a:ext>
                </a:extLst>
              </a:tr>
              <a:tr h="370840">
                <a:tc>
                  <a:txBody>
                    <a:bodyPr/>
                    <a:lstStyle/>
                    <a:p>
                      <a:pPr marL="0" algn="l">
                        <a:spcBef>
                          <a:spcPts val="0"/>
                        </a:spcBef>
                        <a:spcAft>
                          <a:spcPts val="0"/>
                        </a:spcAft>
                      </a:pPr>
                      <a:r>
                        <a:rPr lang="de-DE" sz="1400" b="1" dirty="0">
                          <a:effectLst/>
                          <a:latin typeface="Century Gothic" panose="020B0502020202020204" pitchFamily="34" charset="0"/>
                          <a:ea typeface="Times New Roman" panose="02020603050405020304" pitchFamily="18" charset="0"/>
                          <a:cs typeface="Times New Roman" panose="02020603050405020304" pitchFamily="18" charset="0"/>
                        </a:rPr>
                        <a:t>Risikobeurteilungsprozess</a:t>
                      </a: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 Eigentümer selbst schaltet sich in Überwachungstätigkeiten ein; keine formelle Dokumentation</a:t>
                      </a: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a:spcBef>
                          <a:spcPts val="0"/>
                        </a:spcBef>
                        <a:spcAft>
                          <a:spcPts val="0"/>
                        </a:spcAft>
                      </a:pP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Diskussionen mit dem Eigentümer/Management</a:t>
                      </a: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690328"/>
                  </a:ext>
                </a:extLst>
              </a:tr>
              <a:tr h="370840">
                <a:tc>
                  <a:txBody>
                    <a:bodyPr/>
                    <a:lstStyle/>
                    <a:p>
                      <a:pPr marL="0" algn="l">
                        <a:spcBef>
                          <a:spcPts val="0"/>
                        </a:spcBef>
                        <a:spcAft>
                          <a:spcPts val="0"/>
                        </a:spcAft>
                      </a:pPr>
                      <a:r>
                        <a:rPr lang="de-DE" sz="1400" b="1" dirty="0">
                          <a:effectLst/>
                          <a:latin typeface="Century Gothic" panose="020B0502020202020204" pitchFamily="34" charset="0"/>
                          <a:ea typeface="Times New Roman" panose="02020603050405020304" pitchFamily="18" charset="0"/>
                          <a:cs typeface="Times New Roman" panose="02020603050405020304" pitchFamily="18" charset="0"/>
                        </a:rPr>
                        <a:t>Prozess zur Überwachung des IKS </a:t>
                      </a: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keine formalen Prozesse; keine Verteilung auf mehrere Gremien; Management arbeitet selbst im operativen Bereich mit</a:t>
                      </a: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a:spcBef>
                          <a:spcPts val="0"/>
                        </a:spcBef>
                        <a:spcAft>
                          <a:spcPts val="0"/>
                        </a:spcAft>
                      </a:pP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Befragung, welche Entwicklungen Eigentümer kritisch beobachtet und welche Maßnahmen er wann ergreifen würde</a:t>
                      </a: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3271739"/>
                  </a:ext>
                </a:extLst>
              </a:tr>
              <a:tr h="370840">
                <a:tc>
                  <a:txBody>
                    <a:bodyPr/>
                    <a:lstStyle/>
                    <a:p>
                      <a:pPr marL="0" algn="l">
                        <a:spcBef>
                          <a:spcPts val="0"/>
                        </a:spcBef>
                        <a:spcAft>
                          <a:spcPts val="0"/>
                        </a:spcAft>
                      </a:pPr>
                      <a:r>
                        <a:rPr lang="de-DE" sz="1400" b="1" dirty="0">
                          <a:effectLst/>
                          <a:latin typeface="Century Gothic" panose="020B0502020202020204" pitchFamily="34" charset="0"/>
                          <a:ea typeface="Times New Roman" panose="02020603050405020304" pitchFamily="18" charset="0"/>
                          <a:cs typeface="Times New Roman" panose="02020603050405020304" pitchFamily="18" charset="0"/>
                        </a:rPr>
                        <a:t>Informationssystem und Kommunikation </a:t>
                      </a: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oft einfache Systeme und wenig komplexe IT-Strukturen; keine schriftlichen Handbücher zu Unternehmensregelungen und Rechnungslegung</a:t>
                      </a: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l">
                        <a:spcBef>
                          <a:spcPts val="0"/>
                        </a:spcBef>
                        <a:spcAft>
                          <a:spcPts val="0"/>
                        </a:spcAft>
                      </a:pPr>
                      <a:r>
                        <a:rPr lang="de-DE" sz="1400" dirty="0">
                          <a:effectLst/>
                          <a:latin typeface="Century Gothic" panose="020B0502020202020204" pitchFamily="34" charset="0"/>
                          <a:ea typeface="Times New Roman" panose="02020603050405020304" pitchFamily="18" charset="0"/>
                          <a:cs typeface="Times New Roman" panose="02020603050405020304" pitchFamily="18" charset="0"/>
                        </a:rPr>
                        <a:t>Befragung Management unterstützt Verständnisgewinnung hier oft besser als Einsichtnahme in schriftliche Unterlagen (sofern verfügbar). </a:t>
                      </a: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5972872"/>
                  </a:ext>
                </a:extLst>
              </a:tr>
            </a:tbl>
          </a:graphicData>
        </a:graphic>
      </p:graphicFrame>
      <p:sp>
        <p:nvSpPr>
          <p:cNvPr id="12" name="Textfeld 1">
            <a:extLst>
              <a:ext uri="{FF2B5EF4-FFF2-40B4-BE49-F238E27FC236}">
                <a16:creationId xmlns:a16="http://schemas.microsoft.com/office/drawing/2014/main" id="{177A40A9-75E1-45A6-B567-3ED33ADEFA5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
        <p:nvSpPr>
          <p:cNvPr id="10" name="Textfeld 9">
            <a:extLst>
              <a:ext uri="{FF2B5EF4-FFF2-40B4-BE49-F238E27FC236}">
                <a16:creationId xmlns:a16="http://schemas.microsoft.com/office/drawing/2014/main" id="{1DCED593-8C2E-4D4D-9C15-EB8399D8AE16}"/>
              </a:ext>
            </a:extLst>
          </p:cNvPr>
          <p:cNvSpPr txBox="1"/>
          <p:nvPr/>
        </p:nvSpPr>
        <p:spPr>
          <a:xfrm>
            <a:off x="1055440" y="6055196"/>
            <a:ext cx="7416775" cy="153888"/>
          </a:xfrm>
          <a:prstGeom prst="rect">
            <a:avLst/>
          </a:prstGeom>
          <a:noFill/>
        </p:spPr>
        <p:txBody>
          <a:bodyPr wrap="square" lIns="0" tIns="0" rIns="0" bIns="0" rtlCol="0">
            <a:spAutoFit/>
          </a:bodyPr>
          <a:lstStyle/>
          <a:p>
            <a:r>
              <a:rPr lang="de-DE" sz="1000" b="0" dirty="0">
                <a:latin typeface="Century Gothic" panose="020B0502020202020204" pitchFamily="34" charset="0"/>
              </a:rPr>
              <a:t>(Quelle: IDW in Anlehnung an ISA [DE] 315 (</a:t>
            </a:r>
            <a:r>
              <a:rPr lang="de-DE" sz="1000" b="0" dirty="0" err="1">
                <a:latin typeface="Century Gothic" panose="020B0502020202020204" pitchFamily="34" charset="0"/>
              </a:rPr>
              <a:t>Revised</a:t>
            </a:r>
            <a:r>
              <a:rPr lang="de-DE" sz="1000" b="0" dirty="0">
                <a:latin typeface="Century Gothic" panose="020B0502020202020204" pitchFamily="34" charset="0"/>
              </a:rPr>
              <a:t> 2019))</a:t>
            </a:r>
          </a:p>
        </p:txBody>
      </p:sp>
    </p:spTree>
    <p:extLst>
      <p:ext uri="{BB962C8B-B14F-4D97-AF65-F5344CB8AC3E}">
        <p14:creationId xmlns:p14="http://schemas.microsoft.com/office/powerpoint/2010/main" val="62511330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3">
            <a:extLst>
              <a:ext uri="{FF2B5EF4-FFF2-40B4-BE49-F238E27FC236}">
                <a16:creationId xmlns:a16="http://schemas.microsoft.com/office/drawing/2014/main" id="{1FF86547-DAFF-4481-9B02-051C83A6C16D}"/>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9" name="Textfeld 1">
            <a:extLst>
              <a:ext uri="{FF2B5EF4-FFF2-40B4-BE49-F238E27FC236}">
                <a16:creationId xmlns:a16="http://schemas.microsoft.com/office/drawing/2014/main" id="{76169765-0B1A-4AEF-85A5-9EF9C9AA33FB}"/>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
        <p:nvSpPr>
          <p:cNvPr id="8" name="Rectangle 2">
            <a:extLst>
              <a:ext uri="{FF2B5EF4-FFF2-40B4-BE49-F238E27FC236}">
                <a16:creationId xmlns:a16="http://schemas.microsoft.com/office/drawing/2014/main" id="{4CB1DA55-A096-4689-B11E-A53CC041422A}"/>
              </a:ext>
            </a:extLst>
          </p:cNvPr>
          <p:cNvSpPr txBox="1">
            <a:spLocks/>
          </p:cNvSpPr>
          <p:nvPr/>
        </p:nvSpPr>
        <p:spPr bwMode="auto">
          <a:xfrm>
            <a:off x="1030780" y="729000"/>
            <a:ext cx="985053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3.4	</a:t>
            </a:r>
            <a:r>
              <a:rPr lang="de-DE" sz="2800" dirty="0">
                <a:latin typeface="Century Gothic" panose="020B0502020202020204" pitchFamily="34" charset="0"/>
              </a:rPr>
              <a:t>Identifizierung und Beurteilung der Risiken wesentlicher falscher Darstellungen</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3.4.1</a:t>
            </a:r>
            <a:r>
              <a:rPr lang="de-DE" sz="1800" b="0" dirty="0">
                <a:latin typeface="Century Gothic" panose="020B0502020202020204" pitchFamily="34" charset="0"/>
              </a:rPr>
              <a:t>	Identifizierung und Beurteilung der Risiken wesentlicher </a:t>
            </a:r>
            <a:br>
              <a:rPr lang="de-DE" sz="1800" b="0" dirty="0">
                <a:latin typeface="Century Gothic" panose="020B0502020202020204" pitchFamily="34" charset="0"/>
              </a:rPr>
            </a:br>
            <a:r>
              <a:rPr lang="de-DE" sz="1800" b="0" dirty="0">
                <a:latin typeface="Century Gothic" panose="020B0502020202020204" pitchFamily="34" charset="0"/>
              </a:rPr>
              <a:t>falscher Darstellungen</a:t>
            </a:r>
          </a:p>
          <a:p>
            <a:pPr marL="2724150" lvl="4" indent="-895350">
              <a:spcBef>
                <a:spcPts val="600"/>
              </a:spcBef>
              <a:spcAft>
                <a:spcPts val="600"/>
              </a:spcAft>
              <a:tabLst>
                <a:tab pos="444500" algn="l"/>
              </a:tabLst>
            </a:pPr>
            <a:r>
              <a:rPr lang="de-DE" sz="1800" dirty="0">
                <a:latin typeface="Century Gothic" panose="020B0502020202020204" pitchFamily="34" charset="0"/>
              </a:rPr>
              <a:t>3.4.2</a:t>
            </a:r>
            <a:r>
              <a:rPr lang="de-DE" sz="1800" b="0" dirty="0">
                <a:latin typeface="Century Gothic" panose="020B0502020202020204" pitchFamily="34" charset="0"/>
              </a:rPr>
              <a:t>	Risiken wesentlicher falscher Darstellungen</a:t>
            </a:r>
            <a:br>
              <a:rPr lang="de-DE" sz="1800" b="0" dirty="0">
                <a:latin typeface="Century Gothic" panose="020B0502020202020204" pitchFamily="34" charset="0"/>
              </a:rPr>
            </a:br>
            <a:r>
              <a:rPr lang="de-DE" sz="1800" b="0" dirty="0">
                <a:latin typeface="Century Gothic" panose="020B0502020202020204" pitchFamily="34" charset="0"/>
              </a:rPr>
              <a:t>auf „Abschlussebene“</a:t>
            </a:r>
          </a:p>
          <a:p>
            <a:pPr marL="2724150" lvl="4" indent="-895350">
              <a:spcBef>
                <a:spcPts val="600"/>
              </a:spcBef>
              <a:spcAft>
                <a:spcPts val="600"/>
              </a:spcAft>
              <a:tabLst>
                <a:tab pos="444500" algn="l"/>
              </a:tabLst>
            </a:pPr>
            <a:r>
              <a:rPr lang="de-DE" sz="1800" dirty="0">
                <a:latin typeface="Century Gothic" panose="020B0502020202020204" pitchFamily="34" charset="0"/>
              </a:rPr>
              <a:t>3.4.3	</a:t>
            </a:r>
            <a:r>
              <a:rPr lang="de-DE" sz="1800" b="0" dirty="0">
                <a:latin typeface="Century Gothic" panose="020B0502020202020204" pitchFamily="34" charset="0"/>
              </a:rPr>
              <a:t>ISA [DE] 315 (</a:t>
            </a:r>
            <a:r>
              <a:rPr lang="de-DE" sz="1800" b="0" dirty="0" err="1">
                <a:latin typeface="Century Gothic" panose="020B0502020202020204" pitchFamily="34" charset="0"/>
              </a:rPr>
              <a:t>Revised</a:t>
            </a:r>
            <a:r>
              <a:rPr lang="de-DE" sz="1800" b="0" dirty="0">
                <a:latin typeface="Century Gothic" panose="020B0502020202020204" pitchFamily="34" charset="0"/>
              </a:rPr>
              <a:t> 2019): Kategorien von Aussagen</a:t>
            </a:r>
          </a:p>
          <a:p>
            <a:pPr marL="2724150" lvl="4" indent="-895350">
              <a:spcBef>
                <a:spcPts val="600"/>
              </a:spcBef>
              <a:spcAft>
                <a:spcPts val="600"/>
              </a:spcAft>
              <a:tabLst>
                <a:tab pos="444500" algn="l"/>
              </a:tabLst>
            </a:pPr>
            <a:r>
              <a:rPr lang="de-DE" sz="1800" dirty="0">
                <a:latin typeface="Century Gothic" panose="020B0502020202020204" pitchFamily="34" charset="0"/>
              </a:rPr>
              <a:t>3.4.4	</a:t>
            </a:r>
            <a:r>
              <a:rPr lang="de-DE" sz="1800" b="0" dirty="0">
                <a:latin typeface="Century Gothic" panose="020B0502020202020204" pitchFamily="34" charset="0"/>
              </a:rPr>
              <a:t>Beispiele zu den Kategorien von Aussagen</a:t>
            </a:r>
            <a:br>
              <a:rPr lang="de-DE" sz="1800" b="0" dirty="0">
                <a:latin typeface="Century Gothic" panose="020B0502020202020204" pitchFamily="34" charset="0"/>
              </a:rPr>
            </a:br>
            <a:r>
              <a:rPr lang="de-DE" sz="1800" b="0" dirty="0">
                <a:latin typeface="Century Gothic" panose="020B0502020202020204" pitchFamily="34" charset="0"/>
              </a:rPr>
              <a:t>(zu Risiken auf “Aussageebene“)</a:t>
            </a:r>
          </a:p>
          <a:p>
            <a:pPr marL="2724150" lvl="4" indent="-895350">
              <a:spcBef>
                <a:spcPts val="600"/>
              </a:spcBef>
              <a:spcAft>
                <a:spcPts val="600"/>
              </a:spcAft>
              <a:tabLst>
                <a:tab pos="444500" algn="l"/>
              </a:tabLst>
            </a:pPr>
            <a:r>
              <a:rPr lang="de-DE" sz="1800" dirty="0">
                <a:latin typeface="Century Gothic" panose="020B0502020202020204" pitchFamily="34" charset="0"/>
              </a:rPr>
              <a:t>3.4.5	</a:t>
            </a:r>
            <a:r>
              <a:rPr lang="de-DE" sz="1800" b="0" dirty="0">
                <a:latin typeface="Century Gothic" panose="020B0502020202020204" pitchFamily="34" charset="0"/>
              </a:rPr>
              <a:t>Inhärente Risikofaktoren bei Risiken auf “Aussageebene“</a:t>
            </a:r>
          </a:p>
          <a:p>
            <a:pPr marL="2724150" lvl="4" indent="-895350">
              <a:spcBef>
                <a:spcPts val="600"/>
              </a:spcBef>
              <a:spcAft>
                <a:spcPts val="600"/>
              </a:spcAft>
              <a:tabLst>
                <a:tab pos="444500" algn="l"/>
              </a:tabLst>
            </a:pPr>
            <a:r>
              <a:rPr lang="de-DE" sz="1800" dirty="0">
                <a:latin typeface="Century Gothic" panose="020B0502020202020204" pitchFamily="34" charset="0"/>
              </a:rPr>
              <a:t>3.4.6	</a:t>
            </a:r>
            <a:r>
              <a:rPr lang="de-DE" sz="1800" b="0" dirty="0">
                <a:latin typeface="Century Gothic" panose="020B0502020202020204" pitchFamily="34" charset="0"/>
              </a:rPr>
              <a:t>Spektrum inhärenter Risiken insbesondere in Bezug zu den Risiken auf “Aussageebene“</a:t>
            </a:r>
          </a:p>
          <a:p>
            <a:pPr marL="2724150" lvl="4" indent="-895350">
              <a:spcBef>
                <a:spcPts val="600"/>
              </a:spcBef>
              <a:spcAft>
                <a:spcPts val="600"/>
              </a:spcAft>
              <a:tabLst>
                <a:tab pos="444500" algn="l"/>
              </a:tabLst>
            </a:pPr>
            <a:r>
              <a:rPr lang="de-DE" sz="1800" dirty="0">
                <a:latin typeface="Century Gothic" panose="020B0502020202020204" pitchFamily="34" charset="0"/>
              </a:rPr>
              <a:t>3.4.7	</a:t>
            </a:r>
            <a:r>
              <a:rPr lang="de-DE" sz="1800" b="0" dirty="0">
                <a:latin typeface="Century Gothic" panose="020B0502020202020204" pitchFamily="34" charset="0"/>
              </a:rPr>
              <a:t>ISA [DE] 315 (</a:t>
            </a:r>
            <a:r>
              <a:rPr lang="de-DE" sz="1800" b="0" dirty="0" err="1">
                <a:latin typeface="Century Gothic" panose="020B0502020202020204" pitchFamily="34" charset="0"/>
              </a:rPr>
              <a:t>Revised</a:t>
            </a:r>
            <a:r>
              <a:rPr lang="de-DE" sz="1800" b="0" dirty="0">
                <a:latin typeface="Century Gothic" panose="020B0502020202020204" pitchFamily="34" charset="0"/>
              </a:rPr>
              <a:t> 2019): Beurteilung des Kontrollrisikos</a:t>
            </a:r>
          </a:p>
        </p:txBody>
      </p:sp>
    </p:spTree>
    <p:extLst>
      <p:ext uri="{BB962C8B-B14F-4D97-AF65-F5344CB8AC3E}">
        <p14:creationId xmlns:p14="http://schemas.microsoft.com/office/powerpoint/2010/main" val="39804925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692696"/>
            <a:ext cx="822981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3.4.1 Identifizierung und Beurteilung der Risiken wesentlicher falscher Darstellungen</a:t>
            </a:r>
          </a:p>
        </p:txBody>
      </p:sp>
      <p:sp>
        <p:nvSpPr>
          <p:cNvPr id="33" name="Rechteck: abgerundete Ecken 32">
            <a:extLst>
              <a:ext uri="{FF2B5EF4-FFF2-40B4-BE49-F238E27FC236}">
                <a16:creationId xmlns:a16="http://schemas.microsoft.com/office/drawing/2014/main" id="{08A93CC1-AF08-44FA-9E72-D5A24A31BCB6}"/>
              </a:ext>
            </a:extLst>
          </p:cNvPr>
          <p:cNvSpPr/>
          <p:nvPr/>
        </p:nvSpPr>
        <p:spPr>
          <a:xfrm>
            <a:off x="1919536" y="1037738"/>
            <a:ext cx="9944082" cy="541023"/>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Century Gothic" panose="020B0502020202020204" pitchFamily="34" charset="0"/>
              </a:rPr>
              <a:t>Verständnis</a:t>
            </a:r>
            <a:r>
              <a:rPr lang="de-DE" sz="1400" b="0" dirty="0">
                <a:solidFill>
                  <a:schemeClr val="tx1"/>
                </a:solidFill>
                <a:latin typeface="Century Gothic" panose="020B0502020202020204" pitchFamily="34" charset="0"/>
              </a:rPr>
              <a:t> von </a:t>
            </a:r>
          </a:p>
          <a:p>
            <a:pPr algn="ctr"/>
            <a:r>
              <a:rPr lang="de-DE" sz="1400" b="0" dirty="0">
                <a:solidFill>
                  <a:schemeClr val="tx1"/>
                </a:solidFill>
                <a:latin typeface="Century Gothic" panose="020B0502020202020204" pitchFamily="34" charset="0"/>
              </a:rPr>
              <a:t>Einheit, Umfeld, Rechnungslegungsgrundsätzen und vom internen Kontrollsystem</a:t>
            </a:r>
          </a:p>
        </p:txBody>
      </p:sp>
      <p:sp>
        <p:nvSpPr>
          <p:cNvPr id="34" name="Rechteck: abgerundete Ecken 33">
            <a:extLst>
              <a:ext uri="{FF2B5EF4-FFF2-40B4-BE49-F238E27FC236}">
                <a16:creationId xmlns:a16="http://schemas.microsoft.com/office/drawing/2014/main" id="{FFD95434-A878-410C-B466-5222B6A3E3BE}"/>
              </a:ext>
            </a:extLst>
          </p:cNvPr>
          <p:cNvSpPr/>
          <p:nvPr/>
        </p:nvSpPr>
        <p:spPr>
          <a:xfrm>
            <a:off x="1917043" y="1659372"/>
            <a:ext cx="9944530" cy="54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0" dirty="0">
                <a:solidFill>
                  <a:schemeClr val="tx1"/>
                </a:solidFill>
                <a:latin typeface="Century Gothic" panose="020B0502020202020204" pitchFamily="34" charset="0"/>
              </a:rPr>
              <a:t>Berücksichtigung </a:t>
            </a:r>
            <a:r>
              <a:rPr lang="de-DE" sz="1400" dirty="0">
                <a:solidFill>
                  <a:schemeClr val="tx1"/>
                </a:solidFill>
                <a:latin typeface="Century Gothic" panose="020B0502020202020204" pitchFamily="34" charset="0"/>
              </a:rPr>
              <a:t>konkrete</a:t>
            </a:r>
            <a:r>
              <a:rPr lang="de-DE" sz="1400" b="0" dirty="0">
                <a:solidFill>
                  <a:schemeClr val="tx1"/>
                </a:solidFill>
                <a:latin typeface="Century Gothic" panose="020B0502020202020204" pitchFamily="34" charset="0"/>
              </a:rPr>
              <a:t> </a:t>
            </a:r>
            <a:r>
              <a:rPr lang="de-DE" sz="1400" dirty="0">
                <a:solidFill>
                  <a:schemeClr val="tx1"/>
                </a:solidFill>
                <a:latin typeface="Century Gothic" panose="020B0502020202020204" pitchFamily="34" charset="0"/>
              </a:rPr>
              <a:t>Abbildung</a:t>
            </a:r>
            <a:r>
              <a:rPr lang="de-DE" sz="1400" b="0" dirty="0">
                <a:solidFill>
                  <a:schemeClr val="tx1"/>
                </a:solidFill>
                <a:latin typeface="Century Gothic" panose="020B0502020202020204" pitchFamily="34" charset="0"/>
              </a:rPr>
              <a:t> von Vermögensgegenständen, </a:t>
            </a:r>
          </a:p>
          <a:p>
            <a:pPr algn="ctr"/>
            <a:r>
              <a:rPr lang="de-DE" sz="1400" b="0" dirty="0">
                <a:solidFill>
                  <a:schemeClr val="tx1"/>
                </a:solidFill>
                <a:latin typeface="Century Gothic" panose="020B0502020202020204" pitchFamily="34" charset="0"/>
              </a:rPr>
              <a:t>Schulden und Geschäftsvorfällen sowie sonstigen Abschlussangaben</a:t>
            </a:r>
          </a:p>
        </p:txBody>
      </p:sp>
      <p:sp>
        <p:nvSpPr>
          <p:cNvPr id="35" name="Rechteck: abgerundete Ecken 34">
            <a:extLst>
              <a:ext uri="{FF2B5EF4-FFF2-40B4-BE49-F238E27FC236}">
                <a16:creationId xmlns:a16="http://schemas.microsoft.com/office/drawing/2014/main" id="{D5BD751E-85BF-482C-901E-015E15D56E4A}"/>
              </a:ext>
            </a:extLst>
          </p:cNvPr>
          <p:cNvSpPr/>
          <p:nvPr/>
        </p:nvSpPr>
        <p:spPr>
          <a:xfrm>
            <a:off x="3291103" y="5153615"/>
            <a:ext cx="7047096" cy="42276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FF0000"/>
                </a:solidFill>
                <a:latin typeface="Century Gothic" panose="020B0502020202020204" pitchFamily="34" charset="0"/>
              </a:rPr>
              <a:t>WIE</a:t>
            </a:r>
            <a:r>
              <a:rPr lang="de-DE" sz="1200" dirty="0">
                <a:solidFill>
                  <a:schemeClr val="tx1"/>
                </a:solidFill>
                <a:latin typeface="Century Gothic" panose="020B0502020202020204" pitchFamily="34" charset="0"/>
              </a:rPr>
              <a:t> ist ihre Eintrittswahrscheinlichkeit und ihr Ausmaß?</a:t>
            </a:r>
          </a:p>
        </p:txBody>
      </p:sp>
      <p:sp>
        <p:nvSpPr>
          <p:cNvPr id="36" name="Rechteck: abgerundete Ecken 35">
            <a:extLst>
              <a:ext uri="{FF2B5EF4-FFF2-40B4-BE49-F238E27FC236}">
                <a16:creationId xmlns:a16="http://schemas.microsoft.com/office/drawing/2014/main" id="{F181BF24-CC97-432A-91B2-BBBC29B9DCF1}"/>
              </a:ext>
            </a:extLst>
          </p:cNvPr>
          <p:cNvSpPr/>
          <p:nvPr/>
        </p:nvSpPr>
        <p:spPr>
          <a:xfrm>
            <a:off x="1919536" y="2279983"/>
            <a:ext cx="9944530" cy="337121"/>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rgbClr val="FF0000"/>
                </a:solidFill>
                <a:latin typeface="Century Gothic" panose="020B0502020202020204" pitchFamily="34" charset="0"/>
              </a:rPr>
              <a:t>WO? </a:t>
            </a:r>
            <a:r>
              <a:rPr lang="de-DE" sz="1400" b="0" dirty="0">
                <a:solidFill>
                  <a:schemeClr val="tx1"/>
                </a:solidFill>
                <a:latin typeface="Century Gothic" panose="020B0502020202020204" pitchFamily="34" charset="0"/>
              </a:rPr>
              <a:t>Gibt es Anzeichen für konkrete Risiken falscher Darstellungen</a:t>
            </a:r>
          </a:p>
        </p:txBody>
      </p:sp>
      <p:sp>
        <p:nvSpPr>
          <p:cNvPr id="37" name="Rechteck: abgerundete Ecken 36">
            <a:extLst>
              <a:ext uri="{FF2B5EF4-FFF2-40B4-BE49-F238E27FC236}">
                <a16:creationId xmlns:a16="http://schemas.microsoft.com/office/drawing/2014/main" id="{D6518740-2AE7-4404-BC61-AF9D7E485408}"/>
              </a:ext>
            </a:extLst>
          </p:cNvPr>
          <p:cNvSpPr/>
          <p:nvPr/>
        </p:nvSpPr>
        <p:spPr>
          <a:xfrm>
            <a:off x="1912110" y="2874386"/>
            <a:ext cx="9944530" cy="619227"/>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latin typeface="Century Gothic" panose="020B0502020202020204" pitchFamily="34" charset="0"/>
              </a:rPr>
              <a:t>Beurteilung</a:t>
            </a:r>
            <a:r>
              <a:rPr lang="de-DE" sz="1400" dirty="0">
                <a:solidFill>
                  <a:schemeClr val="tx1"/>
                </a:solidFill>
                <a:latin typeface="Century Gothic" panose="020B0502020202020204" pitchFamily="34" charset="0"/>
              </a:rPr>
              <a:t> </a:t>
            </a:r>
            <a:r>
              <a:rPr lang="de-DE" sz="1400" b="0" dirty="0">
                <a:solidFill>
                  <a:schemeClr val="tx1"/>
                </a:solidFill>
                <a:latin typeface="Century Gothic" panose="020B0502020202020204" pitchFamily="34" charset="0"/>
              </a:rPr>
              <a:t>eines</a:t>
            </a:r>
            <a:r>
              <a:rPr lang="de-DE" sz="1400" dirty="0">
                <a:solidFill>
                  <a:schemeClr val="tx1"/>
                </a:solidFill>
                <a:latin typeface="Century Gothic" panose="020B0502020202020204" pitchFamily="34" charset="0"/>
              </a:rPr>
              <a:t> </a:t>
            </a:r>
            <a:r>
              <a:rPr lang="de-DE" sz="1400" b="1" u="sng" dirty="0">
                <a:solidFill>
                  <a:srgbClr val="FF0000"/>
                </a:solidFill>
                <a:latin typeface="Century Gothic" panose="020B0502020202020204" pitchFamily="34" charset="0"/>
              </a:rPr>
              <a:t>jeden</a:t>
            </a:r>
            <a:r>
              <a:rPr lang="de-DE" sz="1400" b="1" dirty="0">
                <a:solidFill>
                  <a:srgbClr val="FF0000"/>
                </a:solidFill>
                <a:latin typeface="Century Gothic" panose="020B0502020202020204" pitchFamily="34" charset="0"/>
              </a:rPr>
              <a:t> identifizierten Risikos falscher Darstellungen</a:t>
            </a:r>
          </a:p>
        </p:txBody>
      </p:sp>
      <p:sp>
        <p:nvSpPr>
          <p:cNvPr id="38" name="Rechteck: abgerundete Ecken 37">
            <a:extLst>
              <a:ext uri="{FF2B5EF4-FFF2-40B4-BE49-F238E27FC236}">
                <a16:creationId xmlns:a16="http://schemas.microsoft.com/office/drawing/2014/main" id="{8A20DE24-DAED-47BC-B1F2-4C73EF71F43D}"/>
              </a:ext>
            </a:extLst>
          </p:cNvPr>
          <p:cNvSpPr/>
          <p:nvPr/>
        </p:nvSpPr>
        <p:spPr>
          <a:xfrm>
            <a:off x="3291103" y="3558504"/>
            <a:ext cx="3240000" cy="61922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Risiko auf </a:t>
            </a:r>
            <a:r>
              <a:rPr lang="de-DE" sz="1200" dirty="0">
                <a:solidFill>
                  <a:schemeClr val="tx1"/>
                </a:solidFill>
                <a:latin typeface="Century Gothic" panose="020B0502020202020204" pitchFamily="34" charset="0"/>
              </a:rPr>
              <a:t>Abschlussebene</a:t>
            </a:r>
            <a:br>
              <a:rPr lang="de-DE" sz="1200" b="0" dirty="0">
                <a:solidFill>
                  <a:schemeClr val="tx1"/>
                </a:solidFill>
                <a:latin typeface="Century Gothic" panose="020B0502020202020204" pitchFamily="34" charset="0"/>
              </a:rPr>
            </a:br>
            <a:r>
              <a:rPr lang="de-DE" sz="1200" b="0" dirty="0">
                <a:solidFill>
                  <a:schemeClr val="tx1"/>
                </a:solidFill>
                <a:latin typeface="Century Gothic" panose="020B0502020202020204" pitchFamily="34" charset="0"/>
              </a:rPr>
              <a:t>(betrifft Risiko eine Vielzahl von Aussagen)</a:t>
            </a:r>
          </a:p>
        </p:txBody>
      </p:sp>
      <p:sp>
        <p:nvSpPr>
          <p:cNvPr id="39" name="Rechteck: abgerundete Ecken 38">
            <a:extLst>
              <a:ext uri="{FF2B5EF4-FFF2-40B4-BE49-F238E27FC236}">
                <a16:creationId xmlns:a16="http://schemas.microsoft.com/office/drawing/2014/main" id="{5A10AF72-B39E-408E-9112-1CA8903362CD}"/>
              </a:ext>
            </a:extLst>
          </p:cNvPr>
          <p:cNvSpPr/>
          <p:nvPr/>
        </p:nvSpPr>
        <p:spPr>
          <a:xfrm>
            <a:off x="7104112" y="3548539"/>
            <a:ext cx="3240000" cy="63065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Risiko auf </a:t>
            </a:r>
            <a:r>
              <a:rPr lang="de-DE" sz="1200" dirty="0">
                <a:solidFill>
                  <a:schemeClr val="tx1"/>
                </a:solidFill>
                <a:latin typeface="Century Gothic" panose="020B0502020202020204" pitchFamily="34" charset="0"/>
              </a:rPr>
              <a:t>Aussagenebene</a:t>
            </a:r>
          </a:p>
        </p:txBody>
      </p:sp>
      <p:sp>
        <p:nvSpPr>
          <p:cNvPr id="40" name="Rechteck: abgerundete Ecken 39">
            <a:extLst>
              <a:ext uri="{FF2B5EF4-FFF2-40B4-BE49-F238E27FC236}">
                <a16:creationId xmlns:a16="http://schemas.microsoft.com/office/drawing/2014/main" id="{391C3A2F-A77E-4D8D-BA63-E489B06650FF}"/>
              </a:ext>
            </a:extLst>
          </p:cNvPr>
          <p:cNvSpPr/>
          <p:nvPr/>
        </p:nvSpPr>
        <p:spPr>
          <a:xfrm>
            <a:off x="7104112" y="4310731"/>
            <a:ext cx="1365840" cy="35013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Identifiziertes Risiko</a:t>
            </a:r>
          </a:p>
        </p:txBody>
      </p:sp>
      <p:sp>
        <p:nvSpPr>
          <p:cNvPr id="41" name="Rechteck: abgerundete Ecken 40">
            <a:extLst>
              <a:ext uri="{FF2B5EF4-FFF2-40B4-BE49-F238E27FC236}">
                <a16:creationId xmlns:a16="http://schemas.microsoft.com/office/drawing/2014/main" id="{C313C72D-41F5-4AD4-959A-CD2B4A98026B}"/>
              </a:ext>
            </a:extLst>
          </p:cNvPr>
          <p:cNvSpPr/>
          <p:nvPr/>
        </p:nvSpPr>
        <p:spPr>
          <a:xfrm>
            <a:off x="8972359" y="4294461"/>
            <a:ext cx="1365840" cy="73280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Falsche Darstellung bei </a:t>
            </a:r>
            <a:r>
              <a:rPr lang="de-DE" sz="1200" dirty="0">
                <a:solidFill>
                  <a:srgbClr val="FF0000"/>
                </a:solidFill>
                <a:latin typeface="Century Gothic" panose="020B0502020202020204" pitchFamily="34" charset="0"/>
              </a:rPr>
              <a:t>einzelnen Aussagen</a:t>
            </a:r>
          </a:p>
        </p:txBody>
      </p:sp>
      <p:sp>
        <p:nvSpPr>
          <p:cNvPr id="42" name="Pfeil: nach links und rechts 41">
            <a:extLst>
              <a:ext uri="{FF2B5EF4-FFF2-40B4-BE49-F238E27FC236}">
                <a16:creationId xmlns:a16="http://schemas.microsoft.com/office/drawing/2014/main" id="{28A0DC27-D38D-4C63-9A13-E83A95DE7F2E}"/>
              </a:ext>
            </a:extLst>
          </p:cNvPr>
          <p:cNvSpPr/>
          <p:nvPr/>
        </p:nvSpPr>
        <p:spPr>
          <a:xfrm>
            <a:off x="8521277" y="4545857"/>
            <a:ext cx="404117" cy="241094"/>
          </a:xfrm>
          <a:prstGeom prst="lef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0">
              <a:latin typeface="Century Gothic" panose="020B0502020202020204" pitchFamily="34" charset="0"/>
            </a:endParaRPr>
          </a:p>
        </p:txBody>
      </p:sp>
      <p:sp>
        <p:nvSpPr>
          <p:cNvPr id="43" name="Rechteck: abgerundete Ecken 42">
            <a:extLst>
              <a:ext uri="{FF2B5EF4-FFF2-40B4-BE49-F238E27FC236}">
                <a16:creationId xmlns:a16="http://schemas.microsoft.com/office/drawing/2014/main" id="{32B36287-3C7E-4CAC-AF30-D631B3C6CE88}"/>
              </a:ext>
            </a:extLst>
          </p:cNvPr>
          <p:cNvSpPr/>
          <p:nvPr/>
        </p:nvSpPr>
        <p:spPr>
          <a:xfrm>
            <a:off x="7102950" y="4696214"/>
            <a:ext cx="1365840" cy="35013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Interne Kontrollen</a:t>
            </a:r>
          </a:p>
        </p:txBody>
      </p:sp>
      <p:sp>
        <p:nvSpPr>
          <p:cNvPr id="44" name="Rechteck: abgerundete Ecken 43">
            <a:extLst>
              <a:ext uri="{FF2B5EF4-FFF2-40B4-BE49-F238E27FC236}">
                <a16:creationId xmlns:a16="http://schemas.microsoft.com/office/drawing/2014/main" id="{CAEB0AF3-C1DC-468F-8A0B-681BA8D1C925}"/>
              </a:ext>
            </a:extLst>
          </p:cNvPr>
          <p:cNvSpPr/>
          <p:nvPr/>
        </p:nvSpPr>
        <p:spPr>
          <a:xfrm>
            <a:off x="3319175" y="5819685"/>
            <a:ext cx="3264224" cy="53753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Führt Risiko zu einer </a:t>
            </a:r>
            <a:r>
              <a:rPr lang="de-DE" sz="1200" b="1" dirty="0">
                <a:solidFill>
                  <a:srgbClr val="FF0000"/>
                </a:solidFill>
                <a:latin typeface="Century Gothic" panose="020B0502020202020204" pitchFamily="34" charset="0"/>
              </a:rPr>
              <a:t>wesentlichen</a:t>
            </a:r>
            <a:r>
              <a:rPr lang="de-DE" sz="1200" dirty="0">
                <a:solidFill>
                  <a:schemeClr val="tx1"/>
                </a:solidFill>
                <a:latin typeface="Century Gothic" panose="020B0502020202020204" pitchFamily="34" charset="0"/>
              </a:rPr>
              <a:t> falschen Darstellung?</a:t>
            </a:r>
          </a:p>
        </p:txBody>
      </p:sp>
      <p:sp>
        <p:nvSpPr>
          <p:cNvPr id="45" name="Rechteck: abgerundete Ecken 44">
            <a:extLst>
              <a:ext uri="{FF2B5EF4-FFF2-40B4-BE49-F238E27FC236}">
                <a16:creationId xmlns:a16="http://schemas.microsoft.com/office/drawing/2014/main" id="{9469C4CE-B613-40C1-9611-12F6CD975750}"/>
              </a:ext>
            </a:extLst>
          </p:cNvPr>
          <p:cNvSpPr/>
          <p:nvPr/>
        </p:nvSpPr>
        <p:spPr>
          <a:xfrm>
            <a:off x="7044639" y="5819685"/>
            <a:ext cx="3264224" cy="53753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Risiko ist </a:t>
            </a:r>
            <a:r>
              <a:rPr lang="de-DE" sz="1200" b="1" dirty="0">
                <a:solidFill>
                  <a:schemeClr val="tx1"/>
                </a:solidFill>
                <a:latin typeface="Century Gothic" panose="020B0502020202020204" pitchFamily="34" charset="0"/>
              </a:rPr>
              <a:t>nicht </a:t>
            </a:r>
            <a:r>
              <a:rPr lang="de-DE" sz="1200" dirty="0">
                <a:solidFill>
                  <a:schemeClr val="tx1"/>
                </a:solidFill>
                <a:latin typeface="Century Gothic" panose="020B0502020202020204" pitchFamily="34" charset="0"/>
              </a:rPr>
              <a:t>wesentlich </a:t>
            </a:r>
            <a:br>
              <a:rPr lang="de-DE" sz="1200" dirty="0">
                <a:solidFill>
                  <a:schemeClr val="tx1"/>
                </a:solidFill>
                <a:latin typeface="Century Gothic" panose="020B0502020202020204" pitchFamily="34" charset="0"/>
              </a:rPr>
            </a:br>
            <a:r>
              <a:rPr lang="de-DE" sz="1200" dirty="0">
                <a:solidFill>
                  <a:schemeClr val="tx1"/>
                </a:solidFill>
                <a:latin typeface="Century Gothic" panose="020B0502020202020204" pitchFamily="34" charset="0"/>
              </a:rPr>
              <a:t>(ACHTUNG: evtl. mehrere in </a:t>
            </a:r>
          </a:p>
          <a:p>
            <a:pPr algn="ctr"/>
            <a:r>
              <a:rPr lang="de-DE" sz="1200" b="1" dirty="0">
                <a:solidFill>
                  <a:schemeClr val="tx1"/>
                </a:solidFill>
                <a:latin typeface="Century Gothic" panose="020B0502020202020204" pitchFamily="34" charset="0"/>
              </a:rPr>
              <a:t>Summe</a:t>
            </a:r>
            <a:r>
              <a:rPr lang="de-DE" sz="1200" dirty="0">
                <a:solidFill>
                  <a:schemeClr val="tx1"/>
                </a:solidFill>
                <a:latin typeface="Century Gothic" panose="020B0502020202020204" pitchFamily="34" charset="0"/>
              </a:rPr>
              <a:t> wesentlich)</a:t>
            </a:r>
          </a:p>
        </p:txBody>
      </p:sp>
      <p:sp>
        <p:nvSpPr>
          <p:cNvPr id="46" name="Grafik 2" descr="Lupe">
            <a:extLst>
              <a:ext uri="{FF2B5EF4-FFF2-40B4-BE49-F238E27FC236}">
                <a16:creationId xmlns:a16="http://schemas.microsoft.com/office/drawing/2014/main" id="{19574AF0-D246-4DFA-AA06-23C5FE5D5291}"/>
              </a:ext>
            </a:extLst>
          </p:cNvPr>
          <p:cNvSpPr/>
          <p:nvPr/>
        </p:nvSpPr>
        <p:spPr>
          <a:xfrm>
            <a:off x="1189381" y="1192814"/>
            <a:ext cx="489419" cy="489419"/>
          </a:xfrm>
          <a:custGeom>
            <a:avLst/>
            <a:gdLst>
              <a:gd name="connsiteX0" fmla="*/ 479410 w 489418"/>
              <a:gd name="connsiteY0" fmla="*/ 418078 h 489418"/>
              <a:gd name="connsiteX1" fmla="*/ 401970 w 489418"/>
              <a:gd name="connsiteY1" fmla="*/ 340638 h 489418"/>
              <a:gd name="connsiteX2" fmla="*/ 363560 w 489418"/>
              <a:gd name="connsiteY2" fmla="*/ 328867 h 489418"/>
              <a:gd name="connsiteX3" fmla="*/ 336301 w 489418"/>
              <a:gd name="connsiteY3" fmla="*/ 301608 h 489418"/>
              <a:gd name="connsiteX4" fmla="*/ 374711 w 489418"/>
              <a:gd name="connsiteY4" fmla="*/ 188856 h 489418"/>
              <a:gd name="connsiteX5" fmla="*/ 188856 w 489418"/>
              <a:gd name="connsiteY5" fmla="*/ 3001 h 489418"/>
              <a:gd name="connsiteX6" fmla="*/ 3001 w 489418"/>
              <a:gd name="connsiteY6" fmla="*/ 188856 h 489418"/>
              <a:gd name="connsiteX7" fmla="*/ 188856 w 489418"/>
              <a:gd name="connsiteY7" fmla="*/ 374711 h 489418"/>
              <a:gd name="connsiteX8" fmla="*/ 301608 w 489418"/>
              <a:gd name="connsiteY8" fmla="*/ 336301 h 489418"/>
              <a:gd name="connsiteX9" fmla="*/ 328867 w 489418"/>
              <a:gd name="connsiteY9" fmla="*/ 363560 h 489418"/>
              <a:gd name="connsiteX10" fmla="*/ 340638 w 489418"/>
              <a:gd name="connsiteY10" fmla="*/ 401970 h 489418"/>
              <a:gd name="connsiteX11" fmla="*/ 418078 w 489418"/>
              <a:gd name="connsiteY11" fmla="*/ 479410 h 489418"/>
              <a:gd name="connsiteX12" fmla="*/ 449054 w 489418"/>
              <a:gd name="connsiteY12" fmla="*/ 492420 h 489418"/>
              <a:gd name="connsiteX13" fmla="*/ 480029 w 489418"/>
              <a:gd name="connsiteY13" fmla="*/ 479410 h 489418"/>
              <a:gd name="connsiteX14" fmla="*/ 479410 w 489418"/>
              <a:gd name="connsiteY14" fmla="*/ 418078 h 489418"/>
              <a:gd name="connsiteX15" fmla="*/ 188237 w 489418"/>
              <a:gd name="connsiteY15" fmla="*/ 336921 h 489418"/>
              <a:gd name="connsiteX16" fmla="*/ 39552 w 489418"/>
              <a:gd name="connsiteY16" fmla="*/ 188237 h 489418"/>
              <a:gd name="connsiteX17" fmla="*/ 188237 w 489418"/>
              <a:gd name="connsiteY17" fmla="*/ 39552 h 489418"/>
              <a:gd name="connsiteX18" fmla="*/ 336921 w 489418"/>
              <a:gd name="connsiteY18" fmla="*/ 188237 h 489418"/>
              <a:gd name="connsiteX19" fmla="*/ 188237 w 489418"/>
              <a:gd name="connsiteY19" fmla="*/ 336921 h 48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9418" h="489418">
                <a:moveTo>
                  <a:pt x="479410" y="418078"/>
                </a:moveTo>
                <a:lnTo>
                  <a:pt x="401970" y="340638"/>
                </a:lnTo>
                <a:cubicBezTo>
                  <a:pt x="391438" y="330106"/>
                  <a:pt x="377189" y="326389"/>
                  <a:pt x="363560" y="328867"/>
                </a:cubicBezTo>
                <a:lnTo>
                  <a:pt x="336301" y="301608"/>
                </a:lnTo>
                <a:cubicBezTo>
                  <a:pt x="360463" y="270632"/>
                  <a:pt x="374711" y="230983"/>
                  <a:pt x="374711" y="188856"/>
                </a:cubicBezTo>
                <a:cubicBezTo>
                  <a:pt x="374711" y="86636"/>
                  <a:pt x="291077" y="3001"/>
                  <a:pt x="188856" y="3001"/>
                </a:cubicBezTo>
                <a:cubicBezTo>
                  <a:pt x="86636" y="3001"/>
                  <a:pt x="3001" y="86636"/>
                  <a:pt x="3001" y="188856"/>
                </a:cubicBezTo>
                <a:cubicBezTo>
                  <a:pt x="3001" y="291077"/>
                  <a:pt x="86636" y="374711"/>
                  <a:pt x="188856" y="374711"/>
                </a:cubicBezTo>
                <a:cubicBezTo>
                  <a:pt x="230983" y="374711"/>
                  <a:pt x="270013" y="360463"/>
                  <a:pt x="301608" y="336301"/>
                </a:cubicBezTo>
                <a:lnTo>
                  <a:pt x="328867" y="363560"/>
                </a:lnTo>
                <a:cubicBezTo>
                  <a:pt x="326389" y="377189"/>
                  <a:pt x="330106" y="391438"/>
                  <a:pt x="340638" y="401970"/>
                </a:cubicBezTo>
                <a:lnTo>
                  <a:pt x="418078" y="479410"/>
                </a:lnTo>
                <a:cubicBezTo>
                  <a:pt x="426751" y="488083"/>
                  <a:pt x="437902" y="492420"/>
                  <a:pt x="449054" y="492420"/>
                </a:cubicBezTo>
                <a:cubicBezTo>
                  <a:pt x="460205" y="492420"/>
                  <a:pt x="471356" y="488083"/>
                  <a:pt x="480029" y="479410"/>
                </a:cubicBezTo>
                <a:cubicBezTo>
                  <a:pt x="496137" y="462063"/>
                  <a:pt x="496137" y="434805"/>
                  <a:pt x="479410" y="418078"/>
                </a:cubicBezTo>
                <a:close/>
                <a:moveTo>
                  <a:pt x="188237" y="336921"/>
                </a:moveTo>
                <a:cubicBezTo>
                  <a:pt x="106460" y="336921"/>
                  <a:pt x="39552" y="270013"/>
                  <a:pt x="39552" y="188237"/>
                </a:cubicBezTo>
                <a:cubicBezTo>
                  <a:pt x="39552" y="106460"/>
                  <a:pt x="106460" y="39552"/>
                  <a:pt x="188237" y="39552"/>
                </a:cubicBezTo>
                <a:cubicBezTo>
                  <a:pt x="270013" y="39552"/>
                  <a:pt x="336921" y="106460"/>
                  <a:pt x="336921" y="188237"/>
                </a:cubicBezTo>
                <a:cubicBezTo>
                  <a:pt x="336921" y="270013"/>
                  <a:pt x="270013" y="336921"/>
                  <a:pt x="188237" y="336921"/>
                </a:cubicBezTo>
                <a:close/>
              </a:path>
            </a:pathLst>
          </a:custGeom>
          <a:solidFill>
            <a:srgbClr val="000000"/>
          </a:solidFill>
          <a:ln w="6152" cap="flat">
            <a:noFill/>
            <a:prstDash val="solid"/>
            <a:miter/>
          </a:ln>
        </p:spPr>
        <p:txBody>
          <a:bodyPr rtlCol="0" anchor="ctr"/>
          <a:lstStyle/>
          <a:p>
            <a:endParaRPr lang="de-DE">
              <a:latin typeface="Century Gothic" panose="020B0502020202020204" pitchFamily="34" charset="0"/>
            </a:endParaRPr>
          </a:p>
        </p:txBody>
      </p:sp>
      <p:grpSp>
        <p:nvGrpSpPr>
          <p:cNvPr id="47" name="Grafik 5" descr="Statistik">
            <a:extLst>
              <a:ext uri="{FF2B5EF4-FFF2-40B4-BE49-F238E27FC236}">
                <a16:creationId xmlns:a16="http://schemas.microsoft.com/office/drawing/2014/main" id="{CA36FAFA-6EB9-42C3-B294-DB9D78E5E54A}"/>
              </a:ext>
            </a:extLst>
          </p:cNvPr>
          <p:cNvGrpSpPr/>
          <p:nvPr/>
        </p:nvGrpSpPr>
        <p:grpSpPr>
          <a:xfrm>
            <a:off x="1081236" y="2768330"/>
            <a:ext cx="837195" cy="837195"/>
            <a:chOff x="457360" y="2731209"/>
            <a:chExt cx="837195" cy="837195"/>
          </a:xfrm>
        </p:grpSpPr>
        <p:sp>
          <p:nvSpPr>
            <p:cNvPr id="48" name="Freihandform: Form 47">
              <a:extLst>
                <a:ext uri="{FF2B5EF4-FFF2-40B4-BE49-F238E27FC236}">
                  <a16:creationId xmlns:a16="http://schemas.microsoft.com/office/drawing/2014/main" id="{DA0B5D7A-828C-4967-85DA-64D685712E80}"/>
                </a:ext>
              </a:extLst>
            </p:cNvPr>
            <p:cNvSpPr/>
            <p:nvPr/>
          </p:nvSpPr>
          <p:spPr>
            <a:xfrm>
              <a:off x="669307" y="2838601"/>
              <a:ext cx="488364" cy="531968"/>
            </a:xfrm>
            <a:custGeom>
              <a:avLst/>
              <a:gdLst>
                <a:gd name="connsiteX0" fmla="*/ 485715 w 488363"/>
                <a:gd name="connsiteY0" fmla="*/ 67023 h 531967"/>
                <a:gd name="connsiteX1" fmla="*/ 424720 w 488363"/>
                <a:gd name="connsiteY1" fmla="*/ 5927 h 531967"/>
                <a:gd name="connsiteX2" fmla="*/ 363624 w 488363"/>
                <a:gd name="connsiteY2" fmla="*/ 66922 h 531967"/>
                <a:gd name="connsiteX3" fmla="*/ 391356 w 488363"/>
                <a:gd name="connsiteY3" fmla="*/ 118127 h 531967"/>
                <a:gd name="connsiteX4" fmla="*/ 346183 w 488363"/>
                <a:gd name="connsiteY4" fmla="*/ 250160 h 531967"/>
                <a:gd name="connsiteX5" fmla="*/ 346183 w 488363"/>
                <a:gd name="connsiteY5" fmla="*/ 250160 h 531967"/>
                <a:gd name="connsiteX6" fmla="*/ 311300 w 488363"/>
                <a:gd name="connsiteY6" fmla="*/ 261061 h 531967"/>
                <a:gd name="connsiteX7" fmla="*/ 220255 w 488363"/>
                <a:gd name="connsiteY7" fmla="*/ 192777 h 531967"/>
                <a:gd name="connsiteX8" fmla="*/ 184126 w 488363"/>
                <a:gd name="connsiteY8" fmla="*/ 114369 h 531967"/>
                <a:gd name="connsiteX9" fmla="*/ 105719 w 488363"/>
                <a:gd name="connsiteY9" fmla="*/ 150497 h 531967"/>
                <a:gd name="connsiteX10" fmla="*/ 128861 w 488363"/>
                <a:gd name="connsiteY10" fmla="*/ 222253 h 531967"/>
                <a:gd name="connsiteX11" fmla="*/ 70693 w 488363"/>
                <a:gd name="connsiteY11" fmla="*/ 407134 h 531967"/>
                <a:gd name="connsiteX12" fmla="*/ 67118 w 488363"/>
                <a:gd name="connsiteY12" fmla="*/ 407134 h 531967"/>
                <a:gd name="connsiteX13" fmla="*/ 5928 w 488363"/>
                <a:gd name="connsiteY13" fmla="*/ 468034 h 531967"/>
                <a:gd name="connsiteX14" fmla="*/ 66827 w 488363"/>
                <a:gd name="connsiteY14" fmla="*/ 529225 h 531967"/>
                <a:gd name="connsiteX15" fmla="*/ 128018 w 488363"/>
                <a:gd name="connsiteY15" fmla="*/ 468324 h 531967"/>
                <a:gd name="connsiteX16" fmla="*/ 103483 w 488363"/>
                <a:gd name="connsiteY16" fmla="*/ 419256 h 531967"/>
                <a:gd name="connsiteX17" fmla="*/ 162174 w 488363"/>
                <a:gd name="connsiteY17" fmla="*/ 232718 h 531967"/>
                <a:gd name="connsiteX18" fmla="*/ 163046 w 488363"/>
                <a:gd name="connsiteY18" fmla="*/ 232718 h 531967"/>
                <a:gd name="connsiteX19" fmla="*/ 199325 w 488363"/>
                <a:gd name="connsiteY19" fmla="*/ 220684 h 531967"/>
                <a:gd name="connsiteX20" fmla="*/ 289585 w 488363"/>
                <a:gd name="connsiteY20" fmla="*/ 288270 h 531967"/>
                <a:gd name="connsiteX21" fmla="*/ 285137 w 488363"/>
                <a:gd name="connsiteY21" fmla="*/ 311205 h 531967"/>
                <a:gd name="connsiteX22" fmla="*/ 346159 w 488363"/>
                <a:gd name="connsiteY22" fmla="*/ 372274 h 531967"/>
                <a:gd name="connsiteX23" fmla="*/ 407228 w 488363"/>
                <a:gd name="connsiteY23" fmla="*/ 311253 h 531967"/>
                <a:gd name="connsiteX24" fmla="*/ 379671 w 488363"/>
                <a:gd name="connsiteY24" fmla="*/ 260189 h 531967"/>
                <a:gd name="connsiteX25" fmla="*/ 424670 w 488363"/>
                <a:gd name="connsiteY25" fmla="*/ 128069 h 531967"/>
                <a:gd name="connsiteX26" fmla="*/ 485715 w 488363"/>
                <a:gd name="connsiteY26" fmla="*/ 67023 h 531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8363" h="531967">
                  <a:moveTo>
                    <a:pt x="485715" y="67023"/>
                  </a:moveTo>
                  <a:cubicBezTo>
                    <a:pt x="485743" y="33309"/>
                    <a:pt x="458435" y="5955"/>
                    <a:pt x="424720" y="5927"/>
                  </a:cubicBezTo>
                  <a:cubicBezTo>
                    <a:pt x="391006" y="5900"/>
                    <a:pt x="363652" y="33208"/>
                    <a:pt x="363624" y="66922"/>
                  </a:cubicBezTo>
                  <a:cubicBezTo>
                    <a:pt x="363607" y="87584"/>
                    <a:pt x="374042" y="106852"/>
                    <a:pt x="391356" y="118127"/>
                  </a:cubicBezTo>
                  <a:lnTo>
                    <a:pt x="346183" y="250160"/>
                  </a:lnTo>
                  <a:lnTo>
                    <a:pt x="346183" y="250160"/>
                  </a:lnTo>
                  <a:cubicBezTo>
                    <a:pt x="333715" y="250146"/>
                    <a:pt x="321541" y="253950"/>
                    <a:pt x="311300" y="261061"/>
                  </a:cubicBezTo>
                  <a:lnTo>
                    <a:pt x="220255" y="192777"/>
                  </a:lnTo>
                  <a:cubicBezTo>
                    <a:pt x="231930" y="161149"/>
                    <a:pt x="215755" y="126044"/>
                    <a:pt x="184126" y="114369"/>
                  </a:cubicBezTo>
                  <a:cubicBezTo>
                    <a:pt x="152498" y="102694"/>
                    <a:pt x="117393" y="118869"/>
                    <a:pt x="105719" y="150497"/>
                  </a:cubicBezTo>
                  <a:cubicBezTo>
                    <a:pt x="95975" y="176891"/>
                    <a:pt x="105533" y="206525"/>
                    <a:pt x="128861" y="222253"/>
                  </a:cubicBezTo>
                  <a:lnTo>
                    <a:pt x="70693" y="407134"/>
                  </a:lnTo>
                  <a:lnTo>
                    <a:pt x="67118" y="407134"/>
                  </a:lnTo>
                  <a:cubicBezTo>
                    <a:pt x="33403" y="407054"/>
                    <a:pt x="6008" y="434319"/>
                    <a:pt x="5928" y="468034"/>
                  </a:cubicBezTo>
                  <a:cubicBezTo>
                    <a:pt x="5847" y="501748"/>
                    <a:pt x="33113" y="529145"/>
                    <a:pt x="66827" y="529225"/>
                  </a:cubicBezTo>
                  <a:cubicBezTo>
                    <a:pt x="100542" y="529305"/>
                    <a:pt x="127937" y="502039"/>
                    <a:pt x="128018" y="468324"/>
                  </a:cubicBezTo>
                  <a:cubicBezTo>
                    <a:pt x="128064" y="449008"/>
                    <a:pt x="118965" y="430809"/>
                    <a:pt x="103483" y="419256"/>
                  </a:cubicBezTo>
                  <a:lnTo>
                    <a:pt x="162174" y="232718"/>
                  </a:lnTo>
                  <a:lnTo>
                    <a:pt x="163046" y="232718"/>
                  </a:lnTo>
                  <a:cubicBezTo>
                    <a:pt x="176115" y="232694"/>
                    <a:pt x="188832" y="228476"/>
                    <a:pt x="199325" y="220684"/>
                  </a:cubicBezTo>
                  <a:lnTo>
                    <a:pt x="289585" y="288270"/>
                  </a:lnTo>
                  <a:cubicBezTo>
                    <a:pt x="286681" y="295569"/>
                    <a:pt x="285172" y="303349"/>
                    <a:pt x="285137" y="311205"/>
                  </a:cubicBezTo>
                  <a:cubicBezTo>
                    <a:pt x="285124" y="344920"/>
                    <a:pt x="312445" y="372261"/>
                    <a:pt x="346159" y="372274"/>
                  </a:cubicBezTo>
                  <a:cubicBezTo>
                    <a:pt x="379874" y="372287"/>
                    <a:pt x="407215" y="344967"/>
                    <a:pt x="407228" y="311253"/>
                  </a:cubicBezTo>
                  <a:cubicBezTo>
                    <a:pt x="407236" y="290675"/>
                    <a:pt x="396876" y="271477"/>
                    <a:pt x="379671" y="260189"/>
                  </a:cubicBezTo>
                  <a:lnTo>
                    <a:pt x="424670" y="128069"/>
                  </a:lnTo>
                  <a:cubicBezTo>
                    <a:pt x="458384" y="128069"/>
                    <a:pt x="485715" y="100738"/>
                    <a:pt x="485715" y="67023"/>
                  </a:cubicBezTo>
                  <a:close/>
                </a:path>
              </a:pathLst>
            </a:custGeom>
            <a:solidFill>
              <a:srgbClr val="000000"/>
            </a:solidFill>
            <a:ln w="8632" cap="flat">
              <a:noFill/>
              <a:prstDash val="solid"/>
              <a:miter/>
            </a:ln>
          </p:spPr>
          <p:txBody>
            <a:bodyPr rtlCol="0" anchor="ctr"/>
            <a:lstStyle/>
            <a:p>
              <a:endParaRPr lang="de-DE">
                <a:latin typeface="Century Gothic" panose="020B0502020202020204" pitchFamily="34" charset="0"/>
              </a:endParaRPr>
            </a:p>
          </p:txBody>
        </p:sp>
        <p:sp>
          <p:nvSpPr>
            <p:cNvPr id="49" name="Freihandform: Form 48">
              <a:extLst>
                <a:ext uri="{FF2B5EF4-FFF2-40B4-BE49-F238E27FC236}">
                  <a16:creationId xmlns:a16="http://schemas.microsoft.com/office/drawing/2014/main" id="{3821660C-4F35-4141-ABC3-96F5BB329ABA}"/>
                </a:ext>
              </a:extLst>
            </p:cNvPr>
            <p:cNvSpPr/>
            <p:nvPr/>
          </p:nvSpPr>
          <p:spPr>
            <a:xfrm>
              <a:off x="573524" y="2838652"/>
              <a:ext cx="610455" cy="619175"/>
            </a:xfrm>
            <a:custGeom>
              <a:avLst/>
              <a:gdLst>
                <a:gd name="connsiteX0" fmla="*/ 58252 w 610454"/>
                <a:gd name="connsiteY0" fmla="*/ 5927 h 619175"/>
                <a:gd name="connsiteX1" fmla="*/ 5927 w 610454"/>
                <a:gd name="connsiteY1" fmla="*/ 5927 h 619175"/>
                <a:gd name="connsiteX2" fmla="*/ 5927 w 610454"/>
                <a:gd name="connsiteY2" fmla="*/ 616382 h 619175"/>
                <a:gd name="connsiteX3" fmla="*/ 607661 w 610454"/>
                <a:gd name="connsiteY3" fmla="*/ 616382 h 619175"/>
                <a:gd name="connsiteX4" fmla="*/ 607661 w 610454"/>
                <a:gd name="connsiteY4" fmla="*/ 564057 h 619175"/>
                <a:gd name="connsiteX5" fmla="*/ 58252 w 610454"/>
                <a:gd name="connsiteY5" fmla="*/ 564057 h 619175"/>
                <a:gd name="connsiteX6" fmla="*/ 58252 w 610454"/>
                <a:gd name="connsiteY6" fmla="*/ 5927 h 61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0454" h="619175">
                  <a:moveTo>
                    <a:pt x="58252" y="5927"/>
                  </a:moveTo>
                  <a:lnTo>
                    <a:pt x="5927" y="5927"/>
                  </a:lnTo>
                  <a:lnTo>
                    <a:pt x="5927" y="616382"/>
                  </a:lnTo>
                  <a:lnTo>
                    <a:pt x="607661" y="616382"/>
                  </a:lnTo>
                  <a:lnTo>
                    <a:pt x="607661" y="564057"/>
                  </a:lnTo>
                  <a:lnTo>
                    <a:pt x="58252" y="564057"/>
                  </a:lnTo>
                  <a:lnTo>
                    <a:pt x="58252" y="5927"/>
                  </a:lnTo>
                  <a:close/>
                </a:path>
              </a:pathLst>
            </a:custGeom>
            <a:solidFill>
              <a:srgbClr val="000000"/>
            </a:solidFill>
            <a:ln w="8632" cap="flat">
              <a:noFill/>
              <a:prstDash val="solid"/>
              <a:miter/>
            </a:ln>
          </p:spPr>
          <p:txBody>
            <a:bodyPr rtlCol="0" anchor="ctr"/>
            <a:lstStyle/>
            <a:p>
              <a:endParaRPr lang="de-DE">
                <a:latin typeface="Century Gothic" panose="020B0502020202020204" pitchFamily="34" charset="0"/>
              </a:endParaRPr>
            </a:p>
          </p:txBody>
        </p:sp>
      </p:grpSp>
      <p:cxnSp>
        <p:nvCxnSpPr>
          <p:cNvPr id="50" name="Gerade Verbindung mit Pfeil 49">
            <a:extLst>
              <a:ext uri="{FF2B5EF4-FFF2-40B4-BE49-F238E27FC236}">
                <a16:creationId xmlns:a16="http://schemas.microsoft.com/office/drawing/2014/main" id="{502259FA-5CEA-414F-A0AA-471B901E55F4}"/>
              </a:ext>
            </a:extLst>
          </p:cNvPr>
          <p:cNvCxnSpPr>
            <a:stCxn id="35" idx="2"/>
            <a:endCxn id="44" idx="0"/>
          </p:cNvCxnSpPr>
          <p:nvPr/>
        </p:nvCxnSpPr>
        <p:spPr>
          <a:xfrm flipH="1">
            <a:off x="4951287" y="5576382"/>
            <a:ext cx="1863364" cy="2433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1" name="Gerade Verbindung mit Pfeil 50">
            <a:extLst>
              <a:ext uri="{FF2B5EF4-FFF2-40B4-BE49-F238E27FC236}">
                <a16:creationId xmlns:a16="http://schemas.microsoft.com/office/drawing/2014/main" id="{43134110-C37A-4D40-908F-5E022E45D1A6}"/>
              </a:ext>
            </a:extLst>
          </p:cNvPr>
          <p:cNvCxnSpPr>
            <a:stCxn id="35" idx="2"/>
            <a:endCxn id="45" idx="0"/>
          </p:cNvCxnSpPr>
          <p:nvPr/>
        </p:nvCxnSpPr>
        <p:spPr>
          <a:xfrm>
            <a:off x="6814651" y="5576382"/>
            <a:ext cx="1862100" cy="2433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2" name="Textfeld 1">
            <a:extLst>
              <a:ext uri="{FF2B5EF4-FFF2-40B4-BE49-F238E27FC236}">
                <a16:creationId xmlns:a16="http://schemas.microsoft.com/office/drawing/2014/main" id="{BECF02A4-2C42-417A-ACD5-758C21901C47}"/>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2763109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DE3B04A-9F9A-49AC-A2D5-FB2BCEEAC80C}"/>
              </a:ext>
            </a:extLst>
          </p:cNvPr>
          <p:cNvSpPr/>
          <p:nvPr/>
        </p:nvSpPr>
        <p:spPr>
          <a:xfrm>
            <a:off x="1065213" y="1418400"/>
            <a:ext cx="10791825" cy="4724400"/>
          </a:xfrm>
          <a:prstGeom prst="rect">
            <a:avLst/>
          </a:prstGeom>
        </p:spPr>
        <p:txBody>
          <a:bodyPr lIns="0" tIns="0" rIns="0" bIns="0">
            <a:spAutoFit/>
          </a:bodyPr>
          <a:lstStyle/>
          <a:p>
            <a:pPr marL="266700" indent="-266700" eaLnBrk="1" hangingPunct="1">
              <a:spcBef>
                <a:spcPts val="300"/>
              </a:spcBef>
              <a:spcAft>
                <a:spcPts val="300"/>
              </a:spcAft>
              <a:buFont typeface="+mj-lt"/>
              <a:buAutoNum type="alphaLcPeriod" startAt="5"/>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Erkenntnisse über Unrichtigkeiten und Verstöße </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(ISA [DE] 240)</a:t>
            </a:r>
          </a:p>
          <a:p>
            <a:pPr marL="542925" lvl="1" indent="-276225"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Beurteilung, inwieweit ein Risiko besteht, dass Unrichtigkeiten und Verstöße zu wesentlichen falschen Angaben im Abschluss geführt haben.</a:t>
            </a:r>
          </a:p>
          <a:p>
            <a:pPr marL="542925" lvl="1" indent="-276225"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Laufende Anpassung der Einschätzung im Prüfungsverlauf </a:t>
            </a:r>
          </a:p>
          <a:p>
            <a:pPr marL="266700" lvl="1" eaLnBrk="1" hangingPunct="1">
              <a:spcBef>
                <a:spcPts val="0"/>
              </a:spcBef>
              <a:spcAft>
                <a:spcPts val="0"/>
              </a:spcAft>
              <a:defRPr/>
            </a:pP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a:p>
            <a:pPr marL="266700" lvl="1" eaLnBrk="1" hangingPunct="1">
              <a:spcBef>
                <a:spcPts val="300"/>
              </a:spcBef>
              <a:spcAft>
                <a:spcPts val="300"/>
              </a:spcAf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Haben sich bereits bei der Risikobeurteilung im Rahmen der Prüfungsplanung Anhaltspunkte ergeben, die das Risiko für falsche Angaben aufgrund von Unregelmäßigkeiten und Verstößen erhöhen, muss der Abschlussprüfer diesen im weiteren Verlauf der Prüfung nachgehen.</a:t>
            </a:r>
          </a:p>
          <a:p>
            <a:pPr marL="266700" lvl="1" eaLnBrk="1" hangingPunct="1">
              <a:spcBef>
                <a:spcPts val="0"/>
              </a:spcBef>
              <a:spcAft>
                <a:spcPts val="0"/>
              </a:spcAft>
              <a:defRPr/>
            </a:pP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a:p>
            <a:pPr marL="266700" lvl="1" eaLnBrk="1" hangingPunct="1">
              <a:spcBef>
                <a:spcPts val="300"/>
              </a:spcBef>
              <a:spcAft>
                <a:spcPts val="300"/>
              </a:spcAf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Solche Anhaltspunkte können beispielsweise sein:</a:t>
            </a:r>
          </a:p>
          <a:p>
            <a:pPr marL="552450" lvl="1" indent="-285750" eaLnBrk="1" hangingPunct="1">
              <a:spcBef>
                <a:spcPts val="300"/>
              </a:spcBef>
              <a:spcAft>
                <a:spcPts val="300"/>
              </a:spcAft>
              <a:buFontTx/>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Häufiger Personalwechsel in Führungspositionen</a:t>
            </a:r>
          </a:p>
          <a:p>
            <a:pPr marL="552450" lvl="1" indent="-285750" eaLnBrk="1" hangingPunct="1">
              <a:spcBef>
                <a:spcPts val="300"/>
              </a:spcBef>
              <a:spcAft>
                <a:spcPts val="300"/>
              </a:spcAft>
              <a:buFontTx/>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Häufiger Prüferwechsel</a:t>
            </a:r>
          </a:p>
          <a:p>
            <a:pPr marL="552450" lvl="1" indent="-285750" eaLnBrk="1" hangingPunct="1">
              <a:spcBef>
                <a:spcPts val="300"/>
              </a:spcBef>
              <a:spcAft>
                <a:spcPts val="300"/>
              </a:spcAft>
              <a:buFontTx/>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Kritische Unternehmenssituation</a:t>
            </a:r>
          </a:p>
          <a:p>
            <a:pPr marL="552450" lvl="1" indent="-285750" eaLnBrk="1" hangingPunct="1">
              <a:spcBef>
                <a:spcPts val="300"/>
              </a:spcBef>
              <a:spcAft>
                <a:spcPts val="300"/>
              </a:spcAft>
              <a:buFontTx/>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Ungewöhnliche Geschäfte (z. B. Buchungen mit wesentlichen Gewinnauswirkungen v. a. am Jahresende)</a:t>
            </a:r>
          </a:p>
          <a:p>
            <a:pPr marL="552450" lvl="1" indent="-285750" eaLnBrk="1" hangingPunct="1">
              <a:spcBef>
                <a:spcPts val="300"/>
              </a:spcBef>
              <a:spcAft>
                <a:spcPts val="300"/>
              </a:spcAft>
              <a:buFontTx/>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Schwierigkeiten bei der Erlangung von Prüfungsnachweisen</a:t>
            </a:r>
          </a:p>
        </p:txBody>
      </p:sp>
      <p:sp>
        <p:nvSpPr>
          <p:cNvPr id="105476" name="Rectangle 2">
            <a:extLst>
              <a:ext uri="{FF2B5EF4-FFF2-40B4-BE49-F238E27FC236}">
                <a16:creationId xmlns:a16="http://schemas.microsoft.com/office/drawing/2014/main" id="{790A1AC9-FD15-4699-9149-1392498AD067}"/>
              </a:ext>
            </a:extLst>
          </p:cNvPr>
          <p:cNvSpPr txBox="1">
            <a:spLocks/>
          </p:cNvSpPr>
          <p:nvPr/>
        </p:nvSpPr>
        <p:spPr bwMode="auto">
          <a:xfrm>
            <a:off x="1054800" y="986627"/>
            <a:ext cx="10801350" cy="426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216025" indent="-1216025">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1.1.3 Informationsbeschaffung, vorläufige Kenntnisse über das IKS; Forts.</a:t>
            </a:r>
          </a:p>
        </p:txBody>
      </p:sp>
      <p:pic>
        <p:nvPicPr>
          <p:cNvPr id="105478" name="Grafik 9">
            <a:extLst>
              <a:ext uri="{FF2B5EF4-FFF2-40B4-BE49-F238E27FC236}">
                <a16:creationId xmlns:a16="http://schemas.microsoft.com/office/drawing/2014/main" id="{33C85EF6-7140-4742-9D9E-86D392BC43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1">
            <a:extLst>
              <a:ext uri="{FF2B5EF4-FFF2-40B4-BE49-F238E27FC236}">
                <a16:creationId xmlns:a16="http://schemas.microsoft.com/office/drawing/2014/main" id="{DDBDD684-0F0C-489F-A810-CCABC49A4EAC}"/>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764704"/>
            <a:ext cx="704519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3.4.2 Risiken wesentlicher falscher Darstellungen auf „</a:t>
            </a:r>
            <a:r>
              <a:rPr lang="de-DE" altLang="de-DE" dirty="0">
                <a:solidFill>
                  <a:srgbClr val="FF0000"/>
                </a:solidFill>
                <a:latin typeface="Century Gothic" panose="020B0502020202020204" pitchFamily="34" charset="0"/>
              </a:rPr>
              <a:t>Abschlussebene“</a:t>
            </a:r>
          </a:p>
        </p:txBody>
      </p:sp>
      <p:graphicFrame>
        <p:nvGraphicFramePr>
          <p:cNvPr id="40" name="Tabelle 39">
            <a:extLst>
              <a:ext uri="{FF2B5EF4-FFF2-40B4-BE49-F238E27FC236}">
                <a16:creationId xmlns:a16="http://schemas.microsoft.com/office/drawing/2014/main" id="{328987D8-A248-4C81-A8E7-A5527AE52C0C}"/>
              </a:ext>
            </a:extLst>
          </p:cNvPr>
          <p:cNvGraphicFramePr>
            <a:graphicFrameLocks noGrp="1"/>
          </p:cNvGraphicFramePr>
          <p:nvPr>
            <p:extLst>
              <p:ext uri="{D42A27DB-BD31-4B8C-83A1-F6EECF244321}">
                <p14:modId xmlns:p14="http://schemas.microsoft.com/office/powerpoint/2010/main" val="255163054"/>
              </p:ext>
            </p:extLst>
          </p:nvPr>
        </p:nvGraphicFramePr>
        <p:xfrm>
          <a:off x="1054800" y="1124654"/>
          <a:ext cx="10290219" cy="2520370"/>
        </p:xfrm>
        <a:graphic>
          <a:graphicData uri="http://schemas.openxmlformats.org/drawingml/2006/table">
            <a:tbl>
              <a:tblPr firstRow="1" bandRow="1">
                <a:tableStyleId>{5C22544A-7EE6-4342-B048-85BDC9FD1C3A}</a:tableStyleId>
              </a:tblPr>
              <a:tblGrid>
                <a:gridCol w="10290219">
                  <a:extLst>
                    <a:ext uri="{9D8B030D-6E8A-4147-A177-3AD203B41FA5}">
                      <a16:colId xmlns:a16="http://schemas.microsoft.com/office/drawing/2014/main" val="1093787207"/>
                    </a:ext>
                  </a:extLst>
                </a:gridCol>
              </a:tblGrid>
              <a:tr h="144016">
                <a:tc>
                  <a:txBody>
                    <a:bodyPr/>
                    <a:lstStyle/>
                    <a:p>
                      <a:pPr algn="ctr"/>
                      <a:r>
                        <a:rPr lang="de-DE" sz="1200" dirty="0">
                          <a:latin typeface="Century Gothic" panose="020B0502020202020204" pitchFamily="34" charset="0"/>
                        </a:rPr>
                        <a:t>Beispiele für Risiken auf Abschlussebene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478701063"/>
                  </a:ext>
                </a:extLst>
              </a:tr>
              <a:tr h="357786">
                <a:tc>
                  <a:txBody>
                    <a:bodyPr/>
                    <a:lstStyle/>
                    <a:p>
                      <a:pPr algn="ctr"/>
                      <a:r>
                        <a:rPr lang="de-DE" sz="1200" dirty="0">
                          <a:latin typeface="Century Gothic" panose="020B0502020202020204" pitchFamily="34" charset="0"/>
                        </a:rPr>
                        <a:t>Außerkraftsetzung des IKS durch das Management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429225167"/>
                  </a:ext>
                </a:extLst>
              </a:tr>
              <a:tr h="357766">
                <a:tc>
                  <a:txBody>
                    <a:bodyPr/>
                    <a:lstStyle/>
                    <a:p>
                      <a:pPr algn="ctr"/>
                      <a:r>
                        <a:rPr lang="de-DE" sz="1200" dirty="0">
                          <a:latin typeface="Century Gothic" panose="020B0502020202020204" pitchFamily="34" charset="0"/>
                        </a:rPr>
                        <a:t>Zweifel an der Fortführung der Unternehmenstätigkeit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373691312"/>
                  </a:ext>
                </a:extLst>
              </a:tr>
              <a:tr h="357766">
                <a:tc>
                  <a:txBody>
                    <a:bodyPr/>
                    <a:lstStyle/>
                    <a:p>
                      <a:pPr algn="ctr"/>
                      <a:r>
                        <a:rPr lang="de-DE" sz="1200" dirty="0">
                          <a:latin typeface="Century Gothic" panose="020B0502020202020204" pitchFamily="34" charset="0"/>
                        </a:rPr>
                        <a:t>Mangel an Kompetenz des Managements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262538527"/>
                  </a:ext>
                </a:extLst>
              </a:tr>
              <a:tr h="357766">
                <a:tc>
                  <a:txBody>
                    <a:bodyPr/>
                    <a:lstStyle/>
                    <a:p>
                      <a:pPr algn="ctr"/>
                      <a:r>
                        <a:rPr lang="de-DE" sz="1200" dirty="0">
                          <a:latin typeface="Century Gothic" panose="020B0502020202020204" pitchFamily="34" charset="0"/>
                        </a:rPr>
                        <a:t>Umfangreiche gesellschaftsrechtliche Umstrukturierungen (z. B. Verschmelzungen, Spaltungen)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665191300"/>
                  </a:ext>
                </a:extLst>
              </a:tr>
              <a:tr h="357766">
                <a:tc>
                  <a:txBody>
                    <a:bodyPr/>
                    <a:lstStyle/>
                    <a:p>
                      <a:pPr algn="ctr"/>
                      <a:r>
                        <a:rPr lang="de-DE" sz="1200" dirty="0">
                          <a:latin typeface="Century Gothic" panose="020B0502020202020204" pitchFamily="34" charset="0"/>
                        </a:rPr>
                        <a:t>Mangelhaftes Kontrollumfeld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467481031"/>
                  </a:ext>
                </a:extLst>
              </a:tr>
              <a:tr h="421487">
                <a:tc>
                  <a:txBody>
                    <a:bodyPr/>
                    <a:lstStyle/>
                    <a:p>
                      <a:pPr marL="0" algn="ctr" defTabSz="914400" rtl="0" eaLnBrk="1" latinLnBrk="0" hangingPunct="1"/>
                      <a:r>
                        <a:rPr lang="de-DE" sz="1200" kern="1200" dirty="0">
                          <a:solidFill>
                            <a:schemeClr val="dk1"/>
                          </a:solidFill>
                          <a:latin typeface="Century Gothic" panose="020B0502020202020204" pitchFamily="34" charset="0"/>
                          <a:ea typeface="+mn-ea"/>
                          <a:cs typeface="+mn-cs"/>
                        </a:rPr>
                        <a:t>Änderungen rechtlicher Vorschriften mit erheblicher Auswirkung auf Geschäftstätigkeit </a:t>
                      </a:r>
                    </a:p>
                    <a:p>
                      <a:pPr marL="0" algn="ctr" defTabSz="914400" rtl="0" eaLnBrk="1" latinLnBrk="0" hangingPunct="1"/>
                      <a:r>
                        <a:rPr lang="de-DE" sz="1200" kern="1200" dirty="0">
                          <a:solidFill>
                            <a:schemeClr val="dk1"/>
                          </a:solidFill>
                          <a:latin typeface="Century Gothic" panose="020B0502020202020204" pitchFamily="34" charset="0"/>
                          <a:ea typeface="+mn-ea"/>
                          <a:cs typeface="+mn-cs"/>
                        </a:rPr>
                        <a:t>(z. B. Ausfuhrbeschränkungen; Umweltauflagen)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0385971"/>
                  </a:ext>
                </a:extLst>
              </a:tr>
            </a:tbl>
          </a:graphicData>
        </a:graphic>
      </p:graphicFrame>
      <p:graphicFrame>
        <p:nvGraphicFramePr>
          <p:cNvPr id="41" name="Tabelle 40">
            <a:extLst>
              <a:ext uri="{FF2B5EF4-FFF2-40B4-BE49-F238E27FC236}">
                <a16:creationId xmlns:a16="http://schemas.microsoft.com/office/drawing/2014/main" id="{BEC69CFB-A4A6-4FED-A5A1-23149C780D45}"/>
              </a:ext>
            </a:extLst>
          </p:cNvPr>
          <p:cNvGraphicFramePr>
            <a:graphicFrameLocks noGrp="1"/>
          </p:cNvGraphicFramePr>
          <p:nvPr>
            <p:extLst>
              <p:ext uri="{D42A27DB-BD31-4B8C-83A1-F6EECF244321}">
                <p14:modId xmlns:p14="http://schemas.microsoft.com/office/powerpoint/2010/main" val="1302198414"/>
              </p:ext>
            </p:extLst>
          </p:nvPr>
        </p:nvGraphicFramePr>
        <p:xfrm>
          <a:off x="1054800" y="3789040"/>
          <a:ext cx="10290219" cy="2561148"/>
        </p:xfrm>
        <a:graphic>
          <a:graphicData uri="http://schemas.openxmlformats.org/drawingml/2006/table">
            <a:tbl>
              <a:tblPr firstRow="1" bandRow="1">
                <a:tableStyleId>{5C22544A-7EE6-4342-B048-85BDC9FD1C3A}</a:tableStyleId>
              </a:tblPr>
              <a:tblGrid>
                <a:gridCol w="10290219">
                  <a:extLst>
                    <a:ext uri="{9D8B030D-6E8A-4147-A177-3AD203B41FA5}">
                      <a16:colId xmlns:a16="http://schemas.microsoft.com/office/drawing/2014/main" val="1093787207"/>
                    </a:ext>
                  </a:extLst>
                </a:gridCol>
              </a:tblGrid>
              <a:tr h="0">
                <a:tc>
                  <a:txBody>
                    <a:bodyPr/>
                    <a:lstStyle/>
                    <a:p>
                      <a:pPr algn="ctr"/>
                      <a:r>
                        <a:rPr lang="de-DE" sz="1200" dirty="0">
                          <a:latin typeface="Century Gothic" panose="020B0502020202020204" pitchFamily="34" charset="0"/>
                        </a:rPr>
                        <a:t>Allgemeine Reaktionen (Auszug)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478701063"/>
                  </a:ext>
                </a:extLst>
              </a:tr>
              <a:tr h="388827">
                <a:tc>
                  <a:txBody>
                    <a:bodyPr/>
                    <a:lstStyle/>
                    <a:p>
                      <a:pPr algn="ctr"/>
                      <a:r>
                        <a:rPr lang="de-DE" sz="1200" dirty="0">
                          <a:latin typeface="Century Gothic" panose="020B0502020202020204" pitchFamily="34" charset="0"/>
                        </a:rPr>
                        <a:t>Einsatz von Spezialisten oder erfahrener Prüfer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429225167"/>
                  </a:ext>
                </a:extLst>
              </a:tr>
              <a:tr h="388827">
                <a:tc>
                  <a:txBody>
                    <a:bodyPr/>
                    <a:lstStyle/>
                    <a:p>
                      <a:pPr algn="ctr"/>
                      <a:r>
                        <a:rPr lang="de-DE" sz="1200" dirty="0">
                          <a:latin typeface="Century Gothic" panose="020B0502020202020204" pitchFamily="34" charset="0"/>
                        </a:rPr>
                        <a:t>Einplanung vermehrter Prüfungszeit oder Anpassung zeitliche Planung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373691312"/>
                  </a:ext>
                </a:extLst>
              </a:tr>
              <a:tr h="388827">
                <a:tc>
                  <a:txBody>
                    <a:bodyPr/>
                    <a:lstStyle/>
                    <a:p>
                      <a:pPr algn="ctr"/>
                      <a:r>
                        <a:rPr lang="de-DE" sz="1200" dirty="0">
                          <a:latin typeface="Century Gothic" panose="020B0502020202020204" pitchFamily="34" charset="0"/>
                        </a:rPr>
                        <a:t>Erhöhung Aufmerksamkeit des Prüfungsteams für die relevanten Risikoursachen </a:t>
                      </a:r>
                    </a:p>
                    <a:p>
                      <a:pPr algn="ctr"/>
                      <a:r>
                        <a:rPr lang="de-DE" sz="1200" dirty="0">
                          <a:latin typeface="Century Gothic" panose="020B0502020202020204" pitchFamily="34" charset="0"/>
                        </a:rPr>
                        <a:t>(z. B. Teambesprechungen)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262538527"/>
                  </a:ext>
                </a:extLst>
              </a:tr>
              <a:tr h="134182">
                <a:tc>
                  <a:txBody>
                    <a:bodyPr/>
                    <a:lstStyle/>
                    <a:p>
                      <a:pPr algn="ctr"/>
                      <a:r>
                        <a:rPr lang="de-DE" sz="1200" dirty="0">
                          <a:latin typeface="Century Gothic" panose="020B0502020202020204" pitchFamily="34" charset="0"/>
                        </a:rPr>
                        <a:t>Besondere Qualitätssicherungsmaßnahmen (z. B. Hinzuziehung Spezialisten)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665191300"/>
                  </a:ext>
                </a:extLst>
              </a:tr>
              <a:tr h="388827">
                <a:tc>
                  <a:txBody>
                    <a:bodyPr/>
                    <a:lstStyle/>
                    <a:p>
                      <a:pPr algn="ctr"/>
                      <a:r>
                        <a:rPr lang="de-DE" sz="1200" dirty="0">
                          <a:latin typeface="Century Gothic" panose="020B0502020202020204" pitchFamily="34" charset="0"/>
                        </a:rPr>
                        <a:t>Ausdehnung von Einzelfallprüfungen bzw. Ersetzung derer durch analytische Prüfungen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1467481031"/>
                  </a:ext>
                </a:extLst>
              </a:tr>
              <a:tr h="388827">
                <a:tc>
                  <a:txBody>
                    <a:bodyPr/>
                    <a:lstStyle/>
                    <a:p>
                      <a:pPr algn="ctr"/>
                      <a:r>
                        <a:rPr lang="de-DE" sz="1200" dirty="0">
                          <a:latin typeface="Century Gothic" panose="020B0502020202020204" pitchFamily="34" charset="0"/>
                        </a:rPr>
                        <a:t>Datenanalysetechniken oder überraschende Prüfungshandlungen über Vielzahl von Prüffeldern hinweg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873261"/>
                  </a:ext>
                </a:extLst>
              </a:tr>
            </a:tbl>
          </a:graphicData>
        </a:graphic>
      </p:graphicFrame>
      <p:sp>
        <p:nvSpPr>
          <p:cNvPr id="42" name="Pfeil: nach unten 41">
            <a:extLst>
              <a:ext uri="{FF2B5EF4-FFF2-40B4-BE49-F238E27FC236}">
                <a16:creationId xmlns:a16="http://schemas.microsoft.com/office/drawing/2014/main" id="{682BC5DE-A203-4A0E-8AD7-A41BFE906F7C}"/>
              </a:ext>
            </a:extLst>
          </p:cNvPr>
          <p:cNvSpPr/>
          <p:nvPr/>
        </p:nvSpPr>
        <p:spPr>
          <a:xfrm>
            <a:off x="6025141" y="3667549"/>
            <a:ext cx="179817" cy="72008"/>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latin typeface="Century Gothic" panose="020B0502020202020204" pitchFamily="34" charset="0"/>
            </a:endParaRPr>
          </a:p>
        </p:txBody>
      </p:sp>
      <p:sp>
        <p:nvSpPr>
          <p:cNvPr id="43" name="Textfeld 1">
            <a:extLst>
              <a:ext uri="{FF2B5EF4-FFF2-40B4-BE49-F238E27FC236}">
                <a16:creationId xmlns:a16="http://schemas.microsoft.com/office/drawing/2014/main" id="{FDB5517B-48DE-4150-9057-13C443C6DA9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288344966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662499"/>
            <a:ext cx="899203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3.4.2 Risiken wesentlicher falscher Darstellungen auf </a:t>
            </a:r>
            <a:r>
              <a:rPr lang="de-DE" altLang="de-DE" dirty="0">
                <a:solidFill>
                  <a:srgbClr val="FF0000"/>
                </a:solidFill>
                <a:latin typeface="Century Gothic" panose="020B0502020202020204" pitchFamily="34" charset="0"/>
              </a:rPr>
              <a:t>“Aussageebene“</a:t>
            </a:r>
            <a:r>
              <a:rPr lang="de-DE" altLang="de-DE" dirty="0">
                <a:solidFill>
                  <a:srgbClr val="00B0F0"/>
                </a:solidFill>
                <a:latin typeface="Century Gothic" panose="020B0502020202020204" pitchFamily="34" charset="0"/>
              </a:rPr>
              <a:t>; Forts.</a:t>
            </a:r>
          </a:p>
        </p:txBody>
      </p:sp>
      <p:sp>
        <p:nvSpPr>
          <p:cNvPr id="11" name="Ellipse 10">
            <a:extLst>
              <a:ext uri="{FF2B5EF4-FFF2-40B4-BE49-F238E27FC236}">
                <a16:creationId xmlns:a16="http://schemas.microsoft.com/office/drawing/2014/main" id="{7E7F2B79-3F6C-4A99-9F57-F0220F350EAE}"/>
              </a:ext>
            </a:extLst>
          </p:cNvPr>
          <p:cNvSpPr/>
          <p:nvPr/>
        </p:nvSpPr>
        <p:spPr>
          <a:xfrm>
            <a:off x="4671660" y="1882368"/>
            <a:ext cx="2525086" cy="2466363"/>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entury Gothic" panose="020B0502020202020204" pitchFamily="34" charset="0"/>
            </a:endParaRPr>
          </a:p>
        </p:txBody>
      </p:sp>
      <p:sp>
        <p:nvSpPr>
          <p:cNvPr id="12" name="Ellipse 11">
            <a:extLst>
              <a:ext uri="{FF2B5EF4-FFF2-40B4-BE49-F238E27FC236}">
                <a16:creationId xmlns:a16="http://schemas.microsoft.com/office/drawing/2014/main" id="{24A961D3-FB05-415A-94EC-FEB8C705B650}"/>
              </a:ext>
            </a:extLst>
          </p:cNvPr>
          <p:cNvSpPr/>
          <p:nvPr/>
        </p:nvSpPr>
        <p:spPr>
          <a:xfrm>
            <a:off x="4403911" y="1930037"/>
            <a:ext cx="1493241" cy="1442907"/>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Arten von Geschäfts-</a:t>
            </a:r>
            <a:r>
              <a:rPr lang="de-DE" sz="1200" b="1" dirty="0" err="1">
                <a:solidFill>
                  <a:schemeClr val="bg1"/>
                </a:solidFill>
                <a:latin typeface="Century Gothic" panose="020B0502020202020204" pitchFamily="34" charset="0"/>
              </a:rPr>
              <a:t>vorfällen</a:t>
            </a:r>
            <a:r>
              <a:rPr lang="de-DE" sz="1200" b="1" dirty="0">
                <a:solidFill>
                  <a:schemeClr val="bg1"/>
                </a:solidFill>
                <a:latin typeface="Century Gothic" panose="020B0502020202020204" pitchFamily="34" charset="0"/>
              </a:rPr>
              <a:t> und Ereignissen</a:t>
            </a:r>
          </a:p>
          <a:p>
            <a:pPr algn="ctr"/>
            <a:r>
              <a:rPr lang="de-DE" sz="1200" b="1" dirty="0">
                <a:solidFill>
                  <a:schemeClr val="bg1"/>
                </a:solidFill>
                <a:latin typeface="Century Gothic" panose="020B0502020202020204" pitchFamily="34" charset="0"/>
              </a:rPr>
              <a:t>(GuV)</a:t>
            </a:r>
          </a:p>
        </p:txBody>
      </p:sp>
      <p:sp>
        <p:nvSpPr>
          <p:cNvPr id="13" name="Ellipse 12">
            <a:extLst>
              <a:ext uri="{FF2B5EF4-FFF2-40B4-BE49-F238E27FC236}">
                <a16:creationId xmlns:a16="http://schemas.microsoft.com/office/drawing/2014/main" id="{04D62396-F5B2-44B6-A708-635B55D54321}"/>
              </a:ext>
            </a:extLst>
          </p:cNvPr>
          <p:cNvSpPr/>
          <p:nvPr/>
        </p:nvSpPr>
        <p:spPr>
          <a:xfrm>
            <a:off x="5959828" y="1944124"/>
            <a:ext cx="1493241" cy="1442907"/>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Konten-salden</a:t>
            </a:r>
          </a:p>
          <a:p>
            <a:pPr algn="ctr"/>
            <a:r>
              <a:rPr lang="de-DE" sz="1200" b="1" dirty="0">
                <a:solidFill>
                  <a:schemeClr val="bg1"/>
                </a:solidFill>
                <a:latin typeface="Century Gothic" panose="020B0502020202020204" pitchFamily="34" charset="0"/>
              </a:rPr>
              <a:t>(Bilanz)</a:t>
            </a:r>
          </a:p>
        </p:txBody>
      </p:sp>
      <p:sp>
        <p:nvSpPr>
          <p:cNvPr id="14" name="Textfeld 13">
            <a:extLst>
              <a:ext uri="{FF2B5EF4-FFF2-40B4-BE49-F238E27FC236}">
                <a16:creationId xmlns:a16="http://schemas.microsoft.com/office/drawing/2014/main" id="{09075491-1919-4B0A-8027-CF1A2C53ECDB}"/>
              </a:ext>
            </a:extLst>
          </p:cNvPr>
          <p:cNvSpPr txBox="1"/>
          <p:nvPr/>
        </p:nvSpPr>
        <p:spPr>
          <a:xfrm>
            <a:off x="4262851" y="1521641"/>
            <a:ext cx="3280642" cy="276999"/>
          </a:xfrm>
          <a:prstGeom prst="rect">
            <a:avLst/>
          </a:prstGeom>
          <a:noFill/>
        </p:spPr>
        <p:txBody>
          <a:bodyPr wrap="square" rtlCol="0">
            <a:spAutoFit/>
          </a:bodyPr>
          <a:lstStyle/>
          <a:p>
            <a:pPr algn="ctr"/>
            <a:r>
              <a:rPr lang="de-DE" sz="1200" b="1" dirty="0">
                <a:solidFill>
                  <a:srgbClr val="FF0000"/>
                </a:solidFill>
                <a:latin typeface="Century Gothic" panose="020B0502020202020204" pitchFamily="34" charset="0"/>
              </a:rPr>
              <a:t>Aussagen zu</a:t>
            </a:r>
            <a:endParaRPr lang="de-DE" sz="1200" dirty="0">
              <a:latin typeface="Century Gothic" panose="020B0502020202020204" pitchFamily="34" charset="0"/>
            </a:endParaRPr>
          </a:p>
        </p:txBody>
      </p:sp>
      <p:sp>
        <p:nvSpPr>
          <p:cNvPr id="15" name="Textfeld 14">
            <a:extLst>
              <a:ext uri="{FF2B5EF4-FFF2-40B4-BE49-F238E27FC236}">
                <a16:creationId xmlns:a16="http://schemas.microsoft.com/office/drawing/2014/main" id="{27800604-C266-49ED-9707-F624DCFCE42B}"/>
              </a:ext>
            </a:extLst>
          </p:cNvPr>
          <p:cNvSpPr txBox="1"/>
          <p:nvPr/>
        </p:nvSpPr>
        <p:spPr>
          <a:xfrm>
            <a:off x="1509010" y="928465"/>
            <a:ext cx="8809072" cy="461665"/>
          </a:xfrm>
          <a:prstGeom prst="rect">
            <a:avLst/>
          </a:prstGeom>
          <a:noFill/>
        </p:spPr>
        <p:txBody>
          <a:bodyPr wrap="square" rtlCol="0">
            <a:spAutoFit/>
          </a:bodyPr>
          <a:lstStyle/>
          <a:p>
            <a:pPr algn="ctr"/>
            <a:r>
              <a:rPr lang="de-DE" sz="1200" b="1" dirty="0">
                <a:latin typeface="Century Gothic" panose="020B0502020202020204" pitchFamily="34" charset="0"/>
              </a:rPr>
              <a:t>Aussage des</a:t>
            </a:r>
            <a:r>
              <a:rPr lang="de-DE" sz="1200" dirty="0">
                <a:latin typeface="Century Gothic" panose="020B0502020202020204" pitchFamily="34" charset="0"/>
              </a:rPr>
              <a:t> </a:t>
            </a:r>
            <a:r>
              <a:rPr lang="de-DE" sz="1200" b="1" dirty="0">
                <a:latin typeface="Century Gothic" panose="020B0502020202020204" pitchFamily="34" charset="0"/>
              </a:rPr>
              <a:t>Managements: </a:t>
            </a:r>
          </a:p>
          <a:p>
            <a:pPr algn="ctr"/>
            <a:r>
              <a:rPr lang="de-DE" sz="1200" dirty="0">
                <a:latin typeface="Century Gothic" panose="020B0502020202020204" pitchFamily="34" charset="0"/>
              </a:rPr>
              <a:t>Vorgelegter Jahresabschluss und Lagebericht entsprechen den deutschen Rechnungslegungsnormen</a:t>
            </a:r>
          </a:p>
        </p:txBody>
      </p:sp>
      <p:sp>
        <p:nvSpPr>
          <p:cNvPr id="16" name="Rechteck: abgerundete Ecken 15">
            <a:extLst>
              <a:ext uri="{FF2B5EF4-FFF2-40B4-BE49-F238E27FC236}">
                <a16:creationId xmlns:a16="http://schemas.microsoft.com/office/drawing/2014/main" id="{C458CF73-9C3C-4622-B38B-905A2F8A7898}"/>
              </a:ext>
            </a:extLst>
          </p:cNvPr>
          <p:cNvSpPr/>
          <p:nvPr/>
        </p:nvSpPr>
        <p:spPr>
          <a:xfrm>
            <a:off x="1972655" y="1715211"/>
            <a:ext cx="2290195"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Eintritt</a:t>
            </a:r>
          </a:p>
        </p:txBody>
      </p:sp>
      <p:sp>
        <p:nvSpPr>
          <p:cNvPr id="17" name="Rechteck: abgerundete Ecken 16">
            <a:extLst>
              <a:ext uri="{FF2B5EF4-FFF2-40B4-BE49-F238E27FC236}">
                <a16:creationId xmlns:a16="http://schemas.microsoft.com/office/drawing/2014/main" id="{A26AA14C-AC07-4482-98E0-D3ACBED2C7BB}"/>
              </a:ext>
            </a:extLst>
          </p:cNvPr>
          <p:cNvSpPr/>
          <p:nvPr/>
        </p:nvSpPr>
        <p:spPr>
          <a:xfrm>
            <a:off x="1972655" y="2188423"/>
            <a:ext cx="2290195"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Vollständigkeit</a:t>
            </a:r>
          </a:p>
        </p:txBody>
      </p:sp>
      <p:sp>
        <p:nvSpPr>
          <p:cNvPr id="18" name="Rechteck: abgerundete Ecken 17">
            <a:extLst>
              <a:ext uri="{FF2B5EF4-FFF2-40B4-BE49-F238E27FC236}">
                <a16:creationId xmlns:a16="http://schemas.microsoft.com/office/drawing/2014/main" id="{6EB8EE7A-9D43-493A-9CD8-B95C7684A3CB}"/>
              </a:ext>
            </a:extLst>
          </p:cNvPr>
          <p:cNvSpPr/>
          <p:nvPr/>
        </p:nvSpPr>
        <p:spPr>
          <a:xfrm>
            <a:off x="1982460" y="2661635"/>
            <a:ext cx="2270585"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Genauigkeit</a:t>
            </a:r>
          </a:p>
        </p:txBody>
      </p:sp>
      <p:sp>
        <p:nvSpPr>
          <p:cNvPr id="19" name="Rechteck: abgerundete Ecken 18">
            <a:extLst>
              <a:ext uri="{FF2B5EF4-FFF2-40B4-BE49-F238E27FC236}">
                <a16:creationId xmlns:a16="http://schemas.microsoft.com/office/drawing/2014/main" id="{7C8F9C13-E7A4-4615-A2EF-61770EA2EA8C}"/>
              </a:ext>
            </a:extLst>
          </p:cNvPr>
          <p:cNvSpPr/>
          <p:nvPr/>
        </p:nvSpPr>
        <p:spPr>
          <a:xfrm>
            <a:off x="1982460" y="4081272"/>
            <a:ext cx="2270585"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Darstellung</a:t>
            </a:r>
          </a:p>
        </p:txBody>
      </p:sp>
      <p:sp>
        <p:nvSpPr>
          <p:cNvPr id="20" name="Rechteck: abgerundete Ecken 19">
            <a:extLst>
              <a:ext uri="{FF2B5EF4-FFF2-40B4-BE49-F238E27FC236}">
                <a16:creationId xmlns:a16="http://schemas.microsoft.com/office/drawing/2014/main" id="{EB9B216A-17B7-4531-82BE-0570187A0346}"/>
              </a:ext>
            </a:extLst>
          </p:cNvPr>
          <p:cNvSpPr/>
          <p:nvPr/>
        </p:nvSpPr>
        <p:spPr>
          <a:xfrm>
            <a:off x="1982460" y="3608059"/>
            <a:ext cx="2270585"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Kontenzuordnung</a:t>
            </a:r>
          </a:p>
        </p:txBody>
      </p:sp>
      <p:sp>
        <p:nvSpPr>
          <p:cNvPr id="21" name="Rechteck: abgerundete Ecken 20">
            <a:extLst>
              <a:ext uri="{FF2B5EF4-FFF2-40B4-BE49-F238E27FC236}">
                <a16:creationId xmlns:a16="http://schemas.microsoft.com/office/drawing/2014/main" id="{8AB435B0-CFA1-4220-B259-CF5B24CADFA3}"/>
              </a:ext>
            </a:extLst>
          </p:cNvPr>
          <p:cNvSpPr/>
          <p:nvPr/>
        </p:nvSpPr>
        <p:spPr>
          <a:xfrm>
            <a:off x="1982460" y="3134847"/>
            <a:ext cx="2270585"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Periodenabgrenzung</a:t>
            </a:r>
          </a:p>
        </p:txBody>
      </p:sp>
      <p:sp>
        <p:nvSpPr>
          <p:cNvPr id="22" name="Rechteck: abgerundete Ecken 21">
            <a:extLst>
              <a:ext uri="{FF2B5EF4-FFF2-40B4-BE49-F238E27FC236}">
                <a16:creationId xmlns:a16="http://schemas.microsoft.com/office/drawing/2014/main" id="{EC0ABF20-1240-4524-B3AD-DC79E59CFC0F}"/>
              </a:ext>
            </a:extLst>
          </p:cNvPr>
          <p:cNvSpPr/>
          <p:nvPr/>
        </p:nvSpPr>
        <p:spPr>
          <a:xfrm>
            <a:off x="7545022" y="1718351"/>
            <a:ext cx="2290195"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Vorhandensein</a:t>
            </a:r>
          </a:p>
        </p:txBody>
      </p:sp>
      <p:sp>
        <p:nvSpPr>
          <p:cNvPr id="23" name="Rechteck: abgerundete Ecken 22">
            <a:extLst>
              <a:ext uri="{FF2B5EF4-FFF2-40B4-BE49-F238E27FC236}">
                <a16:creationId xmlns:a16="http://schemas.microsoft.com/office/drawing/2014/main" id="{054659B3-8C34-4DCF-A31E-7EC0AB6B2526}"/>
              </a:ext>
            </a:extLst>
          </p:cNvPr>
          <p:cNvSpPr/>
          <p:nvPr/>
        </p:nvSpPr>
        <p:spPr>
          <a:xfrm>
            <a:off x="7545022" y="2192267"/>
            <a:ext cx="2290194"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Rechte</a:t>
            </a:r>
            <a:r>
              <a:rPr lang="de-DE" sz="1200" dirty="0">
                <a:latin typeface="Century Gothic" panose="020B0502020202020204" pitchFamily="34" charset="0"/>
              </a:rPr>
              <a:t> </a:t>
            </a:r>
            <a:r>
              <a:rPr lang="de-DE" sz="1200" dirty="0">
                <a:solidFill>
                  <a:schemeClr val="tx1"/>
                </a:solidFill>
                <a:latin typeface="Century Gothic" panose="020B0502020202020204" pitchFamily="34" charset="0"/>
              </a:rPr>
              <a:t>und</a:t>
            </a:r>
            <a:r>
              <a:rPr lang="de-DE" sz="1200" dirty="0">
                <a:latin typeface="Century Gothic" panose="020B0502020202020204" pitchFamily="34" charset="0"/>
              </a:rPr>
              <a:t> </a:t>
            </a:r>
            <a:r>
              <a:rPr lang="de-DE" sz="1200" dirty="0">
                <a:solidFill>
                  <a:schemeClr val="tx1"/>
                </a:solidFill>
                <a:latin typeface="Century Gothic" panose="020B0502020202020204" pitchFamily="34" charset="0"/>
              </a:rPr>
              <a:t>Verpflichtungen</a:t>
            </a:r>
          </a:p>
        </p:txBody>
      </p:sp>
      <p:sp>
        <p:nvSpPr>
          <p:cNvPr id="24" name="Rechteck: abgerundete Ecken 23">
            <a:extLst>
              <a:ext uri="{FF2B5EF4-FFF2-40B4-BE49-F238E27FC236}">
                <a16:creationId xmlns:a16="http://schemas.microsoft.com/office/drawing/2014/main" id="{0B9A7898-BBFD-4DE2-B5FD-6F7DE0A84AB6}"/>
              </a:ext>
            </a:extLst>
          </p:cNvPr>
          <p:cNvSpPr/>
          <p:nvPr/>
        </p:nvSpPr>
        <p:spPr>
          <a:xfrm>
            <a:off x="7545022" y="2666183"/>
            <a:ext cx="2290195"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Vollständigkeit</a:t>
            </a:r>
          </a:p>
        </p:txBody>
      </p:sp>
      <p:sp>
        <p:nvSpPr>
          <p:cNvPr id="25" name="Rechteck: abgerundete Ecken 24">
            <a:extLst>
              <a:ext uri="{FF2B5EF4-FFF2-40B4-BE49-F238E27FC236}">
                <a16:creationId xmlns:a16="http://schemas.microsoft.com/office/drawing/2014/main" id="{439EB92E-F6BA-4C26-9317-5A99FA055EE3}"/>
              </a:ext>
            </a:extLst>
          </p:cNvPr>
          <p:cNvSpPr/>
          <p:nvPr/>
        </p:nvSpPr>
        <p:spPr>
          <a:xfrm>
            <a:off x="7548416" y="4087929"/>
            <a:ext cx="2283406"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Darstellung</a:t>
            </a:r>
          </a:p>
        </p:txBody>
      </p:sp>
      <p:sp>
        <p:nvSpPr>
          <p:cNvPr id="26" name="Rechteck: abgerundete Ecken 25">
            <a:extLst>
              <a:ext uri="{FF2B5EF4-FFF2-40B4-BE49-F238E27FC236}">
                <a16:creationId xmlns:a16="http://schemas.microsoft.com/office/drawing/2014/main" id="{A212AE0C-BEED-4C7B-A41A-263E82922CB1}"/>
              </a:ext>
            </a:extLst>
          </p:cNvPr>
          <p:cNvSpPr/>
          <p:nvPr/>
        </p:nvSpPr>
        <p:spPr>
          <a:xfrm>
            <a:off x="7545022" y="3614015"/>
            <a:ext cx="2290195"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Ausweis</a:t>
            </a:r>
          </a:p>
        </p:txBody>
      </p:sp>
      <p:sp>
        <p:nvSpPr>
          <p:cNvPr id="27" name="Rechteck: abgerundete Ecken 26">
            <a:extLst>
              <a:ext uri="{FF2B5EF4-FFF2-40B4-BE49-F238E27FC236}">
                <a16:creationId xmlns:a16="http://schemas.microsoft.com/office/drawing/2014/main" id="{702C5391-9253-41D6-A5A5-3F3B1DB32984}"/>
              </a:ext>
            </a:extLst>
          </p:cNvPr>
          <p:cNvSpPr/>
          <p:nvPr/>
        </p:nvSpPr>
        <p:spPr>
          <a:xfrm>
            <a:off x="7548416" y="3140099"/>
            <a:ext cx="2283406"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Genauigkeit</a:t>
            </a:r>
            <a:r>
              <a:rPr lang="de-DE" sz="1200" dirty="0">
                <a:latin typeface="Century Gothic" panose="020B0502020202020204" pitchFamily="34" charset="0"/>
              </a:rPr>
              <a:t> </a:t>
            </a:r>
            <a:r>
              <a:rPr lang="de-DE" sz="1200" dirty="0">
                <a:solidFill>
                  <a:schemeClr val="tx1"/>
                </a:solidFill>
                <a:latin typeface="Century Gothic" panose="020B0502020202020204" pitchFamily="34" charset="0"/>
              </a:rPr>
              <a:t>Bewertung</a:t>
            </a:r>
            <a:r>
              <a:rPr lang="de-DE" sz="1200" dirty="0">
                <a:latin typeface="Century Gothic" panose="020B0502020202020204" pitchFamily="34" charset="0"/>
              </a:rPr>
              <a:t> </a:t>
            </a:r>
            <a:r>
              <a:rPr lang="de-DE" sz="1200" dirty="0">
                <a:solidFill>
                  <a:schemeClr val="tx1"/>
                </a:solidFill>
                <a:latin typeface="Century Gothic" panose="020B0502020202020204" pitchFamily="34" charset="0"/>
              </a:rPr>
              <a:t>Zuordnung</a:t>
            </a:r>
          </a:p>
        </p:txBody>
      </p:sp>
      <p:sp>
        <p:nvSpPr>
          <p:cNvPr id="28" name="Rechteck: abgerundete Ecken 27">
            <a:extLst>
              <a:ext uri="{FF2B5EF4-FFF2-40B4-BE49-F238E27FC236}">
                <a16:creationId xmlns:a16="http://schemas.microsoft.com/office/drawing/2014/main" id="{0995DB7E-0876-4E79-BC8B-99D67024F94F}"/>
              </a:ext>
            </a:extLst>
          </p:cNvPr>
          <p:cNvSpPr/>
          <p:nvPr/>
        </p:nvSpPr>
        <p:spPr>
          <a:xfrm>
            <a:off x="3785409" y="4844118"/>
            <a:ext cx="4802833" cy="306525"/>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Ermittlung</a:t>
            </a:r>
            <a:r>
              <a:rPr lang="de-DE" sz="1200" dirty="0">
                <a:latin typeface="Century Gothic" panose="020B0502020202020204" pitchFamily="34" charset="0"/>
              </a:rPr>
              <a:t> </a:t>
            </a:r>
            <a:r>
              <a:rPr lang="de-DE" sz="1200" b="1" dirty="0">
                <a:solidFill>
                  <a:srgbClr val="FF0000"/>
                </a:solidFill>
                <a:latin typeface="Century Gothic" panose="020B0502020202020204" pitchFamily="34" charset="0"/>
              </a:rPr>
              <a:t>relevanter Aussagen</a:t>
            </a:r>
          </a:p>
        </p:txBody>
      </p:sp>
      <p:sp>
        <p:nvSpPr>
          <p:cNvPr id="29" name="Rechteck: abgerundete Ecken 28">
            <a:extLst>
              <a:ext uri="{FF2B5EF4-FFF2-40B4-BE49-F238E27FC236}">
                <a16:creationId xmlns:a16="http://schemas.microsoft.com/office/drawing/2014/main" id="{EE826F8B-A191-4E19-AC08-A3A9ECACB5CC}"/>
              </a:ext>
            </a:extLst>
          </p:cNvPr>
          <p:cNvSpPr/>
          <p:nvPr/>
        </p:nvSpPr>
        <p:spPr>
          <a:xfrm>
            <a:off x="3785409" y="5241401"/>
            <a:ext cx="4802833" cy="30600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Ermittlung Risiko wesentlicher falscher Darstellungen</a:t>
            </a:r>
          </a:p>
        </p:txBody>
      </p:sp>
      <p:sp>
        <p:nvSpPr>
          <p:cNvPr id="30" name="Rechteck: abgerundete Ecken 29">
            <a:extLst>
              <a:ext uri="{FF2B5EF4-FFF2-40B4-BE49-F238E27FC236}">
                <a16:creationId xmlns:a16="http://schemas.microsoft.com/office/drawing/2014/main" id="{996DCF94-C3EE-479C-A9BB-86996C6C570C}"/>
              </a:ext>
            </a:extLst>
          </p:cNvPr>
          <p:cNvSpPr/>
          <p:nvPr/>
        </p:nvSpPr>
        <p:spPr>
          <a:xfrm>
            <a:off x="3785409" y="5638159"/>
            <a:ext cx="4802832" cy="30600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Ausrichtung Prüfungsvorgehen</a:t>
            </a:r>
          </a:p>
        </p:txBody>
      </p:sp>
      <p:sp>
        <p:nvSpPr>
          <p:cNvPr id="31" name="Rechteck: abgerundete Ecken 30">
            <a:extLst>
              <a:ext uri="{FF2B5EF4-FFF2-40B4-BE49-F238E27FC236}">
                <a16:creationId xmlns:a16="http://schemas.microsoft.com/office/drawing/2014/main" id="{D6615658-6B51-4460-916F-2F73CA3366A2}"/>
              </a:ext>
            </a:extLst>
          </p:cNvPr>
          <p:cNvSpPr/>
          <p:nvPr/>
        </p:nvSpPr>
        <p:spPr>
          <a:xfrm>
            <a:off x="3786065" y="6034917"/>
            <a:ext cx="4801520" cy="30600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Beurteilung</a:t>
            </a:r>
            <a:r>
              <a:rPr lang="de-DE" sz="1200" dirty="0">
                <a:latin typeface="Century Gothic" panose="020B0502020202020204" pitchFamily="34" charset="0"/>
              </a:rPr>
              <a:t> </a:t>
            </a:r>
            <a:r>
              <a:rPr lang="de-DE" sz="1200" dirty="0">
                <a:solidFill>
                  <a:schemeClr val="tx1"/>
                </a:solidFill>
                <a:latin typeface="Century Gothic" panose="020B0502020202020204" pitchFamily="34" charset="0"/>
              </a:rPr>
              <a:t>der Aussagen</a:t>
            </a:r>
          </a:p>
        </p:txBody>
      </p:sp>
      <p:pic>
        <p:nvPicPr>
          <p:cNvPr id="32" name="Grafik 31" descr="Mann">
            <a:extLst>
              <a:ext uri="{FF2B5EF4-FFF2-40B4-BE49-F238E27FC236}">
                <a16:creationId xmlns:a16="http://schemas.microsoft.com/office/drawing/2014/main" id="{D1958D4D-6F2D-4E58-8F57-816DEA77548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47911" y="5131842"/>
            <a:ext cx="831118" cy="831118"/>
          </a:xfrm>
          <a:prstGeom prst="rect">
            <a:avLst/>
          </a:prstGeom>
        </p:spPr>
      </p:pic>
      <p:sp>
        <p:nvSpPr>
          <p:cNvPr id="33" name="Rechteck: abgerundete Ecken 32">
            <a:extLst>
              <a:ext uri="{FF2B5EF4-FFF2-40B4-BE49-F238E27FC236}">
                <a16:creationId xmlns:a16="http://schemas.microsoft.com/office/drawing/2014/main" id="{65B813CA-27C3-4562-A2CD-775FF9903085}"/>
              </a:ext>
            </a:extLst>
          </p:cNvPr>
          <p:cNvSpPr/>
          <p:nvPr/>
        </p:nvSpPr>
        <p:spPr>
          <a:xfrm>
            <a:off x="3277239" y="4844118"/>
            <a:ext cx="403148" cy="1496799"/>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1200" b="1" dirty="0">
                <a:solidFill>
                  <a:schemeClr val="tx1"/>
                </a:solidFill>
                <a:latin typeface="Century Gothic" panose="020B0502020202020204" pitchFamily="34" charset="0"/>
              </a:rPr>
              <a:t>Abschlussprüfung</a:t>
            </a:r>
          </a:p>
        </p:txBody>
      </p:sp>
      <p:sp>
        <p:nvSpPr>
          <p:cNvPr id="35" name="Ellipse 34">
            <a:extLst>
              <a:ext uri="{FF2B5EF4-FFF2-40B4-BE49-F238E27FC236}">
                <a16:creationId xmlns:a16="http://schemas.microsoft.com/office/drawing/2014/main" id="{B8548542-AB72-47C2-B305-8C40BB2F3EEE}"/>
              </a:ext>
            </a:extLst>
          </p:cNvPr>
          <p:cNvSpPr/>
          <p:nvPr/>
        </p:nvSpPr>
        <p:spPr>
          <a:xfrm>
            <a:off x="5163018" y="3210229"/>
            <a:ext cx="1493241" cy="1442907"/>
          </a:xfrm>
          <a:prstGeom prst="ellipse">
            <a:avLst/>
          </a:prstGeom>
          <a:solidFill>
            <a:srgbClr val="00B0F0"/>
          </a:solid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andere Abschluss-angabe</a:t>
            </a:r>
          </a:p>
          <a:p>
            <a:pPr algn="ctr"/>
            <a:r>
              <a:rPr lang="de-DE" sz="1200" b="1" dirty="0">
                <a:solidFill>
                  <a:schemeClr val="bg1"/>
                </a:solidFill>
                <a:latin typeface="Century Gothic" panose="020B0502020202020204" pitchFamily="34" charset="0"/>
              </a:rPr>
              <a:t>(Anhang)</a:t>
            </a:r>
          </a:p>
        </p:txBody>
      </p:sp>
      <p:sp>
        <p:nvSpPr>
          <p:cNvPr id="36" name="Pfeil: nach unten 35">
            <a:extLst>
              <a:ext uri="{FF2B5EF4-FFF2-40B4-BE49-F238E27FC236}">
                <a16:creationId xmlns:a16="http://schemas.microsoft.com/office/drawing/2014/main" id="{95BA924A-14FC-42F3-A47E-C6CF7749CFF8}"/>
              </a:ext>
            </a:extLst>
          </p:cNvPr>
          <p:cNvSpPr/>
          <p:nvPr/>
        </p:nvSpPr>
        <p:spPr>
          <a:xfrm>
            <a:off x="5788218" y="1416502"/>
            <a:ext cx="242839" cy="140164"/>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entury Gothic" panose="020B0502020202020204" pitchFamily="34" charset="0"/>
            </a:endParaRPr>
          </a:p>
        </p:txBody>
      </p:sp>
      <p:sp>
        <p:nvSpPr>
          <p:cNvPr id="37" name="Pfeil: nach unten 36">
            <a:extLst>
              <a:ext uri="{FF2B5EF4-FFF2-40B4-BE49-F238E27FC236}">
                <a16:creationId xmlns:a16="http://schemas.microsoft.com/office/drawing/2014/main" id="{BEA7C0E3-98D2-40D8-AF0D-0929BEFC3AF1}"/>
              </a:ext>
            </a:extLst>
          </p:cNvPr>
          <p:cNvSpPr/>
          <p:nvPr/>
        </p:nvSpPr>
        <p:spPr>
          <a:xfrm>
            <a:off x="5797843" y="4689867"/>
            <a:ext cx="242839" cy="140164"/>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latin typeface="Century Gothic" panose="020B0502020202020204" pitchFamily="34" charset="0"/>
            </a:endParaRPr>
          </a:p>
        </p:txBody>
      </p:sp>
      <p:sp>
        <p:nvSpPr>
          <p:cNvPr id="38" name="Textfeld 1">
            <a:extLst>
              <a:ext uri="{FF2B5EF4-FFF2-40B4-BE49-F238E27FC236}">
                <a16:creationId xmlns:a16="http://schemas.microsoft.com/office/drawing/2014/main" id="{394D132E-A2E6-4162-A6DB-B7ECB49C4E35}"/>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60793505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692696"/>
            <a:ext cx="58653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3.4.3 ISA [DE] 315 (</a:t>
            </a:r>
            <a:r>
              <a:rPr lang="de-DE" altLang="de-DE" dirty="0" err="1">
                <a:solidFill>
                  <a:srgbClr val="00B0F0"/>
                </a:solidFill>
                <a:latin typeface="Century Gothic" panose="020B0502020202020204" pitchFamily="34" charset="0"/>
              </a:rPr>
              <a:t>Revised</a:t>
            </a:r>
            <a:r>
              <a:rPr lang="de-DE" altLang="de-DE" dirty="0">
                <a:solidFill>
                  <a:srgbClr val="00B0F0"/>
                </a:solidFill>
                <a:latin typeface="Century Gothic" panose="020B0502020202020204" pitchFamily="34" charset="0"/>
              </a:rPr>
              <a:t> 2019): Kategorien von Aussagen</a:t>
            </a:r>
          </a:p>
        </p:txBody>
      </p:sp>
      <p:graphicFrame>
        <p:nvGraphicFramePr>
          <p:cNvPr id="11" name="Tabelle 10">
            <a:extLst>
              <a:ext uri="{FF2B5EF4-FFF2-40B4-BE49-F238E27FC236}">
                <a16:creationId xmlns:a16="http://schemas.microsoft.com/office/drawing/2014/main" id="{30091E86-C678-4DA9-A22D-1A91CF835D98}"/>
              </a:ext>
            </a:extLst>
          </p:cNvPr>
          <p:cNvGraphicFramePr>
            <a:graphicFrameLocks noGrp="1"/>
          </p:cNvGraphicFramePr>
          <p:nvPr>
            <p:extLst>
              <p:ext uri="{D42A27DB-BD31-4B8C-83A1-F6EECF244321}">
                <p14:modId xmlns:p14="http://schemas.microsoft.com/office/powerpoint/2010/main" val="885940424"/>
              </p:ext>
            </p:extLst>
          </p:nvPr>
        </p:nvGraphicFramePr>
        <p:xfrm>
          <a:off x="1070247" y="1052736"/>
          <a:ext cx="10333970" cy="5212080"/>
        </p:xfrm>
        <a:graphic>
          <a:graphicData uri="http://schemas.openxmlformats.org/drawingml/2006/table">
            <a:tbl>
              <a:tblPr firstRow="1" bandRow="1">
                <a:tableStyleId>{5C22544A-7EE6-4342-B048-85BDC9FD1C3A}</a:tableStyleId>
              </a:tblPr>
              <a:tblGrid>
                <a:gridCol w="1444311">
                  <a:extLst>
                    <a:ext uri="{9D8B030D-6E8A-4147-A177-3AD203B41FA5}">
                      <a16:colId xmlns:a16="http://schemas.microsoft.com/office/drawing/2014/main" val="1919699818"/>
                    </a:ext>
                  </a:extLst>
                </a:gridCol>
                <a:gridCol w="3722674">
                  <a:extLst>
                    <a:ext uri="{9D8B030D-6E8A-4147-A177-3AD203B41FA5}">
                      <a16:colId xmlns:a16="http://schemas.microsoft.com/office/drawing/2014/main" val="1594475177"/>
                    </a:ext>
                  </a:extLst>
                </a:gridCol>
                <a:gridCol w="1457701">
                  <a:extLst>
                    <a:ext uri="{9D8B030D-6E8A-4147-A177-3AD203B41FA5}">
                      <a16:colId xmlns:a16="http://schemas.microsoft.com/office/drawing/2014/main" val="4167534322"/>
                    </a:ext>
                  </a:extLst>
                </a:gridCol>
                <a:gridCol w="3709284">
                  <a:extLst>
                    <a:ext uri="{9D8B030D-6E8A-4147-A177-3AD203B41FA5}">
                      <a16:colId xmlns:a16="http://schemas.microsoft.com/office/drawing/2014/main" val="3550152145"/>
                    </a:ext>
                  </a:extLst>
                </a:gridCol>
              </a:tblGrid>
              <a:tr h="381720">
                <a:tc gridSpan="2">
                  <a:txBody>
                    <a:bodyPr/>
                    <a:lstStyle/>
                    <a:p>
                      <a:pPr algn="ctr"/>
                      <a:r>
                        <a:rPr lang="de-DE" sz="1200" dirty="0">
                          <a:latin typeface="Century Gothic" panose="020B0502020202020204" pitchFamily="34" charset="0"/>
                        </a:rPr>
                        <a:t>Aussagen zu </a:t>
                      </a:r>
                    </a:p>
                    <a:p>
                      <a:pPr algn="ctr"/>
                      <a:r>
                        <a:rPr lang="de-DE" sz="1200" dirty="0">
                          <a:solidFill>
                            <a:schemeClr val="bg1"/>
                          </a:solidFill>
                          <a:highlight>
                            <a:srgbClr val="FF0000"/>
                          </a:highlight>
                          <a:latin typeface="Century Gothic" panose="020B0502020202020204" pitchFamily="34" charset="0"/>
                        </a:rPr>
                        <a:t>Arten von Geschäftsvorfällen und Ereignissen</a:t>
                      </a:r>
                      <a:r>
                        <a:rPr lang="de-DE" sz="1200" dirty="0">
                          <a:solidFill>
                            <a:schemeClr val="bg1"/>
                          </a:solidFill>
                          <a:latin typeface="Century Gothic" panose="020B0502020202020204" pitchFamily="34" charset="0"/>
                        </a:rPr>
                        <a:t> </a:t>
                      </a:r>
                      <a:r>
                        <a:rPr lang="de-DE" sz="1200" dirty="0">
                          <a:latin typeface="Century Gothic" panose="020B0502020202020204" pitchFamily="34" charset="0"/>
                        </a:rPr>
                        <a:t>sowie damit verbundene Abschlussangaben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F0"/>
                    </a:solidFill>
                  </a:tcPr>
                </a:tc>
                <a:tc hMerge="1">
                  <a:txBody>
                    <a:bodyPr/>
                    <a:lstStyle/>
                    <a:p>
                      <a:endParaRPr lang="de-DE" dirty="0"/>
                    </a:p>
                  </a:txBody>
                  <a:tcPr/>
                </a:tc>
                <a:tc gridSpan="2">
                  <a:txBody>
                    <a:bodyPr/>
                    <a:lstStyle/>
                    <a:p>
                      <a:pPr algn="ctr"/>
                      <a:r>
                        <a:rPr lang="de-DE" sz="1200" dirty="0">
                          <a:latin typeface="Century Gothic" panose="020B0502020202020204" pitchFamily="34" charset="0"/>
                        </a:rPr>
                        <a:t>Aussagen zu </a:t>
                      </a:r>
                    </a:p>
                    <a:p>
                      <a:pPr algn="ctr"/>
                      <a:r>
                        <a:rPr lang="de-DE" sz="1200" dirty="0">
                          <a:solidFill>
                            <a:schemeClr val="bg1"/>
                          </a:solidFill>
                          <a:highlight>
                            <a:srgbClr val="FF0000"/>
                          </a:highlight>
                          <a:latin typeface="Century Gothic" panose="020B0502020202020204" pitchFamily="34" charset="0"/>
                        </a:rPr>
                        <a:t>Kontensalden </a:t>
                      </a:r>
                      <a:br>
                        <a:rPr lang="de-DE" sz="1200" dirty="0">
                          <a:latin typeface="Century Gothic" panose="020B0502020202020204" pitchFamily="34" charset="0"/>
                        </a:rPr>
                      </a:br>
                      <a:r>
                        <a:rPr lang="de-DE" sz="1200" dirty="0">
                          <a:latin typeface="Century Gothic" panose="020B0502020202020204" pitchFamily="34" charset="0"/>
                        </a:rPr>
                        <a:t>sowie damit verbundene Abschlussangaben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dirty="0"/>
                    </a:p>
                  </a:txBody>
                  <a:tcPr/>
                </a:tc>
                <a:extLst>
                  <a:ext uri="{0D108BD9-81ED-4DB2-BD59-A6C34878D82A}">
                    <a16:rowId xmlns:a16="http://schemas.microsoft.com/office/drawing/2014/main" val="1256276203"/>
                  </a:ext>
                </a:extLst>
              </a:tr>
              <a:tr h="510973">
                <a:tc>
                  <a:txBody>
                    <a:bodyPr/>
                    <a:lstStyle/>
                    <a:p>
                      <a:r>
                        <a:rPr lang="de-DE" sz="1200" b="1" dirty="0">
                          <a:latin typeface="Century Gothic" panose="020B0502020202020204" pitchFamily="34" charset="0"/>
                        </a:rPr>
                        <a:t>Eintritt</a:t>
                      </a: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de-DE" sz="1200" dirty="0">
                          <a:latin typeface="Century Gothic" panose="020B0502020202020204" pitchFamily="34" charset="0"/>
                        </a:rPr>
                        <a:t>Aufgezeichnete oder angegebene Geschäftsvorfälle und Ereignisse haben stattgefunden und sind der Einheit zuzurechnen</a:t>
                      </a:r>
                    </a:p>
                  </a:txBody>
                  <a:tcP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r>
                        <a:rPr lang="de-DE" sz="1200" b="1" dirty="0">
                          <a:latin typeface="Century Gothic" panose="020B0502020202020204" pitchFamily="34" charset="0"/>
                        </a:rPr>
                        <a:t>Vorhandensein</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lumMod val="95000"/>
                      </a:schemeClr>
                    </a:solidFill>
                  </a:tcPr>
                </a:tc>
                <a:tc>
                  <a:txBody>
                    <a:bodyPr/>
                    <a:lstStyle/>
                    <a:p>
                      <a:r>
                        <a:rPr lang="de-DE" sz="1200" dirty="0">
                          <a:latin typeface="Century Gothic" panose="020B0502020202020204" pitchFamily="34" charset="0"/>
                        </a:rPr>
                        <a:t>Vermögenswerte, Schulden und Eigenkapitalansprüche sind vorhanden</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1974250888"/>
                  </a:ext>
                </a:extLst>
              </a:tr>
              <a:tr h="568218">
                <a:tc>
                  <a:txBody>
                    <a:bodyPr/>
                    <a:lstStyle/>
                    <a:p>
                      <a:r>
                        <a:rPr lang="de-DE" sz="1200" b="1" dirty="0">
                          <a:latin typeface="Century Gothic" panose="020B0502020202020204" pitchFamily="34" charset="0"/>
                        </a:rPr>
                        <a:t>Vollständigkeit</a:t>
                      </a:r>
                    </a:p>
                  </a:txBody>
                  <a:tcPr>
                    <a:lnL w="12700" cap="flat" cmpd="sng" algn="ctr">
                      <a:solidFill>
                        <a:schemeClr val="tx1"/>
                      </a:solidFill>
                      <a:prstDash val="solid"/>
                      <a:round/>
                      <a:headEnd type="none" w="med" len="med"/>
                      <a:tailEnd type="none" w="med" len="med"/>
                    </a:lnL>
                    <a:lnR w="12700" cmpd="sng">
                      <a:noFill/>
                    </a:lnR>
                    <a:noFill/>
                  </a:tcPr>
                </a:tc>
                <a:tc>
                  <a:txBody>
                    <a:bodyPr/>
                    <a:lstStyle/>
                    <a:p>
                      <a:r>
                        <a:rPr lang="de-DE" sz="1200" dirty="0">
                          <a:latin typeface="Century Gothic" panose="020B0502020202020204" pitchFamily="34" charset="0"/>
                        </a:rPr>
                        <a:t>Sämtliche aufzuzeichnende Geschäfts-vorfälle und Ereignisse wurden aufgezeichnet bzw. Angaben dazu wurden aufgenommen</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e-DE" sz="1200" b="1" dirty="0">
                          <a:latin typeface="Century Gothic" panose="020B0502020202020204" pitchFamily="34" charset="0"/>
                        </a:rPr>
                        <a:t>Rechte und Verpflichtungen</a:t>
                      </a:r>
                    </a:p>
                  </a:txBody>
                  <a:tcPr>
                    <a:lnL w="12700" cap="flat" cmpd="sng" algn="ctr">
                      <a:solidFill>
                        <a:schemeClr val="tx1"/>
                      </a:solidFill>
                      <a:prstDash val="solid"/>
                      <a:round/>
                      <a:headEnd type="none" w="med" len="med"/>
                      <a:tailEnd type="none" w="med" len="med"/>
                    </a:lnL>
                    <a:noFill/>
                  </a:tcPr>
                </a:tc>
                <a:tc>
                  <a:txBody>
                    <a:bodyPr/>
                    <a:lstStyle/>
                    <a:p>
                      <a:r>
                        <a:rPr lang="de-DE" sz="1200" dirty="0">
                          <a:latin typeface="Century Gothic" panose="020B0502020202020204" pitchFamily="34" charset="0"/>
                        </a:rPr>
                        <a:t>Einheit hält die Rechte an / hat Kontrolle über Vermögenswerte;</a:t>
                      </a:r>
                      <a:br>
                        <a:rPr lang="de-DE" sz="1200" dirty="0">
                          <a:latin typeface="Century Gothic" panose="020B0502020202020204" pitchFamily="34" charset="0"/>
                        </a:rPr>
                      </a:br>
                      <a:r>
                        <a:rPr lang="de-DE" sz="1200" dirty="0">
                          <a:latin typeface="Century Gothic" panose="020B0502020202020204" pitchFamily="34" charset="0"/>
                        </a:rPr>
                        <a:t>Schulden sind Verpflichtungen der Einheit</a:t>
                      </a:r>
                    </a:p>
                  </a:txBody>
                  <a:tcP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613140528"/>
                  </a:ext>
                </a:extLst>
              </a:tr>
              <a:tr h="549922">
                <a:tc>
                  <a:txBody>
                    <a:bodyPr/>
                    <a:lstStyle/>
                    <a:p>
                      <a:r>
                        <a:rPr lang="de-DE" sz="1200" b="1" dirty="0">
                          <a:latin typeface="Century Gothic" panose="020B0502020202020204" pitchFamily="34" charset="0"/>
                        </a:rPr>
                        <a:t>Genauigkeit</a:t>
                      </a:r>
                    </a:p>
                  </a:txBody>
                  <a:tcPr>
                    <a:lnL w="12700" cap="flat" cmpd="sng" algn="ctr">
                      <a:solidFill>
                        <a:schemeClr val="tx1"/>
                      </a:solidFill>
                      <a:prstDash val="solid"/>
                      <a:round/>
                      <a:headEnd type="none" w="med" len="med"/>
                      <a:tailEnd type="none" w="med" len="med"/>
                    </a:lnL>
                    <a:lnR w="12700" cmpd="sng">
                      <a:noFill/>
                    </a:lnR>
                    <a:solidFill>
                      <a:schemeClr val="bg1">
                        <a:lumMod val="95000"/>
                      </a:schemeClr>
                    </a:solidFill>
                  </a:tcPr>
                </a:tc>
                <a:tc>
                  <a:txBody>
                    <a:bodyPr/>
                    <a:lstStyle/>
                    <a:p>
                      <a:r>
                        <a:rPr lang="de-DE" sz="1200" dirty="0">
                          <a:latin typeface="Century Gothic" panose="020B0502020202020204" pitchFamily="34" charset="0"/>
                        </a:rPr>
                        <a:t>Beträge und andere Daten wurden angemessen aufgezeichnet und entspr. Angaben angemessen bewertet und beschrieben</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r>
                        <a:rPr lang="de-DE" sz="1200" b="1" dirty="0">
                          <a:latin typeface="Century Gothic" panose="020B0502020202020204" pitchFamily="34" charset="0"/>
                        </a:rPr>
                        <a:t>Vollständigkeit</a:t>
                      </a:r>
                    </a:p>
                  </a:txBody>
                  <a:tcPr>
                    <a:lnL w="12700" cap="flat" cmpd="sng" algn="ctr">
                      <a:solidFill>
                        <a:schemeClr val="tx1"/>
                      </a:solidFill>
                      <a:prstDash val="solid"/>
                      <a:round/>
                      <a:headEnd type="none" w="med" len="med"/>
                      <a:tailEnd type="none" w="med" len="med"/>
                    </a:lnL>
                    <a:solidFill>
                      <a:schemeClr val="bg1">
                        <a:lumMod val="95000"/>
                      </a:schemeClr>
                    </a:solidFill>
                  </a:tcPr>
                </a:tc>
                <a:tc>
                  <a:txBody>
                    <a:bodyPr/>
                    <a:lstStyle/>
                    <a:p>
                      <a:r>
                        <a:rPr lang="de-DE" sz="1200" dirty="0">
                          <a:latin typeface="Century Gothic" panose="020B0502020202020204" pitchFamily="34" charset="0"/>
                        </a:rPr>
                        <a:t>Sämtliche aufzuzeichnende Vermögens-werte, Schulden und Eigenkapitalansprüche wurden aufgezeichnet inkl. entspr. Angaben</a:t>
                      </a:r>
                    </a:p>
                  </a:txBody>
                  <a:tcPr>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3646185808"/>
                  </a:ext>
                </a:extLst>
              </a:tr>
              <a:tr h="734843">
                <a:tc>
                  <a:txBody>
                    <a:bodyPr/>
                    <a:lstStyle/>
                    <a:p>
                      <a:r>
                        <a:rPr lang="de-DE" sz="1200" b="1" dirty="0">
                          <a:latin typeface="Century Gothic" panose="020B0502020202020204" pitchFamily="34" charset="0"/>
                        </a:rPr>
                        <a:t>Perioden-abgrenzung</a:t>
                      </a:r>
                    </a:p>
                  </a:txBody>
                  <a:tcPr>
                    <a:lnL w="12700" cap="flat" cmpd="sng" algn="ctr">
                      <a:solidFill>
                        <a:schemeClr val="tx1"/>
                      </a:solidFill>
                      <a:prstDash val="solid"/>
                      <a:round/>
                      <a:headEnd type="none" w="med" len="med"/>
                      <a:tailEnd type="none" w="med" len="med"/>
                    </a:lnL>
                    <a:lnR w="12700" cmpd="sng">
                      <a:noFill/>
                    </a:lnR>
                    <a:noFill/>
                  </a:tcPr>
                </a:tc>
                <a:tc>
                  <a:txBody>
                    <a:bodyPr/>
                    <a:lstStyle/>
                    <a:p>
                      <a:r>
                        <a:rPr lang="de-DE" sz="1200" dirty="0">
                          <a:latin typeface="Century Gothic" panose="020B0502020202020204" pitchFamily="34" charset="0"/>
                        </a:rPr>
                        <a:t>Aufzeichnung in der richtigen Berichtsperiode</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de-DE" sz="1200" b="1" dirty="0">
                          <a:latin typeface="Century Gothic" panose="020B0502020202020204" pitchFamily="34" charset="0"/>
                        </a:rPr>
                        <a:t>Genauigkeit</a:t>
                      </a:r>
                      <a:br>
                        <a:rPr lang="de-DE" sz="1200" b="1" dirty="0">
                          <a:latin typeface="Century Gothic" panose="020B0502020202020204" pitchFamily="34" charset="0"/>
                        </a:rPr>
                      </a:br>
                      <a:r>
                        <a:rPr lang="de-DE" sz="1200" b="1" dirty="0">
                          <a:latin typeface="Century Gothic" panose="020B0502020202020204" pitchFamily="34" charset="0"/>
                        </a:rPr>
                        <a:t>Bewertung</a:t>
                      </a:r>
                      <a:br>
                        <a:rPr lang="de-DE" sz="1200" b="1" dirty="0">
                          <a:latin typeface="Century Gothic" panose="020B0502020202020204" pitchFamily="34" charset="0"/>
                        </a:rPr>
                      </a:br>
                      <a:r>
                        <a:rPr lang="de-DE" sz="1200" b="1" dirty="0">
                          <a:latin typeface="Century Gothic" panose="020B0502020202020204" pitchFamily="34" charset="0"/>
                        </a:rPr>
                        <a:t>Zuordnung</a:t>
                      </a:r>
                    </a:p>
                  </a:txBody>
                  <a:tcPr>
                    <a:lnL w="12700" cap="flat" cmpd="sng" algn="ctr">
                      <a:solidFill>
                        <a:schemeClr val="tx1"/>
                      </a:solidFill>
                      <a:prstDash val="solid"/>
                      <a:round/>
                      <a:headEnd type="none" w="med" len="med"/>
                      <a:tailEnd type="none" w="med" len="med"/>
                    </a:lnL>
                    <a:noFill/>
                  </a:tcPr>
                </a:tc>
                <a:tc>
                  <a:txBody>
                    <a:bodyPr/>
                    <a:lstStyle/>
                    <a:p>
                      <a:r>
                        <a:rPr lang="de-DE" sz="1200" dirty="0">
                          <a:latin typeface="Century Gothic" panose="020B0502020202020204" pitchFamily="34" charset="0"/>
                        </a:rPr>
                        <a:t>Vermögenswerte, Schulden und Eigenkapitalansprüche sind mit angemessenen Beträgen aufgenommen; evtl. Bewertungs- und Zuordnungsanpassungen angemessen aufgezeichnet und entspr. Angaben angemessen bewertet</a:t>
                      </a:r>
                    </a:p>
                  </a:txBody>
                  <a:tcPr>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529347243"/>
                  </a:ext>
                </a:extLst>
              </a:tr>
              <a:tr h="226434">
                <a:tc>
                  <a:txBody>
                    <a:bodyPr/>
                    <a:lstStyle/>
                    <a:p>
                      <a:r>
                        <a:rPr lang="de-DE" sz="1200" b="1" dirty="0">
                          <a:latin typeface="Century Gothic" panose="020B0502020202020204" pitchFamily="34" charset="0"/>
                        </a:rPr>
                        <a:t>Konten-zuordnung</a:t>
                      </a:r>
                    </a:p>
                  </a:txBody>
                  <a:tcPr>
                    <a:lnL w="12700" cap="flat" cmpd="sng" algn="ctr">
                      <a:solidFill>
                        <a:schemeClr val="tx1"/>
                      </a:solidFill>
                      <a:prstDash val="solid"/>
                      <a:round/>
                      <a:headEnd type="none" w="med" len="med"/>
                      <a:tailEnd type="none" w="med" len="med"/>
                    </a:lnL>
                    <a:lnR w="12700" cmpd="sng">
                      <a:noFill/>
                    </a:lnR>
                    <a:solidFill>
                      <a:schemeClr val="bg1">
                        <a:lumMod val="95000"/>
                      </a:schemeClr>
                    </a:solidFill>
                  </a:tcPr>
                </a:tc>
                <a:tc>
                  <a:txBody>
                    <a:bodyPr/>
                    <a:lstStyle/>
                    <a:p>
                      <a:r>
                        <a:rPr lang="de-DE" sz="1200" dirty="0">
                          <a:latin typeface="Century Gothic" panose="020B0502020202020204" pitchFamily="34" charset="0"/>
                        </a:rPr>
                        <a:t>Aufzeichnung in den richtigen Konten</a:t>
                      </a: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95000"/>
                      </a:schemeClr>
                    </a:solidFill>
                  </a:tcPr>
                </a:tc>
                <a:tc>
                  <a:txBody>
                    <a:bodyPr/>
                    <a:lstStyle/>
                    <a:p>
                      <a:r>
                        <a:rPr lang="de-DE" sz="1200" b="1" dirty="0">
                          <a:latin typeface="Century Gothic" panose="020B0502020202020204" pitchFamily="34" charset="0"/>
                        </a:rPr>
                        <a:t>Ausweis</a:t>
                      </a:r>
                    </a:p>
                  </a:txBody>
                  <a:tcPr>
                    <a:lnL w="12700" cap="flat" cmpd="sng" algn="ctr">
                      <a:solidFill>
                        <a:schemeClr val="tx1"/>
                      </a:solidFill>
                      <a:prstDash val="solid"/>
                      <a:round/>
                      <a:headEnd type="none" w="med" len="med"/>
                      <a:tailEnd type="none" w="med" len="med"/>
                    </a:lnL>
                    <a:solidFill>
                      <a:schemeClr val="bg1">
                        <a:lumMod val="95000"/>
                      </a:schemeClr>
                    </a:solidFill>
                  </a:tcPr>
                </a:tc>
                <a:tc>
                  <a:txBody>
                    <a:bodyPr/>
                    <a:lstStyle/>
                    <a:p>
                      <a:r>
                        <a:rPr lang="de-DE" sz="1200" dirty="0">
                          <a:latin typeface="Century Gothic" panose="020B0502020202020204" pitchFamily="34" charset="0"/>
                        </a:rPr>
                        <a:t>Ausweis auf den richtigen Konten</a:t>
                      </a:r>
                    </a:p>
                  </a:txBody>
                  <a:tcPr>
                    <a:lnR w="12700" cap="flat" cmpd="sng" algn="ctr">
                      <a:solidFill>
                        <a:schemeClr val="tx1"/>
                      </a:solidFill>
                      <a:prstDash val="solid"/>
                      <a:round/>
                      <a:headEnd type="none" w="med" len="med"/>
                      <a:tailEnd type="none" w="med" len="med"/>
                    </a:lnR>
                    <a:solidFill>
                      <a:schemeClr val="bg1">
                        <a:lumMod val="95000"/>
                      </a:schemeClr>
                    </a:solidFill>
                  </a:tcPr>
                </a:tc>
                <a:extLst>
                  <a:ext uri="{0D108BD9-81ED-4DB2-BD59-A6C34878D82A}">
                    <a16:rowId xmlns:a16="http://schemas.microsoft.com/office/drawing/2014/main" val="4268843444"/>
                  </a:ext>
                </a:extLst>
              </a:tr>
              <a:tr h="734843">
                <a:tc>
                  <a:txBody>
                    <a:bodyPr/>
                    <a:lstStyle/>
                    <a:p>
                      <a:r>
                        <a:rPr lang="de-DE" sz="1200" b="1" dirty="0">
                          <a:latin typeface="Century Gothic" panose="020B0502020202020204" pitchFamily="34" charset="0"/>
                        </a:rPr>
                        <a:t>Darstellung</a:t>
                      </a:r>
                    </a:p>
                  </a:txBody>
                  <a:tcPr>
                    <a:lnL w="12700" cap="flat" cmpd="sng" algn="ctr">
                      <a:solidFill>
                        <a:schemeClr val="tx1"/>
                      </a:solidFill>
                      <a:prstDash val="solid"/>
                      <a:round/>
                      <a:headEnd type="none" w="med" len="med"/>
                      <a:tailEnd type="none" w="med" len="med"/>
                    </a:lnL>
                    <a:lnR w="12700" cmpd="sng">
                      <a:noFill/>
                    </a:lnR>
                    <a:lnB w="12700" cap="flat" cmpd="sng" algn="ctr">
                      <a:solidFill>
                        <a:schemeClr val="tx1"/>
                      </a:solidFill>
                      <a:prstDash val="solid"/>
                      <a:round/>
                      <a:headEnd type="none" w="med" len="med"/>
                      <a:tailEnd type="none" w="med" len="med"/>
                    </a:lnB>
                    <a:noFill/>
                  </a:tcPr>
                </a:tc>
                <a:tc>
                  <a:txBody>
                    <a:bodyPr/>
                    <a:lstStyle/>
                    <a:p>
                      <a:r>
                        <a:rPr lang="de-DE" sz="1200" dirty="0">
                          <a:latin typeface="Century Gothic" panose="020B0502020202020204" pitchFamily="34" charset="0"/>
                        </a:rPr>
                        <a:t>Angemessene (Dis-)/Aggregation und klare Beschreibung und entspr. Angaben relevant und verständlich</a:t>
                      </a:r>
                    </a:p>
                  </a:txBody>
                  <a:tcP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200" b="1" dirty="0">
                          <a:latin typeface="Century Gothic" panose="020B0502020202020204" pitchFamily="34" charset="0"/>
                        </a:rPr>
                        <a:t>Darstellung</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r>
                        <a:rPr lang="de-DE" sz="1200" dirty="0">
                          <a:latin typeface="Century Gothic" panose="020B0502020202020204" pitchFamily="34" charset="0"/>
                        </a:rPr>
                        <a:t>Vermögenswerte, Schulden, Eigenkapitalansprüche; angemessene (Dis-)/Aggregation und klare Beschreibung und entspr. Angaben relevant und verständlich</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68226611"/>
                  </a:ext>
                </a:extLst>
              </a:tr>
            </a:tbl>
          </a:graphicData>
        </a:graphic>
      </p:graphicFrame>
      <p:sp>
        <p:nvSpPr>
          <p:cNvPr id="12" name="Textfeld 1">
            <a:extLst>
              <a:ext uri="{FF2B5EF4-FFF2-40B4-BE49-F238E27FC236}">
                <a16:creationId xmlns:a16="http://schemas.microsoft.com/office/drawing/2014/main" id="{1BF45F70-676D-4350-8BFC-34EF40A18B4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
        <p:nvSpPr>
          <p:cNvPr id="2" name="Textfeld 1">
            <a:extLst>
              <a:ext uri="{FF2B5EF4-FFF2-40B4-BE49-F238E27FC236}">
                <a16:creationId xmlns:a16="http://schemas.microsoft.com/office/drawing/2014/main" id="{6EED4120-58C6-4856-92CB-B2C7F8121BF4}"/>
              </a:ext>
            </a:extLst>
          </p:cNvPr>
          <p:cNvSpPr txBox="1"/>
          <p:nvPr/>
        </p:nvSpPr>
        <p:spPr>
          <a:xfrm rot="16200000">
            <a:off x="-2034229" y="3422325"/>
            <a:ext cx="5488877" cy="461665"/>
          </a:xfrm>
          <a:prstGeom prst="rect">
            <a:avLst/>
          </a:prstGeom>
          <a:noFill/>
        </p:spPr>
        <p:txBody>
          <a:bodyPr wrap="square" rtlCol="0">
            <a:spAutoFit/>
          </a:bodyPr>
          <a:lstStyle/>
          <a:p>
            <a:r>
              <a:rPr lang="de-DE" sz="1200" dirty="0">
                <a:latin typeface="Century Gothic" panose="020B0502020202020204" pitchFamily="34" charset="0"/>
              </a:rPr>
              <a:t>„Vorhandensein“ </a:t>
            </a:r>
            <a:r>
              <a:rPr lang="de-DE" sz="1200" b="0" dirty="0">
                <a:latin typeface="Century Gothic" panose="020B0502020202020204" pitchFamily="34" charset="0"/>
              </a:rPr>
              <a:t>bezieht sich auf Bestandsgrößen (Bilanz)</a:t>
            </a:r>
          </a:p>
          <a:p>
            <a:r>
              <a:rPr lang="de-DE" sz="1200" dirty="0">
                <a:latin typeface="Century Gothic" panose="020B0502020202020204" pitchFamily="34" charset="0"/>
              </a:rPr>
              <a:t>„Eintritt“ </a:t>
            </a:r>
            <a:r>
              <a:rPr lang="de-DE" sz="1200" b="0" dirty="0">
                <a:latin typeface="Century Gothic" panose="020B0502020202020204" pitchFamily="34" charset="0"/>
              </a:rPr>
              <a:t>bezieht sich auf Stromgrößen bzw. einzelne Geschäftsvorfälle</a:t>
            </a:r>
          </a:p>
        </p:txBody>
      </p:sp>
    </p:spTree>
    <p:extLst>
      <p:ext uri="{BB962C8B-B14F-4D97-AF65-F5344CB8AC3E}">
        <p14:creationId xmlns:p14="http://schemas.microsoft.com/office/powerpoint/2010/main" val="1178728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1080000"/>
            <a:ext cx="806470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3.4.4 Beispiele zu den Kategorien von Aussagen (zu Risiken auf </a:t>
            </a:r>
            <a:r>
              <a:rPr lang="de-DE" altLang="de-DE" dirty="0">
                <a:solidFill>
                  <a:srgbClr val="FF0000"/>
                </a:solidFill>
                <a:latin typeface="Century Gothic" panose="020B0502020202020204" pitchFamily="34" charset="0"/>
              </a:rPr>
              <a:t>“Aussageebene“</a:t>
            </a:r>
            <a:r>
              <a:rPr lang="de-DE" altLang="de-DE" dirty="0">
                <a:solidFill>
                  <a:srgbClr val="00B0F0"/>
                </a:solidFill>
                <a:latin typeface="Century Gothic" panose="020B0502020202020204" pitchFamily="34" charset="0"/>
              </a:rPr>
              <a:t>)</a:t>
            </a:r>
          </a:p>
        </p:txBody>
      </p:sp>
      <p:graphicFrame>
        <p:nvGraphicFramePr>
          <p:cNvPr id="12" name="Tabelle 11">
            <a:extLst>
              <a:ext uri="{FF2B5EF4-FFF2-40B4-BE49-F238E27FC236}">
                <a16:creationId xmlns:a16="http://schemas.microsoft.com/office/drawing/2014/main" id="{DFC737B7-311E-4FD2-B63B-120790E8657A}"/>
              </a:ext>
            </a:extLst>
          </p:cNvPr>
          <p:cNvGraphicFramePr>
            <a:graphicFrameLocks noGrp="1"/>
          </p:cNvGraphicFramePr>
          <p:nvPr>
            <p:extLst>
              <p:ext uri="{D42A27DB-BD31-4B8C-83A1-F6EECF244321}">
                <p14:modId xmlns:p14="http://schemas.microsoft.com/office/powerpoint/2010/main" val="3195848166"/>
              </p:ext>
            </p:extLst>
          </p:nvPr>
        </p:nvGraphicFramePr>
        <p:xfrm>
          <a:off x="1054800" y="1916832"/>
          <a:ext cx="10262010" cy="2954538"/>
        </p:xfrm>
        <a:graphic>
          <a:graphicData uri="http://schemas.openxmlformats.org/drawingml/2006/table">
            <a:tbl>
              <a:tblPr firstRow="1" bandRow="1">
                <a:tableStyleId>{5C22544A-7EE6-4342-B048-85BDC9FD1C3A}</a:tableStyleId>
              </a:tblPr>
              <a:tblGrid>
                <a:gridCol w="1872209">
                  <a:extLst>
                    <a:ext uri="{9D8B030D-6E8A-4147-A177-3AD203B41FA5}">
                      <a16:colId xmlns:a16="http://schemas.microsoft.com/office/drawing/2014/main" val="342903111"/>
                    </a:ext>
                  </a:extLst>
                </a:gridCol>
                <a:gridCol w="5400600">
                  <a:extLst>
                    <a:ext uri="{9D8B030D-6E8A-4147-A177-3AD203B41FA5}">
                      <a16:colId xmlns:a16="http://schemas.microsoft.com/office/drawing/2014/main" val="30880139"/>
                    </a:ext>
                  </a:extLst>
                </a:gridCol>
                <a:gridCol w="2989201">
                  <a:extLst>
                    <a:ext uri="{9D8B030D-6E8A-4147-A177-3AD203B41FA5}">
                      <a16:colId xmlns:a16="http://schemas.microsoft.com/office/drawing/2014/main" val="2058656070"/>
                    </a:ext>
                  </a:extLst>
                </a:gridCol>
              </a:tblGrid>
              <a:tr h="466686">
                <a:tc>
                  <a:txBody>
                    <a:bodyPr/>
                    <a:lstStyle/>
                    <a:p>
                      <a:pPr algn="ctr"/>
                      <a:r>
                        <a:rPr lang="de-DE" sz="1400" dirty="0">
                          <a:latin typeface="Century Gothic" panose="020B0502020202020204" pitchFamily="34" charset="0"/>
                        </a:rPr>
                        <a:t>Aussagen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400" dirty="0">
                          <a:latin typeface="Century Gothic" panose="020B0502020202020204" pitchFamily="34" charset="0"/>
                        </a:rPr>
                        <a:t>Feststellungen beim </a:t>
                      </a:r>
                    </a:p>
                    <a:p>
                      <a:pPr algn="ctr"/>
                      <a:r>
                        <a:rPr lang="de-DE" sz="1400" dirty="0">
                          <a:latin typeface="Century Gothic" panose="020B0502020202020204" pitchFamily="34" charset="0"/>
                        </a:rPr>
                        <a:t>zu prüfenden Unternehmen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400" dirty="0">
                          <a:latin typeface="Century Gothic" panose="020B0502020202020204" pitchFamily="34" charset="0"/>
                        </a:rPr>
                        <a:t>Risiko wesentlicher falscher Darstellungen?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846462632"/>
                  </a:ext>
                </a:extLst>
              </a:tr>
              <a:tr h="466686">
                <a:tc>
                  <a:txBody>
                    <a:bodyPr/>
                    <a:lstStyle/>
                    <a:p>
                      <a:r>
                        <a:rPr lang="de-DE" sz="1400" dirty="0">
                          <a:latin typeface="Century Gothic" panose="020B0502020202020204" pitchFamily="34" charset="0"/>
                        </a:rPr>
                        <a:t>Vollständigkeit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Massentransaktionen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b="1" dirty="0">
                          <a:solidFill>
                            <a:srgbClr val="FF0000"/>
                          </a:solidFill>
                          <a:latin typeface="Century Gothic" panose="020B0502020202020204" pitchFamily="34" charset="0"/>
                        </a:rPr>
                        <a:t>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5094296"/>
                  </a:ext>
                </a:extLst>
              </a:tr>
              <a:tr h="466686">
                <a:tc>
                  <a:txBody>
                    <a:bodyPr/>
                    <a:lstStyle/>
                    <a:p>
                      <a:r>
                        <a:rPr lang="de-DE" sz="1400" dirty="0">
                          <a:latin typeface="Century Gothic" panose="020B0502020202020204" pitchFamily="34" charset="0"/>
                        </a:rPr>
                        <a:t>Rechte und Verpflichtungen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Wirtschaftliche Zugehörigkeit der Forderungen zum Unternehmen ist eindeutig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Nein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900574"/>
                  </a:ext>
                </a:extLst>
              </a:tr>
              <a:tr h="466686">
                <a:tc>
                  <a:txBody>
                    <a:bodyPr/>
                    <a:lstStyle/>
                    <a:p>
                      <a:r>
                        <a:rPr lang="de-DE" sz="1400" dirty="0">
                          <a:latin typeface="Century Gothic" panose="020B0502020202020204" pitchFamily="34" charset="0"/>
                        </a:rPr>
                        <a:t>Vorhandensein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Zweifelsfragen hinsichtlich Umsatzrealisierung in Vorjahren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de-DE" sz="1400" b="1" kern="1200" dirty="0">
                          <a:solidFill>
                            <a:srgbClr val="FF0000"/>
                          </a:solidFill>
                          <a:latin typeface="Century Gothic" panose="020B0502020202020204" pitchFamily="34" charset="0"/>
                          <a:ea typeface="+mn-ea"/>
                          <a:cs typeface="+mn-cs"/>
                        </a:rPr>
                        <a:t>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6954955"/>
                  </a:ext>
                </a:extLst>
              </a:tr>
              <a:tr h="466686">
                <a:tc>
                  <a:txBody>
                    <a:bodyPr/>
                    <a:lstStyle/>
                    <a:p>
                      <a:r>
                        <a:rPr lang="de-DE" sz="1400" dirty="0">
                          <a:latin typeface="Century Gothic" panose="020B0502020202020204" pitchFamily="34" charset="0"/>
                        </a:rPr>
                        <a:t>Bewertung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Regelmäßiger Einzelwert-berichtigungsbedarf in den Vorjahren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r>
                        <a:rPr lang="de-DE" sz="1400" b="1" kern="1200" dirty="0">
                          <a:solidFill>
                            <a:srgbClr val="FF0000"/>
                          </a:solidFill>
                          <a:latin typeface="Century Gothic" panose="020B0502020202020204" pitchFamily="34" charset="0"/>
                          <a:ea typeface="+mn-ea"/>
                          <a:cs typeface="+mn-cs"/>
                        </a:rPr>
                        <a:t>Ja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494965"/>
                  </a:ext>
                </a:extLst>
              </a:tr>
              <a:tr h="466686">
                <a:tc>
                  <a:txBody>
                    <a:bodyPr/>
                    <a:lstStyle/>
                    <a:p>
                      <a:r>
                        <a:rPr lang="de-DE" sz="1400" dirty="0">
                          <a:latin typeface="Century Gothic" panose="020B0502020202020204" pitchFamily="34" charset="0"/>
                        </a:rPr>
                        <a:t>Ausweis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Bilanzielle Darstellung der Forderungen eindeutig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Nein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9559974"/>
                  </a:ext>
                </a:extLst>
              </a:tr>
            </a:tbl>
          </a:graphicData>
        </a:graphic>
      </p:graphicFrame>
      <p:sp>
        <p:nvSpPr>
          <p:cNvPr id="13" name="Textfeld 12">
            <a:extLst>
              <a:ext uri="{FF2B5EF4-FFF2-40B4-BE49-F238E27FC236}">
                <a16:creationId xmlns:a16="http://schemas.microsoft.com/office/drawing/2014/main" id="{4339BAF4-2EA8-4032-AF39-478660924E9C}"/>
              </a:ext>
            </a:extLst>
          </p:cNvPr>
          <p:cNvSpPr txBox="1"/>
          <p:nvPr/>
        </p:nvSpPr>
        <p:spPr>
          <a:xfrm>
            <a:off x="1054800" y="1418400"/>
            <a:ext cx="8162055" cy="246221"/>
          </a:xfrm>
          <a:prstGeom prst="rect">
            <a:avLst/>
          </a:prstGeom>
          <a:noFill/>
        </p:spPr>
        <p:txBody>
          <a:bodyPr wrap="square" lIns="0" tIns="0" rIns="0" bIns="0" rtlCol="0">
            <a:spAutoFit/>
          </a:bodyPr>
          <a:lstStyle/>
          <a:p>
            <a:r>
              <a:rPr lang="de-DE" b="1" dirty="0">
                <a:latin typeface="Century Gothic" panose="020B0502020202020204" pitchFamily="34" charset="0"/>
              </a:rPr>
              <a:t>Prüffeld</a:t>
            </a:r>
            <a:r>
              <a:rPr lang="de-DE" dirty="0">
                <a:latin typeface="Century Gothic" panose="020B0502020202020204" pitchFamily="34" charset="0"/>
              </a:rPr>
              <a:t>: Forderungen aus Lieferungen und Leistungen</a:t>
            </a:r>
          </a:p>
        </p:txBody>
      </p:sp>
      <p:sp>
        <p:nvSpPr>
          <p:cNvPr id="14" name="Textfeld 1">
            <a:extLst>
              <a:ext uri="{FF2B5EF4-FFF2-40B4-BE49-F238E27FC236}">
                <a16:creationId xmlns:a16="http://schemas.microsoft.com/office/drawing/2014/main" id="{B7E615DD-FED0-4F70-AB91-03ACA96C181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112399775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1080000"/>
            <a:ext cx="616995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3.4.5 Inhärente Risikofaktoren bei Risiken auf </a:t>
            </a:r>
            <a:r>
              <a:rPr lang="de-DE" altLang="de-DE" dirty="0">
                <a:solidFill>
                  <a:srgbClr val="FF0000"/>
                </a:solidFill>
                <a:latin typeface="Century Gothic" panose="020B0502020202020204" pitchFamily="34" charset="0"/>
              </a:rPr>
              <a:t>“Aussageebene“</a:t>
            </a:r>
            <a:endParaRPr lang="de-DE" altLang="de-DE" dirty="0">
              <a:solidFill>
                <a:srgbClr val="00B0F0"/>
              </a:solidFill>
              <a:latin typeface="Century Gothic" panose="020B0502020202020204" pitchFamily="34" charset="0"/>
            </a:endParaRPr>
          </a:p>
        </p:txBody>
      </p:sp>
      <p:graphicFrame>
        <p:nvGraphicFramePr>
          <p:cNvPr id="11" name="Tabelle 10">
            <a:extLst>
              <a:ext uri="{FF2B5EF4-FFF2-40B4-BE49-F238E27FC236}">
                <a16:creationId xmlns:a16="http://schemas.microsoft.com/office/drawing/2014/main" id="{28D4BEF6-36D5-4A9A-9F70-5E031433BB64}"/>
              </a:ext>
            </a:extLst>
          </p:cNvPr>
          <p:cNvGraphicFramePr>
            <a:graphicFrameLocks noGrp="1"/>
          </p:cNvGraphicFramePr>
          <p:nvPr>
            <p:extLst>
              <p:ext uri="{D42A27DB-BD31-4B8C-83A1-F6EECF244321}">
                <p14:modId xmlns:p14="http://schemas.microsoft.com/office/powerpoint/2010/main" val="845706597"/>
              </p:ext>
            </p:extLst>
          </p:nvPr>
        </p:nvGraphicFramePr>
        <p:xfrm>
          <a:off x="1055440" y="1462088"/>
          <a:ext cx="10333970" cy="4668520"/>
        </p:xfrm>
        <a:graphic>
          <a:graphicData uri="http://schemas.openxmlformats.org/drawingml/2006/table">
            <a:tbl>
              <a:tblPr firstRow="1" bandRow="1">
                <a:tableStyleId>{5C22544A-7EE6-4342-B048-85BDC9FD1C3A}</a:tableStyleId>
              </a:tblPr>
              <a:tblGrid>
                <a:gridCol w="5166985">
                  <a:extLst>
                    <a:ext uri="{9D8B030D-6E8A-4147-A177-3AD203B41FA5}">
                      <a16:colId xmlns:a16="http://schemas.microsoft.com/office/drawing/2014/main" val="3235421033"/>
                    </a:ext>
                  </a:extLst>
                </a:gridCol>
                <a:gridCol w="5166985">
                  <a:extLst>
                    <a:ext uri="{9D8B030D-6E8A-4147-A177-3AD203B41FA5}">
                      <a16:colId xmlns:a16="http://schemas.microsoft.com/office/drawing/2014/main" val="3475985225"/>
                    </a:ext>
                  </a:extLst>
                </a:gridCol>
              </a:tblGrid>
              <a:tr h="370840">
                <a:tc>
                  <a:txBody>
                    <a:bodyPr/>
                    <a:lstStyle/>
                    <a:p>
                      <a:r>
                        <a:rPr lang="de-DE" sz="1400" dirty="0">
                          <a:solidFill>
                            <a:schemeClr val="bg1"/>
                          </a:solidFill>
                          <a:highlight>
                            <a:srgbClr val="FF0000"/>
                          </a:highlight>
                          <a:latin typeface="Century Gothic" panose="020B0502020202020204" pitchFamily="34" charset="0"/>
                        </a:rPr>
                        <a:t>Qualitative</a:t>
                      </a:r>
                      <a:r>
                        <a:rPr lang="de-DE" sz="1400" dirty="0">
                          <a:latin typeface="Century Gothic" panose="020B0502020202020204" pitchFamily="34" charset="0"/>
                        </a:rPr>
                        <a:t> inhärente Risikofaktoren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r>
                        <a:rPr lang="de-DE" sz="1400" dirty="0">
                          <a:solidFill>
                            <a:schemeClr val="bg1"/>
                          </a:solidFill>
                          <a:highlight>
                            <a:srgbClr val="FF0000"/>
                          </a:highlight>
                          <a:latin typeface="Century Gothic" panose="020B0502020202020204" pitchFamily="34" charset="0"/>
                        </a:rPr>
                        <a:t>Quantitative</a:t>
                      </a:r>
                      <a:r>
                        <a:rPr lang="de-DE" sz="1400" dirty="0">
                          <a:latin typeface="Century Gothic" panose="020B0502020202020204" pitchFamily="34" charset="0"/>
                        </a:rPr>
                        <a:t> inhärente Risikofaktoren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686128347"/>
                  </a:ext>
                </a:extLst>
              </a:tr>
              <a:tr h="370840">
                <a:tc>
                  <a:txBody>
                    <a:bodyPr/>
                    <a:lstStyle/>
                    <a:p>
                      <a:r>
                        <a:rPr lang="de-DE" sz="1400" b="1" dirty="0">
                          <a:latin typeface="Century Gothic" panose="020B0502020202020204" pitchFamily="34" charset="0"/>
                        </a:rPr>
                        <a:t>Komplexität</a:t>
                      </a:r>
                    </a:p>
                    <a:p>
                      <a:r>
                        <a:rPr lang="de-DE" sz="1400" dirty="0">
                          <a:latin typeface="Century Gothic" panose="020B0502020202020204" pitchFamily="34" charset="0"/>
                        </a:rPr>
                        <a:t>Durch die Art oder die Weise der Erstellung von Informationen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rowSpan="2">
                  <a:txBody>
                    <a:bodyPr/>
                    <a:lstStyle/>
                    <a:p>
                      <a:pPr marL="0" indent="0">
                        <a:buFont typeface="Arial" panose="020B0604020202020204" pitchFamily="34" charset="0"/>
                        <a:buNone/>
                      </a:pPr>
                      <a:r>
                        <a:rPr lang="de-DE" sz="1400" dirty="0">
                          <a:latin typeface="Century Gothic" panose="020B0502020202020204" pitchFamily="34" charset="0"/>
                        </a:rPr>
                        <a:t>Quantitative oder qualitative </a:t>
                      </a:r>
                      <a:r>
                        <a:rPr lang="de-DE" sz="1400" b="1" dirty="0">
                          <a:latin typeface="Century Gothic" panose="020B0502020202020204" pitchFamily="34" charset="0"/>
                        </a:rPr>
                        <a:t>Bedeutsamkeit</a:t>
                      </a:r>
                      <a:r>
                        <a:rPr lang="de-DE" sz="1400" dirty="0">
                          <a:latin typeface="Century Gothic" panose="020B0502020202020204" pitchFamily="34" charset="0"/>
                        </a:rPr>
                        <a:t> der Art von Geschäftsvorfällen, Kontensalden oder Abschlussangaben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279769218"/>
                  </a:ext>
                </a:extLst>
              </a:tr>
              <a:tr h="370840">
                <a:tc>
                  <a:txBody>
                    <a:bodyPr/>
                    <a:lstStyle/>
                    <a:p>
                      <a:r>
                        <a:rPr lang="de-DE" sz="1400" b="1" dirty="0">
                          <a:latin typeface="Century Gothic" panose="020B0502020202020204" pitchFamily="34" charset="0"/>
                        </a:rPr>
                        <a:t>Subjektivität</a:t>
                      </a:r>
                      <a:br>
                        <a:rPr lang="de-DE" sz="1400" dirty="0">
                          <a:latin typeface="Century Gothic" panose="020B0502020202020204" pitchFamily="34" charset="0"/>
                        </a:rPr>
                      </a:br>
                      <a:r>
                        <a:rPr lang="de-DE" sz="1400" dirty="0">
                          <a:latin typeface="Century Gothic" panose="020B0502020202020204" pitchFamily="34" charset="0"/>
                        </a:rPr>
                        <a:t>Aufgrund von Beschränkungen in der Verfügbarkeit von Wissen und Informationen: subjektive Auswahl oder Beurteilung von Informationen für den Abschluss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vMerge="1">
                  <a:txBody>
                    <a:bodyPr/>
                    <a:lstStyle/>
                    <a:p>
                      <a:pPr marL="285750" indent="-285750">
                        <a:buFont typeface="Arial" panose="020B0604020202020204" pitchFamily="34" charset="0"/>
                        <a:buChar char="•"/>
                      </a:pPr>
                      <a:endParaRPr lang="de-DE" sz="1400" dirty="0"/>
                    </a:p>
                  </a:txBody>
                  <a:tcPr/>
                </a:tc>
                <a:extLst>
                  <a:ext uri="{0D108BD9-81ED-4DB2-BD59-A6C34878D82A}">
                    <a16:rowId xmlns:a16="http://schemas.microsoft.com/office/drawing/2014/main" val="48690328"/>
                  </a:ext>
                </a:extLst>
              </a:tr>
              <a:tr h="370840">
                <a:tc>
                  <a:txBody>
                    <a:bodyPr/>
                    <a:lstStyle/>
                    <a:p>
                      <a:r>
                        <a:rPr lang="de-DE" sz="1400" b="1" dirty="0">
                          <a:latin typeface="Century Gothic" panose="020B0502020202020204" pitchFamily="34" charset="0"/>
                        </a:rPr>
                        <a:t>Veränderung</a:t>
                      </a:r>
                      <a:br>
                        <a:rPr lang="de-DE" sz="1400" dirty="0">
                          <a:latin typeface="Century Gothic" panose="020B0502020202020204" pitchFamily="34" charset="0"/>
                        </a:rPr>
                      </a:br>
                      <a:r>
                        <a:rPr lang="de-DE" sz="1400" dirty="0">
                          <a:latin typeface="Century Gothic" panose="020B0502020202020204" pitchFamily="34" charset="0"/>
                        </a:rPr>
                        <a:t>Ereignisse/Umstände, die sich im Zeitablauf verändern, wirken sich einzelne Abschluss-informationen aus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rowSpan="3">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400" dirty="0">
                          <a:latin typeface="Century Gothic" panose="020B0502020202020204" pitchFamily="34" charset="0"/>
                        </a:rPr>
                        <a:t>Das </a:t>
                      </a:r>
                      <a:r>
                        <a:rPr lang="de-DE" sz="1400" b="1" dirty="0">
                          <a:latin typeface="Century Gothic" panose="020B0502020202020204" pitchFamily="34" charset="0"/>
                        </a:rPr>
                        <a:t>Volumen</a:t>
                      </a:r>
                      <a:r>
                        <a:rPr lang="de-DE" sz="1400" dirty="0">
                          <a:latin typeface="Century Gothic" panose="020B0502020202020204" pitchFamily="34" charset="0"/>
                        </a:rPr>
                        <a:t> oder die </a:t>
                      </a:r>
                      <a:r>
                        <a:rPr lang="de-DE" sz="1400" b="1" dirty="0">
                          <a:latin typeface="Century Gothic" panose="020B0502020202020204" pitchFamily="34" charset="0"/>
                        </a:rPr>
                        <a:t>Uneinheitlichkeit</a:t>
                      </a:r>
                      <a:r>
                        <a:rPr lang="de-DE" sz="1400" dirty="0">
                          <a:latin typeface="Century Gothic" panose="020B0502020202020204" pitchFamily="34" charset="0"/>
                        </a:rPr>
                        <a:t> </a:t>
                      </a:r>
                      <a:r>
                        <a:rPr lang="de-DE" sz="1400" b="1" dirty="0">
                          <a:latin typeface="Century Gothic" panose="020B0502020202020204" pitchFamily="34" charset="0"/>
                        </a:rPr>
                        <a:t>in der Zusammensetzung</a:t>
                      </a:r>
                      <a:r>
                        <a:rPr lang="de-DE" sz="1400" dirty="0">
                          <a:latin typeface="Century Gothic" panose="020B0502020202020204" pitchFamily="34" charset="0"/>
                        </a:rPr>
                        <a:t> der in der Art von Geschäftsvorfällen oder Kontensalden zu verarbeitenden oder der in den Abschluss-angaben widerzuspiegelnden Gegenstände</a:t>
                      </a:r>
                    </a:p>
                    <a:p>
                      <a:pPr marL="285750" indent="-285750">
                        <a:buFont typeface="Arial" panose="020B0604020202020204" pitchFamily="34" charset="0"/>
                        <a:buChar char="•"/>
                      </a:pPr>
                      <a:endParaRPr lang="de-DE" sz="14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3271739"/>
                  </a:ext>
                </a:extLst>
              </a:tr>
              <a:tr h="370840">
                <a:tc>
                  <a:txBody>
                    <a:bodyPr/>
                    <a:lstStyle/>
                    <a:p>
                      <a:r>
                        <a:rPr lang="de-DE" sz="1400" b="1" dirty="0">
                          <a:latin typeface="Century Gothic" panose="020B0502020202020204" pitchFamily="34" charset="0"/>
                        </a:rPr>
                        <a:t>Unsicherheit</a:t>
                      </a:r>
                      <a:br>
                        <a:rPr lang="de-DE" sz="1400" dirty="0">
                          <a:latin typeface="Century Gothic" panose="020B0502020202020204" pitchFamily="34" charset="0"/>
                        </a:rPr>
                      </a:br>
                      <a:r>
                        <a:rPr lang="de-DE" sz="1400" dirty="0">
                          <a:latin typeface="Century Gothic" panose="020B0502020202020204" pitchFamily="34" charset="0"/>
                        </a:rPr>
                        <a:t>Informationen basieren nicht ausschließlich auf Grundlage von ausreichend präzisen und umfassend nachprüfbaren Daten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vMerge="1">
                  <a:txBody>
                    <a:bodyPr/>
                    <a:lstStyle/>
                    <a:p>
                      <a:pPr marL="285750" indent="-285750">
                        <a:buFont typeface="Arial" panose="020B0604020202020204" pitchFamily="34" charset="0"/>
                        <a:buChar char="•"/>
                      </a:pPr>
                      <a:endParaRPr lang="de-DE" sz="1400" dirty="0"/>
                    </a:p>
                  </a:txBody>
                  <a:tcPr/>
                </a:tc>
                <a:extLst>
                  <a:ext uri="{0D108BD9-81ED-4DB2-BD59-A6C34878D82A}">
                    <a16:rowId xmlns:a16="http://schemas.microsoft.com/office/drawing/2014/main" val="1415972872"/>
                  </a:ext>
                </a:extLst>
              </a:tr>
              <a:tr h="370840">
                <a:tc>
                  <a:txBody>
                    <a:bodyPr/>
                    <a:lstStyle/>
                    <a:p>
                      <a:r>
                        <a:rPr lang="de-DE" sz="1400" b="1" dirty="0">
                          <a:latin typeface="Century Gothic" panose="020B0502020202020204" pitchFamily="34" charset="0"/>
                        </a:rPr>
                        <a:t>Anfälligkeit</a:t>
                      </a:r>
                      <a:r>
                        <a:rPr lang="de-DE" sz="1400" dirty="0">
                          <a:latin typeface="Century Gothic" panose="020B0502020202020204" pitchFamily="34" charset="0"/>
                        </a:rPr>
                        <a:t> für falsche Darstellungen </a:t>
                      </a:r>
                      <a:r>
                        <a:rPr lang="de-DE" sz="1400" b="1" dirty="0">
                          <a:latin typeface="Century Gothic" panose="020B0502020202020204" pitchFamily="34" charset="0"/>
                        </a:rPr>
                        <a:t>aufgrund einer einseitigen Ausrichtung</a:t>
                      </a:r>
                      <a:r>
                        <a:rPr lang="de-DE" sz="1400" dirty="0">
                          <a:latin typeface="Century Gothic" panose="020B0502020202020204" pitchFamily="34" charset="0"/>
                        </a:rPr>
                        <a:t> des Managements oder – sofern sie das inhärente Risiko beeinflussen – anderer Risikofaktoren für </a:t>
                      </a:r>
                      <a:r>
                        <a:rPr lang="de-DE" sz="1400" b="1" dirty="0">
                          <a:latin typeface="Century Gothic" panose="020B0502020202020204" pitchFamily="34" charset="0"/>
                        </a:rPr>
                        <a:t>dolose Handlungen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vMerge="1">
                  <a:txBody>
                    <a:bodyPr/>
                    <a:lstStyle/>
                    <a:p>
                      <a:pPr marL="285750" indent="-285750">
                        <a:buFont typeface="Arial" panose="020B0604020202020204" pitchFamily="34" charset="0"/>
                        <a:buChar char="•"/>
                      </a:pPr>
                      <a:endParaRPr lang="de-DE" sz="1400" dirty="0"/>
                    </a:p>
                  </a:txBody>
                  <a:tcPr/>
                </a:tc>
                <a:extLst>
                  <a:ext uri="{0D108BD9-81ED-4DB2-BD59-A6C34878D82A}">
                    <a16:rowId xmlns:a16="http://schemas.microsoft.com/office/drawing/2014/main" val="3638205860"/>
                  </a:ext>
                </a:extLst>
              </a:tr>
            </a:tbl>
          </a:graphicData>
        </a:graphic>
      </p:graphicFrame>
      <p:sp>
        <p:nvSpPr>
          <p:cNvPr id="14" name="Textfeld 1">
            <a:extLst>
              <a:ext uri="{FF2B5EF4-FFF2-40B4-BE49-F238E27FC236}">
                <a16:creationId xmlns:a16="http://schemas.microsoft.com/office/drawing/2014/main" id="{5EA9A2F9-8D25-4C17-B151-A0E912E233FF}"/>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241612720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836712"/>
            <a:ext cx="915955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3.4.6 Spektrum inhärenter Risiken insbesondere in Bezug zu den Risiken auf </a:t>
            </a:r>
            <a:r>
              <a:rPr lang="de-DE" altLang="de-DE" dirty="0">
                <a:solidFill>
                  <a:srgbClr val="FF0000"/>
                </a:solidFill>
                <a:latin typeface="Century Gothic" panose="020B0502020202020204" pitchFamily="34" charset="0"/>
              </a:rPr>
              <a:t>“Aussageebene“</a:t>
            </a:r>
            <a:endParaRPr lang="de-DE" altLang="de-DE" dirty="0">
              <a:solidFill>
                <a:srgbClr val="00B0F0"/>
              </a:solidFill>
              <a:latin typeface="Century Gothic" panose="020B0502020202020204" pitchFamily="34" charset="0"/>
            </a:endParaRPr>
          </a:p>
        </p:txBody>
      </p:sp>
      <p:cxnSp>
        <p:nvCxnSpPr>
          <p:cNvPr id="12" name="Gerade Verbindung mit Pfeil 11">
            <a:extLst>
              <a:ext uri="{FF2B5EF4-FFF2-40B4-BE49-F238E27FC236}">
                <a16:creationId xmlns:a16="http://schemas.microsoft.com/office/drawing/2014/main" id="{730CBF3E-3069-4ACE-9660-AEBF54F46F42}"/>
              </a:ext>
            </a:extLst>
          </p:cNvPr>
          <p:cNvCxnSpPr/>
          <p:nvPr/>
        </p:nvCxnSpPr>
        <p:spPr>
          <a:xfrm>
            <a:off x="1952797" y="5921465"/>
            <a:ext cx="4926842" cy="0"/>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3" name="Gerade Verbindung mit Pfeil 12">
            <a:extLst>
              <a:ext uri="{FF2B5EF4-FFF2-40B4-BE49-F238E27FC236}">
                <a16:creationId xmlns:a16="http://schemas.microsoft.com/office/drawing/2014/main" id="{66E017AD-7F3E-4A3D-A4E1-9599A16F476A}"/>
              </a:ext>
            </a:extLst>
          </p:cNvPr>
          <p:cNvCxnSpPr>
            <a:cxnSpLocks/>
          </p:cNvCxnSpPr>
          <p:nvPr/>
        </p:nvCxnSpPr>
        <p:spPr>
          <a:xfrm flipH="1" flipV="1">
            <a:off x="1946755" y="3327080"/>
            <a:ext cx="1021" cy="2613055"/>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27AF20C3-E45C-4191-B2B6-37D4076C7DBC}"/>
              </a:ext>
            </a:extLst>
          </p:cNvPr>
          <p:cNvSpPr txBox="1"/>
          <p:nvPr/>
        </p:nvSpPr>
        <p:spPr>
          <a:xfrm>
            <a:off x="7565103" y="5555267"/>
            <a:ext cx="2540085" cy="754053"/>
          </a:xfrm>
          <a:prstGeom prst="rect">
            <a:avLst/>
          </a:prstGeom>
          <a:solidFill>
            <a:schemeClr val="bg1">
              <a:lumMod val="95000"/>
            </a:schemeClr>
          </a:solidFill>
        </p:spPr>
        <p:txBody>
          <a:bodyPr wrap="square" rtlCol="0">
            <a:spAutoFit/>
          </a:bodyPr>
          <a:lstStyle/>
          <a:p>
            <a:r>
              <a:rPr lang="de-DE" sz="1200" b="1" dirty="0">
                <a:latin typeface="Century Gothic" panose="020B0502020202020204" pitchFamily="34" charset="0"/>
              </a:rPr>
              <a:t>WAHRSCHEINLICHKEIT</a:t>
            </a:r>
            <a:br>
              <a:rPr lang="de-DE" sz="1200" b="1" dirty="0">
                <a:latin typeface="Century Gothic" panose="020B0502020202020204" pitchFamily="34" charset="0"/>
              </a:rPr>
            </a:br>
            <a:r>
              <a:rPr lang="de-DE" sz="1100" b="1" dirty="0">
                <a:latin typeface="Century Gothic" panose="020B0502020202020204" pitchFamily="34" charset="0"/>
              </a:rPr>
              <a:t>fehlerhafter Darstellungen</a:t>
            </a:r>
            <a:br>
              <a:rPr lang="de-DE" sz="1100" b="1" dirty="0">
                <a:latin typeface="Century Gothic" panose="020B0502020202020204" pitchFamily="34" charset="0"/>
              </a:rPr>
            </a:br>
            <a:r>
              <a:rPr lang="de-DE" sz="1000" dirty="0">
                <a:latin typeface="Century Gothic" panose="020B0502020202020204" pitchFamily="34" charset="0"/>
              </a:rPr>
              <a:t>(wie hoch ist die Wahrscheinlichkeit, dass das Risiko eintritt?)</a:t>
            </a:r>
            <a:endParaRPr lang="de-DE" sz="1200" dirty="0">
              <a:latin typeface="Century Gothic" panose="020B0502020202020204" pitchFamily="34" charset="0"/>
            </a:endParaRPr>
          </a:p>
        </p:txBody>
      </p:sp>
      <p:sp>
        <p:nvSpPr>
          <p:cNvPr id="15" name="Textfeld 14">
            <a:extLst>
              <a:ext uri="{FF2B5EF4-FFF2-40B4-BE49-F238E27FC236}">
                <a16:creationId xmlns:a16="http://schemas.microsoft.com/office/drawing/2014/main" id="{8221CD72-961F-483E-A314-B53D1E36354D}"/>
              </a:ext>
            </a:extLst>
          </p:cNvPr>
          <p:cNvSpPr txBox="1"/>
          <p:nvPr/>
        </p:nvSpPr>
        <p:spPr>
          <a:xfrm>
            <a:off x="1559586" y="1779589"/>
            <a:ext cx="1943784" cy="1107996"/>
          </a:xfrm>
          <a:prstGeom prst="rect">
            <a:avLst/>
          </a:prstGeom>
          <a:solidFill>
            <a:schemeClr val="bg1">
              <a:lumMod val="95000"/>
            </a:schemeClr>
          </a:solidFill>
        </p:spPr>
        <p:txBody>
          <a:bodyPr wrap="square" rtlCol="0">
            <a:spAutoFit/>
          </a:bodyPr>
          <a:lstStyle/>
          <a:p>
            <a:r>
              <a:rPr lang="de-DE" sz="1200" b="1" dirty="0">
                <a:latin typeface="Century Gothic" panose="020B0502020202020204" pitchFamily="34" charset="0"/>
              </a:rPr>
              <a:t>Ausmaß </a:t>
            </a:r>
            <a:br>
              <a:rPr lang="de-DE" sz="1200" b="1" dirty="0">
                <a:latin typeface="Century Gothic" panose="020B0502020202020204" pitchFamily="34" charset="0"/>
              </a:rPr>
            </a:br>
            <a:r>
              <a:rPr lang="de-DE" sz="1200" b="1" dirty="0">
                <a:latin typeface="Century Gothic" panose="020B0502020202020204" pitchFamily="34" charset="0"/>
              </a:rPr>
              <a:t>fehlerhafter Darstellungen</a:t>
            </a:r>
            <a:br>
              <a:rPr lang="de-DE" sz="1200" b="1" dirty="0">
                <a:latin typeface="Century Gothic" panose="020B0502020202020204" pitchFamily="34" charset="0"/>
              </a:rPr>
            </a:br>
            <a:r>
              <a:rPr lang="de-DE" sz="1000" dirty="0">
                <a:latin typeface="Century Gothic" panose="020B0502020202020204" pitchFamily="34" charset="0"/>
              </a:rPr>
              <a:t>(wenn das Risiko eintritt, wie hoch wären die finanziellen Auswirkungen?)</a:t>
            </a:r>
            <a:endParaRPr lang="de-DE" sz="1200" dirty="0">
              <a:latin typeface="Century Gothic" panose="020B0502020202020204" pitchFamily="34" charset="0"/>
            </a:endParaRPr>
          </a:p>
        </p:txBody>
      </p:sp>
      <p:sp>
        <p:nvSpPr>
          <p:cNvPr id="16" name="Textfeld 15">
            <a:extLst>
              <a:ext uri="{FF2B5EF4-FFF2-40B4-BE49-F238E27FC236}">
                <a16:creationId xmlns:a16="http://schemas.microsoft.com/office/drawing/2014/main" id="{79372595-37C5-4999-864C-4907DBB22BF8}"/>
              </a:ext>
            </a:extLst>
          </p:cNvPr>
          <p:cNvSpPr txBox="1"/>
          <p:nvPr/>
        </p:nvSpPr>
        <p:spPr>
          <a:xfrm>
            <a:off x="1487488" y="3069301"/>
            <a:ext cx="918533" cy="276999"/>
          </a:xfrm>
          <a:prstGeom prst="rect">
            <a:avLst/>
          </a:prstGeom>
          <a:noFill/>
        </p:spPr>
        <p:txBody>
          <a:bodyPr wrap="square" rtlCol="0">
            <a:spAutoFit/>
          </a:bodyPr>
          <a:lstStyle/>
          <a:p>
            <a:pPr algn="ctr"/>
            <a:r>
              <a:rPr lang="de-DE" sz="1200" dirty="0">
                <a:latin typeface="Century Gothic" panose="020B0502020202020204" pitchFamily="34" charset="0"/>
              </a:rPr>
              <a:t>hoch</a:t>
            </a:r>
          </a:p>
        </p:txBody>
      </p:sp>
      <p:sp>
        <p:nvSpPr>
          <p:cNvPr id="17" name="Textfeld 16">
            <a:extLst>
              <a:ext uri="{FF2B5EF4-FFF2-40B4-BE49-F238E27FC236}">
                <a16:creationId xmlns:a16="http://schemas.microsoft.com/office/drawing/2014/main" id="{AA41A7F5-5EF2-41AD-A792-C6BD7EE68DA6}"/>
              </a:ext>
            </a:extLst>
          </p:cNvPr>
          <p:cNvSpPr txBox="1"/>
          <p:nvPr/>
        </p:nvSpPr>
        <p:spPr>
          <a:xfrm>
            <a:off x="1642839" y="1218920"/>
            <a:ext cx="8355488" cy="340519"/>
          </a:xfrm>
          <a:prstGeom prst="roundRect">
            <a:avLst/>
          </a:prstGeom>
          <a:solidFill>
            <a:schemeClr val="bg1">
              <a:lumMod val="85000"/>
            </a:schemeClr>
          </a:solidFill>
        </p:spPr>
        <p:txBody>
          <a:bodyPr wrap="square" rtlCol="0">
            <a:spAutoFit/>
          </a:bodyPr>
          <a:lstStyle/>
          <a:p>
            <a:pPr algn="ctr"/>
            <a:r>
              <a:rPr lang="de-DE" sz="1400" b="1" dirty="0">
                <a:latin typeface="Century Gothic" panose="020B0502020202020204" pitchFamily="34" charset="0"/>
              </a:rPr>
              <a:t>Inhärente Risiken „R“ sind in Abhängigkeit von individueller Einschätzung einzutragen</a:t>
            </a:r>
          </a:p>
        </p:txBody>
      </p:sp>
      <p:sp>
        <p:nvSpPr>
          <p:cNvPr id="18" name="Textfeld 17">
            <a:extLst>
              <a:ext uri="{FF2B5EF4-FFF2-40B4-BE49-F238E27FC236}">
                <a16:creationId xmlns:a16="http://schemas.microsoft.com/office/drawing/2014/main" id="{BCFE6A6B-EA92-4591-9896-ABA204805DE1}"/>
              </a:ext>
            </a:extLst>
          </p:cNvPr>
          <p:cNvSpPr txBox="1"/>
          <p:nvPr/>
        </p:nvSpPr>
        <p:spPr>
          <a:xfrm>
            <a:off x="1559586" y="5949987"/>
            <a:ext cx="774336" cy="276999"/>
          </a:xfrm>
          <a:prstGeom prst="rect">
            <a:avLst/>
          </a:prstGeom>
          <a:noFill/>
        </p:spPr>
        <p:txBody>
          <a:bodyPr wrap="square" rtlCol="0">
            <a:spAutoFit/>
          </a:bodyPr>
          <a:lstStyle/>
          <a:p>
            <a:pPr algn="ctr"/>
            <a:r>
              <a:rPr lang="de-DE" sz="1200" dirty="0">
                <a:latin typeface="Century Gothic" panose="020B0502020202020204" pitchFamily="34" charset="0"/>
              </a:rPr>
              <a:t>niedrig</a:t>
            </a:r>
          </a:p>
        </p:txBody>
      </p:sp>
      <p:sp>
        <p:nvSpPr>
          <p:cNvPr id="19" name="Textfeld 18">
            <a:extLst>
              <a:ext uri="{FF2B5EF4-FFF2-40B4-BE49-F238E27FC236}">
                <a16:creationId xmlns:a16="http://schemas.microsoft.com/office/drawing/2014/main" id="{DBA24F3F-22FB-4207-80DA-8EADF26F5B87}"/>
              </a:ext>
            </a:extLst>
          </p:cNvPr>
          <p:cNvSpPr txBox="1"/>
          <p:nvPr/>
        </p:nvSpPr>
        <p:spPr>
          <a:xfrm>
            <a:off x="6875615" y="5782965"/>
            <a:ext cx="1337482" cy="276999"/>
          </a:xfrm>
          <a:prstGeom prst="rect">
            <a:avLst/>
          </a:prstGeom>
          <a:noFill/>
        </p:spPr>
        <p:txBody>
          <a:bodyPr wrap="square" rtlCol="0">
            <a:spAutoFit/>
          </a:bodyPr>
          <a:lstStyle/>
          <a:p>
            <a:r>
              <a:rPr lang="de-DE" sz="1200" dirty="0">
                <a:latin typeface="Century Gothic" panose="020B0502020202020204" pitchFamily="34" charset="0"/>
              </a:rPr>
              <a:t>hoch</a:t>
            </a:r>
          </a:p>
        </p:txBody>
      </p:sp>
      <p:sp>
        <p:nvSpPr>
          <p:cNvPr id="20" name="Rechteck 19">
            <a:extLst>
              <a:ext uri="{FF2B5EF4-FFF2-40B4-BE49-F238E27FC236}">
                <a16:creationId xmlns:a16="http://schemas.microsoft.com/office/drawing/2014/main" id="{98570741-64C7-4E0D-B1CC-2754C7970E2D}"/>
              </a:ext>
            </a:extLst>
          </p:cNvPr>
          <p:cNvSpPr/>
          <p:nvPr/>
        </p:nvSpPr>
        <p:spPr>
          <a:xfrm>
            <a:off x="2039053" y="3460200"/>
            <a:ext cx="1879129" cy="1077624"/>
          </a:xfrm>
          <a:prstGeom prst="rect">
            <a:avLst/>
          </a:prstGeom>
          <a:solidFill>
            <a:srgbClr val="FFFFA3"/>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sp>
        <p:nvSpPr>
          <p:cNvPr id="21" name="Rechteck 20">
            <a:extLst>
              <a:ext uri="{FF2B5EF4-FFF2-40B4-BE49-F238E27FC236}">
                <a16:creationId xmlns:a16="http://schemas.microsoft.com/office/drawing/2014/main" id="{2B955411-D7DE-460E-B11E-E4D9BC2B1420}"/>
              </a:ext>
            </a:extLst>
          </p:cNvPr>
          <p:cNvSpPr/>
          <p:nvPr/>
        </p:nvSpPr>
        <p:spPr>
          <a:xfrm>
            <a:off x="2039053" y="4651724"/>
            <a:ext cx="1879129" cy="1077624"/>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22" name="Rechteck 21">
            <a:extLst>
              <a:ext uri="{FF2B5EF4-FFF2-40B4-BE49-F238E27FC236}">
                <a16:creationId xmlns:a16="http://schemas.microsoft.com/office/drawing/2014/main" id="{06DFBDE8-A25D-4227-BC44-094FB654E23B}"/>
              </a:ext>
            </a:extLst>
          </p:cNvPr>
          <p:cNvSpPr/>
          <p:nvPr/>
        </p:nvSpPr>
        <p:spPr>
          <a:xfrm>
            <a:off x="4119779" y="4662093"/>
            <a:ext cx="1879129" cy="1077624"/>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23" name="Rechteck 22">
            <a:extLst>
              <a:ext uri="{FF2B5EF4-FFF2-40B4-BE49-F238E27FC236}">
                <a16:creationId xmlns:a16="http://schemas.microsoft.com/office/drawing/2014/main" id="{6B4500AF-265E-4FC4-9443-DDD8ED2555E7}"/>
              </a:ext>
            </a:extLst>
          </p:cNvPr>
          <p:cNvSpPr/>
          <p:nvPr/>
        </p:nvSpPr>
        <p:spPr>
          <a:xfrm>
            <a:off x="4119779" y="3460200"/>
            <a:ext cx="1879129" cy="1077624"/>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24" name="Explosion: 8 Zacken 23">
            <a:extLst>
              <a:ext uri="{FF2B5EF4-FFF2-40B4-BE49-F238E27FC236}">
                <a16:creationId xmlns:a16="http://schemas.microsoft.com/office/drawing/2014/main" id="{5E6EC439-EAA9-412F-A109-743474F83AB2}"/>
              </a:ext>
            </a:extLst>
          </p:cNvPr>
          <p:cNvSpPr/>
          <p:nvPr/>
        </p:nvSpPr>
        <p:spPr>
          <a:xfrm>
            <a:off x="2299112" y="4825151"/>
            <a:ext cx="369116" cy="413334"/>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700" dirty="0">
                <a:latin typeface="Century Gothic" panose="020B0502020202020204" pitchFamily="34" charset="0"/>
              </a:rPr>
              <a:t>R1</a:t>
            </a:r>
          </a:p>
        </p:txBody>
      </p:sp>
      <p:sp>
        <p:nvSpPr>
          <p:cNvPr id="25" name="Explosion: 8 Zacken 24">
            <a:extLst>
              <a:ext uri="{FF2B5EF4-FFF2-40B4-BE49-F238E27FC236}">
                <a16:creationId xmlns:a16="http://schemas.microsoft.com/office/drawing/2014/main" id="{A4B75CE6-0F3D-43D6-AA7A-38CDDE73D716}"/>
              </a:ext>
            </a:extLst>
          </p:cNvPr>
          <p:cNvSpPr/>
          <p:nvPr/>
        </p:nvSpPr>
        <p:spPr>
          <a:xfrm>
            <a:off x="3526183" y="4228538"/>
            <a:ext cx="369116" cy="413334"/>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700" dirty="0">
                <a:latin typeface="Century Gothic" panose="020B0502020202020204" pitchFamily="34" charset="0"/>
              </a:rPr>
              <a:t>R3</a:t>
            </a:r>
          </a:p>
        </p:txBody>
      </p:sp>
      <p:sp>
        <p:nvSpPr>
          <p:cNvPr id="26" name="Explosion: 8 Zacken 25">
            <a:extLst>
              <a:ext uri="{FF2B5EF4-FFF2-40B4-BE49-F238E27FC236}">
                <a16:creationId xmlns:a16="http://schemas.microsoft.com/office/drawing/2014/main" id="{E655EACC-98B7-4C4C-AB1D-C4697D34F931}"/>
              </a:ext>
            </a:extLst>
          </p:cNvPr>
          <p:cNvSpPr/>
          <p:nvPr/>
        </p:nvSpPr>
        <p:spPr>
          <a:xfrm>
            <a:off x="4379838" y="5075158"/>
            <a:ext cx="369116" cy="413334"/>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700" dirty="0">
                <a:latin typeface="Century Gothic" panose="020B0502020202020204" pitchFamily="34" charset="0"/>
              </a:rPr>
              <a:t>R5</a:t>
            </a:r>
          </a:p>
        </p:txBody>
      </p:sp>
      <p:sp>
        <p:nvSpPr>
          <p:cNvPr id="27" name="Explosion: 8 Zacken 26">
            <a:extLst>
              <a:ext uri="{FF2B5EF4-FFF2-40B4-BE49-F238E27FC236}">
                <a16:creationId xmlns:a16="http://schemas.microsoft.com/office/drawing/2014/main" id="{32D65E6E-57B0-4C57-B275-C5164DC8DBF4}"/>
              </a:ext>
            </a:extLst>
          </p:cNvPr>
          <p:cNvSpPr/>
          <p:nvPr/>
        </p:nvSpPr>
        <p:spPr>
          <a:xfrm>
            <a:off x="5497738" y="3703148"/>
            <a:ext cx="369116" cy="413334"/>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700" dirty="0">
                <a:latin typeface="Century Gothic" panose="020B0502020202020204" pitchFamily="34" charset="0"/>
              </a:rPr>
              <a:t>R6</a:t>
            </a:r>
          </a:p>
        </p:txBody>
      </p:sp>
      <p:sp>
        <p:nvSpPr>
          <p:cNvPr id="28" name="Explosion: 8 Zacken 27">
            <a:extLst>
              <a:ext uri="{FF2B5EF4-FFF2-40B4-BE49-F238E27FC236}">
                <a16:creationId xmlns:a16="http://schemas.microsoft.com/office/drawing/2014/main" id="{D283AB40-AE32-4B74-8DD9-BD37B437DBBE}"/>
              </a:ext>
            </a:extLst>
          </p:cNvPr>
          <p:cNvSpPr/>
          <p:nvPr/>
        </p:nvSpPr>
        <p:spPr>
          <a:xfrm>
            <a:off x="2746927" y="3909815"/>
            <a:ext cx="369116" cy="413334"/>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700" dirty="0">
                <a:latin typeface="Century Gothic" panose="020B0502020202020204" pitchFamily="34" charset="0"/>
              </a:rPr>
              <a:t>R2</a:t>
            </a:r>
          </a:p>
        </p:txBody>
      </p:sp>
      <p:sp>
        <p:nvSpPr>
          <p:cNvPr id="29" name="Explosion: 8 Zacken 28">
            <a:extLst>
              <a:ext uri="{FF2B5EF4-FFF2-40B4-BE49-F238E27FC236}">
                <a16:creationId xmlns:a16="http://schemas.microsoft.com/office/drawing/2014/main" id="{C37E70A8-9282-403E-BB50-112232BE043F}"/>
              </a:ext>
            </a:extLst>
          </p:cNvPr>
          <p:cNvSpPr/>
          <p:nvPr/>
        </p:nvSpPr>
        <p:spPr>
          <a:xfrm>
            <a:off x="4416526" y="4344576"/>
            <a:ext cx="369116" cy="413334"/>
          </a:xfrm>
          <a:prstGeom prst="irregularSeal1">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700" dirty="0">
                <a:latin typeface="Century Gothic" panose="020B0502020202020204" pitchFamily="34" charset="0"/>
              </a:rPr>
              <a:t>R4</a:t>
            </a:r>
          </a:p>
        </p:txBody>
      </p:sp>
      <p:sp>
        <p:nvSpPr>
          <p:cNvPr id="30" name="Rechteck: abgerundete Ecken 29">
            <a:extLst>
              <a:ext uri="{FF2B5EF4-FFF2-40B4-BE49-F238E27FC236}">
                <a16:creationId xmlns:a16="http://schemas.microsoft.com/office/drawing/2014/main" id="{E4753102-5E6B-4699-90DB-58118DF7BD0C}"/>
              </a:ext>
            </a:extLst>
          </p:cNvPr>
          <p:cNvSpPr/>
          <p:nvPr/>
        </p:nvSpPr>
        <p:spPr>
          <a:xfrm>
            <a:off x="6253864" y="1998637"/>
            <a:ext cx="3744463" cy="1639018"/>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200" b="1" dirty="0">
                <a:solidFill>
                  <a:schemeClr val="bg1"/>
                </a:solidFill>
                <a:latin typeface="Century Gothic" panose="020B0502020202020204" pitchFamily="34" charset="0"/>
              </a:rPr>
              <a:t>Bedeutsame Risiken</a:t>
            </a:r>
            <a:br>
              <a:rPr lang="de-DE" sz="1200" b="1" dirty="0">
                <a:solidFill>
                  <a:schemeClr val="bg1"/>
                </a:solidFill>
                <a:latin typeface="Century Gothic" panose="020B0502020202020204" pitchFamily="34" charset="0"/>
              </a:rPr>
            </a:br>
            <a:r>
              <a:rPr lang="de-DE" sz="1100" dirty="0">
                <a:solidFill>
                  <a:schemeClr val="bg1"/>
                </a:solidFill>
                <a:latin typeface="Century Gothic" panose="020B0502020202020204" pitchFamily="34" charset="0"/>
              </a:rPr>
              <a:t>(Inhärente Risiken, die nahe am oberen Ende</a:t>
            </a:r>
          </a:p>
          <a:p>
            <a:pPr algn="ctr"/>
            <a:r>
              <a:rPr lang="de-DE" sz="1100" dirty="0">
                <a:solidFill>
                  <a:schemeClr val="bg1"/>
                </a:solidFill>
                <a:latin typeface="Century Gothic" panose="020B0502020202020204" pitchFamily="34" charset="0"/>
              </a:rPr>
              <a:t>des Spektrums liegen)</a:t>
            </a:r>
          </a:p>
          <a:p>
            <a:pPr algn="ctr"/>
            <a:endParaRPr lang="de-DE" sz="1000" dirty="0">
              <a:solidFill>
                <a:schemeClr val="bg1"/>
              </a:solidFill>
              <a:latin typeface="Century Gothic" panose="020B0502020202020204" pitchFamily="34" charset="0"/>
            </a:endParaRPr>
          </a:p>
          <a:p>
            <a:pPr algn="ctr"/>
            <a:r>
              <a:rPr lang="de-DE" sz="1200" dirty="0">
                <a:latin typeface="Century Gothic" panose="020B0502020202020204" pitchFamily="34" charset="0"/>
              </a:rPr>
              <a:t>erfordern besondere Aufmerksamkeit! </a:t>
            </a:r>
          </a:p>
        </p:txBody>
      </p:sp>
      <p:pic>
        <p:nvPicPr>
          <p:cNvPr id="31" name="Grafik 30" descr="Gehirn im Kopf">
            <a:extLst>
              <a:ext uri="{FF2B5EF4-FFF2-40B4-BE49-F238E27FC236}">
                <a16:creationId xmlns:a16="http://schemas.microsoft.com/office/drawing/2014/main" id="{5BBB014E-C731-4ED2-8881-5A2B41126C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30891" y="2966945"/>
            <a:ext cx="590408" cy="590408"/>
          </a:xfrm>
          <a:prstGeom prst="rect">
            <a:avLst/>
          </a:prstGeom>
        </p:spPr>
      </p:pic>
      <p:cxnSp>
        <p:nvCxnSpPr>
          <p:cNvPr id="32" name="Gerade Verbindung mit Pfeil 31">
            <a:extLst>
              <a:ext uri="{FF2B5EF4-FFF2-40B4-BE49-F238E27FC236}">
                <a16:creationId xmlns:a16="http://schemas.microsoft.com/office/drawing/2014/main" id="{432B9E82-58B6-4332-9C55-D17AEA6171F0}"/>
              </a:ext>
            </a:extLst>
          </p:cNvPr>
          <p:cNvCxnSpPr/>
          <p:nvPr/>
        </p:nvCxnSpPr>
        <p:spPr>
          <a:xfrm>
            <a:off x="1946755" y="5933414"/>
            <a:ext cx="4926842" cy="0"/>
          </a:xfrm>
          <a:prstGeom prst="straightConnector1">
            <a:avLst/>
          </a:prstGeom>
          <a:ln w="22225">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3" name="Textfeld 1">
            <a:extLst>
              <a:ext uri="{FF2B5EF4-FFF2-40B4-BE49-F238E27FC236}">
                <a16:creationId xmlns:a16="http://schemas.microsoft.com/office/drawing/2014/main" id="{B19E4E88-B95A-428B-B61A-16954F50FE1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267940038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1080000"/>
            <a:ext cx="622446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3.4.7 ISA [DE] 315 (</a:t>
            </a:r>
            <a:r>
              <a:rPr lang="de-DE" altLang="de-DE" dirty="0" err="1">
                <a:solidFill>
                  <a:srgbClr val="00B0F0"/>
                </a:solidFill>
                <a:latin typeface="Century Gothic" panose="020B0502020202020204" pitchFamily="34" charset="0"/>
              </a:rPr>
              <a:t>Revised</a:t>
            </a:r>
            <a:r>
              <a:rPr lang="de-DE" altLang="de-DE" dirty="0">
                <a:solidFill>
                  <a:srgbClr val="00B0F0"/>
                </a:solidFill>
                <a:latin typeface="Century Gothic" panose="020B0502020202020204" pitchFamily="34" charset="0"/>
              </a:rPr>
              <a:t> 2019): Beurteilung des Kontrollrisikos</a:t>
            </a:r>
          </a:p>
        </p:txBody>
      </p:sp>
      <p:sp>
        <p:nvSpPr>
          <p:cNvPr id="26" name="Rechteck: abgerundete Ecken 25">
            <a:extLst>
              <a:ext uri="{FF2B5EF4-FFF2-40B4-BE49-F238E27FC236}">
                <a16:creationId xmlns:a16="http://schemas.microsoft.com/office/drawing/2014/main" id="{F485E09D-7AE2-43F0-8662-A4160509B0C3}"/>
              </a:ext>
            </a:extLst>
          </p:cNvPr>
          <p:cNvSpPr/>
          <p:nvPr/>
        </p:nvSpPr>
        <p:spPr>
          <a:xfrm>
            <a:off x="1622028" y="2277262"/>
            <a:ext cx="3693600" cy="762307"/>
          </a:xfrm>
          <a:prstGeom prst="roundRect">
            <a:avLst/>
          </a:prstGeom>
          <a:solidFill>
            <a:schemeClr val="bg1">
              <a:lumMod val="8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0" dirty="0">
                <a:solidFill>
                  <a:schemeClr val="tx1"/>
                </a:solidFill>
                <a:latin typeface="Century Gothic" panose="020B0502020202020204" pitchFamily="34" charset="0"/>
              </a:rPr>
              <a:t>Beurteilung der Ausgestaltung der identifizierten Kontrollen in der Komponente „Kontrollaktivitäten“</a:t>
            </a:r>
          </a:p>
        </p:txBody>
      </p:sp>
      <p:sp>
        <p:nvSpPr>
          <p:cNvPr id="27" name="Textfeld 26">
            <a:extLst>
              <a:ext uri="{FF2B5EF4-FFF2-40B4-BE49-F238E27FC236}">
                <a16:creationId xmlns:a16="http://schemas.microsoft.com/office/drawing/2014/main" id="{8F90D72E-B084-468F-AB7A-16B3983D6AB7}"/>
              </a:ext>
            </a:extLst>
          </p:cNvPr>
          <p:cNvSpPr txBox="1"/>
          <p:nvPr/>
        </p:nvSpPr>
        <p:spPr>
          <a:xfrm>
            <a:off x="3478434" y="3106875"/>
            <a:ext cx="1103498" cy="276999"/>
          </a:xfrm>
          <a:prstGeom prst="rect">
            <a:avLst/>
          </a:prstGeom>
          <a:noFill/>
        </p:spPr>
        <p:txBody>
          <a:bodyPr wrap="square" rtlCol="0">
            <a:spAutoFit/>
          </a:bodyPr>
          <a:lstStyle/>
          <a:p>
            <a:r>
              <a:rPr lang="de-DE" sz="1200" b="0" dirty="0">
                <a:latin typeface="Century Gothic" panose="020B0502020202020204" pitchFamily="34" charset="0"/>
              </a:rPr>
              <a:t>Basis für</a:t>
            </a:r>
          </a:p>
        </p:txBody>
      </p:sp>
      <p:sp>
        <p:nvSpPr>
          <p:cNvPr id="28" name="Textfeld 27">
            <a:extLst>
              <a:ext uri="{FF2B5EF4-FFF2-40B4-BE49-F238E27FC236}">
                <a16:creationId xmlns:a16="http://schemas.microsoft.com/office/drawing/2014/main" id="{21A17D4C-DD88-443B-AE14-1E0EEDB82A4C}"/>
              </a:ext>
            </a:extLst>
          </p:cNvPr>
          <p:cNvSpPr txBox="1"/>
          <p:nvPr/>
        </p:nvSpPr>
        <p:spPr>
          <a:xfrm>
            <a:off x="5325316" y="3396524"/>
            <a:ext cx="1103498" cy="276999"/>
          </a:xfrm>
          <a:prstGeom prst="rect">
            <a:avLst/>
          </a:prstGeom>
          <a:noFill/>
        </p:spPr>
        <p:txBody>
          <a:bodyPr wrap="square" rtlCol="0">
            <a:spAutoFit/>
          </a:bodyPr>
          <a:lstStyle/>
          <a:p>
            <a:r>
              <a:rPr lang="de-DE" sz="1200" b="0" dirty="0">
                <a:latin typeface="Century Gothic" panose="020B0502020202020204" pitchFamily="34" charset="0"/>
              </a:rPr>
              <a:t>Grundlage </a:t>
            </a:r>
          </a:p>
        </p:txBody>
      </p:sp>
      <p:sp>
        <p:nvSpPr>
          <p:cNvPr id="29" name="Rechteck: abgerundete Ecken 28">
            <a:extLst>
              <a:ext uri="{FF2B5EF4-FFF2-40B4-BE49-F238E27FC236}">
                <a16:creationId xmlns:a16="http://schemas.microsoft.com/office/drawing/2014/main" id="{CAA3D521-30A2-417C-8023-4B4197578C02}"/>
              </a:ext>
            </a:extLst>
          </p:cNvPr>
          <p:cNvSpPr/>
          <p:nvPr/>
        </p:nvSpPr>
        <p:spPr>
          <a:xfrm>
            <a:off x="6323891" y="4386462"/>
            <a:ext cx="3693600" cy="676800"/>
          </a:xfrm>
          <a:prstGeom prst="roundRect">
            <a:avLst/>
          </a:prstGeom>
          <a:solidFill>
            <a:schemeClr val="bg1">
              <a:lumMod val="8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0" dirty="0">
                <a:solidFill>
                  <a:schemeClr val="tx1"/>
                </a:solidFill>
                <a:latin typeface="Century Gothic" panose="020B0502020202020204" pitchFamily="34" charset="0"/>
              </a:rPr>
              <a:t>Bestätigung der ersten </a:t>
            </a:r>
            <a:br>
              <a:rPr lang="de-DE" sz="1400" b="0" dirty="0">
                <a:solidFill>
                  <a:schemeClr val="tx1"/>
                </a:solidFill>
                <a:latin typeface="Century Gothic" panose="020B0502020202020204" pitchFamily="34" charset="0"/>
              </a:rPr>
            </a:br>
            <a:r>
              <a:rPr lang="de-DE" sz="1400" b="0" dirty="0">
                <a:solidFill>
                  <a:schemeClr val="tx1"/>
                </a:solidFill>
                <a:latin typeface="Century Gothic" panose="020B0502020202020204" pitchFamily="34" charset="0"/>
              </a:rPr>
              <a:t>Einschätzung zur Wirksamkeit?</a:t>
            </a:r>
          </a:p>
        </p:txBody>
      </p:sp>
      <p:sp>
        <p:nvSpPr>
          <p:cNvPr id="30" name="Textfeld 29">
            <a:extLst>
              <a:ext uri="{FF2B5EF4-FFF2-40B4-BE49-F238E27FC236}">
                <a16:creationId xmlns:a16="http://schemas.microsoft.com/office/drawing/2014/main" id="{80F12E80-94D6-468B-A5F5-5CAE8D11E8A1}"/>
              </a:ext>
            </a:extLst>
          </p:cNvPr>
          <p:cNvSpPr txBox="1"/>
          <p:nvPr/>
        </p:nvSpPr>
        <p:spPr>
          <a:xfrm>
            <a:off x="5887089" y="4403601"/>
            <a:ext cx="369117" cy="276999"/>
          </a:xfrm>
          <a:prstGeom prst="rect">
            <a:avLst/>
          </a:prstGeom>
          <a:noFill/>
        </p:spPr>
        <p:txBody>
          <a:bodyPr wrap="square" rtlCol="0">
            <a:spAutoFit/>
          </a:bodyPr>
          <a:lstStyle/>
          <a:p>
            <a:r>
              <a:rPr lang="de-DE" sz="1200" b="0" dirty="0">
                <a:latin typeface="Century Gothic" panose="020B0502020202020204" pitchFamily="34" charset="0"/>
              </a:rPr>
              <a:t>ja</a:t>
            </a:r>
          </a:p>
        </p:txBody>
      </p:sp>
      <p:sp>
        <p:nvSpPr>
          <p:cNvPr id="31" name="Textfeld 30">
            <a:extLst>
              <a:ext uri="{FF2B5EF4-FFF2-40B4-BE49-F238E27FC236}">
                <a16:creationId xmlns:a16="http://schemas.microsoft.com/office/drawing/2014/main" id="{BDBB5529-8B35-4DFC-83BD-B07C980452FE}"/>
              </a:ext>
            </a:extLst>
          </p:cNvPr>
          <p:cNvSpPr txBox="1"/>
          <p:nvPr/>
        </p:nvSpPr>
        <p:spPr>
          <a:xfrm>
            <a:off x="8148012" y="5196238"/>
            <a:ext cx="540271" cy="276999"/>
          </a:xfrm>
          <a:prstGeom prst="rect">
            <a:avLst/>
          </a:prstGeom>
          <a:noFill/>
        </p:spPr>
        <p:txBody>
          <a:bodyPr wrap="square" rtlCol="0">
            <a:spAutoFit/>
          </a:bodyPr>
          <a:lstStyle/>
          <a:p>
            <a:r>
              <a:rPr lang="de-DE" sz="1200" dirty="0">
                <a:solidFill>
                  <a:srgbClr val="FF0000"/>
                </a:solidFill>
                <a:latin typeface="Century Gothic" panose="020B0502020202020204" pitchFamily="34" charset="0"/>
              </a:rPr>
              <a:t>nein</a:t>
            </a:r>
          </a:p>
        </p:txBody>
      </p:sp>
      <p:sp>
        <p:nvSpPr>
          <p:cNvPr id="32" name="Rechteck: abgerundete Ecken 31">
            <a:extLst>
              <a:ext uri="{FF2B5EF4-FFF2-40B4-BE49-F238E27FC236}">
                <a16:creationId xmlns:a16="http://schemas.microsoft.com/office/drawing/2014/main" id="{3FF9777D-8658-4E50-BF69-930C00EE4892}"/>
              </a:ext>
            </a:extLst>
          </p:cNvPr>
          <p:cNvSpPr/>
          <p:nvPr/>
        </p:nvSpPr>
        <p:spPr>
          <a:xfrm>
            <a:off x="6323891" y="5560512"/>
            <a:ext cx="3693600" cy="67680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Century Gothic" panose="020B0502020202020204" pitchFamily="34" charset="0"/>
              </a:rPr>
              <a:t>Anpassung der Beurteilung des Kontrollrisikos</a:t>
            </a:r>
          </a:p>
        </p:txBody>
      </p:sp>
      <p:sp>
        <p:nvSpPr>
          <p:cNvPr id="52" name="Rechteck: abgerundete Ecken 51">
            <a:extLst>
              <a:ext uri="{FF2B5EF4-FFF2-40B4-BE49-F238E27FC236}">
                <a16:creationId xmlns:a16="http://schemas.microsoft.com/office/drawing/2014/main" id="{30B36CA0-FEC2-40CA-870D-24D42E039C2B}"/>
              </a:ext>
            </a:extLst>
          </p:cNvPr>
          <p:cNvSpPr/>
          <p:nvPr/>
        </p:nvSpPr>
        <p:spPr>
          <a:xfrm>
            <a:off x="1631504" y="1571370"/>
            <a:ext cx="3693111" cy="59803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0" dirty="0">
                <a:solidFill>
                  <a:schemeClr val="tx1"/>
                </a:solidFill>
                <a:latin typeface="Century Gothic" panose="020B0502020202020204" pitchFamily="34" charset="0"/>
              </a:rPr>
              <a:t>Verständnis von IKS-Komponenten</a:t>
            </a:r>
          </a:p>
        </p:txBody>
      </p:sp>
      <p:sp>
        <p:nvSpPr>
          <p:cNvPr id="53" name="Rechteck: abgerundete Ecken 52">
            <a:extLst>
              <a:ext uri="{FF2B5EF4-FFF2-40B4-BE49-F238E27FC236}">
                <a16:creationId xmlns:a16="http://schemas.microsoft.com/office/drawing/2014/main" id="{ADEC8AA9-103E-46DB-BC2E-D2048BF2E054}"/>
              </a:ext>
            </a:extLst>
          </p:cNvPr>
          <p:cNvSpPr/>
          <p:nvPr/>
        </p:nvSpPr>
        <p:spPr>
          <a:xfrm>
            <a:off x="1622028" y="3471454"/>
            <a:ext cx="3693600" cy="675085"/>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Century Gothic" panose="020B0502020202020204" pitchFamily="34" charset="0"/>
              </a:rPr>
              <a:t>Erste Erwartung zur Wirksamkeit </a:t>
            </a:r>
          </a:p>
          <a:p>
            <a:pPr algn="ctr"/>
            <a:r>
              <a:rPr lang="de-DE" sz="1400" dirty="0">
                <a:solidFill>
                  <a:schemeClr val="tx1"/>
                </a:solidFill>
                <a:latin typeface="Century Gothic" panose="020B0502020202020204" pitchFamily="34" charset="0"/>
              </a:rPr>
              <a:t>der Funktion von Kontrollen</a:t>
            </a:r>
          </a:p>
        </p:txBody>
      </p:sp>
      <p:sp>
        <p:nvSpPr>
          <p:cNvPr id="54" name="Rechteck: abgerundete Ecken 53">
            <a:extLst>
              <a:ext uri="{FF2B5EF4-FFF2-40B4-BE49-F238E27FC236}">
                <a16:creationId xmlns:a16="http://schemas.microsoft.com/office/drawing/2014/main" id="{F99370EC-4B28-42C4-BE1A-DCD202A0A391}"/>
              </a:ext>
            </a:extLst>
          </p:cNvPr>
          <p:cNvSpPr/>
          <p:nvPr/>
        </p:nvSpPr>
        <p:spPr>
          <a:xfrm>
            <a:off x="6323891" y="3461037"/>
            <a:ext cx="3693600" cy="67680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Century Gothic" panose="020B0502020202020204" pitchFamily="34" charset="0"/>
              </a:rPr>
              <a:t>Prüfung der Wirksamkeit der Funktion von Kontrollen bzw. einer Kombination von Kontrollen</a:t>
            </a:r>
          </a:p>
        </p:txBody>
      </p:sp>
      <p:sp>
        <p:nvSpPr>
          <p:cNvPr id="55" name="Rechteck: abgerundete Ecken 54">
            <a:extLst>
              <a:ext uri="{FF2B5EF4-FFF2-40B4-BE49-F238E27FC236}">
                <a16:creationId xmlns:a16="http://schemas.microsoft.com/office/drawing/2014/main" id="{7E2879F4-A7BF-4B21-9F73-F5878844D463}"/>
              </a:ext>
            </a:extLst>
          </p:cNvPr>
          <p:cNvSpPr/>
          <p:nvPr/>
        </p:nvSpPr>
        <p:spPr>
          <a:xfrm>
            <a:off x="1631503" y="4935828"/>
            <a:ext cx="3670245" cy="675085"/>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Century Gothic" panose="020B0502020202020204" pitchFamily="34" charset="0"/>
              </a:rPr>
              <a:t>Einschätzung</a:t>
            </a:r>
            <a:r>
              <a:rPr lang="de-DE" sz="1400" dirty="0">
                <a:solidFill>
                  <a:schemeClr val="bg1"/>
                </a:solidFill>
                <a:latin typeface="Century Gothic" panose="020B0502020202020204" pitchFamily="34" charset="0"/>
              </a:rPr>
              <a:t> </a:t>
            </a:r>
            <a:r>
              <a:rPr lang="de-DE" sz="1400" dirty="0">
                <a:solidFill>
                  <a:schemeClr val="tx1"/>
                </a:solidFill>
                <a:latin typeface="Century Gothic" panose="020B0502020202020204" pitchFamily="34" charset="0"/>
              </a:rPr>
              <a:t>des</a:t>
            </a:r>
            <a:r>
              <a:rPr lang="de-DE" sz="1400" dirty="0">
                <a:solidFill>
                  <a:schemeClr val="bg1"/>
                </a:solidFill>
                <a:latin typeface="Century Gothic" panose="020B0502020202020204" pitchFamily="34" charset="0"/>
              </a:rPr>
              <a:t> </a:t>
            </a:r>
            <a:r>
              <a:rPr lang="de-DE" sz="1400" dirty="0">
                <a:solidFill>
                  <a:srgbClr val="FF0000"/>
                </a:solidFill>
                <a:latin typeface="Century Gothic" panose="020B0502020202020204" pitchFamily="34" charset="0"/>
              </a:rPr>
              <a:t>Kontrollrisikos</a:t>
            </a:r>
          </a:p>
        </p:txBody>
      </p:sp>
      <p:cxnSp>
        <p:nvCxnSpPr>
          <p:cNvPr id="56" name="Verbinder: gewinkelt 55">
            <a:extLst>
              <a:ext uri="{FF2B5EF4-FFF2-40B4-BE49-F238E27FC236}">
                <a16:creationId xmlns:a16="http://schemas.microsoft.com/office/drawing/2014/main" id="{AE36FD5A-4BEC-4486-8728-7931EECC0B85}"/>
              </a:ext>
            </a:extLst>
          </p:cNvPr>
          <p:cNvCxnSpPr>
            <a:cxnSpLocks/>
            <a:stCxn id="29" idx="1"/>
            <a:endCxn id="53" idx="3"/>
          </p:cNvCxnSpPr>
          <p:nvPr/>
        </p:nvCxnSpPr>
        <p:spPr>
          <a:xfrm rot="10800000">
            <a:off x="5315629" y="3808998"/>
            <a:ext cx="1008263" cy="915865"/>
          </a:xfrm>
          <a:prstGeom prst="bentConnector3">
            <a:avLst>
              <a:gd name="adj1" fmla="val 50000"/>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Verbinder: gewinkelt 56">
            <a:extLst>
              <a:ext uri="{FF2B5EF4-FFF2-40B4-BE49-F238E27FC236}">
                <a16:creationId xmlns:a16="http://schemas.microsoft.com/office/drawing/2014/main" id="{B14F7D82-8E04-4D15-8D81-7A266EF7152A}"/>
              </a:ext>
            </a:extLst>
          </p:cNvPr>
          <p:cNvCxnSpPr>
            <a:cxnSpLocks/>
            <a:stCxn id="32" idx="1"/>
            <a:endCxn id="55" idx="3"/>
          </p:cNvCxnSpPr>
          <p:nvPr/>
        </p:nvCxnSpPr>
        <p:spPr>
          <a:xfrm rot="10800000">
            <a:off x="5301749" y="5273372"/>
            <a:ext cx="1022143" cy="625541"/>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Gerade Verbindung mit Pfeil 57">
            <a:extLst>
              <a:ext uri="{FF2B5EF4-FFF2-40B4-BE49-F238E27FC236}">
                <a16:creationId xmlns:a16="http://schemas.microsoft.com/office/drawing/2014/main" id="{6BF9BE76-6DF1-4725-9205-9999A72C72AE}"/>
              </a:ext>
            </a:extLst>
          </p:cNvPr>
          <p:cNvCxnSpPr>
            <a:cxnSpLocks/>
            <a:stCxn id="29" idx="2"/>
            <a:endCxn id="32" idx="0"/>
          </p:cNvCxnSpPr>
          <p:nvPr/>
        </p:nvCxnSpPr>
        <p:spPr>
          <a:xfrm>
            <a:off x="8170691" y="5063262"/>
            <a:ext cx="0" cy="497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9" name="Gerade Verbindung mit Pfeil 58">
            <a:extLst>
              <a:ext uri="{FF2B5EF4-FFF2-40B4-BE49-F238E27FC236}">
                <a16:creationId xmlns:a16="http://schemas.microsoft.com/office/drawing/2014/main" id="{DDB8F0E6-943D-4932-B692-C8C6E715EE6A}"/>
              </a:ext>
            </a:extLst>
          </p:cNvPr>
          <p:cNvCxnSpPr>
            <a:stCxn id="26" idx="2"/>
            <a:endCxn id="53" idx="0"/>
          </p:cNvCxnSpPr>
          <p:nvPr/>
        </p:nvCxnSpPr>
        <p:spPr>
          <a:xfrm>
            <a:off x="3468828" y="3039569"/>
            <a:ext cx="0" cy="431885"/>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60" name="Gerade Verbindung mit Pfeil 59">
            <a:extLst>
              <a:ext uri="{FF2B5EF4-FFF2-40B4-BE49-F238E27FC236}">
                <a16:creationId xmlns:a16="http://schemas.microsoft.com/office/drawing/2014/main" id="{5F463FEF-841B-44DB-977A-2CD873EE61FB}"/>
              </a:ext>
            </a:extLst>
          </p:cNvPr>
          <p:cNvCxnSpPr>
            <a:cxnSpLocks/>
            <a:stCxn id="53" idx="2"/>
            <a:endCxn id="55" idx="0"/>
          </p:cNvCxnSpPr>
          <p:nvPr/>
        </p:nvCxnSpPr>
        <p:spPr>
          <a:xfrm flipH="1">
            <a:off x="3466626" y="4146539"/>
            <a:ext cx="2202" cy="789289"/>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61" name="Gerade Verbindung mit Pfeil 60">
            <a:extLst>
              <a:ext uri="{FF2B5EF4-FFF2-40B4-BE49-F238E27FC236}">
                <a16:creationId xmlns:a16="http://schemas.microsoft.com/office/drawing/2014/main" id="{794D7E14-719F-43AE-A76F-A0284AFB0A3E}"/>
              </a:ext>
            </a:extLst>
          </p:cNvPr>
          <p:cNvCxnSpPr/>
          <p:nvPr/>
        </p:nvCxnSpPr>
        <p:spPr>
          <a:xfrm>
            <a:off x="5315628" y="3673523"/>
            <a:ext cx="1008263" cy="0"/>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sp>
        <p:nvSpPr>
          <p:cNvPr id="62" name="Textfeld 1">
            <a:extLst>
              <a:ext uri="{FF2B5EF4-FFF2-40B4-BE49-F238E27FC236}">
                <a16:creationId xmlns:a16="http://schemas.microsoft.com/office/drawing/2014/main" id="{4B145F98-1D42-4B84-B55E-E46E00F28C74}"/>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421974997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3">
            <a:extLst>
              <a:ext uri="{FF2B5EF4-FFF2-40B4-BE49-F238E27FC236}">
                <a16:creationId xmlns:a16="http://schemas.microsoft.com/office/drawing/2014/main" id="{1FF86547-DAFF-4481-9B02-051C83A6C16D}"/>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9" name="Textfeld 1">
            <a:extLst>
              <a:ext uri="{FF2B5EF4-FFF2-40B4-BE49-F238E27FC236}">
                <a16:creationId xmlns:a16="http://schemas.microsoft.com/office/drawing/2014/main" id="{580B799D-0ABB-4A7C-9FD2-8D31AF54F39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
        <p:nvSpPr>
          <p:cNvPr id="8" name="Rectangle 2">
            <a:extLst>
              <a:ext uri="{FF2B5EF4-FFF2-40B4-BE49-F238E27FC236}">
                <a16:creationId xmlns:a16="http://schemas.microsoft.com/office/drawing/2014/main" id="{61F24629-6865-49E1-8A6A-C22B6B6E493E}"/>
              </a:ext>
            </a:extLst>
          </p:cNvPr>
          <p:cNvSpPr txBox="1">
            <a:spLocks/>
          </p:cNvSpPr>
          <p:nvPr/>
        </p:nvSpPr>
        <p:spPr bwMode="auto">
          <a:xfrm>
            <a:off x="1030780" y="729000"/>
            <a:ext cx="985053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3.5	</a:t>
            </a:r>
            <a:r>
              <a:rPr lang="de-DE" sz="2800" dirty="0">
                <a:latin typeface="Century Gothic" panose="020B0502020202020204" pitchFamily="34" charset="0"/>
              </a:rPr>
              <a:t>Einbeziehung der Anwendung von IT-Risiken nach ISA [DE] 315 (</a:t>
            </a:r>
            <a:r>
              <a:rPr lang="de-DE" sz="2800" dirty="0" err="1">
                <a:latin typeface="Century Gothic" panose="020B0502020202020204" pitchFamily="34" charset="0"/>
              </a:rPr>
              <a:t>Revised</a:t>
            </a:r>
            <a:r>
              <a:rPr lang="de-DE" sz="2800" dirty="0">
                <a:latin typeface="Century Gothic" panose="020B0502020202020204" pitchFamily="34" charset="0"/>
              </a:rPr>
              <a:t> 2019)</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3.5.1</a:t>
            </a:r>
            <a:r>
              <a:rPr lang="de-DE" sz="1800" b="0" dirty="0">
                <a:latin typeface="Century Gothic" panose="020B0502020202020204" pitchFamily="34" charset="0"/>
              </a:rPr>
              <a:t>	Risiken aus dem Einsatz von IT (Beispiel)</a:t>
            </a:r>
          </a:p>
          <a:p>
            <a:pPr marL="2724150" lvl="4" indent="-895350">
              <a:spcBef>
                <a:spcPts val="600"/>
              </a:spcBef>
              <a:spcAft>
                <a:spcPts val="600"/>
              </a:spcAft>
              <a:tabLst>
                <a:tab pos="444500" algn="l"/>
              </a:tabLst>
            </a:pPr>
            <a:r>
              <a:rPr lang="de-DE" sz="1800" dirty="0">
                <a:latin typeface="Century Gothic" panose="020B0502020202020204" pitchFamily="34" charset="0"/>
              </a:rPr>
              <a:t>3.5.2</a:t>
            </a:r>
            <a:r>
              <a:rPr lang="de-DE" sz="1800" b="0" dirty="0">
                <a:latin typeface="Century Gothic" panose="020B0502020202020204" pitchFamily="34" charset="0"/>
              </a:rPr>
              <a:t>	IT-Umgebung einer Einheit</a:t>
            </a:r>
          </a:p>
          <a:p>
            <a:pPr marL="2724150" lvl="4" indent="-895350">
              <a:spcBef>
                <a:spcPts val="600"/>
              </a:spcBef>
              <a:spcAft>
                <a:spcPts val="600"/>
              </a:spcAft>
              <a:tabLst>
                <a:tab pos="444500" algn="l"/>
              </a:tabLst>
            </a:pPr>
            <a:r>
              <a:rPr lang="de-DE" sz="1800" dirty="0">
                <a:latin typeface="Century Gothic" panose="020B0502020202020204" pitchFamily="34" charset="0"/>
              </a:rPr>
              <a:t>3.5.3	</a:t>
            </a:r>
            <a:r>
              <a:rPr lang="de-DE" sz="1800" b="0" dirty="0">
                <a:latin typeface="Century Gothic" panose="020B0502020202020204" pitchFamily="34" charset="0"/>
              </a:rPr>
              <a:t>Umgang des Abschlussprüfers mit IT-Risiken</a:t>
            </a:r>
          </a:p>
          <a:p>
            <a:pPr marL="2724150" lvl="4" indent="-895350">
              <a:spcBef>
                <a:spcPts val="600"/>
              </a:spcBef>
              <a:spcAft>
                <a:spcPts val="600"/>
              </a:spcAft>
              <a:tabLst>
                <a:tab pos="444500" algn="l"/>
              </a:tabLst>
            </a:pPr>
            <a:r>
              <a:rPr lang="de-DE" sz="1800" dirty="0">
                <a:latin typeface="Century Gothic" panose="020B0502020202020204" pitchFamily="34" charset="0"/>
              </a:rPr>
              <a:t>3.5.4	</a:t>
            </a:r>
            <a:r>
              <a:rPr lang="de-DE" sz="1800" b="0" dirty="0">
                <a:latin typeface="Century Gothic" panose="020B0502020202020204" pitchFamily="34" charset="0"/>
              </a:rPr>
              <a:t>Prüfungsplanung und IT-Prüfung</a:t>
            </a:r>
          </a:p>
          <a:p>
            <a:pPr marL="2724150" lvl="4" indent="-895350">
              <a:spcBef>
                <a:spcPts val="600"/>
              </a:spcBef>
              <a:spcAft>
                <a:spcPts val="600"/>
              </a:spcAft>
              <a:tabLst>
                <a:tab pos="444500" algn="l"/>
              </a:tabLst>
            </a:pPr>
            <a:r>
              <a:rPr lang="de-DE" sz="1800" dirty="0">
                <a:latin typeface="Century Gothic" panose="020B0502020202020204" pitchFamily="34" charset="0"/>
              </a:rPr>
              <a:t>3.5.5	</a:t>
            </a:r>
            <a:r>
              <a:rPr lang="de-DE" sz="1800" b="0" dirty="0">
                <a:latin typeface="Century Gothic" panose="020B0502020202020204" pitchFamily="34" charset="0"/>
              </a:rPr>
              <a:t>Würdigung von IT-Anwendungen (ausgewählte Darstellung)</a:t>
            </a:r>
          </a:p>
        </p:txBody>
      </p:sp>
    </p:spTree>
    <p:extLst>
      <p:ext uri="{BB962C8B-B14F-4D97-AF65-F5344CB8AC3E}">
        <p14:creationId xmlns:p14="http://schemas.microsoft.com/office/powerpoint/2010/main" val="13964641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764704"/>
            <a:ext cx="444673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3.5.1 Risiken aus dem Einsatz von IT (Beispiel)</a:t>
            </a:r>
          </a:p>
        </p:txBody>
      </p:sp>
      <p:sp>
        <p:nvSpPr>
          <p:cNvPr id="7" name="Pfeil: nach unten 6">
            <a:extLst>
              <a:ext uri="{FF2B5EF4-FFF2-40B4-BE49-F238E27FC236}">
                <a16:creationId xmlns:a16="http://schemas.microsoft.com/office/drawing/2014/main" id="{EC640B8E-491B-4621-88BD-4A47FD276664}"/>
              </a:ext>
            </a:extLst>
          </p:cNvPr>
          <p:cNvSpPr/>
          <p:nvPr/>
        </p:nvSpPr>
        <p:spPr>
          <a:xfrm rot="1726362">
            <a:off x="1995212" y="1616677"/>
            <a:ext cx="357838" cy="1013273"/>
          </a:xfrm>
          <a:prstGeom prst="down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a:latin typeface="Century Gothic" panose="020B0502020202020204" pitchFamily="34" charset="0"/>
            </a:endParaRPr>
          </a:p>
        </p:txBody>
      </p:sp>
      <p:sp>
        <p:nvSpPr>
          <p:cNvPr id="11" name="Pfeil: nach rechts 10">
            <a:extLst>
              <a:ext uri="{FF2B5EF4-FFF2-40B4-BE49-F238E27FC236}">
                <a16:creationId xmlns:a16="http://schemas.microsoft.com/office/drawing/2014/main" id="{E75646F5-812A-451C-8C6D-994494D5B1FA}"/>
              </a:ext>
            </a:extLst>
          </p:cNvPr>
          <p:cNvSpPr/>
          <p:nvPr/>
        </p:nvSpPr>
        <p:spPr>
          <a:xfrm>
            <a:off x="8496929" y="3085694"/>
            <a:ext cx="553821" cy="55267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a:latin typeface="Century Gothic" panose="020B0502020202020204" pitchFamily="34" charset="0"/>
            </a:endParaRPr>
          </a:p>
        </p:txBody>
      </p:sp>
      <p:sp>
        <p:nvSpPr>
          <p:cNvPr id="12" name="Textfeld 11">
            <a:extLst>
              <a:ext uri="{FF2B5EF4-FFF2-40B4-BE49-F238E27FC236}">
                <a16:creationId xmlns:a16="http://schemas.microsoft.com/office/drawing/2014/main" id="{64FA1F7D-85C1-45B0-851B-3EAE7D2B69F5}"/>
              </a:ext>
            </a:extLst>
          </p:cNvPr>
          <p:cNvSpPr txBox="1"/>
          <p:nvPr/>
        </p:nvSpPr>
        <p:spPr>
          <a:xfrm>
            <a:off x="1127448" y="4841244"/>
            <a:ext cx="1519847" cy="276999"/>
          </a:xfrm>
          <a:prstGeom prst="rect">
            <a:avLst/>
          </a:prstGeom>
          <a:noFill/>
        </p:spPr>
        <p:txBody>
          <a:bodyPr wrap="square" rtlCol="0">
            <a:spAutoFit/>
          </a:bodyPr>
          <a:lstStyle/>
          <a:p>
            <a:pPr algn="ctr"/>
            <a:r>
              <a:rPr lang="de-DE" sz="1200" b="0" dirty="0">
                <a:latin typeface="Century Gothic" panose="020B0502020202020204" pitchFamily="34" charset="0"/>
              </a:rPr>
              <a:t>Datenbank</a:t>
            </a:r>
          </a:p>
        </p:txBody>
      </p:sp>
      <p:sp>
        <p:nvSpPr>
          <p:cNvPr id="13" name="Textfeld 12">
            <a:extLst>
              <a:ext uri="{FF2B5EF4-FFF2-40B4-BE49-F238E27FC236}">
                <a16:creationId xmlns:a16="http://schemas.microsoft.com/office/drawing/2014/main" id="{8557B6F5-A04E-4F72-AFC5-E4262BAF9CD3}"/>
              </a:ext>
            </a:extLst>
          </p:cNvPr>
          <p:cNvSpPr txBox="1"/>
          <p:nvPr/>
        </p:nvSpPr>
        <p:spPr>
          <a:xfrm>
            <a:off x="1468662" y="1077906"/>
            <a:ext cx="1287503" cy="461665"/>
          </a:xfrm>
          <a:prstGeom prst="rect">
            <a:avLst/>
          </a:prstGeom>
          <a:noFill/>
        </p:spPr>
        <p:txBody>
          <a:bodyPr wrap="square" rtlCol="0">
            <a:spAutoFit/>
          </a:bodyPr>
          <a:lstStyle/>
          <a:p>
            <a:pPr algn="ctr"/>
            <a:r>
              <a:rPr lang="de-DE" sz="1200" b="0" dirty="0">
                <a:latin typeface="Century Gothic" panose="020B0502020202020204" pitchFamily="34" charset="0"/>
              </a:rPr>
              <a:t>unberechtigte Personen</a:t>
            </a:r>
          </a:p>
        </p:txBody>
      </p:sp>
      <p:sp>
        <p:nvSpPr>
          <p:cNvPr id="14" name="Textfeld 13">
            <a:extLst>
              <a:ext uri="{FF2B5EF4-FFF2-40B4-BE49-F238E27FC236}">
                <a16:creationId xmlns:a16="http://schemas.microsoft.com/office/drawing/2014/main" id="{506F5FC9-BC0B-4CD4-9254-75E165C338E3}"/>
              </a:ext>
            </a:extLst>
          </p:cNvPr>
          <p:cNvSpPr txBox="1"/>
          <p:nvPr/>
        </p:nvSpPr>
        <p:spPr>
          <a:xfrm>
            <a:off x="3137574" y="5160790"/>
            <a:ext cx="2044800" cy="307777"/>
          </a:xfrm>
          <a:prstGeom prst="rect">
            <a:avLst/>
          </a:prstGeom>
          <a:noFill/>
        </p:spPr>
        <p:txBody>
          <a:bodyPr wrap="square" rtlCol="0">
            <a:spAutoFit/>
          </a:bodyPr>
          <a:lstStyle/>
          <a:p>
            <a:pPr algn="ctr"/>
            <a:r>
              <a:rPr lang="de-DE" sz="1400" dirty="0">
                <a:solidFill>
                  <a:srgbClr val="FF0000"/>
                </a:solidFill>
                <a:latin typeface="Century Gothic" panose="020B0502020202020204" pitchFamily="34" charset="0"/>
              </a:rPr>
              <a:t>IT-KONTROLLEN</a:t>
            </a:r>
          </a:p>
        </p:txBody>
      </p:sp>
      <p:cxnSp>
        <p:nvCxnSpPr>
          <p:cNvPr id="15" name="Verbinder: gewinkelt 14">
            <a:extLst>
              <a:ext uri="{FF2B5EF4-FFF2-40B4-BE49-F238E27FC236}">
                <a16:creationId xmlns:a16="http://schemas.microsoft.com/office/drawing/2014/main" id="{722EFCA3-C7A0-42C0-8B6F-AED01FCC022F}"/>
              </a:ext>
            </a:extLst>
          </p:cNvPr>
          <p:cNvCxnSpPr>
            <a:cxnSpLocks/>
            <a:endCxn id="17" idx="2"/>
          </p:cNvCxnSpPr>
          <p:nvPr/>
        </p:nvCxnSpPr>
        <p:spPr>
          <a:xfrm flipV="1">
            <a:off x="5087888" y="5043838"/>
            <a:ext cx="5414143" cy="966417"/>
          </a:xfrm>
          <a:prstGeom prst="bentConnector2">
            <a:avLst/>
          </a:prstGeom>
          <a:ln w="698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feld 15">
            <a:extLst>
              <a:ext uri="{FF2B5EF4-FFF2-40B4-BE49-F238E27FC236}">
                <a16:creationId xmlns:a16="http://schemas.microsoft.com/office/drawing/2014/main" id="{AC441B49-9E8D-48DC-9E2D-591C9200FAC0}"/>
              </a:ext>
            </a:extLst>
          </p:cNvPr>
          <p:cNvSpPr txBox="1"/>
          <p:nvPr/>
        </p:nvSpPr>
        <p:spPr>
          <a:xfrm>
            <a:off x="5182644" y="5733256"/>
            <a:ext cx="4873796" cy="276999"/>
          </a:xfrm>
          <a:prstGeom prst="rect">
            <a:avLst/>
          </a:prstGeom>
          <a:noFill/>
        </p:spPr>
        <p:txBody>
          <a:bodyPr wrap="square" rtlCol="0">
            <a:spAutoFit/>
          </a:bodyPr>
          <a:lstStyle/>
          <a:p>
            <a:pPr algn="ctr"/>
            <a:r>
              <a:rPr lang="de-DE" sz="1200" dirty="0">
                <a:solidFill>
                  <a:srgbClr val="FF0000"/>
                </a:solidFill>
                <a:latin typeface="Century Gothic" panose="020B0502020202020204" pitchFamily="34" charset="0"/>
              </a:rPr>
              <a:t>Risiken</a:t>
            </a:r>
            <a:r>
              <a:rPr lang="de-DE" sz="1200" b="0" dirty="0">
                <a:latin typeface="Century Gothic" panose="020B0502020202020204" pitchFamily="34" charset="0"/>
              </a:rPr>
              <a:t> für wesentliche falsche Darstellungen im Abschluss</a:t>
            </a:r>
          </a:p>
        </p:txBody>
      </p:sp>
      <p:sp>
        <p:nvSpPr>
          <p:cNvPr id="17" name="Rechteck: abgerundete Ecken 16">
            <a:extLst>
              <a:ext uri="{FF2B5EF4-FFF2-40B4-BE49-F238E27FC236}">
                <a16:creationId xmlns:a16="http://schemas.microsoft.com/office/drawing/2014/main" id="{D8346885-5142-4106-8FB0-B22F89F4C85F}"/>
              </a:ext>
            </a:extLst>
          </p:cNvPr>
          <p:cNvSpPr/>
          <p:nvPr/>
        </p:nvSpPr>
        <p:spPr>
          <a:xfrm>
            <a:off x="9480375" y="1953006"/>
            <a:ext cx="2043311" cy="3090832"/>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wesentliche / </a:t>
            </a:r>
            <a:r>
              <a:rPr lang="de-DE" sz="1200" dirty="0">
                <a:solidFill>
                  <a:schemeClr val="tx1"/>
                </a:solidFill>
                <a:latin typeface="Century Gothic" panose="020B0502020202020204" pitchFamily="34" charset="0"/>
              </a:rPr>
              <a:t>relevante</a:t>
            </a:r>
            <a:r>
              <a:rPr lang="de-DE" sz="1200" b="0" dirty="0">
                <a:solidFill>
                  <a:schemeClr val="tx1"/>
                </a:solidFill>
                <a:latin typeface="Century Gothic" panose="020B0502020202020204" pitchFamily="34" charset="0"/>
              </a:rPr>
              <a:t> Aussagen im Abschluss</a:t>
            </a:r>
          </a:p>
        </p:txBody>
      </p:sp>
      <p:sp>
        <p:nvSpPr>
          <p:cNvPr id="18" name="Rechteck: abgerundete Ecken 17">
            <a:extLst>
              <a:ext uri="{FF2B5EF4-FFF2-40B4-BE49-F238E27FC236}">
                <a16:creationId xmlns:a16="http://schemas.microsoft.com/office/drawing/2014/main" id="{3306AE6E-F5DF-4D0A-B46C-DFE03C6BEAAC}"/>
              </a:ext>
            </a:extLst>
          </p:cNvPr>
          <p:cNvSpPr/>
          <p:nvPr/>
        </p:nvSpPr>
        <p:spPr>
          <a:xfrm>
            <a:off x="6023992" y="1953006"/>
            <a:ext cx="2043312" cy="3090832"/>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automatische Kontenfindung</a:t>
            </a:r>
          </a:p>
          <a:p>
            <a:pPr algn="ctr"/>
            <a:endParaRPr lang="de-DE" sz="1200" b="0" dirty="0">
              <a:solidFill>
                <a:schemeClr val="tx1"/>
              </a:solidFill>
              <a:latin typeface="Century Gothic" panose="020B0502020202020204" pitchFamily="34" charset="0"/>
            </a:endParaRPr>
          </a:p>
          <a:p>
            <a:pPr algn="ctr"/>
            <a:r>
              <a:rPr lang="de-DE" sz="1200" b="0" dirty="0">
                <a:solidFill>
                  <a:schemeClr val="tx1"/>
                </a:solidFill>
                <a:latin typeface="Century Gothic" panose="020B0502020202020204" pitchFamily="34" charset="0"/>
              </a:rPr>
              <a:t>Kalkulationstabellen</a:t>
            </a:r>
          </a:p>
          <a:p>
            <a:pPr algn="ctr"/>
            <a:endParaRPr lang="de-DE" sz="1200" b="0" dirty="0">
              <a:solidFill>
                <a:schemeClr val="tx1"/>
              </a:solidFill>
              <a:latin typeface="Century Gothic" panose="020B0502020202020204" pitchFamily="34" charset="0"/>
            </a:endParaRPr>
          </a:p>
          <a:p>
            <a:pPr algn="ctr"/>
            <a:r>
              <a:rPr lang="de-DE" sz="1200" b="0" dirty="0">
                <a:solidFill>
                  <a:schemeClr val="tx1"/>
                </a:solidFill>
                <a:latin typeface="Century Gothic" panose="020B0502020202020204" pitchFamily="34" charset="0"/>
              </a:rPr>
              <a:t>Bewertungs-</a:t>
            </a:r>
            <a:r>
              <a:rPr lang="de-DE" sz="1200" b="0" dirty="0" err="1">
                <a:solidFill>
                  <a:schemeClr val="tx1"/>
                </a:solidFill>
                <a:latin typeface="Century Gothic" panose="020B0502020202020204" pitchFamily="34" charset="0"/>
              </a:rPr>
              <a:t>schematas</a:t>
            </a:r>
            <a:endParaRPr lang="de-DE" sz="1200" b="0" dirty="0">
              <a:solidFill>
                <a:schemeClr val="tx1"/>
              </a:solidFill>
              <a:latin typeface="Century Gothic" panose="020B0502020202020204" pitchFamily="34" charset="0"/>
            </a:endParaRPr>
          </a:p>
          <a:p>
            <a:pPr algn="ctr"/>
            <a:endParaRPr lang="de-DE" sz="1200" b="0" dirty="0">
              <a:solidFill>
                <a:schemeClr val="tx1"/>
              </a:solidFill>
              <a:latin typeface="Century Gothic" panose="020B0502020202020204" pitchFamily="34" charset="0"/>
            </a:endParaRPr>
          </a:p>
          <a:p>
            <a:pPr algn="ctr"/>
            <a:r>
              <a:rPr lang="de-DE" sz="1200" b="0" dirty="0">
                <a:solidFill>
                  <a:schemeClr val="tx1"/>
                </a:solidFill>
                <a:latin typeface="Century Gothic" panose="020B0502020202020204" pitchFamily="34" charset="0"/>
              </a:rPr>
              <a:t>Auswertungen</a:t>
            </a:r>
          </a:p>
          <a:p>
            <a:pPr algn="ctr"/>
            <a:r>
              <a:rPr lang="de-DE" sz="1200" b="0" dirty="0">
                <a:solidFill>
                  <a:schemeClr val="tx1"/>
                </a:solidFill>
                <a:latin typeface="Century Gothic" panose="020B0502020202020204" pitchFamily="34" charset="0"/>
              </a:rPr>
              <a:t>Reports</a:t>
            </a:r>
          </a:p>
        </p:txBody>
      </p:sp>
      <p:sp>
        <p:nvSpPr>
          <p:cNvPr id="19" name="Rechteck: abgerundete Ecken 18">
            <a:extLst>
              <a:ext uri="{FF2B5EF4-FFF2-40B4-BE49-F238E27FC236}">
                <a16:creationId xmlns:a16="http://schemas.microsoft.com/office/drawing/2014/main" id="{937D831D-609A-4FE0-82A4-F3C743235D39}"/>
              </a:ext>
            </a:extLst>
          </p:cNvPr>
          <p:cNvSpPr/>
          <p:nvPr/>
        </p:nvSpPr>
        <p:spPr>
          <a:xfrm>
            <a:off x="3137574" y="1953928"/>
            <a:ext cx="2044800" cy="308991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bg1"/>
                </a:solidFill>
                <a:latin typeface="Century Gothic" panose="020B0502020202020204" pitchFamily="34" charset="0"/>
              </a:rPr>
              <a:t>In IT hinterlegte, </a:t>
            </a:r>
            <a:r>
              <a:rPr lang="de-DE" sz="1200" dirty="0">
                <a:solidFill>
                  <a:schemeClr val="bg1"/>
                </a:solidFill>
                <a:latin typeface="Century Gothic" panose="020B0502020202020204" pitchFamily="34" charset="0"/>
              </a:rPr>
              <a:t>automatisierte</a:t>
            </a:r>
            <a:r>
              <a:rPr lang="de-DE" sz="1200" b="0" dirty="0">
                <a:solidFill>
                  <a:schemeClr val="bg1"/>
                </a:solidFill>
                <a:latin typeface="Century Gothic" panose="020B0502020202020204" pitchFamily="34" charset="0"/>
              </a:rPr>
              <a:t> </a:t>
            </a:r>
            <a:r>
              <a:rPr lang="de-DE" sz="1200" dirty="0">
                <a:solidFill>
                  <a:schemeClr val="bg1"/>
                </a:solidFill>
                <a:latin typeface="Century Gothic" panose="020B0502020202020204" pitchFamily="34" charset="0"/>
              </a:rPr>
              <a:t>Routinen</a:t>
            </a:r>
            <a:r>
              <a:rPr lang="de-DE" sz="1200" b="0" dirty="0">
                <a:solidFill>
                  <a:schemeClr val="bg1"/>
                </a:solidFill>
                <a:latin typeface="Century Gothic" panose="020B0502020202020204" pitchFamily="34" charset="0"/>
              </a:rPr>
              <a:t> zur Sicherstellung, </a:t>
            </a:r>
          </a:p>
          <a:p>
            <a:pPr algn="ctr"/>
            <a:r>
              <a:rPr lang="de-DE" sz="1200" b="0" dirty="0">
                <a:solidFill>
                  <a:schemeClr val="bg1"/>
                </a:solidFill>
                <a:latin typeface="Century Gothic" panose="020B0502020202020204" pitchFamily="34" charset="0"/>
              </a:rPr>
              <a:t>dass nur berechtigte Personen Zugriff auf Daten haben und korrekte/aktuelle Daten in die richtigen Auswertungen gelangen</a:t>
            </a:r>
          </a:p>
          <a:p>
            <a:pPr algn="ctr"/>
            <a:endParaRPr lang="de-DE" sz="1200" b="0" dirty="0">
              <a:solidFill>
                <a:schemeClr val="bg1"/>
              </a:solidFill>
              <a:latin typeface="Century Gothic" panose="020B0502020202020204" pitchFamily="34" charset="0"/>
            </a:endParaRPr>
          </a:p>
        </p:txBody>
      </p:sp>
      <p:sp>
        <p:nvSpPr>
          <p:cNvPr id="20" name="Rechteck: abgerundete Ecken 19">
            <a:extLst>
              <a:ext uri="{FF2B5EF4-FFF2-40B4-BE49-F238E27FC236}">
                <a16:creationId xmlns:a16="http://schemas.microsoft.com/office/drawing/2014/main" id="{88910B57-D91F-492E-8EE1-A5289AF9D01E}"/>
              </a:ext>
            </a:extLst>
          </p:cNvPr>
          <p:cNvSpPr/>
          <p:nvPr/>
        </p:nvSpPr>
        <p:spPr>
          <a:xfrm>
            <a:off x="3137575" y="5585519"/>
            <a:ext cx="2044800" cy="640092"/>
          </a:xfrm>
          <a:prstGeom prst="roundRect">
            <a:avLst/>
          </a:prstGeom>
          <a:solidFill>
            <a:srgbClr val="FFF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rgbClr val="FF0000"/>
                </a:solidFill>
                <a:latin typeface="Century Gothic" panose="020B0502020202020204" pitchFamily="34" charset="0"/>
              </a:rPr>
              <a:t>mangelhafte Ausgestaltung oder Funktion</a:t>
            </a:r>
            <a:endParaRPr lang="de-DE" sz="1200" dirty="0">
              <a:solidFill>
                <a:schemeClr val="tx1"/>
              </a:solidFill>
              <a:latin typeface="Century Gothic" panose="020B0502020202020204" pitchFamily="34" charset="0"/>
            </a:endParaRPr>
          </a:p>
        </p:txBody>
      </p:sp>
      <p:grpSp>
        <p:nvGrpSpPr>
          <p:cNvPr id="22" name="Grafik 9" descr="Datenbank">
            <a:extLst>
              <a:ext uri="{FF2B5EF4-FFF2-40B4-BE49-F238E27FC236}">
                <a16:creationId xmlns:a16="http://schemas.microsoft.com/office/drawing/2014/main" id="{8D5283FA-C256-499A-BD92-02351A1CEABE}"/>
              </a:ext>
            </a:extLst>
          </p:cNvPr>
          <p:cNvGrpSpPr/>
          <p:nvPr/>
        </p:nvGrpSpPr>
        <p:grpSpPr>
          <a:xfrm>
            <a:off x="1055440" y="2451382"/>
            <a:ext cx="1666232" cy="2561794"/>
            <a:chOff x="238769" y="2470647"/>
            <a:chExt cx="1666232" cy="2561794"/>
          </a:xfrm>
        </p:grpSpPr>
        <p:sp>
          <p:nvSpPr>
            <p:cNvPr id="23" name="Freihandform: Form 22">
              <a:extLst>
                <a:ext uri="{FF2B5EF4-FFF2-40B4-BE49-F238E27FC236}">
                  <a16:creationId xmlns:a16="http://schemas.microsoft.com/office/drawing/2014/main" id="{6D2E8152-E868-4D5D-A64A-8E1E4416F5EC}"/>
                </a:ext>
              </a:extLst>
            </p:cNvPr>
            <p:cNvSpPr/>
            <p:nvPr/>
          </p:nvSpPr>
          <p:spPr>
            <a:xfrm>
              <a:off x="572883" y="2717487"/>
              <a:ext cx="989325" cy="453651"/>
            </a:xfrm>
            <a:custGeom>
              <a:avLst/>
              <a:gdLst>
                <a:gd name="connsiteX0" fmla="*/ 984986 w 989325"/>
                <a:gd name="connsiteY0" fmla="*/ 233497 h 453651"/>
                <a:gd name="connsiteX1" fmla="*/ 499002 w 989325"/>
                <a:gd name="connsiteY1" fmla="*/ 446980 h 453651"/>
                <a:gd name="connsiteX2" fmla="*/ 13017 w 989325"/>
                <a:gd name="connsiteY2" fmla="*/ 233497 h 453651"/>
                <a:gd name="connsiteX3" fmla="*/ 499002 w 989325"/>
                <a:gd name="connsiteY3" fmla="*/ 20014 h 453651"/>
                <a:gd name="connsiteX4" fmla="*/ 984986 w 989325"/>
                <a:gd name="connsiteY4" fmla="*/ 233497 h 453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9325" h="453651">
                  <a:moveTo>
                    <a:pt x="984986" y="233497"/>
                  </a:moveTo>
                  <a:cubicBezTo>
                    <a:pt x="984986" y="351400"/>
                    <a:pt x="767404" y="446980"/>
                    <a:pt x="499002" y="446980"/>
                  </a:cubicBezTo>
                  <a:cubicBezTo>
                    <a:pt x="230600" y="446980"/>
                    <a:pt x="13017" y="351400"/>
                    <a:pt x="13017" y="233497"/>
                  </a:cubicBezTo>
                  <a:cubicBezTo>
                    <a:pt x="13017" y="115594"/>
                    <a:pt x="230600" y="20014"/>
                    <a:pt x="499002" y="20014"/>
                  </a:cubicBezTo>
                  <a:cubicBezTo>
                    <a:pt x="767404" y="20014"/>
                    <a:pt x="984986" y="115594"/>
                    <a:pt x="984986" y="233497"/>
                  </a:cubicBezTo>
                  <a:close/>
                </a:path>
              </a:pathLst>
            </a:custGeom>
            <a:solidFill>
              <a:schemeClr val="tx1"/>
            </a:solidFill>
            <a:ln w="9525" cap="flat">
              <a:noFill/>
              <a:prstDash val="solid"/>
              <a:miter/>
            </a:ln>
          </p:spPr>
          <p:txBody>
            <a:bodyPr rtlCol="0" anchor="ctr"/>
            <a:lstStyle/>
            <a:p>
              <a:endParaRPr lang="de-DE" b="0">
                <a:latin typeface="Century Gothic" panose="020B0502020202020204" pitchFamily="34" charset="0"/>
              </a:endParaRPr>
            </a:p>
          </p:txBody>
        </p:sp>
        <p:sp>
          <p:nvSpPr>
            <p:cNvPr id="24" name="Freihandform: Form 23">
              <a:extLst>
                <a:ext uri="{FF2B5EF4-FFF2-40B4-BE49-F238E27FC236}">
                  <a16:creationId xmlns:a16="http://schemas.microsoft.com/office/drawing/2014/main" id="{1FB7B11A-4CEC-49CC-9435-9D59BBB5DE46}"/>
                </a:ext>
              </a:extLst>
            </p:cNvPr>
            <p:cNvSpPr/>
            <p:nvPr/>
          </p:nvSpPr>
          <p:spPr>
            <a:xfrm>
              <a:off x="572883" y="3037711"/>
              <a:ext cx="989325" cy="667134"/>
            </a:xfrm>
            <a:custGeom>
              <a:avLst/>
              <a:gdLst>
                <a:gd name="connsiteX0" fmla="*/ 846133 w 989325"/>
                <a:gd name="connsiteY0" fmla="*/ 446980 h 667133"/>
                <a:gd name="connsiteX1" fmla="*/ 811420 w 989325"/>
                <a:gd name="connsiteY1" fmla="*/ 393609 h 667133"/>
                <a:gd name="connsiteX2" fmla="*/ 846133 w 989325"/>
                <a:gd name="connsiteY2" fmla="*/ 340238 h 667133"/>
                <a:gd name="connsiteX3" fmla="*/ 880847 w 989325"/>
                <a:gd name="connsiteY3" fmla="*/ 393609 h 667133"/>
                <a:gd name="connsiteX4" fmla="*/ 846133 w 989325"/>
                <a:gd name="connsiteY4" fmla="*/ 446980 h 667133"/>
                <a:gd name="connsiteX5" fmla="*/ 499002 w 989325"/>
                <a:gd name="connsiteY5" fmla="*/ 233497 h 667133"/>
                <a:gd name="connsiteX6" fmla="*/ 13017 w 989325"/>
                <a:gd name="connsiteY6" fmla="*/ 20014 h 667133"/>
                <a:gd name="connsiteX7" fmla="*/ 13017 w 989325"/>
                <a:gd name="connsiteY7" fmla="*/ 446980 h 667133"/>
                <a:gd name="connsiteX8" fmla="*/ 499002 w 989325"/>
                <a:gd name="connsiteY8" fmla="*/ 660463 h 667133"/>
                <a:gd name="connsiteX9" fmla="*/ 984986 w 989325"/>
                <a:gd name="connsiteY9" fmla="*/ 446980 h 667133"/>
                <a:gd name="connsiteX10" fmla="*/ 984986 w 989325"/>
                <a:gd name="connsiteY10" fmla="*/ 20014 h 667133"/>
                <a:gd name="connsiteX11" fmla="*/ 499002 w 989325"/>
                <a:gd name="connsiteY11" fmla="*/ 233497 h 66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9325" h="667133">
                  <a:moveTo>
                    <a:pt x="846133" y="446980"/>
                  </a:moveTo>
                  <a:cubicBezTo>
                    <a:pt x="825306" y="446980"/>
                    <a:pt x="811420" y="425631"/>
                    <a:pt x="811420" y="393609"/>
                  </a:cubicBezTo>
                  <a:cubicBezTo>
                    <a:pt x="811420" y="361587"/>
                    <a:pt x="825306" y="340238"/>
                    <a:pt x="846133" y="340238"/>
                  </a:cubicBezTo>
                  <a:cubicBezTo>
                    <a:pt x="866961" y="340238"/>
                    <a:pt x="880847" y="361587"/>
                    <a:pt x="880847" y="393609"/>
                  </a:cubicBezTo>
                  <a:cubicBezTo>
                    <a:pt x="880847" y="425631"/>
                    <a:pt x="866961" y="446980"/>
                    <a:pt x="846133" y="446980"/>
                  </a:cubicBezTo>
                  <a:close/>
                  <a:moveTo>
                    <a:pt x="499002" y="233497"/>
                  </a:moveTo>
                  <a:cubicBezTo>
                    <a:pt x="231710" y="233497"/>
                    <a:pt x="13017" y="137430"/>
                    <a:pt x="13017" y="20014"/>
                  </a:cubicBezTo>
                  <a:lnTo>
                    <a:pt x="13017" y="446980"/>
                  </a:lnTo>
                  <a:cubicBezTo>
                    <a:pt x="13017" y="564395"/>
                    <a:pt x="231710" y="660463"/>
                    <a:pt x="499002" y="660463"/>
                  </a:cubicBezTo>
                  <a:cubicBezTo>
                    <a:pt x="766293" y="660463"/>
                    <a:pt x="984986" y="564395"/>
                    <a:pt x="984986" y="446980"/>
                  </a:cubicBezTo>
                  <a:lnTo>
                    <a:pt x="984986" y="20014"/>
                  </a:lnTo>
                  <a:cubicBezTo>
                    <a:pt x="984986" y="137430"/>
                    <a:pt x="766293" y="233497"/>
                    <a:pt x="499002" y="233497"/>
                  </a:cubicBezTo>
                  <a:close/>
                </a:path>
              </a:pathLst>
            </a:custGeom>
            <a:solidFill>
              <a:schemeClr val="tx1"/>
            </a:solidFill>
            <a:ln w="9525" cap="flat">
              <a:noFill/>
              <a:prstDash val="solid"/>
              <a:miter/>
            </a:ln>
          </p:spPr>
          <p:txBody>
            <a:bodyPr rtlCol="0" anchor="ctr"/>
            <a:lstStyle/>
            <a:p>
              <a:endParaRPr lang="de-DE" b="0">
                <a:latin typeface="Century Gothic" panose="020B0502020202020204" pitchFamily="34" charset="0"/>
              </a:endParaRPr>
            </a:p>
          </p:txBody>
        </p:sp>
        <p:sp>
          <p:nvSpPr>
            <p:cNvPr id="25" name="Freihandform: Form 24">
              <a:extLst>
                <a:ext uri="{FF2B5EF4-FFF2-40B4-BE49-F238E27FC236}">
                  <a16:creationId xmlns:a16="http://schemas.microsoft.com/office/drawing/2014/main" id="{D5E87318-2CAE-4146-A9DC-7D5E55336545}"/>
                </a:ext>
              </a:extLst>
            </p:cNvPr>
            <p:cNvSpPr/>
            <p:nvPr/>
          </p:nvSpPr>
          <p:spPr>
            <a:xfrm>
              <a:off x="572883" y="3571418"/>
              <a:ext cx="989325" cy="667134"/>
            </a:xfrm>
            <a:custGeom>
              <a:avLst/>
              <a:gdLst>
                <a:gd name="connsiteX0" fmla="*/ 846133 w 989325"/>
                <a:gd name="connsiteY0" fmla="*/ 446980 h 667133"/>
                <a:gd name="connsiteX1" fmla="*/ 811420 w 989325"/>
                <a:gd name="connsiteY1" fmla="*/ 393609 h 667133"/>
                <a:gd name="connsiteX2" fmla="*/ 846133 w 989325"/>
                <a:gd name="connsiteY2" fmla="*/ 340238 h 667133"/>
                <a:gd name="connsiteX3" fmla="*/ 880847 w 989325"/>
                <a:gd name="connsiteY3" fmla="*/ 393609 h 667133"/>
                <a:gd name="connsiteX4" fmla="*/ 846133 w 989325"/>
                <a:gd name="connsiteY4" fmla="*/ 446980 h 667133"/>
                <a:gd name="connsiteX5" fmla="*/ 499002 w 989325"/>
                <a:gd name="connsiteY5" fmla="*/ 233497 h 667133"/>
                <a:gd name="connsiteX6" fmla="*/ 13017 w 989325"/>
                <a:gd name="connsiteY6" fmla="*/ 20014 h 667133"/>
                <a:gd name="connsiteX7" fmla="*/ 13017 w 989325"/>
                <a:gd name="connsiteY7" fmla="*/ 446980 h 667133"/>
                <a:gd name="connsiteX8" fmla="*/ 499002 w 989325"/>
                <a:gd name="connsiteY8" fmla="*/ 660463 h 667133"/>
                <a:gd name="connsiteX9" fmla="*/ 984986 w 989325"/>
                <a:gd name="connsiteY9" fmla="*/ 446980 h 667133"/>
                <a:gd name="connsiteX10" fmla="*/ 984986 w 989325"/>
                <a:gd name="connsiteY10" fmla="*/ 20014 h 667133"/>
                <a:gd name="connsiteX11" fmla="*/ 499002 w 989325"/>
                <a:gd name="connsiteY11" fmla="*/ 233497 h 66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9325" h="667133">
                  <a:moveTo>
                    <a:pt x="846133" y="446980"/>
                  </a:moveTo>
                  <a:cubicBezTo>
                    <a:pt x="825306" y="446980"/>
                    <a:pt x="811420" y="425631"/>
                    <a:pt x="811420" y="393609"/>
                  </a:cubicBezTo>
                  <a:cubicBezTo>
                    <a:pt x="811420" y="361587"/>
                    <a:pt x="825306" y="340238"/>
                    <a:pt x="846133" y="340238"/>
                  </a:cubicBezTo>
                  <a:cubicBezTo>
                    <a:pt x="866961" y="340238"/>
                    <a:pt x="880847" y="361587"/>
                    <a:pt x="880847" y="393609"/>
                  </a:cubicBezTo>
                  <a:cubicBezTo>
                    <a:pt x="880847" y="425631"/>
                    <a:pt x="866961" y="446980"/>
                    <a:pt x="846133" y="446980"/>
                  </a:cubicBezTo>
                  <a:close/>
                  <a:moveTo>
                    <a:pt x="499002" y="233497"/>
                  </a:moveTo>
                  <a:cubicBezTo>
                    <a:pt x="231710" y="233497"/>
                    <a:pt x="13017" y="137430"/>
                    <a:pt x="13017" y="20014"/>
                  </a:cubicBezTo>
                  <a:lnTo>
                    <a:pt x="13017" y="446980"/>
                  </a:lnTo>
                  <a:cubicBezTo>
                    <a:pt x="13017" y="564395"/>
                    <a:pt x="231710" y="660463"/>
                    <a:pt x="499002" y="660463"/>
                  </a:cubicBezTo>
                  <a:cubicBezTo>
                    <a:pt x="766293" y="660463"/>
                    <a:pt x="984986" y="564395"/>
                    <a:pt x="984986" y="446980"/>
                  </a:cubicBezTo>
                  <a:lnTo>
                    <a:pt x="984986" y="20014"/>
                  </a:lnTo>
                  <a:cubicBezTo>
                    <a:pt x="984986" y="137430"/>
                    <a:pt x="766293" y="233497"/>
                    <a:pt x="499002" y="233497"/>
                  </a:cubicBezTo>
                  <a:close/>
                </a:path>
              </a:pathLst>
            </a:custGeom>
            <a:solidFill>
              <a:schemeClr val="tx1"/>
            </a:solidFill>
            <a:ln w="9525" cap="flat">
              <a:noFill/>
              <a:prstDash val="solid"/>
              <a:miter/>
            </a:ln>
          </p:spPr>
          <p:txBody>
            <a:bodyPr rtlCol="0" anchor="ctr"/>
            <a:lstStyle/>
            <a:p>
              <a:endParaRPr lang="de-DE" b="0">
                <a:latin typeface="Century Gothic" panose="020B0502020202020204" pitchFamily="34" charset="0"/>
              </a:endParaRPr>
            </a:p>
          </p:txBody>
        </p:sp>
        <p:sp>
          <p:nvSpPr>
            <p:cNvPr id="26" name="Freihandform: Form 25">
              <a:extLst>
                <a:ext uri="{FF2B5EF4-FFF2-40B4-BE49-F238E27FC236}">
                  <a16:creationId xmlns:a16="http://schemas.microsoft.com/office/drawing/2014/main" id="{9D35B89D-DD7F-4813-8C2F-8971BCD20924}"/>
                </a:ext>
              </a:extLst>
            </p:cNvPr>
            <p:cNvSpPr/>
            <p:nvPr/>
          </p:nvSpPr>
          <p:spPr>
            <a:xfrm>
              <a:off x="572883" y="4105125"/>
              <a:ext cx="989325" cy="667134"/>
            </a:xfrm>
            <a:custGeom>
              <a:avLst/>
              <a:gdLst>
                <a:gd name="connsiteX0" fmla="*/ 846133 w 989325"/>
                <a:gd name="connsiteY0" fmla="*/ 446980 h 667133"/>
                <a:gd name="connsiteX1" fmla="*/ 811420 w 989325"/>
                <a:gd name="connsiteY1" fmla="*/ 393609 h 667133"/>
                <a:gd name="connsiteX2" fmla="*/ 846133 w 989325"/>
                <a:gd name="connsiteY2" fmla="*/ 340238 h 667133"/>
                <a:gd name="connsiteX3" fmla="*/ 880847 w 989325"/>
                <a:gd name="connsiteY3" fmla="*/ 393609 h 667133"/>
                <a:gd name="connsiteX4" fmla="*/ 846133 w 989325"/>
                <a:gd name="connsiteY4" fmla="*/ 446980 h 667133"/>
                <a:gd name="connsiteX5" fmla="*/ 499002 w 989325"/>
                <a:gd name="connsiteY5" fmla="*/ 233497 h 667133"/>
                <a:gd name="connsiteX6" fmla="*/ 13017 w 989325"/>
                <a:gd name="connsiteY6" fmla="*/ 20014 h 667133"/>
                <a:gd name="connsiteX7" fmla="*/ 13017 w 989325"/>
                <a:gd name="connsiteY7" fmla="*/ 446980 h 667133"/>
                <a:gd name="connsiteX8" fmla="*/ 499002 w 989325"/>
                <a:gd name="connsiteY8" fmla="*/ 660463 h 667133"/>
                <a:gd name="connsiteX9" fmla="*/ 984986 w 989325"/>
                <a:gd name="connsiteY9" fmla="*/ 446980 h 667133"/>
                <a:gd name="connsiteX10" fmla="*/ 984986 w 989325"/>
                <a:gd name="connsiteY10" fmla="*/ 20014 h 667133"/>
                <a:gd name="connsiteX11" fmla="*/ 499002 w 989325"/>
                <a:gd name="connsiteY11" fmla="*/ 233497 h 667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89325" h="667133">
                  <a:moveTo>
                    <a:pt x="846133" y="446980"/>
                  </a:moveTo>
                  <a:cubicBezTo>
                    <a:pt x="825306" y="446980"/>
                    <a:pt x="811420" y="425631"/>
                    <a:pt x="811420" y="393609"/>
                  </a:cubicBezTo>
                  <a:cubicBezTo>
                    <a:pt x="811420" y="361587"/>
                    <a:pt x="825306" y="340238"/>
                    <a:pt x="846133" y="340238"/>
                  </a:cubicBezTo>
                  <a:cubicBezTo>
                    <a:pt x="866961" y="340238"/>
                    <a:pt x="880847" y="361587"/>
                    <a:pt x="880847" y="393609"/>
                  </a:cubicBezTo>
                  <a:cubicBezTo>
                    <a:pt x="880847" y="425631"/>
                    <a:pt x="866961" y="446980"/>
                    <a:pt x="846133" y="446980"/>
                  </a:cubicBezTo>
                  <a:close/>
                  <a:moveTo>
                    <a:pt x="499002" y="233497"/>
                  </a:moveTo>
                  <a:cubicBezTo>
                    <a:pt x="231710" y="233497"/>
                    <a:pt x="13017" y="137430"/>
                    <a:pt x="13017" y="20014"/>
                  </a:cubicBezTo>
                  <a:lnTo>
                    <a:pt x="13017" y="446980"/>
                  </a:lnTo>
                  <a:cubicBezTo>
                    <a:pt x="13017" y="564395"/>
                    <a:pt x="231710" y="660463"/>
                    <a:pt x="499002" y="660463"/>
                  </a:cubicBezTo>
                  <a:cubicBezTo>
                    <a:pt x="766293" y="660463"/>
                    <a:pt x="984986" y="564395"/>
                    <a:pt x="984986" y="446980"/>
                  </a:cubicBezTo>
                  <a:lnTo>
                    <a:pt x="984986" y="20014"/>
                  </a:lnTo>
                  <a:cubicBezTo>
                    <a:pt x="984986" y="137430"/>
                    <a:pt x="766293" y="233497"/>
                    <a:pt x="499002" y="233497"/>
                  </a:cubicBezTo>
                  <a:close/>
                </a:path>
              </a:pathLst>
            </a:custGeom>
            <a:solidFill>
              <a:schemeClr val="tx1"/>
            </a:solidFill>
            <a:ln w="9525" cap="flat">
              <a:noFill/>
              <a:prstDash val="solid"/>
              <a:miter/>
            </a:ln>
          </p:spPr>
          <p:txBody>
            <a:bodyPr rtlCol="0" anchor="ctr"/>
            <a:lstStyle/>
            <a:p>
              <a:endParaRPr lang="de-DE" b="0">
                <a:latin typeface="Century Gothic" panose="020B0502020202020204" pitchFamily="34" charset="0"/>
              </a:endParaRPr>
            </a:p>
          </p:txBody>
        </p:sp>
      </p:grpSp>
      <p:sp>
        <p:nvSpPr>
          <p:cNvPr id="27" name="Grafik 13" descr="Verbotszeichen">
            <a:extLst>
              <a:ext uri="{FF2B5EF4-FFF2-40B4-BE49-F238E27FC236}">
                <a16:creationId xmlns:a16="http://schemas.microsoft.com/office/drawing/2014/main" id="{8B3B9715-4613-454B-988D-756762E7487D}"/>
              </a:ext>
            </a:extLst>
          </p:cNvPr>
          <p:cNvSpPr/>
          <p:nvPr/>
        </p:nvSpPr>
        <p:spPr>
          <a:xfrm>
            <a:off x="1978824" y="1835298"/>
            <a:ext cx="433407" cy="433407"/>
          </a:xfrm>
          <a:custGeom>
            <a:avLst/>
            <a:gdLst>
              <a:gd name="connsiteX0" fmla="*/ 219243 w 433407"/>
              <a:gd name="connsiteY0" fmla="*/ 2539 h 433407"/>
              <a:gd name="connsiteX1" fmla="*/ 2539 w 433407"/>
              <a:gd name="connsiteY1" fmla="*/ 219243 h 433407"/>
              <a:gd name="connsiteX2" fmla="*/ 219243 w 433407"/>
              <a:gd name="connsiteY2" fmla="*/ 435947 h 433407"/>
              <a:gd name="connsiteX3" fmla="*/ 435947 w 433407"/>
              <a:gd name="connsiteY3" fmla="*/ 219243 h 433407"/>
              <a:gd name="connsiteX4" fmla="*/ 219243 w 433407"/>
              <a:gd name="connsiteY4" fmla="*/ 2539 h 433407"/>
              <a:gd name="connsiteX5" fmla="*/ 70972 w 433407"/>
              <a:gd name="connsiteY5" fmla="*/ 219243 h 433407"/>
              <a:gd name="connsiteX6" fmla="*/ 93213 w 433407"/>
              <a:gd name="connsiteY6" fmla="*/ 141686 h 433407"/>
              <a:gd name="connsiteX7" fmla="*/ 297371 w 433407"/>
              <a:gd name="connsiteY7" fmla="*/ 345844 h 433407"/>
              <a:gd name="connsiteX8" fmla="*/ 219243 w 433407"/>
              <a:gd name="connsiteY8" fmla="*/ 367514 h 433407"/>
              <a:gd name="connsiteX9" fmla="*/ 70972 w 433407"/>
              <a:gd name="connsiteY9" fmla="*/ 219243 h 433407"/>
              <a:gd name="connsiteX10" fmla="*/ 345274 w 433407"/>
              <a:gd name="connsiteY10" fmla="*/ 296800 h 433407"/>
              <a:gd name="connsiteX11" fmla="*/ 141686 w 433407"/>
              <a:gd name="connsiteY11" fmla="*/ 93213 h 433407"/>
              <a:gd name="connsiteX12" fmla="*/ 219243 w 433407"/>
              <a:gd name="connsiteY12" fmla="*/ 70972 h 433407"/>
              <a:gd name="connsiteX13" fmla="*/ 367514 w 433407"/>
              <a:gd name="connsiteY13" fmla="*/ 219243 h 433407"/>
              <a:gd name="connsiteX14" fmla="*/ 345274 w 433407"/>
              <a:gd name="connsiteY14" fmla="*/ 296800 h 43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33407" h="433407">
                <a:moveTo>
                  <a:pt x="219243" y="2539"/>
                </a:moveTo>
                <a:cubicBezTo>
                  <a:pt x="99486" y="2539"/>
                  <a:pt x="2539" y="99486"/>
                  <a:pt x="2539" y="219243"/>
                </a:cubicBezTo>
                <a:cubicBezTo>
                  <a:pt x="2539" y="339001"/>
                  <a:pt x="99486" y="435947"/>
                  <a:pt x="219243" y="435947"/>
                </a:cubicBezTo>
                <a:cubicBezTo>
                  <a:pt x="339001" y="435947"/>
                  <a:pt x="435947" y="339001"/>
                  <a:pt x="435947" y="219243"/>
                </a:cubicBezTo>
                <a:cubicBezTo>
                  <a:pt x="435947" y="99486"/>
                  <a:pt x="339001" y="2539"/>
                  <a:pt x="219243" y="2539"/>
                </a:cubicBezTo>
                <a:close/>
                <a:moveTo>
                  <a:pt x="70972" y="219243"/>
                </a:moveTo>
                <a:cubicBezTo>
                  <a:pt x="70972" y="190730"/>
                  <a:pt x="78956" y="163927"/>
                  <a:pt x="93213" y="141686"/>
                </a:cubicBezTo>
                <a:lnTo>
                  <a:pt x="297371" y="345844"/>
                </a:lnTo>
                <a:cubicBezTo>
                  <a:pt x="274560" y="359530"/>
                  <a:pt x="247757" y="367514"/>
                  <a:pt x="219243" y="367514"/>
                </a:cubicBezTo>
                <a:cubicBezTo>
                  <a:pt x="137694" y="367514"/>
                  <a:pt x="70972" y="300792"/>
                  <a:pt x="70972" y="219243"/>
                </a:cubicBezTo>
                <a:close/>
                <a:moveTo>
                  <a:pt x="345274" y="296800"/>
                </a:moveTo>
                <a:lnTo>
                  <a:pt x="141686" y="93213"/>
                </a:lnTo>
                <a:cubicBezTo>
                  <a:pt x="163927" y="78956"/>
                  <a:pt x="190730" y="70972"/>
                  <a:pt x="219243" y="70972"/>
                </a:cubicBezTo>
                <a:cubicBezTo>
                  <a:pt x="300792" y="70972"/>
                  <a:pt x="367514" y="137694"/>
                  <a:pt x="367514" y="219243"/>
                </a:cubicBezTo>
                <a:cubicBezTo>
                  <a:pt x="367514" y="247757"/>
                  <a:pt x="359530" y="274560"/>
                  <a:pt x="345274" y="296800"/>
                </a:cubicBezTo>
                <a:close/>
              </a:path>
            </a:pathLst>
          </a:custGeom>
          <a:solidFill>
            <a:srgbClr val="FF0000"/>
          </a:solidFill>
          <a:ln w="5655" cap="flat">
            <a:noFill/>
            <a:prstDash val="solid"/>
            <a:miter/>
          </a:ln>
        </p:spPr>
        <p:txBody>
          <a:bodyPr rtlCol="0" anchor="ctr"/>
          <a:lstStyle/>
          <a:p>
            <a:endParaRPr lang="de-DE" b="0">
              <a:latin typeface="Century Gothic" panose="020B0502020202020204" pitchFamily="34" charset="0"/>
            </a:endParaRPr>
          </a:p>
        </p:txBody>
      </p:sp>
      <p:grpSp>
        <p:nvGrpSpPr>
          <p:cNvPr id="28" name="Grafik 16" descr="Benutzer">
            <a:extLst>
              <a:ext uri="{FF2B5EF4-FFF2-40B4-BE49-F238E27FC236}">
                <a16:creationId xmlns:a16="http://schemas.microsoft.com/office/drawing/2014/main" id="{B97A1147-A506-4172-A615-FEB6A62483A9}"/>
              </a:ext>
            </a:extLst>
          </p:cNvPr>
          <p:cNvGrpSpPr/>
          <p:nvPr/>
        </p:nvGrpSpPr>
        <p:grpSpPr>
          <a:xfrm>
            <a:off x="2547515" y="954383"/>
            <a:ext cx="707285" cy="707285"/>
            <a:chOff x="1527964" y="848228"/>
            <a:chExt cx="707285" cy="707285"/>
          </a:xfrm>
        </p:grpSpPr>
        <p:sp>
          <p:nvSpPr>
            <p:cNvPr id="29" name="Freihandform: Form 28">
              <a:extLst>
                <a:ext uri="{FF2B5EF4-FFF2-40B4-BE49-F238E27FC236}">
                  <a16:creationId xmlns:a16="http://schemas.microsoft.com/office/drawing/2014/main" id="{F9B399B4-A2ED-4F7D-B148-392A3598C8EB}"/>
                </a:ext>
              </a:extLst>
            </p:cNvPr>
            <p:cNvSpPr/>
            <p:nvPr/>
          </p:nvSpPr>
          <p:spPr>
            <a:xfrm>
              <a:off x="1758200" y="945848"/>
              <a:ext cx="243129" cy="243129"/>
            </a:xfrm>
            <a:custGeom>
              <a:avLst/>
              <a:gdLst>
                <a:gd name="connsiteX0" fmla="*/ 241287 w 243129"/>
                <a:gd name="connsiteY0" fmla="*/ 123407 h 243129"/>
                <a:gd name="connsiteX1" fmla="*/ 123407 w 243129"/>
                <a:gd name="connsiteY1" fmla="*/ 241287 h 243129"/>
                <a:gd name="connsiteX2" fmla="*/ 5526 w 243129"/>
                <a:gd name="connsiteY2" fmla="*/ 123407 h 243129"/>
                <a:gd name="connsiteX3" fmla="*/ 123407 w 243129"/>
                <a:gd name="connsiteY3" fmla="*/ 5526 h 243129"/>
                <a:gd name="connsiteX4" fmla="*/ 241287 w 243129"/>
                <a:gd name="connsiteY4" fmla="*/ 123407 h 24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129" h="243129">
                  <a:moveTo>
                    <a:pt x="241287" y="123407"/>
                  </a:moveTo>
                  <a:cubicBezTo>
                    <a:pt x="241287" y="188510"/>
                    <a:pt x="188510" y="241287"/>
                    <a:pt x="123407" y="241287"/>
                  </a:cubicBezTo>
                  <a:cubicBezTo>
                    <a:pt x="58303" y="241287"/>
                    <a:pt x="5526" y="188510"/>
                    <a:pt x="5526" y="123407"/>
                  </a:cubicBezTo>
                  <a:cubicBezTo>
                    <a:pt x="5526" y="58303"/>
                    <a:pt x="58303" y="5526"/>
                    <a:pt x="123407" y="5526"/>
                  </a:cubicBezTo>
                  <a:cubicBezTo>
                    <a:pt x="188510" y="5526"/>
                    <a:pt x="241287" y="58303"/>
                    <a:pt x="241287" y="123407"/>
                  </a:cubicBezTo>
                  <a:close/>
                </a:path>
              </a:pathLst>
            </a:custGeom>
            <a:solidFill>
              <a:schemeClr val="tx1"/>
            </a:solidFill>
            <a:ln w="9525" cap="flat">
              <a:noFill/>
              <a:prstDash val="solid"/>
              <a:miter/>
            </a:ln>
          </p:spPr>
          <p:txBody>
            <a:bodyPr rtlCol="0" anchor="ctr"/>
            <a:lstStyle/>
            <a:p>
              <a:endParaRPr lang="de-DE"/>
            </a:p>
          </p:txBody>
        </p:sp>
        <p:sp>
          <p:nvSpPr>
            <p:cNvPr id="30" name="Freihandform: Form 29">
              <a:extLst>
                <a:ext uri="{FF2B5EF4-FFF2-40B4-BE49-F238E27FC236}">
                  <a16:creationId xmlns:a16="http://schemas.microsoft.com/office/drawing/2014/main" id="{4D7B03DE-8D2E-4962-A95E-A7787741601C}"/>
                </a:ext>
              </a:extLst>
            </p:cNvPr>
            <p:cNvSpPr/>
            <p:nvPr/>
          </p:nvSpPr>
          <p:spPr>
            <a:xfrm>
              <a:off x="1640319" y="1211080"/>
              <a:ext cx="478891" cy="243129"/>
            </a:xfrm>
            <a:custGeom>
              <a:avLst/>
              <a:gdLst>
                <a:gd name="connsiteX0" fmla="*/ 477049 w 478890"/>
                <a:gd name="connsiteY0" fmla="*/ 241287 h 243129"/>
                <a:gd name="connsiteX1" fmla="*/ 477049 w 478890"/>
                <a:gd name="connsiteY1" fmla="*/ 123407 h 243129"/>
                <a:gd name="connsiteX2" fmla="*/ 453473 w 478890"/>
                <a:gd name="connsiteY2" fmla="*/ 76254 h 243129"/>
                <a:gd name="connsiteX3" fmla="*/ 338539 w 478890"/>
                <a:gd name="connsiteY3" fmla="*/ 20261 h 243129"/>
                <a:gd name="connsiteX4" fmla="*/ 241287 w 478890"/>
                <a:gd name="connsiteY4" fmla="*/ 5526 h 243129"/>
                <a:gd name="connsiteX5" fmla="*/ 144036 w 478890"/>
                <a:gd name="connsiteY5" fmla="*/ 20261 h 243129"/>
                <a:gd name="connsiteX6" fmla="*/ 29102 w 478890"/>
                <a:gd name="connsiteY6" fmla="*/ 76254 h 243129"/>
                <a:gd name="connsiteX7" fmla="*/ 5526 w 478890"/>
                <a:gd name="connsiteY7" fmla="*/ 123407 h 243129"/>
                <a:gd name="connsiteX8" fmla="*/ 5526 w 478890"/>
                <a:gd name="connsiteY8" fmla="*/ 241287 h 243129"/>
                <a:gd name="connsiteX9" fmla="*/ 477049 w 478890"/>
                <a:gd name="connsiteY9" fmla="*/ 241287 h 243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8890" h="243129">
                  <a:moveTo>
                    <a:pt x="477049" y="241287"/>
                  </a:moveTo>
                  <a:lnTo>
                    <a:pt x="477049" y="123407"/>
                  </a:lnTo>
                  <a:cubicBezTo>
                    <a:pt x="477049" y="105724"/>
                    <a:pt x="468208" y="88042"/>
                    <a:pt x="453473" y="76254"/>
                  </a:cubicBezTo>
                  <a:cubicBezTo>
                    <a:pt x="421056" y="49731"/>
                    <a:pt x="379797" y="32049"/>
                    <a:pt x="338539" y="20261"/>
                  </a:cubicBezTo>
                  <a:cubicBezTo>
                    <a:pt x="309069" y="11420"/>
                    <a:pt x="276652" y="5526"/>
                    <a:pt x="241287" y="5526"/>
                  </a:cubicBezTo>
                  <a:cubicBezTo>
                    <a:pt x="208870" y="5526"/>
                    <a:pt x="176453" y="11420"/>
                    <a:pt x="144036" y="20261"/>
                  </a:cubicBezTo>
                  <a:cubicBezTo>
                    <a:pt x="102777" y="32049"/>
                    <a:pt x="61519" y="52678"/>
                    <a:pt x="29102" y="76254"/>
                  </a:cubicBezTo>
                  <a:cubicBezTo>
                    <a:pt x="14367" y="88042"/>
                    <a:pt x="5526" y="105724"/>
                    <a:pt x="5526" y="123407"/>
                  </a:cubicBezTo>
                  <a:lnTo>
                    <a:pt x="5526" y="241287"/>
                  </a:lnTo>
                  <a:lnTo>
                    <a:pt x="477049" y="241287"/>
                  </a:lnTo>
                  <a:close/>
                </a:path>
              </a:pathLst>
            </a:custGeom>
            <a:solidFill>
              <a:schemeClr val="tx1"/>
            </a:solidFill>
            <a:ln w="9525" cap="flat">
              <a:noFill/>
              <a:prstDash val="solid"/>
              <a:miter/>
            </a:ln>
          </p:spPr>
          <p:txBody>
            <a:bodyPr rtlCol="0" anchor="ctr"/>
            <a:lstStyle/>
            <a:p>
              <a:endParaRPr lang="de-DE"/>
            </a:p>
          </p:txBody>
        </p:sp>
      </p:grpSp>
      <p:sp>
        <p:nvSpPr>
          <p:cNvPr id="31" name="Textfeld 1">
            <a:extLst>
              <a:ext uri="{FF2B5EF4-FFF2-40B4-BE49-F238E27FC236}">
                <a16:creationId xmlns:a16="http://schemas.microsoft.com/office/drawing/2014/main" id="{8E7DE14C-088E-460C-8C99-6FC62177FBEC}"/>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103460163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1080000"/>
            <a:ext cx="31242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3.5.2 IT-Umgebung einer Einheit</a:t>
            </a:r>
          </a:p>
        </p:txBody>
      </p:sp>
      <p:sp>
        <p:nvSpPr>
          <p:cNvPr id="11" name="Rechteck: abgerundete Ecken 10">
            <a:extLst>
              <a:ext uri="{FF2B5EF4-FFF2-40B4-BE49-F238E27FC236}">
                <a16:creationId xmlns:a16="http://schemas.microsoft.com/office/drawing/2014/main" id="{BAF6762F-79A7-45BE-B29E-7B2644D0FEEF}"/>
              </a:ext>
            </a:extLst>
          </p:cNvPr>
          <p:cNvSpPr/>
          <p:nvPr/>
        </p:nvSpPr>
        <p:spPr>
          <a:xfrm>
            <a:off x="1559496" y="2090607"/>
            <a:ext cx="2880000" cy="666729"/>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n w="0"/>
                <a:solidFill>
                  <a:schemeClr val="tx1"/>
                </a:solidFill>
                <a:latin typeface="Century Gothic" panose="020B0502020202020204" pitchFamily="34" charset="0"/>
              </a:rPr>
              <a:t>IT-Anwendung</a:t>
            </a:r>
            <a:endParaRPr lang="de-DE" sz="1400" b="1" dirty="0">
              <a:latin typeface="Century Gothic" panose="020B0502020202020204" pitchFamily="34" charset="0"/>
            </a:endParaRPr>
          </a:p>
        </p:txBody>
      </p:sp>
      <p:sp>
        <p:nvSpPr>
          <p:cNvPr id="12" name="Rechteck: abgerundete Ecken 11">
            <a:extLst>
              <a:ext uri="{FF2B5EF4-FFF2-40B4-BE49-F238E27FC236}">
                <a16:creationId xmlns:a16="http://schemas.microsoft.com/office/drawing/2014/main" id="{75CC2B1B-DDD5-450E-9941-9B13F6B5C159}"/>
              </a:ext>
            </a:extLst>
          </p:cNvPr>
          <p:cNvSpPr/>
          <p:nvPr/>
        </p:nvSpPr>
        <p:spPr>
          <a:xfrm>
            <a:off x="4968244" y="2104086"/>
            <a:ext cx="2880000" cy="666729"/>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n w="0"/>
                <a:solidFill>
                  <a:schemeClr val="tx1"/>
                </a:solidFill>
                <a:latin typeface="Century Gothic" panose="020B0502020202020204" pitchFamily="34" charset="0"/>
              </a:rPr>
              <a:t>IT-Infrastruktur</a:t>
            </a:r>
            <a:endParaRPr lang="de-DE" sz="1400" b="1" dirty="0">
              <a:latin typeface="Century Gothic" panose="020B0502020202020204" pitchFamily="34" charset="0"/>
            </a:endParaRPr>
          </a:p>
        </p:txBody>
      </p:sp>
      <p:sp>
        <p:nvSpPr>
          <p:cNvPr id="13" name="Rechteck: abgerundete Ecken 12">
            <a:extLst>
              <a:ext uri="{FF2B5EF4-FFF2-40B4-BE49-F238E27FC236}">
                <a16:creationId xmlns:a16="http://schemas.microsoft.com/office/drawing/2014/main" id="{9AA55D22-ADFF-4C70-BBBF-73E3295EAA99}"/>
              </a:ext>
            </a:extLst>
          </p:cNvPr>
          <p:cNvSpPr/>
          <p:nvPr/>
        </p:nvSpPr>
        <p:spPr>
          <a:xfrm>
            <a:off x="8241097" y="2104765"/>
            <a:ext cx="2880000" cy="666729"/>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n w="0"/>
                <a:solidFill>
                  <a:schemeClr val="tx1"/>
                </a:solidFill>
                <a:latin typeface="Century Gothic" panose="020B0502020202020204" pitchFamily="34" charset="0"/>
              </a:rPr>
              <a:t>IT-Prozesse</a:t>
            </a:r>
            <a:endParaRPr lang="de-DE" sz="1400" b="1" dirty="0">
              <a:latin typeface="Century Gothic" panose="020B0502020202020204" pitchFamily="34" charset="0"/>
            </a:endParaRPr>
          </a:p>
        </p:txBody>
      </p:sp>
      <p:sp>
        <p:nvSpPr>
          <p:cNvPr id="14" name="Rechteck: abgerundete Ecken 13">
            <a:extLst>
              <a:ext uri="{FF2B5EF4-FFF2-40B4-BE49-F238E27FC236}">
                <a16:creationId xmlns:a16="http://schemas.microsoft.com/office/drawing/2014/main" id="{FB4C4005-372D-4113-ACE0-6DB7B9F8CBB3}"/>
              </a:ext>
            </a:extLst>
          </p:cNvPr>
          <p:cNvSpPr/>
          <p:nvPr/>
        </p:nvSpPr>
        <p:spPr>
          <a:xfrm>
            <a:off x="1559496" y="2921708"/>
            <a:ext cx="2880000" cy="324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400" b="1" dirty="0">
                <a:solidFill>
                  <a:srgbClr val="FF0000"/>
                </a:solidFill>
                <a:latin typeface="Century Gothic" panose="020B0502020202020204" pitchFamily="34" charset="0"/>
              </a:rPr>
              <a:t>Programm(e)</a:t>
            </a:r>
          </a:p>
          <a:p>
            <a:pPr algn="ctr"/>
            <a:endParaRPr lang="de-DE" sz="1400" dirty="0">
              <a:solidFill>
                <a:schemeClr val="tx1"/>
              </a:solidFill>
              <a:latin typeface="Century Gothic" panose="020B0502020202020204" pitchFamily="34" charset="0"/>
            </a:endParaRPr>
          </a:p>
          <a:p>
            <a:r>
              <a:rPr lang="de-DE" sz="1400" dirty="0">
                <a:solidFill>
                  <a:schemeClr val="tx1"/>
                </a:solidFill>
                <a:latin typeface="Century Gothic" panose="020B0502020202020204" pitchFamily="34" charset="0"/>
              </a:rPr>
              <a:t>eingesetzt für</a:t>
            </a:r>
          </a:p>
          <a:p>
            <a:endParaRPr lang="de-DE" sz="1400" dirty="0">
              <a:solidFill>
                <a:schemeClr val="tx1"/>
              </a:solidFill>
              <a:latin typeface="Century Gothic" panose="020B0502020202020204" pitchFamily="34" charset="0"/>
            </a:endParaRPr>
          </a:p>
          <a:p>
            <a:pPr marL="285750" indent="-285750">
              <a:buFont typeface="Arial" panose="020B0604020202020204" pitchFamily="34" charset="0"/>
              <a:buChar char="•"/>
            </a:pPr>
            <a:r>
              <a:rPr lang="de-DE" sz="1400" dirty="0">
                <a:solidFill>
                  <a:schemeClr val="tx1"/>
                </a:solidFill>
                <a:latin typeface="Century Gothic" panose="020B0502020202020204" pitchFamily="34" charset="0"/>
              </a:rPr>
              <a:t>Initiierung</a:t>
            </a:r>
          </a:p>
          <a:p>
            <a:pPr marL="285750" indent="-285750">
              <a:buFont typeface="Arial" panose="020B0604020202020204" pitchFamily="34" charset="0"/>
              <a:buChar char="•"/>
            </a:pPr>
            <a:r>
              <a:rPr lang="de-DE" sz="1400" dirty="0">
                <a:solidFill>
                  <a:schemeClr val="tx1"/>
                </a:solidFill>
                <a:latin typeface="Century Gothic" panose="020B0502020202020204" pitchFamily="34" charset="0"/>
              </a:rPr>
              <a:t>Verarbeitung</a:t>
            </a:r>
          </a:p>
          <a:p>
            <a:pPr marL="285750" indent="-285750">
              <a:buFont typeface="Arial" panose="020B0604020202020204" pitchFamily="34" charset="0"/>
              <a:buChar char="•"/>
            </a:pPr>
            <a:r>
              <a:rPr lang="de-DE" sz="1400" dirty="0">
                <a:solidFill>
                  <a:schemeClr val="tx1"/>
                </a:solidFill>
                <a:latin typeface="Century Gothic" panose="020B0502020202020204" pitchFamily="34" charset="0"/>
              </a:rPr>
              <a:t>Aufzeichnung</a:t>
            </a:r>
          </a:p>
          <a:p>
            <a:pPr marL="285750" indent="-285750">
              <a:buFont typeface="Arial" panose="020B0604020202020204" pitchFamily="34" charset="0"/>
              <a:buChar char="•"/>
            </a:pPr>
            <a:r>
              <a:rPr lang="de-DE" sz="1400" dirty="0">
                <a:solidFill>
                  <a:schemeClr val="tx1"/>
                </a:solidFill>
                <a:latin typeface="Century Gothic" panose="020B0502020202020204" pitchFamily="34" charset="0"/>
              </a:rPr>
              <a:t>Berichterstattung</a:t>
            </a:r>
          </a:p>
          <a:p>
            <a:endParaRPr lang="de-DE" sz="1400" dirty="0">
              <a:solidFill>
                <a:schemeClr val="tx1"/>
              </a:solidFill>
              <a:latin typeface="Century Gothic" panose="020B0502020202020204" pitchFamily="34" charset="0"/>
            </a:endParaRPr>
          </a:p>
          <a:p>
            <a:r>
              <a:rPr lang="de-DE" sz="1400" dirty="0">
                <a:solidFill>
                  <a:schemeClr val="tx1"/>
                </a:solidFill>
                <a:latin typeface="Century Gothic" panose="020B0502020202020204" pitchFamily="34" charset="0"/>
              </a:rPr>
              <a:t>von Geschäftsvorfällen oder Informationen </a:t>
            </a:r>
          </a:p>
          <a:p>
            <a:r>
              <a:rPr lang="de-DE" sz="1400" dirty="0">
                <a:solidFill>
                  <a:schemeClr val="tx1"/>
                </a:solidFill>
                <a:latin typeface="Century Gothic" panose="020B0502020202020204" pitchFamily="34" charset="0"/>
              </a:rPr>
              <a:t>(inkl. Data-Warehouse/ Report-Writer)</a:t>
            </a:r>
          </a:p>
        </p:txBody>
      </p:sp>
      <p:sp>
        <p:nvSpPr>
          <p:cNvPr id="15" name="Rechteck: abgerundete Ecken 14">
            <a:extLst>
              <a:ext uri="{FF2B5EF4-FFF2-40B4-BE49-F238E27FC236}">
                <a16:creationId xmlns:a16="http://schemas.microsoft.com/office/drawing/2014/main" id="{FB86E32D-089C-4668-A0CB-225721E1886E}"/>
              </a:ext>
            </a:extLst>
          </p:cNvPr>
          <p:cNvSpPr/>
          <p:nvPr/>
        </p:nvSpPr>
        <p:spPr>
          <a:xfrm>
            <a:off x="4968244" y="2921708"/>
            <a:ext cx="2880000" cy="324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400" b="1" dirty="0">
                <a:solidFill>
                  <a:srgbClr val="FF0000"/>
                </a:solidFill>
                <a:latin typeface="Century Gothic" panose="020B0502020202020204" pitchFamily="34" charset="0"/>
              </a:rPr>
              <a:t>Netzwerk</a:t>
            </a:r>
          </a:p>
          <a:p>
            <a:pPr algn="ctr"/>
            <a:r>
              <a:rPr lang="de-DE" sz="1400" b="1" dirty="0">
                <a:solidFill>
                  <a:srgbClr val="FF0000"/>
                </a:solidFill>
                <a:latin typeface="Century Gothic" panose="020B0502020202020204" pitchFamily="34" charset="0"/>
              </a:rPr>
              <a:t>Betriebssysteme</a:t>
            </a:r>
          </a:p>
          <a:p>
            <a:pPr algn="ctr"/>
            <a:r>
              <a:rPr lang="de-DE" sz="1400" b="1" dirty="0">
                <a:solidFill>
                  <a:srgbClr val="FF0000"/>
                </a:solidFill>
                <a:latin typeface="Century Gothic" panose="020B0502020202020204" pitchFamily="34" charset="0"/>
              </a:rPr>
              <a:t>Datenbanken</a:t>
            </a:r>
          </a:p>
          <a:p>
            <a:pPr algn="ctr"/>
            <a:endParaRPr lang="de-DE" sz="1400" dirty="0">
              <a:solidFill>
                <a:schemeClr val="tx1"/>
              </a:solidFill>
              <a:latin typeface="Century Gothic" panose="020B0502020202020204" pitchFamily="34" charset="0"/>
            </a:endParaRPr>
          </a:p>
          <a:p>
            <a:pPr algn="ctr"/>
            <a:r>
              <a:rPr lang="de-DE" sz="1400" dirty="0">
                <a:solidFill>
                  <a:schemeClr val="tx1"/>
                </a:solidFill>
                <a:latin typeface="Century Gothic" panose="020B0502020202020204" pitchFamily="34" charset="0"/>
              </a:rPr>
              <a:t>sowie zugehörige</a:t>
            </a:r>
          </a:p>
          <a:p>
            <a:pPr algn="ctr"/>
            <a:r>
              <a:rPr lang="de-DE" sz="1400" dirty="0">
                <a:solidFill>
                  <a:schemeClr val="tx1"/>
                </a:solidFill>
                <a:latin typeface="Century Gothic" panose="020B0502020202020204" pitchFamily="34" charset="0"/>
              </a:rPr>
              <a:t>Hard- und Software</a:t>
            </a:r>
          </a:p>
          <a:p>
            <a:pPr algn="ctr"/>
            <a:endParaRPr lang="de-DE" sz="1400" dirty="0">
              <a:solidFill>
                <a:schemeClr val="tx1"/>
              </a:solidFill>
              <a:latin typeface="Century Gothic" panose="020B0502020202020204" pitchFamily="34" charset="0"/>
            </a:endParaRPr>
          </a:p>
          <a:p>
            <a:pPr algn="ctr"/>
            <a:endParaRPr lang="de-DE" sz="1400" dirty="0">
              <a:solidFill>
                <a:schemeClr val="tx1"/>
              </a:solidFill>
              <a:latin typeface="Century Gothic" panose="020B0502020202020204" pitchFamily="34" charset="0"/>
            </a:endParaRPr>
          </a:p>
        </p:txBody>
      </p:sp>
      <p:sp>
        <p:nvSpPr>
          <p:cNvPr id="16" name="Rechteck: abgerundete Ecken 15">
            <a:extLst>
              <a:ext uri="{FF2B5EF4-FFF2-40B4-BE49-F238E27FC236}">
                <a16:creationId xmlns:a16="http://schemas.microsoft.com/office/drawing/2014/main" id="{3A4BE344-B9F4-4DF5-BDC6-10229E513FC1}"/>
              </a:ext>
            </a:extLst>
          </p:cNvPr>
          <p:cNvSpPr/>
          <p:nvPr/>
        </p:nvSpPr>
        <p:spPr>
          <a:xfrm>
            <a:off x="8241097" y="2921708"/>
            <a:ext cx="2880000" cy="324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400" b="1" dirty="0">
                <a:solidFill>
                  <a:srgbClr val="FF0000"/>
                </a:solidFill>
                <a:latin typeface="Century Gothic" panose="020B0502020202020204" pitchFamily="34" charset="0"/>
              </a:rPr>
              <a:t>Prozesse der Einheit zur Verwaltung von</a:t>
            </a:r>
            <a:endParaRPr lang="de-DE" sz="1400" dirty="0">
              <a:solidFill>
                <a:schemeClr val="tx1"/>
              </a:solidFill>
              <a:latin typeface="Century Gothic" panose="020B0502020202020204" pitchFamily="34" charset="0"/>
            </a:endParaRPr>
          </a:p>
          <a:p>
            <a:pPr algn="ctr"/>
            <a:endParaRPr lang="de-DE" sz="1400" dirty="0">
              <a:solidFill>
                <a:schemeClr val="tx1"/>
              </a:solidFill>
              <a:latin typeface="Century Gothic" panose="020B0502020202020204" pitchFamily="34" charset="0"/>
            </a:endParaRPr>
          </a:p>
          <a:p>
            <a:pPr marL="285750" indent="-285750">
              <a:buFont typeface="Arial" panose="020B0604020202020204" pitchFamily="34" charset="0"/>
              <a:buChar char="•"/>
            </a:pPr>
            <a:r>
              <a:rPr lang="de-DE" sz="1400" dirty="0">
                <a:solidFill>
                  <a:schemeClr val="tx1"/>
                </a:solidFill>
                <a:latin typeface="Century Gothic" panose="020B0502020202020204" pitchFamily="34" charset="0"/>
              </a:rPr>
              <a:t>Zugriff auf die IT-Umgebung</a:t>
            </a:r>
          </a:p>
          <a:p>
            <a:pPr marL="285750" indent="-285750">
              <a:buFont typeface="Arial" panose="020B0604020202020204" pitchFamily="34" charset="0"/>
              <a:buChar char="•"/>
            </a:pPr>
            <a:r>
              <a:rPr lang="de-DE" sz="1400" dirty="0">
                <a:solidFill>
                  <a:schemeClr val="tx1"/>
                </a:solidFill>
                <a:latin typeface="Century Gothic" panose="020B0502020202020204" pitchFamily="34" charset="0"/>
              </a:rPr>
              <a:t>Programm-änderungen</a:t>
            </a:r>
          </a:p>
          <a:p>
            <a:pPr marL="285750" indent="-285750">
              <a:buFont typeface="Arial" panose="020B0604020202020204" pitchFamily="34" charset="0"/>
              <a:buChar char="•"/>
            </a:pPr>
            <a:r>
              <a:rPr lang="de-DE" sz="1400" dirty="0">
                <a:solidFill>
                  <a:schemeClr val="tx1"/>
                </a:solidFill>
                <a:latin typeface="Century Gothic" panose="020B0502020202020204" pitchFamily="34" charset="0"/>
              </a:rPr>
              <a:t>Änderungen der </a:t>
            </a:r>
            <a:br>
              <a:rPr lang="de-DE" sz="1400" dirty="0">
                <a:solidFill>
                  <a:schemeClr val="tx1"/>
                </a:solidFill>
                <a:latin typeface="Century Gothic" panose="020B0502020202020204" pitchFamily="34" charset="0"/>
              </a:rPr>
            </a:br>
            <a:r>
              <a:rPr lang="de-DE" sz="1400" dirty="0">
                <a:solidFill>
                  <a:schemeClr val="tx1"/>
                </a:solidFill>
                <a:latin typeface="Century Gothic" panose="020B0502020202020204" pitchFamily="34" charset="0"/>
              </a:rPr>
              <a:t>IT-Umgebung</a:t>
            </a:r>
          </a:p>
          <a:p>
            <a:pPr marL="285750" indent="-285750">
              <a:buFont typeface="Arial" panose="020B0604020202020204" pitchFamily="34" charset="0"/>
              <a:buChar char="•"/>
            </a:pPr>
            <a:r>
              <a:rPr lang="de-DE" sz="1400" dirty="0">
                <a:solidFill>
                  <a:schemeClr val="tx1"/>
                </a:solidFill>
                <a:latin typeface="Century Gothic" panose="020B0502020202020204" pitchFamily="34" charset="0"/>
              </a:rPr>
              <a:t>Änderung des </a:t>
            </a:r>
            <a:br>
              <a:rPr lang="de-DE" sz="1400" dirty="0">
                <a:solidFill>
                  <a:schemeClr val="tx1"/>
                </a:solidFill>
                <a:latin typeface="Century Gothic" panose="020B0502020202020204" pitchFamily="34" charset="0"/>
              </a:rPr>
            </a:br>
            <a:r>
              <a:rPr lang="de-DE" sz="1400" dirty="0">
                <a:solidFill>
                  <a:schemeClr val="tx1"/>
                </a:solidFill>
                <a:latin typeface="Century Gothic" panose="020B0502020202020204" pitchFamily="34" charset="0"/>
              </a:rPr>
              <a:t>IT-Betriebes</a:t>
            </a:r>
          </a:p>
          <a:p>
            <a:pPr algn="ctr"/>
            <a:endParaRPr lang="de-DE" sz="1400" dirty="0">
              <a:solidFill>
                <a:schemeClr val="tx1"/>
              </a:solidFill>
              <a:latin typeface="Century Gothic" panose="020B0502020202020204" pitchFamily="34" charset="0"/>
            </a:endParaRPr>
          </a:p>
        </p:txBody>
      </p:sp>
      <p:grpSp>
        <p:nvGrpSpPr>
          <p:cNvPr id="17" name="Grafik 4" descr="Internet">
            <a:extLst>
              <a:ext uri="{FF2B5EF4-FFF2-40B4-BE49-F238E27FC236}">
                <a16:creationId xmlns:a16="http://schemas.microsoft.com/office/drawing/2014/main" id="{313A5659-5DFD-4572-BA6C-823633870B64}"/>
              </a:ext>
            </a:extLst>
          </p:cNvPr>
          <p:cNvGrpSpPr/>
          <p:nvPr/>
        </p:nvGrpSpPr>
        <p:grpSpPr>
          <a:xfrm>
            <a:off x="2541049" y="1251561"/>
            <a:ext cx="914400" cy="914400"/>
            <a:chOff x="1472267" y="873111"/>
            <a:chExt cx="914400" cy="914400"/>
          </a:xfrm>
        </p:grpSpPr>
        <p:sp>
          <p:nvSpPr>
            <p:cNvPr id="18" name="Freihandform: Form 17">
              <a:extLst>
                <a:ext uri="{FF2B5EF4-FFF2-40B4-BE49-F238E27FC236}">
                  <a16:creationId xmlns:a16="http://schemas.microsoft.com/office/drawing/2014/main" id="{D07DFC9F-1998-4A09-82A9-B3D920D042B5}"/>
                </a:ext>
              </a:extLst>
            </p:cNvPr>
            <p:cNvSpPr/>
            <p:nvPr/>
          </p:nvSpPr>
          <p:spPr>
            <a:xfrm>
              <a:off x="1598473" y="1056467"/>
              <a:ext cx="657225" cy="447675"/>
            </a:xfrm>
            <a:custGeom>
              <a:avLst/>
              <a:gdLst>
                <a:gd name="connsiteX0" fmla="*/ 597694 w 657225"/>
                <a:gd name="connsiteY0" fmla="*/ 388144 h 447675"/>
                <a:gd name="connsiteX1" fmla="*/ 64294 w 657225"/>
                <a:gd name="connsiteY1" fmla="*/ 388144 h 447675"/>
                <a:gd name="connsiteX2" fmla="*/ 64294 w 657225"/>
                <a:gd name="connsiteY2" fmla="*/ 64294 h 447675"/>
                <a:gd name="connsiteX3" fmla="*/ 597694 w 657225"/>
                <a:gd name="connsiteY3" fmla="*/ 64294 h 447675"/>
                <a:gd name="connsiteX4" fmla="*/ 654844 w 657225"/>
                <a:gd name="connsiteY4" fmla="*/ 45244 h 447675"/>
                <a:gd name="connsiteX5" fmla="*/ 616744 w 657225"/>
                <a:gd name="connsiteY5" fmla="*/ 7144 h 447675"/>
                <a:gd name="connsiteX6" fmla="*/ 45244 w 657225"/>
                <a:gd name="connsiteY6" fmla="*/ 7144 h 447675"/>
                <a:gd name="connsiteX7" fmla="*/ 7144 w 657225"/>
                <a:gd name="connsiteY7" fmla="*/ 45244 h 447675"/>
                <a:gd name="connsiteX8" fmla="*/ 7144 w 657225"/>
                <a:gd name="connsiteY8" fmla="*/ 445294 h 447675"/>
                <a:gd name="connsiteX9" fmla="*/ 654844 w 657225"/>
                <a:gd name="connsiteY9" fmla="*/ 445294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7225" h="447675">
                  <a:moveTo>
                    <a:pt x="597694" y="388144"/>
                  </a:moveTo>
                  <a:lnTo>
                    <a:pt x="64294" y="388144"/>
                  </a:lnTo>
                  <a:lnTo>
                    <a:pt x="64294" y="64294"/>
                  </a:lnTo>
                  <a:lnTo>
                    <a:pt x="597694" y="64294"/>
                  </a:lnTo>
                  <a:close/>
                  <a:moveTo>
                    <a:pt x="654844" y="45244"/>
                  </a:moveTo>
                  <a:cubicBezTo>
                    <a:pt x="654844" y="24202"/>
                    <a:pt x="637785" y="7144"/>
                    <a:pt x="616744" y="7144"/>
                  </a:cubicBezTo>
                  <a:lnTo>
                    <a:pt x="45244" y="7144"/>
                  </a:lnTo>
                  <a:cubicBezTo>
                    <a:pt x="24202" y="7144"/>
                    <a:pt x="7144" y="24202"/>
                    <a:pt x="7144" y="45244"/>
                  </a:cubicBezTo>
                  <a:lnTo>
                    <a:pt x="7144" y="445294"/>
                  </a:lnTo>
                  <a:lnTo>
                    <a:pt x="654844" y="445294"/>
                  </a:lnTo>
                  <a:close/>
                </a:path>
              </a:pathLst>
            </a:custGeom>
            <a:solidFill>
              <a:schemeClr val="bg1">
                <a:lumMod val="50000"/>
              </a:schemeClr>
            </a:solidFill>
            <a:ln w="9525" cap="flat">
              <a:solidFill>
                <a:schemeClr val="accent1"/>
              </a:solidFill>
              <a:prstDash val="solid"/>
              <a:miter/>
            </a:ln>
          </p:spPr>
          <p:txBody>
            <a:bodyPr rtlCol="0" anchor="ctr"/>
            <a:lstStyle/>
            <a:p>
              <a:endParaRPr lang="de-DE" sz="1400">
                <a:latin typeface="Century Gothic" panose="020B0502020202020204" pitchFamily="34" charset="0"/>
              </a:endParaRPr>
            </a:p>
          </p:txBody>
        </p:sp>
        <p:sp>
          <p:nvSpPr>
            <p:cNvPr id="19" name="Freihandform: Form 18">
              <a:extLst>
                <a:ext uri="{FF2B5EF4-FFF2-40B4-BE49-F238E27FC236}">
                  <a16:creationId xmlns:a16="http://schemas.microsoft.com/office/drawing/2014/main" id="{9DCA959D-3214-4B80-BB87-52046D5D84FE}"/>
                </a:ext>
              </a:extLst>
            </p:cNvPr>
            <p:cNvSpPr/>
            <p:nvPr/>
          </p:nvSpPr>
          <p:spPr>
            <a:xfrm>
              <a:off x="1484173" y="1532717"/>
              <a:ext cx="885825" cy="66675"/>
            </a:xfrm>
            <a:custGeom>
              <a:avLst/>
              <a:gdLst>
                <a:gd name="connsiteX0" fmla="*/ 502444 w 885825"/>
                <a:gd name="connsiteY0" fmla="*/ 7144 h 66675"/>
                <a:gd name="connsiteX1" fmla="*/ 502444 w 885825"/>
                <a:gd name="connsiteY1" fmla="*/ 16669 h 66675"/>
                <a:gd name="connsiteX2" fmla="*/ 494101 w 885825"/>
                <a:gd name="connsiteY2" fmla="*/ 26194 h 66675"/>
                <a:gd name="connsiteX3" fmla="*/ 492919 w 885825"/>
                <a:gd name="connsiteY3" fmla="*/ 26194 h 66675"/>
                <a:gd name="connsiteX4" fmla="*/ 397669 w 885825"/>
                <a:gd name="connsiteY4" fmla="*/ 26194 h 66675"/>
                <a:gd name="connsiteX5" fmla="*/ 388144 w 885825"/>
                <a:gd name="connsiteY5" fmla="*/ 17851 h 66675"/>
                <a:gd name="connsiteX6" fmla="*/ 388144 w 885825"/>
                <a:gd name="connsiteY6" fmla="*/ 16669 h 66675"/>
                <a:gd name="connsiteX7" fmla="*/ 388144 w 885825"/>
                <a:gd name="connsiteY7" fmla="*/ 7144 h 66675"/>
                <a:gd name="connsiteX8" fmla="*/ 7144 w 885825"/>
                <a:gd name="connsiteY8" fmla="*/ 7144 h 66675"/>
                <a:gd name="connsiteX9" fmla="*/ 7144 w 885825"/>
                <a:gd name="connsiteY9" fmla="*/ 26194 h 66675"/>
                <a:gd name="connsiteX10" fmla="*/ 45244 w 885825"/>
                <a:gd name="connsiteY10" fmla="*/ 64294 h 66675"/>
                <a:gd name="connsiteX11" fmla="*/ 845344 w 885825"/>
                <a:gd name="connsiteY11" fmla="*/ 64294 h 66675"/>
                <a:gd name="connsiteX12" fmla="*/ 883444 w 885825"/>
                <a:gd name="connsiteY12" fmla="*/ 26194 h 66675"/>
                <a:gd name="connsiteX13" fmla="*/ 883444 w 885825"/>
                <a:gd name="connsiteY13"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5825" h="66675">
                  <a:moveTo>
                    <a:pt x="502444" y="7144"/>
                  </a:moveTo>
                  <a:lnTo>
                    <a:pt x="502444" y="16669"/>
                  </a:lnTo>
                  <a:cubicBezTo>
                    <a:pt x="502770" y="21603"/>
                    <a:pt x="499035" y="25867"/>
                    <a:pt x="494101" y="26194"/>
                  </a:cubicBezTo>
                  <a:cubicBezTo>
                    <a:pt x="493707" y="26219"/>
                    <a:pt x="493312" y="26219"/>
                    <a:pt x="492919" y="26194"/>
                  </a:cubicBezTo>
                  <a:lnTo>
                    <a:pt x="397669" y="26194"/>
                  </a:lnTo>
                  <a:cubicBezTo>
                    <a:pt x="392735" y="26520"/>
                    <a:pt x="388470" y="22785"/>
                    <a:pt x="388144" y="17851"/>
                  </a:cubicBezTo>
                  <a:cubicBezTo>
                    <a:pt x="388118" y="17457"/>
                    <a:pt x="388118" y="17062"/>
                    <a:pt x="388144" y="16669"/>
                  </a:cubicBezTo>
                  <a:lnTo>
                    <a:pt x="388144" y="7144"/>
                  </a:lnTo>
                  <a:lnTo>
                    <a:pt x="7144" y="7144"/>
                  </a:lnTo>
                  <a:lnTo>
                    <a:pt x="7144" y="26194"/>
                  </a:lnTo>
                  <a:cubicBezTo>
                    <a:pt x="7144" y="47235"/>
                    <a:pt x="24202" y="64294"/>
                    <a:pt x="45244" y="64294"/>
                  </a:cubicBezTo>
                  <a:lnTo>
                    <a:pt x="845344" y="64294"/>
                  </a:lnTo>
                  <a:cubicBezTo>
                    <a:pt x="866385" y="64294"/>
                    <a:pt x="883444" y="47235"/>
                    <a:pt x="883444" y="26194"/>
                  </a:cubicBezTo>
                  <a:lnTo>
                    <a:pt x="883444" y="7144"/>
                  </a:lnTo>
                  <a:close/>
                </a:path>
              </a:pathLst>
            </a:custGeom>
            <a:solidFill>
              <a:schemeClr val="bg1">
                <a:lumMod val="50000"/>
              </a:schemeClr>
            </a:solidFill>
            <a:ln w="9525" cap="flat">
              <a:solidFill>
                <a:schemeClr val="accent1"/>
              </a:solidFill>
              <a:prstDash val="solid"/>
              <a:miter/>
            </a:ln>
          </p:spPr>
          <p:txBody>
            <a:bodyPr rtlCol="0" anchor="ctr"/>
            <a:lstStyle/>
            <a:p>
              <a:endParaRPr lang="de-DE" sz="1400">
                <a:latin typeface="Century Gothic" panose="020B0502020202020204" pitchFamily="34" charset="0"/>
              </a:endParaRPr>
            </a:p>
          </p:txBody>
        </p:sp>
        <p:sp>
          <p:nvSpPr>
            <p:cNvPr id="20" name="Freihandform: Form 19">
              <a:extLst>
                <a:ext uri="{FF2B5EF4-FFF2-40B4-BE49-F238E27FC236}">
                  <a16:creationId xmlns:a16="http://schemas.microsoft.com/office/drawing/2014/main" id="{6690A8B6-D22F-462D-BE34-E81B907E69A4}"/>
                </a:ext>
              </a:extLst>
            </p:cNvPr>
            <p:cNvSpPr/>
            <p:nvPr/>
          </p:nvSpPr>
          <p:spPr>
            <a:xfrm>
              <a:off x="1788973" y="1142192"/>
              <a:ext cx="276225" cy="276225"/>
            </a:xfrm>
            <a:custGeom>
              <a:avLst/>
              <a:gdLst>
                <a:gd name="connsiteX0" fmla="*/ 140494 w 276225"/>
                <a:gd name="connsiteY0" fmla="*/ 7144 h 276225"/>
                <a:gd name="connsiteX1" fmla="*/ 7144 w 276225"/>
                <a:gd name="connsiteY1" fmla="*/ 140494 h 276225"/>
                <a:gd name="connsiteX2" fmla="*/ 140494 w 276225"/>
                <a:gd name="connsiteY2" fmla="*/ 273844 h 276225"/>
                <a:gd name="connsiteX3" fmla="*/ 273844 w 276225"/>
                <a:gd name="connsiteY3" fmla="*/ 140494 h 276225"/>
                <a:gd name="connsiteX4" fmla="*/ 140494 w 276225"/>
                <a:gd name="connsiteY4" fmla="*/ 7144 h 276225"/>
                <a:gd name="connsiteX5" fmla="*/ 150019 w 276225"/>
                <a:gd name="connsiteY5" fmla="*/ 150019 h 276225"/>
                <a:gd name="connsiteX6" fmla="*/ 193739 w 276225"/>
                <a:gd name="connsiteY6" fmla="*/ 150019 h 276225"/>
                <a:gd name="connsiteX7" fmla="*/ 150019 w 276225"/>
                <a:gd name="connsiteY7" fmla="*/ 236792 h 276225"/>
                <a:gd name="connsiteX8" fmla="*/ 150019 w 276225"/>
                <a:gd name="connsiteY8" fmla="*/ 130969 h 276225"/>
                <a:gd name="connsiteX9" fmla="*/ 150019 w 276225"/>
                <a:gd name="connsiteY9" fmla="*/ 44101 h 276225"/>
                <a:gd name="connsiteX10" fmla="*/ 193739 w 276225"/>
                <a:gd name="connsiteY10" fmla="*/ 130969 h 276225"/>
                <a:gd name="connsiteX11" fmla="*/ 130969 w 276225"/>
                <a:gd name="connsiteY11" fmla="*/ 130969 h 276225"/>
                <a:gd name="connsiteX12" fmla="*/ 88678 w 276225"/>
                <a:gd name="connsiteY12" fmla="*/ 130969 h 276225"/>
                <a:gd name="connsiteX13" fmla="*/ 130969 w 276225"/>
                <a:gd name="connsiteY13" fmla="*/ 45244 h 276225"/>
                <a:gd name="connsiteX14" fmla="*/ 130969 w 276225"/>
                <a:gd name="connsiteY14" fmla="*/ 150019 h 276225"/>
                <a:gd name="connsiteX15" fmla="*/ 130969 w 276225"/>
                <a:gd name="connsiteY15" fmla="*/ 235744 h 276225"/>
                <a:gd name="connsiteX16" fmla="*/ 88678 w 276225"/>
                <a:gd name="connsiteY16" fmla="*/ 150019 h 276225"/>
                <a:gd name="connsiteX17" fmla="*/ 69532 w 276225"/>
                <a:gd name="connsiteY17" fmla="*/ 130969 h 276225"/>
                <a:gd name="connsiteX18" fmla="*/ 28766 w 276225"/>
                <a:gd name="connsiteY18" fmla="*/ 130969 h 276225"/>
                <a:gd name="connsiteX19" fmla="*/ 118967 w 276225"/>
                <a:gd name="connsiteY19" fmla="*/ 30480 h 276225"/>
                <a:gd name="connsiteX20" fmla="*/ 69532 w 276225"/>
                <a:gd name="connsiteY20" fmla="*/ 130969 h 276225"/>
                <a:gd name="connsiteX21" fmla="*/ 69532 w 276225"/>
                <a:gd name="connsiteY21" fmla="*/ 150019 h 276225"/>
                <a:gd name="connsiteX22" fmla="*/ 119158 w 276225"/>
                <a:gd name="connsiteY22" fmla="*/ 250603 h 276225"/>
                <a:gd name="connsiteX23" fmla="*/ 28766 w 276225"/>
                <a:gd name="connsiteY23" fmla="*/ 150019 h 276225"/>
                <a:gd name="connsiteX24" fmla="*/ 212884 w 276225"/>
                <a:gd name="connsiteY24" fmla="*/ 150019 h 276225"/>
                <a:gd name="connsiteX25" fmla="*/ 252222 w 276225"/>
                <a:gd name="connsiteY25" fmla="*/ 150019 h 276225"/>
                <a:gd name="connsiteX26" fmla="*/ 163544 w 276225"/>
                <a:gd name="connsiteY26" fmla="*/ 250222 h 276225"/>
                <a:gd name="connsiteX27" fmla="*/ 212884 w 276225"/>
                <a:gd name="connsiteY27" fmla="*/ 150019 h 276225"/>
                <a:gd name="connsiteX28" fmla="*/ 212884 w 276225"/>
                <a:gd name="connsiteY28" fmla="*/ 130969 h 276225"/>
                <a:gd name="connsiteX29" fmla="*/ 163830 w 276225"/>
                <a:gd name="connsiteY29" fmla="*/ 30861 h 276225"/>
                <a:gd name="connsiteX30" fmla="*/ 252222 w 276225"/>
                <a:gd name="connsiteY30" fmla="*/ 130969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76225" h="276225">
                  <a:moveTo>
                    <a:pt x="140494" y="7144"/>
                  </a:moveTo>
                  <a:cubicBezTo>
                    <a:pt x="66846" y="7144"/>
                    <a:pt x="7144" y="66846"/>
                    <a:pt x="7144" y="140494"/>
                  </a:cubicBezTo>
                  <a:cubicBezTo>
                    <a:pt x="7144" y="214141"/>
                    <a:pt x="66846" y="273844"/>
                    <a:pt x="140494" y="273844"/>
                  </a:cubicBezTo>
                  <a:cubicBezTo>
                    <a:pt x="214141" y="273844"/>
                    <a:pt x="273844" y="214141"/>
                    <a:pt x="273844" y="140494"/>
                  </a:cubicBezTo>
                  <a:cubicBezTo>
                    <a:pt x="273844" y="66846"/>
                    <a:pt x="214141" y="7144"/>
                    <a:pt x="140494" y="7144"/>
                  </a:cubicBezTo>
                  <a:close/>
                  <a:moveTo>
                    <a:pt x="150019" y="150019"/>
                  </a:moveTo>
                  <a:lnTo>
                    <a:pt x="193739" y="150019"/>
                  </a:lnTo>
                  <a:cubicBezTo>
                    <a:pt x="188760" y="182855"/>
                    <a:pt x="173445" y="213250"/>
                    <a:pt x="150019" y="236792"/>
                  </a:cubicBezTo>
                  <a:close/>
                  <a:moveTo>
                    <a:pt x="150019" y="130969"/>
                  </a:moveTo>
                  <a:lnTo>
                    <a:pt x="150019" y="44101"/>
                  </a:lnTo>
                  <a:cubicBezTo>
                    <a:pt x="173469" y="67664"/>
                    <a:pt x="188786" y="98096"/>
                    <a:pt x="193739" y="130969"/>
                  </a:cubicBezTo>
                  <a:close/>
                  <a:moveTo>
                    <a:pt x="130969" y="130969"/>
                  </a:moveTo>
                  <a:lnTo>
                    <a:pt x="88678" y="130969"/>
                  </a:lnTo>
                  <a:cubicBezTo>
                    <a:pt x="93415" y="98659"/>
                    <a:pt x="108213" y="68664"/>
                    <a:pt x="130969" y="45244"/>
                  </a:cubicBezTo>
                  <a:close/>
                  <a:moveTo>
                    <a:pt x="130969" y="150019"/>
                  </a:moveTo>
                  <a:lnTo>
                    <a:pt x="130969" y="235744"/>
                  </a:lnTo>
                  <a:cubicBezTo>
                    <a:pt x="108255" y="212293"/>
                    <a:pt x="93464" y="182313"/>
                    <a:pt x="88678" y="150019"/>
                  </a:cubicBezTo>
                  <a:close/>
                  <a:moveTo>
                    <a:pt x="69532" y="130969"/>
                  </a:moveTo>
                  <a:lnTo>
                    <a:pt x="28766" y="130969"/>
                  </a:lnTo>
                  <a:cubicBezTo>
                    <a:pt x="32994" y="81077"/>
                    <a:pt x="69820" y="40052"/>
                    <a:pt x="118967" y="30480"/>
                  </a:cubicBezTo>
                  <a:cubicBezTo>
                    <a:pt x="91813" y="57576"/>
                    <a:pt x="74426" y="92921"/>
                    <a:pt x="69532" y="130969"/>
                  </a:cubicBezTo>
                  <a:close/>
                  <a:moveTo>
                    <a:pt x="69532" y="150019"/>
                  </a:moveTo>
                  <a:cubicBezTo>
                    <a:pt x="74429" y="188132"/>
                    <a:pt x="91891" y="223526"/>
                    <a:pt x="119158" y="250603"/>
                  </a:cubicBezTo>
                  <a:cubicBezTo>
                    <a:pt x="69937" y="241038"/>
                    <a:pt x="33037" y="199977"/>
                    <a:pt x="28766" y="150019"/>
                  </a:cubicBezTo>
                  <a:close/>
                  <a:moveTo>
                    <a:pt x="212884" y="150019"/>
                  </a:moveTo>
                  <a:lnTo>
                    <a:pt x="252222" y="150019"/>
                  </a:lnTo>
                  <a:cubicBezTo>
                    <a:pt x="248051" y="199345"/>
                    <a:pt x="211998" y="240084"/>
                    <a:pt x="163544" y="250222"/>
                  </a:cubicBezTo>
                  <a:cubicBezTo>
                    <a:pt x="190684" y="223243"/>
                    <a:pt x="208047" y="187980"/>
                    <a:pt x="212884" y="150019"/>
                  </a:cubicBezTo>
                  <a:close/>
                  <a:moveTo>
                    <a:pt x="212884" y="130969"/>
                  </a:moveTo>
                  <a:cubicBezTo>
                    <a:pt x="208008" y="93107"/>
                    <a:pt x="190763" y="57915"/>
                    <a:pt x="163830" y="30861"/>
                  </a:cubicBezTo>
                  <a:cubicBezTo>
                    <a:pt x="212140" y="41098"/>
                    <a:pt x="248045" y="81764"/>
                    <a:pt x="252222" y="130969"/>
                  </a:cubicBezTo>
                  <a:close/>
                </a:path>
              </a:pathLst>
            </a:custGeom>
            <a:solidFill>
              <a:schemeClr val="bg1">
                <a:lumMod val="50000"/>
              </a:schemeClr>
            </a:solidFill>
            <a:ln w="9525" cap="flat">
              <a:solidFill>
                <a:schemeClr val="accent1"/>
              </a:solidFill>
              <a:prstDash val="solid"/>
              <a:miter/>
            </a:ln>
          </p:spPr>
          <p:txBody>
            <a:bodyPr rtlCol="0" anchor="ctr"/>
            <a:lstStyle/>
            <a:p>
              <a:endParaRPr lang="de-DE" sz="1400">
                <a:latin typeface="Century Gothic" panose="020B0502020202020204" pitchFamily="34" charset="0"/>
              </a:endParaRPr>
            </a:p>
          </p:txBody>
        </p:sp>
      </p:grpSp>
      <p:grpSp>
        <p:nvGrpSpPr>
          <p:cNvPr id="21" name="Grafik 8" descr="Kreisförmiges Flussdiagramm">
            <a:extLst>
              <a:ext uri="{FF2B5EF4-FFF2-40B4-BE49-F238E27FC236}">
                <a16:creationId xmlns:a16="http://schemas.microsoft.com/office/drawing/2014/main" id="{088CF3DD-6F20-467B-A87B-80B1B8DDD46C}"/>
              </a:ext>
            </a:extLst>
          </p:cNvPr>
          <p:cNvGrpSpPr/>
          <p:nvPr/>
        </p:nvGrpSpPr>
        <p:grpSpPr>
          <a:xfrm>
            <a:off x="5981417" y="1206954"/>
            <a:ext cx="903600" cy="903600"/>
            <a:chOff x="4120200" y="862605"/>
            <a:chExt cx="903600" cy="903600"/>
          </a:xfrm>
        </p:grpSpPr>
        <p:sp>
          <p:nvSpPr>
            <p:cNvPr id="22" name="Freihandform: Form 21">
              <a:extLst>
                <a:ext uri="{FF2B5EF4-FFF2-40B4-BE49-F238E27FC236}">
                  <a16:creationId xmlns:a16="http://schemas.microsoft.com/office/drawing/2014/main" id="{376B0767-6F88-4353-8AD3-69FC2539EF67}"/>
                </a:ext>
              </a:extLst>
            </p:cNvPr>
            <p:cNvSpPr/>
            <p:nvPr/>
          </p:nvSpPr>
          <p:spPr>
            <a:xfrm>
              <a:off x="4282713" y="1076886"/>
              <a:ext cx="188250" cy="291788"/>
            </a:xfrm>
            <a:custGeom>
              <a:avLst/>
              <a:gdLst>
                <a:gd name="connsiteX0" fmla="*/ 45409 w 188250"/>
                <a:gd name="connsiteY0" fmla="*/ 285052 h 291787"/>
                <a:gd name="connsiteX1" fmla="*/ 44562 w 188250"/>
                <a:gd name="connsiteY1" fmla="*/ 265756 h 291787"/>
                <a:gd name="connsiteX2" fmla="*/ 184620 w 188250"/>
                <a:gd name="connsiteY2" fmla="*/ 44562 h 291787"/>
                <a:gd name="connsiteX3" fmla="*/ 176620 w 188250"/>
                <a:gd name="connsiteY3" fmla="*/ 6912 h 291787"/>
                <a:gd name="connsiteX4" fmla="*/ 6912 w 188250"/>
                <a:gd name="connsiteY4" fmla="*/ 265756 h 291787"/>
                <a:gd name="connsiteX5" fmla="*/ 8324 w 188250"/>
                <a:gd name="connsiteY5" fmla="*/ 293994 h 291787"/>
                <a:gd name="connsiteX6" fmla="*/ 45409 w 188250"/>
                <a:gd name="connsiteY6" fmla="*/ 285052 h 29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250" h="291787">
                  <a:moveTo>
                    <a:pt x="45409" y="285052"/>
                  </a:moveTo>
                  <a:cubicBezTo>
                    <a:pt x="44562" y="278651"/>
                    <a:pt x="44562" y="272251"/>
                    <a:pt x="44562" y="265756"/>
                  </a:cubicBezTo>
                  <a:cubicBezTo>
                    <a:pt x="44570" y="171151"/>
                    <a:pt x="99105" y="85024"/>
                    <a:pt x="184620" y="44562"/>
                  </a:cubicBezTo>
                  <a:cubicBezTo>
                    <a:pt x="179784" y="32573"/>
                    <a:pt x="177077" y="19832"/>
                    <a:pt x="176620" y="6912"/>
                  </a:cubicBezTo>
                  <a:cubicBezTo>
                    <a:pt x="73590" y="51744"/>
                    <a:pt x="6944" y="153395"/>
                    <a:pt x="6912" y="265756"/>
                  </a:cubicBezTo>
                  <a:cubicBezTo>
                    <a:pt x="6912" y="275357"/>
                    <a:pt x="7383" y="284769"/>
                    <a:pt x="8324" y="293994"/>
                  </a:cubicBezTo>
                  <a:cubicBezTo>
                    <a:pt x="20079" y="288901"/>
                    <a:pt x="32625" y="285877"/>
                    <a:pt x="45409" y="285052"/>
                  </a:cubicBezTo>
                  <a:close/>
                </a:path>
              </a:pathLst>
            </a:custGeom>
            <a:solidFill>
              <a:schemeClr val="bg1">
                <a:lumMod val="50000"/>
              </a:schemeClr>
            </a:solidFill>
            <a:ln w="9327" cap="flat">
              <a:solidFill>
                <a:schemeClr val="accent1"/>
              </a:solidFill>
              <a:prstDash val="solid"/>
              <a:miter/>
            </a:ln>
          </p:spPr>
          <p:txBody>
            <a:bodyPr rtlCol="0" anchor="ctr"/>
            <a:lstStyle/>
            <a:p>
              <a:endParaRPr lang="de-DE" sz="1400">
                <a:latin typeface="Century Gothic" panose="020B0502020202020204" pitchFamily="34" charset="0"/>
              </a:endParaRPr>
            </a:p>
          </p:txBody>
        </p:sp>
        <p:sp>
          <p:nvSpPr>
            <p:cNvPr id="23" name="Freihandform: Form 22">
              <a:extLst>
                <a:ext uri="{FF2B5EF4-FFF2-40B4-BE49-F238E27FC236}">
                  <a16:creationId xmlns:a16="http://schemas.microsoft.com/office/drawing/2014/main" id="{9404DD2E-2E08-464B-ABB8-D266CE56B6B2}"/>
                </a:ext>
              </a:extLst>
            </p:cNvPr>
            <p:cNvSpPr/>
            <p:nvPr/>
          </p:nvSpPr>
          <p:spPr>
            <a:xfrm>
              <a:off x="4670037" y="1076886"/>
              <a:ext cx="188250" cy="291788"/>
            </a:xfrm>
            <a:custGeom>
              <a:avLst/>
              <a:gdLst>
                <a:gd name="connsiteX0" fmla="*/ 146688 w 188250"/>
                <a:gd name="connsiteY0" fmla="*/ 265756 h 291787"/>
                <a:gd name="connsiteX1" fmla="*/ 145841 w 188250"/>
                <a:gd name="connsiteY1" fmla="*/ 284581 h 291787"/>
                <a:gd name="connsiteX2" fmla="*/ 182926 w 188250"/>
                <a:gd name="connsiteY2" fmla="*/ 293994 h 291787"/>
                <a:gd name="connsiteX3" fmla="*/ 184338 w 188250"/>
                <a:gd name="connsiteY3" fmla="*/ 265756 h 291787"/>
                <a:gd name="connsiteX4" fmla="*/ 14913 w 188250"/>
                <a:gd name="connsiteY4" fmla="*/ 6912 h 291787"/>
                <a:gd name="connsiteX5" fmla="*/ 6912 w 188250"/>
                <a:gd name="connsiteY5" fmla="*/ 44562 h 291787"/>
                <a:gd name="connsiteX6" fmla="*/ 146688 w 188250"/>
                <a:gd name="connsiteY6" fmla="*/ 265756 h 29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250" h="291787">
                  <a:moveTo>
                    <a:pt x="146688" y="265756"/>
                  </a:moveTo>
                  <a:cubicBezTo>
                    <a:pt x="146688" y="272251"/>
                    <a:pt x="146688" y="278651"/>
                    <a:pt x="145841" y="284581"/>
                  </a:cubicBezTo>
                  <a:cubicBezTo>
                    <a:pt x="158653" y="285555"/>
                    <a:pt x="171200" y="288740"/>
                    <a:pt x="182926" y="293994"/>
                  </a:cubicBezTo>
                  <a:cubicBezTo>
                    <a:pt x="183867" y="284581"/>
                    <a:pt x="184338" y="275169"/>
                    <a:pt x="184338" y="265756"/>
                  </a:cubicBezTo>
                  <a:cubicBezTo>
                    <a:pt x="184355" y="153462"/>
                    <a:pt x="117832" y="51830"/>
                    <a:pt x="14913" y="6912"/>
                  </a:cubicBezTo>
                  <a:cubicBezTo>
                    <a:pt x="14455" y="19832"/>
                    <a:pt x="11748" y="32573"/>
                    <a:pt x="6912" y="44562"/>
                  </a:cubicBezTo>
                  <a:cubicBezTo>
                    <a:pt x="92318" y="85106"/>
                    <a:pt x="146732" y="171216"/>
                    <a:pt x="146688" y="265756"/>
                  </a:cubicBezTo>
                  <a:close/>
                </a:path>
              </a:pathLst>
            </a:custGeom>
            <a:solidFill>
              <a:schemeClr val="bg1">
                <a:lumMod val="50000"/>
              </a:schemeClr>
            </a:solidFill>
            <a:ln w="9327" cap="flat">
              <a:solidFill>
                <a:schemeClr val="accent1"/>
              </a:solidFill>
              <a:prstDash val="solid"/>
              <a:miter/>
            </a:ln>
          </p:spPr>
          <p:txBody>
            <a:bodyPr rtlCol="0" anchor="ctr"/>
            <a:lstStyle/>
            <a:p>
              <a:endParaRPr lang="de-DE" sz="1400">
                <a:latin typeface="Century Gothic" panose="020B0502020202020204" pitchFamily="34" charset="0"/>
              </a:endParaRPr>
            </a:p>
          </p:txBody>
        </p:sp>
        <p:sp>
          <p:nvSpPr>
            <p:cNvPr id="24" name="Freihandform: Form 23">
              <a:extLst>
                <a:ext uri="{FF2B5EF4-FFF2-40B4-BE49-F238E27FC236}">
                  <a16:creationId xmlns:a16="http://schemas.microsoft.com/office/drawing/2014/main" id="{DF643DAF-FB41-43E5-ABB0-725EAE78AF87}"/>
                </a:ext>
              </a:extLst>
            </p:cNvPr>
            <p:cNvSpPr/>
            <p:nvPr/>
          </p:nvSpPr>
          <p:spPr>
            <a:xfrm>
              <a:off x="4394063" y="1533393"/>
              <a:ext cx="348263" cy="94125"/>
            </a:xfrm>
            <a:custGeom>
              <a:avLst/>
              <a:gdLst>
                <a:gd name="connsiteX0" fmla="*/ 321760 w 348262"/>
                <a:gd name="connsiteY0" fmla="*/ 6912 h 94125"/>
                <a:gd name="connsiteX1" fmla="*/ 34114 w 348262"/>
                <a:gd name="connsiteY1" fmla="*/ 6912 h 94125"/>
                <a:gd name="connsiteX2" fmla="*/ 6912 w 348262"/>
                <a:gd name="connsiteY2" fmla="*/ 33644 h 94125"/>
                <a:gd name="connsiteX3" fmla="*/ 348963 w 348262"/>
                <a:gd name="connsiteY3" fmla="*/ 33644 h 94125"/>
                <a:gd name="connsiteX4" fmla="*/ 321760 w 348262"/>
                <a:gd name="connsiteY4" fmla="*/ 6912 h 94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262" h="94125">
                  <a:moveTo>
                    <a:pt x="321760" y="6912"/>
                  </a:moveTo>
                  <a:cubicBezTo>
                    <a:pt x="236104" y="69536"/>
                    <a:pt x="119771" y="69536"/>
                    <a:pt x="34114" y="6912"/>
                  </a:cubicBezTo>
                  <a:cubicBezTo>
                    <a:pt x="26628" y="17300"/>
                    <a:pt x="17429" y="26340"/>
                    <a:pt x="6912" y="33644"/>
                  </a:cubicBezTo>
                  <a:cubicBezTo>
                    <a:pt x="107871" y="110814"/>
                    <a:pt x="248004" y="110814"/>
                    <a:pt x="348963" y="33644"/>
                  </a:cubicBezTo>
                  <a:cubicBezTo>
                    <a:pt x="338446" y="26340"/>
                    <a:pt x="329247" y="17300"/>
                    <a:pt x="321760" y="6912"/>
                  </a:cubicBezTo>
                  <a:close/>
                </a:path>
              </a:pathLst>
            </a:custGeom>
            <a:solidFill>
              <a:schemeClr val="bg1">
                <a:lumMod val="50000"/>
              </a:schemeClr>
            </a:solidFill>
            <a:ln w="9327" cap="flat">
              <a:solidFill>
                <a:schemeClr val="accent1"/>
              </a:solidFill>
              <a:prstDash val="solid"/>
              <a:miter/>
            </a:ln>
          </p:spPr>
          <p:txBody>
            <a:bodyPr rtlCol="0" anchor="ctr"/>
            <a:lstStyle/>
            <a:p>
              <a:endParaRPr lang="de-DE" sz="1400">
                <a:latin typeface="Century Gothic" panose="020B0502020202020204" pitchFamily="34" charset="0"/>
              </a:endParaRPr>
            </a:p>
          </p:txBody>
        </p:sp>
        <p:sp>
          <p:nvSpPr>
            <p:cNvPr id="25" name="Freihandform: Form 24">
              <a:extLst>
                <a:ext uri="{FF2B5EF4-FFF2-40B4-BE49-F238E27FC236}">
                  <a16:creationId xmlns:a16="http://schemas.microsoft.com/office/drawing/2014/main" id="{67DD12A2-7632-4349-A99A-08A434E50534}"/>
                </a:ext>
              </a:extLst>
            </p:cNvPr>
            <p:cNvSpPr/>
            <p:nvPr/>
          </p:nvSpPr>
          <p:spPr>
            <a:xfrm>
              <a:off x="4489788" y="996880"/>
              <a:ext cx="160013" cy="160013"/>
            </a:xfrm>
            <a:custGeom>
              <a:avLst/>
              <a:gdLst>
                <a:gd name="connsiteX0" fmla="*/ 157512 w 160012"/>
                <a:gd name="connsiteY0" fmla="*/ 82212 h 160012"/>
                <a:gd name="connsiteX1" fmla="*/ 82212 w 160012"/>
                <a:gd name="connsiteY1" fmla="*/ 157512 h 160012"/>
                <a:gd name="connsiteX2" fmla="*/ 6912 w 160012"/>
                <a:gd name="connsiteY2" fmla="*/ 82212 h 160012"/>
                <a:gd name="connsiteX3" fmla="*/ 82212 w 160012"/>
                <a:gd name="connsiteY3" fmla="*/ 6912 h 160012"/>
                <a:gd name="connsiteX4" fmla="*/ 157512 w 160012"/>
                <a:gd name="connsiteY4" fmla="*/ 82212 h 160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12" h="160012">
                  <a:moveTo>
                    <a:pt x="157512" y="82212"/>
                  </a:moveTo>
                  <a:cubicBezTo>
                    <a:pt x="157512" y="123799"/>
                    <a:pt x="123799" y="157512"/>
                    <a:pt x="82212" y="157512"/>
                  </a:cubicBezTo>
                  <a:cubicBezTo>
                    <a:pt x="40625" y="157512"/>
                    <a:pt x="6912" y="123799"/>
                    <a:pt x="6912" y="82212"/>
                  </a:cubicBezTo>
                  <a:cubicBezTo>
                    <a:pt x="6912" y="40625"/>
                    <a:pt x="40625" y="6912"/>
                    <a:pt x="82212" y="6912"/>
                  </a:cubicBezTo>
                  <a:cubicBezTo>
                    <a:pt x="123799" y="6912"/>
                    <a:pt x="157512" y="40625"/>
                    <a:pt x="157512" y="82212"/>
                  </a:cubicBezTo>
                  <a:close/>
                </a:path>
              </a:pathLst>
            </a:custGeom>
            <a:solidFill>
              <a:schemeClr val="bg1">
                <a:lumMod val="50000"/>
              </a:schemeClr>
            </a:solidFill>
            <a:ln w="9327" cap="flat">
              <a:solidFill>
                <a:schemeClr val="accent1"/>
              </a:solidFill>
              <a:prstDash val="solid"/>
              <a:miter/>
            </a:ln>
          </p:spPr>
          <p:txBody>
            <a:bodyPr rtlCol="0" anchor="ctr"/>
            <a:lstStyle/>
            <a:p>
              <a:endParaRPr lang="de-DE" sz="1400">
                <a:latin typeface="Century Gothic" panose="020B0502020202020204" pitchFamily="34" charset="0"/>
              </a:endParaRPr>
            </a:p>
          </p:txBody>
        </p:sp>
        <p:sp>
          <p:nvSpPr>
            <p:cNvPr id="26" name="Freihandform: Form 25">
              <a:extLst>
                <a:ext uri="{FF2B5EF4-FFF2-40B4-BE49-F238E27FC236}">
                  <a16:creationId xmlns:a16="http://schemas.microsoft.com/office/drawing/2014/main" id="{3651A5D0-7A98-4667-9BC2-6E8CB5357A50}"/>
                </a:ext>
              </a:extLst>
            </p:cNvPr>
            <p:cNvSpPr/>
            <p:nvPr/>
          </p:nvSpPr>
          <p:spPr>
            <a:xfrm>
              <a:off x="4725100" y="1392205"/>
              <a:ext cx="160013" cy="160013"/>
            </a:xfrm>
            <a:custGeom>
              <a:avLst/>
              <a:gdLst>
                <a:gd name="connsiteX0" fmla="*/ 157512 w 160012"/>
                <a:gd name="connsiteY0" fmla="*/ 82212 h 160012"/>
                <a:gd name="connsiteX1" fmla="*/ 82212 w 160012"/>
                <a:gd name="connsiteY1" fmla="*/ 157512 h 160012"/>
                <a:gd name="connsiteX2" fmla="*/ 6912 w 160012"/>
                <a:gd name="connsiteY2" fmla="*/ 82212 h 160012"/>
                <a:gd name="connsiteX3" fmla="*/ 82212 w 160012"/>
                <a:gd name="connsiteY3" fmla="*/ 6912 h 160012"/>
                <a:gd name="connsiteX4" fmla="*/ 157512 w 160012"/>
                <a:gd name="connsiteY4" fmla="*/ 82212 h 160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12" h="160012">
                  <a:moveTo>
                    <a:pt x="157512" y="82212"/>
                  </a:moveTo>
                  <a:cubicBezTo>
                    <a:pt x="157512" y="123799"/>
                    <a:pt x="123799" y="157512"/>
                    <a:pt x="82212" y="157512"/>
                  </a:cubicBezTo>
                  <a:cubicBezTo>
                    <a:pt x="40625" y="157512"/>
                    <a:pt x="6912" y="123799"/>
                    <a:pt x="6912" y="82212"/>
                  </a:cubicBezTo>
                  <a:cubicBezTo>
                    <a:pt x="6912" y="40625"/>
                    <a:pt x="40625" y="6912"/>
                    <a:pt x="82212" y="6912"/>
                  </a:cubicBezTo>
                  <a:cubicBezTo>
                    <a:pt x="123799" y="6912"/>
                    <a:pt x="157512" y="40625"/>
                    <a:pt x="157512" y="82212"/>
                  </a:cubicBezTo>
                  <a:close/>
                </a:path>
              </a:pathLst>
            </a:custGeom>
            <a:solidFill>
              <a:schemeClr val="bg1">
                <a:lumMod val="50000"/>
              </a:schemeClr>
            </a:solidFill>
            <a:ln w="9327" cap="flat">
              <a:solidFill>
                <a:schemeClr val="accent1"/>
              </a:solidFill>
              <a:prstDash val="solid"/>
              <a:miter/>
            </a:ln>
          </p:spPr>
          <p:txBody>
            <a:bodyPr rtlCol="0" anchor="ctr"/>
            <a:lstStyle/>
            <a:p>
              <a:endParaRPr lang="de-DE" sz="1400">
                <a:latin typeface="Century Gothic" panose="020B0502020202020204" pitchFamily="34" charset="0"/>
              </a:endParaRPr>
            </a:p>
          </p:txBody>
        </p:sp>
        <p:sp>
          <p:nvSpPr>
            <p:cNvPr id="27" name="Freihandform: Form 26">
              <a:extLst>
                <a:ext uri="{FF2B5EF4-FFF2-40B4-BE49-F238E27FC236}">
                  <a16:creationId xmlns:a16="http://schemas.microsoft.com/office/drawing/2014/main" id="{A8FA5FB5-AE32-4B7C-B649-B2D9128E110C}"/>
                </a:ext>
              </a:extLst>
            </p:cNvPr>
            <p:cNvSpPr/>
            <p:nvPr/>
          </p:nvSpPr>
          <p:spPr>
            <a:xfrm>
              <a:off x="4254475" y="1392205"/>
              <a:ext cx="160013" cy="160013"/>
            </a:xfrm>
            <a:custGeom>
              <a:avLst/>
              <a:gdLst>
                <a:gd name="connsiteX0" fmla="*/ 157512 w 160012"/>
                <a:gd name="connsiteY0" fmla="*/ 82212 h 160012"/>
                <a:gd name="connsiteX1" fmla="*/ 82212 w 160012"/>
                <a:gd name="connsiteY1" fmla="*/ 157512 h 160012"/>
                <a:gd name="connsiteX2" fmla="*/ 6912 w 160012"/>
                <a:gd name="connsiteY2" fmla="*/ 82212 h 160012"/>
                <a:gd name="connsiteX3" fmla="*/ 82212 w 160012"/>
                <a:gd name="connsiteY3" fmla="*/ 6912 h 160012"/>
                <a:gd name="connsiteX4" fmla="*/ 157512 w 160012"/>
                <a:gd name="connsiteY4" fmla="*/ 82212 h 160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012" h="160012">
                  <a:moveTo>
                    <a:pt x="157512" y="82212"/>
                  </a:moveTo>
                  <a:cubicBezTo>
                    <a:pt x="157512" y="123799"/>
                    <a:pt x="123799" y="157512"/>
                    <a:pt x="82212" y="157512"/>
                  </a:cubicBezTo>
                  <a:cubicBezTo>
                    <a:pt x="40625" y="157512"/>
                    <a:pt x="6912" y="123799"/>
                    <a:pt x="6912" y="82212"/>
                  </a:cubicBezTo>
                  <a:cubicBezTo>
                    <a:pt x="6912" y="40625"/>
                    <a:pt x="40625" y="6912"/>
                    <a:pt x="82212" y="6912"/>
                  </a:cubicBezTo>
                  <a:cubicBezTo>
                    <a:pt x="123799" y="6912"/>
                    <a:pt x="157512" y="40625"/>
                    <a:pt x="157512" y="82212"/>
                  </a:cubicBezTo>
                  <a:close/>
                </a:path>
              </a:pathLst>
            </a:custGeom>
            <a:solidFill>
              <a:schemeClr val="bg1">
                <a:lumMod val="50000"/>
              </a:schemeClr>
            </a:solidFill>
            <a:ln w="9327" cap="flat">
              <a:solidFill>
                <a:schemeClr val="accent1"/>
              </a:solidFill>
              <a:prstDash val="solid"/>
              <a:miter/>
            </a:ln>
          </p:spPr>
          <p:txBody>
            <a:bodyPr rtlCol="0" anchor="ctr"/>
            <a:lstStyle/>
            <a:p>
              <a:endParaRPr lang="de-DE" sz="1400">
                <a:latin typeface="Century Gothic" panose="020B0502020202020204" pitchFamily="34" charset="0"/>
              </a:endParaRPr>
            </a:p>
          </p:txBody>
        </p:sp>
      </p:grpSp>
      <p:grpSp>
        <p:nvGrpSpPr>
          <p:cNvPr id="28" name="Grafik 17" descr="Chevron Pfeile">
            <a:extLst>
              <a:ext uri="{FF2B5EF4-FFF2-40B4-BE49-F238E27FC236}">
                <a16:creationId xmlns:a16="http://schemas.microsoft.com/office/drawing/2014/main" id="{7E470C46-AFF3-46E0-ABB6-1846A244C650}"/>
              </a:ext>
            </a:extLst>
          </p:cNvPr>
          <p:cNvGrpSpPr/>
          <p:nvPr/>
        </p:nvGrpSpPr>
        <p:grpSpPr>
          <a:xfrm>
            <a:off x="9223897" y="1255823"/>
            <a:ext cx="914400" cy="914400"/>
            <a:chOff x="7097489" y="837642"/>
            <a:chExt cx="914400" cy="914400"/>
          </a:xfrm>
        </p:grpSpPr>
        <p:sp>
          <p:nvSpPr>
            <p:cNvPr id="29" name="Freihandform: Form 28">
              <a:extLst>
                <a:ext uri="{FF2B5EF4-FFF2-40B4-BE49-F238E27FC236}">
                  <a16:creationId xmlns:a16="http://schemas.microsoft.com/office/drawing/2014/main" id="{258ED7F8-A580-440A-AA53-165E23C41303}"/>
                </a:ext>
              </a:extLst>
            </p:cNvPr>
            <p:cNvSpPr/>
            <p:nvPr/>
          </p:nvSpPr>
          <p:spPr>
            <a:xfrm>
              <a:off x="7392764" y="1020998"/>
              <a:ext cx="333375" cy="542925"/>
            </a:xfrm>
            <a:custGeom>
              <a:avLst/>
              <a:gdLst>
                <a:gd name="connsiteX0" fmla="*/ 126206 w 333375"/>
                <a:gd name="connsiteY0" fmla="*/ 7144 h 542925"/>
                <a:gd name="connsiteX1" fmla="*/ 7144 w 333375"/>
                <a:gd name="connsiteY1" fmla="*/ 7144 h 542925"/>
                <a:gd name="connsiteX2" fmla="*/ 207169 w 333375"/>
                <a:gd name="connsiteY2" fmla="*/ 273844 h 542925"/>
                <a:gd name="connsiteX3" fmla="*/ 7144 w 333375"/>
                <a:gd name="connsiteY3" fmla="*/ 540544 h 542925"/>
                <a:gd name="connsiteX4" fmla="*/ 126206 w 333375"/>
                <a:gd name="connsiteY4" fmla="*/ 540544 h 542925"/>
                <a:gd name="connsiteX5" fmla="*/ 326231 w 333375"/>
                <a:gd name="connsiteY5" fmla="*/ 273844 h 542925"/>
                <a:gd name="connsiteX6" fmla="*/ 126206 w 333375"/>
                <a:gd name="connsiteY6" fmla="*/ 7144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75" h="542925">
                  <a:moveTo>
                    <a:pt x="126206" y="7144"/>
                  </a:moveTo>
                  <a:lnTo>
                    <a:pt x="7144" y="7144"/>
                  </a:lnTo>
                  <a:lnTo>
                    <a:pt x="207169" y="273844"/>
                  </a:lnTo>
                  <a:lnTo>
                    <a:pt x="7144" y="540544"/>
                  </a:lnTo>
                  <a:lnTo>
                    <a:pt x="126206" y="540544"/>
                  </a:lnTo>
                  <a:lnTo>
                    <a:pt x="326231" y="273844"/>
                  </a:lnTo>
                  <a:lnTo>
                    <a:pt x="126206" y="7144"/>
                  </a:lnTo>
                  <a:close/>
                </a:path>
              </a:pathLst>
            </a:custGeom>
            <a:solidFill>
              <a:schemeClr val="bg1">
                <a:lumMod val="50000"/>
              </a:schemeClr>
            </a:solidFill>
            <a:ln w="9525" cap="flat">
              <a:noFill/>
              <a:prstDash val="solid"/>
              <a:miter/>
            </a:ln>
          </p:spPr>
          <p:txBody>
            <a:bodyPr rtlCol="0" anchor="ctr"/>
            <a:lstStyle/>
            <a:p>
              <a:endParaRPr lang="de-DE" sz="1400">
                <a:latin typeface="Century Gothic" panose="020B0502020202020204" pitchFamily="34" charset="0"/>
              </a:endParaRPr>
            </a:p>
          </p:txBody>
        </p:sp>
        <p:sp>
          <p:nvSpPr>
            <p:cNvPr id="30" name="Freihandform: Form 29">
              <a:extLst>
                <a:ext uri="{FF2B5EF4-FFF2-40B4-BE49-F238E27FC236}">
                  <a16:creationId xmlns:a16="http://schemas.microsoft.com/office/drawing/2014/main" id="{D52E24E8-2031-4525-8E93-12D2CC40D652}"/>
                </a:ext>
              </a:extLst>
            </p:cNvPr>
            <p:cNvSpPr/>
            <p:nvPr/>
          </p:nvSpPr>
          <p:spPr>
            <a:xfrm>
              <a:off x="7164164" y="1020998"/>
              <a:ext cx="333375" cy="542925"/>
            </a:xfrm>
            <a:custGeom>
              <a:avLst/>
              <a:gdLst>
                <a:gd name="connsiteX0" fmla="*/ 7144 w 333375"/>
                <a:gd name="connsiteY0" fmla="*/ 540544 h 542925"/>
                <a:gd name="connsiteX1" fmla="*/ 126206 w 333375"/>
                <a:gd name="connsiteY1" fmla="*/ 540544 h 542925"/>
                <a:gd name="connsiteX2" fmla="*/ 326231 w 333375"/>
                <a:gd name="connsiteY2" fmla="*/ 273844 h 542925"/>
                <a:gd name="connsiteX3" fmla="*/ 126206 w 333375"/>
                <a:gd name="connsiteY3" fmla="*/ 7144 h 542925"/>
                <a:gd name="connsiteX4" fmla="*/ 7144 w 333375"/>
                <a:gd name="connsiteY4" fmla="*/ 7144 h 542925"/>
                <a:gd name="connsiteX5" fmla="*/ 207169 w 333375"/>
                <a:gd name="connsiteY5" fmla="*/ 273844 h 542925"/>
                <a:gd name="connsiteX6" fmla="*/ 7144 w 333375"/>
                <a:gd name="connsiteY6" fmla="*/ 540544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75" h="542925">
                  <a:moveTo>
                    <a:pt x="7144" y="540544"/>
                  </a:moveTo>
                  <a:lnTo>
                    <a:pt x="126206" y="540544"/>
                  </a:lnTo>
                  <a:lnTo>
                    <a:pt x="326231" y="273844"/>
                  </a:lnTo>
                  <a:lnTo>
                    <a:pt x="126206" y="7144"/>
                  </a:lnTo>
                  <a:lnTo>
                    <a:pt x="7144" y="7144"/>
                  </a:lnTo>
                  <a:lnTo>
                    <a:pt x="207169" y="273844"/>
                  </a:lnTo>
                  <a:lnTo>
                    <a:pt x="7144" y="540544"/>
                  </a:lnTo>
                  <a:close/>
                </a:path>
              </a:pathLst>
            </a:custGeom>
            <a:solidFill>
              <a:schemeClr val="bg1">
                <a:lumMod val="50000"/>
              </a:schemeClr>
            </a:solidFill>
            <a:ln w="9525" cap="flat">
              <a:noFill/>
              <a:prstDash val="solid"/>
              <a:miter/>
            </a:ln>
          </p:spPr>
          <p:txBody>
            <a:bodyPr rtlCol="0" anchor="ctr"/>
            <a:lstStyle/>
            <a:p>
              <a:endParaRPr lang="de-DE" sz="1400">
                <a:latin typeface="Century Gothic" panose="020B0502020202020204" pitchFamily="34" charset="0"/>
              </a:endParaRPr>
            </a:p>
          </p:txBody>
        </p:sp>
        <p:sp>
          <p:nvSpPr>
            <p:cNvPr id="31" name="Freihandform: Form 30">
              <a:extLst>
                <a:ext uri="{FF2B5EF4-FFF2-40B4-BE49-F238E27FC236}">
                  <a16:creationId xmlns:a16="http://schemas.microsoft.com/office/drawing/2014/main" id="{7E3C502A-D10B-4E8F-ADE6-09F40BF7C3AB}"/>
                </a:ext>
              </a:extLst>
            </p:cNvPr>
            <p:cNvSpPr/>
            <p:nvPr/>
          </p:nvSpPr>
          <p:spPr>
            <a:xfrm>
              <a:off x="7621364" y="1020998"/>
              <a:ext cx="333375" cy="542925"/>
            </a:xfrm>
            <a:custGeom>
              <a:avLst/>
              <a:gdLst>
                <a:gd name="connsiteX0" fmla="*/ 126206 w 333375"/>
                <a:gd name="connsiteY0" fmla="*/ 7144 h 542925"/>
                <a:gd name="connsiteX1" fmla="*/ 7144 w 333375"/>
                <a:gd name="connsiteY1" fmla="*/ 7144 h 542925"/>
                <a:gd name="connsiteX2" fmla="*/ 207169 w 333375"/>
                <a:gd name="connsiteY2" fmla="*/ 273844 h 542925"/>
                <a:gd name="connsiteX3" fmla="*/ 7144 w 333375"/>
                <a:gd name="connsiteY3" fmla="*/ 540544 h 542925"/>
                <a:gd name="connsiteX4" fmla="*/ 126206 w 333375"/>
                <a:gd name="connsiteY4" fmla="*/ 540544 h 542925"/>
                <a:gd name="connsiteX5" fmla="*/ 326231 w 333375"/>
                <a:gd name="connsiteY5" fmla="*/ 273844 h 542925"/>
                <a:gd name="connsiteX6" fmla="*/ 126206 w 333375"/>
                <a:gd name="connsiteY6" fmla="*/ 7144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375" h="542925">
                  <a:moveTo>
                    <a:pt x="126206" y="7144"/>
                  </a:moveTo>
                  <a:lnTo>
                    <a:pt x="7144" y="7144"/>
                  </a:lnTo>
                  <a:lnTo>
                    <a:pt x="207169" y="273844"/>
                  </a:lnTo>
                  <a:lnTo>
                    <a:pt x="7144" y="540544"/>
                  </a:lnTo>
                  <a:lnTo>
                    <a:pt x="126206" y="540544"/>
                  </a:lnTo>
                  <a:lnTo>
                    <a:pt x="326231" y="273844"/>
                  </a:lnTo>
                  <a:lnTo>
                    <a:pt x="126206" y="7144"/>
                  </a:lnTo>
                  <a:close/>
                </a:path>
              </a:pathLst>
            </a:custGeom>
            <a:solidFill>
              <a:schemeClr val="bg1">
                <a:lumMod val="50000"/>
              </a:schemeClr>
            </a:solidFill>
            <a:ln w="9525" cap="flat">
              <a:noFill/>
              <a:prstDash val="solid"/>
              <a:miter/>
            </a:ln>
          </p:spPr>
          <p:txBody>
            <a:bodyPr rtlCol="0" anchor="ctr"/>
            <a:lstStyle/>
            <a:p>
              <a:endParaRPr lang="de-DE" sz="1400">
                <a:latin typeface="Century Gothic" panose="020B0502020202020204" pitchFamily="34" charset="0"/>
              </a:endParaRPr>
            </a:p>
          </p:txBody>
        </p:sp>
      </p:grpSp>
      <p:sp>
        <p:nvSpPr>
          <p:cNvPr id="37" name="Textfeld 1">
            <a:extLst>
              <a:ext uri="{FF2B5EF4-FFF2-40B4-BE49-F238E27FC236}">
                <a16:creationId xmlns:a16="http://schemas.microsoft.com/office/drawing/2014/main" id="{7B1EA8DF-C26E-49DA-84BA-621597DA9B03}"/>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2644805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ED5AC94C-BE04-45BD-9E68-B3B349402FC3}"/>
              </a:ext>
            </a:extLst>
          </p:cNvPr>
          <p:cNvSpPr txBox="1">
            <a:spLocks/>
          </p:cNvSpPr>
          <p:nvPr/>
        </p:nvSpPr>
        <p:spPr bwMode="auto">
          <a:xfrm>
            <a:off x="1054800" y="980729"/>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390650" indent="-13906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1.1.3 Informationsbeschaffung, vorläufige Kenntnisse über das IKS; Forts.</a:t>
            </a:r>
          </a:p>
        </p:txBody>
      </p:sp>
      <p:sp>
        <p:nvSpPr>
          <p:cNvPr id="8" name="Rechteck 7">
            <a:extLst>
              <a:ext uri="{FF2B5EF4-FFF2-40B4-BE49-F238E27FC236}">
                <a16:creationId xmlns:a16="http://schemas.microsoft.com/office/drawing/2014/main" id="{A2145CEB-3801-4E94-9EFF-930625428FBD}"/>
              </a:ext>
            </a:extLst>
          </p:cNvPr>
          <p:cNvSpPr/>
          <p:nvPr/>
        </p:nvSpPr>
        <p:spPr>
          <a:xfrm>
            <a:off x="1054800" y="1418400"/>
            <a:ext cx="7921520" cy="3247043"/>
          </a:xfrm>
          <a:prstGeom prst="rect">
            <a:avLst/>
          </a:prstGeom>
        </p:spPr>
        <p:txBody>
          <a:bodyPr wrap="square" lIns="0" tIns="0" rIns="0" bIns="0">
            <a:spAutoFit/>
          </a:bodyPr>
          <a:lstStyle/>
          <a:p>
            <a:pPr marL="266700" indent="-266700" eaLnBrk="1" hangingPunct="1">
              <a:spcBef>
                <a:spcPts val="300"/>
              </a:spcBef>
              <a:spcAft>
                <a:spcPts val="300"/>
              </a:spcAft>
              <a:buFont typeface="+mj-lt"/>
              <a:buAutoNum type="alphaLcPeriod" startAt="5"/>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Erkenntnisse über Unrichtigkeiten und Verstöße </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(ISA [DE] 240)</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 Forts.</a:t>
            </a:r>
          </a:p>
          <a:p>
            <a:pPr eaLnBrk="1" hangingPunct="1">
              <a:spcBef>
                <a:spcPts val="300"/>
              </a:spcBef>
              <a:spcAft>
                <a:spcPts val="300"/>
              </a:spcAft>
              <a:tabLst>
                <a:tab pos="266700" algn="l"/>
              </a:tabLst>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	</a:t>
            </a:r>
            <a:r>
              <a:rPr lang="de-DE" altLang="de-DE" b="0" dirty="0">
                <a:latin typeface="Century Gothic" panose="020B0502020202020204" pitchFamily="34" charset="0"/>
                <a:ea typeface="Verdana" panose="020B0604030504040204" pitchFamily="34" charset="0"/>
                <a:cs typeface="Verdana" panose="020B0604030504040204" pitchFamily="34" charset="0"/>
              </a:rPr>
              <a:t>Im Rahmen der Prüfung kann der Prüfer Umstände erfahren, die auf </a:t>
            </a:r>
          </a:p>
          <a:p>
            <a:pPr eaLnBrk="1" hangingPunct="1">
              <a:spcBef>
                <a:spcPts val="300"/>
              </a:spcBef>
              <a:spcAft>
                <a:spcPts val="300"/>
              </a:spcAft>
              <a:tabLst>
                <a:tab pos="266700" algn="l"/>
              </a:tabLs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	Verstöße hindeuten, wie zum Beispiel</a:t>
            </a:r>
          </a:p>
          <a:p>
            <a:pPr marL="542925" lvl="1" indent="-276225" eaLnBrk="1" hangingPunct="1">
              <a:spcBef>
                <a:spcPts val="300"/>
              </a:spcBef>
              <a:spcAft>
                <a:spcPts val="300"/>
              </a:spcAft>
              <a:buFont typeface="Arial" panose="020B0604020202020204" pitchFamily="34" charset="0"/>
              <a:buChar char="•"/>
              <a:tabLst>
                <a:tab pos="447675" algn="l"/>
              </a:tabLs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Straf- oder Bußgeldbescheide</a:t>
            </a:r>
          </a:p>
          <a:p>
            <a:pPr marL="542925" lvl="1" indent="-276225" eaLnBrk="1" hangingPunct="1">
              <a:spcBef>
                <a:spcPts val="300"/>
              </a:spcBef>
              <a:spcAft>
                <a:spcPts val="300"/>
              </a:spcAft>
              <a:buFont typeface="Arial" panose="020B0604020202020204" pitchFamily="34" charset="0"/>
              <a:buChar char="•"/>
              <a:tabLst>
                <a:tab pos="447675" algn="l"/>
              </a:tabLs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hohe Provisionen</a:t>
            </a:r>
          </a:p>
          <a:p>
            <a:pPr marL="542925" lvl="1" indent="-276225" eaLnBrk="1" hangingPunct="1">
              <a:spcBef>
                <a:spcPts val="300"/>
              </a:spcBef>
              <a:spcAft>
                <a:spcPts val="300"/>
              </a:spcAft>
              <a:buFont typeface="Arial" panose="020B0604020202020204" pitchFamily="34" charset="0"/>
              <a:buChar char="•"/>
              <a:tabLst>
                <a:tab pos="447675" algn="l"/>
              </a:tabLs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Presseberichterstattung</a:t>
            </a:r>
          </a:p>
          <a:p>
            <a:pPr marL="542925" lvl="1" indent="-276225" eaLnBrk="1" hangingPunct="1">
              <a:spcBef>
                <a:spcPts val="0"/>
              </a:spcBef>
              <a:spcAft>
                <a:spcPts val="0"/>
              </a:spcAft>
              <a:buFont typeface="Arial" panose="020B0604020202020204" pitchFamily="34" charset="0"/>
              <a:buChar char="•"/>
              <a:tabLst>
                <a:tab pos="447675" algn="l"/>
              </a:tabLst>
              <a:defRPr/>
            </a:pP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a:p>
            <a:pPr marL="266700" lvl="1" eaLnBrk="1" hangingPunct="1">
              <a:spcBef>
                <a:spcPts val="300"/>
              </a:spcBef>
              <a:spcAft>
                <a:spcPts val="300"/>
              </a:spcAft>
              <a:tabLst>
                <a:tab pos="447675" algn="l"/>
              </a:tabLst>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Die Risiken falscher Angaben aufgrund von Verstößen sind immer bedeutsame Risiken!</a:t>
            </a:r>
          </a:p>
          <a:p>
            <a:pPr marL="266700" lvl="1" eaLnBrk="1" hangingPunct="1">
              <a:spcBef>
                <a:spcPts val="0"/>
              </a:spcBef>
              <a:spcAft>
                <a:spcPts val="0"/>
              </a:spcAft>
              <a:tabLst>
                <a:tab pos="447675" algn="l"/>
              </a:tabLst>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(vgl. ISA [DE] 240)</a:t>
            </a: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a:p>
            <a:pPr eaLnBrk="1" hangingPunct="1">
              <a:spcBef>
                <a:spcPts val="300"/>
              </a:spcBef>
              <a:spcAft>
                <a:spcPts val="300"/>
              </a:spcAft>
              <a:tabLst>
                <a:tab pos="266700" algn="l"/>
              </a:tabLst>
              <a:defRPr/>
            </a:pP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p:txBody>
      </p:sp>
      <p:pic>
        <p:nvPicPr>
          <p:cNvPr id="107526" name="Grafik 9">
            <a:extLst>
              <a:ext uri="{FF2B5EF4-FFF2-40B4-BE49-F238E27FC236}">
                <a16:creationId xmlns:a16="http://schemas.microsoft.com/office/drawing/2014/main" id="{CAEF00EE-9FD6-48B5-9FBB-B8B5F14F87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1">
            <a:extLst>
              <a:ext uri="{FF2B5EF4-FFF2-40B4-BE49-F238E27FC236}">
                <a16:creationId xmlns:a16="http://schemas.microsoft.com/office/drawing/2014/main" id="{7B50C3C6-F845-49B3-87B8-1EC9ABA7E161}"/>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8" name="Gerade Verbindung mit Pfeil 47">
            <a:extLst>
              <a:ext uri="{FF2B5EF4-FFF2-40B4-BE49-F238E27FC236}">
                <a16:creationId xmlns:a16="http://schemas.microsoft.com/office/drawing/2014/main" id="{5BA16FE2-3B5A-400E-84C2-8657C1FA6B87}"/>
              </a:ext>
            </a:extLst>
          </p:cNvPr>
          <p:cNvCxnSpPr>
            <a:cxnSpLocks/>
          </p:cNvCxnSpPr>
          <p:nvPr/>
        </p:nvCxnSpPr>
        <p:spPr>
          <a:xfrm>
            <a:off x="6786598" y="5229200"/>
            <a:ext cx="0" cy="34779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734507"/>
            <a:ext cx="483465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3.5.3 Umgang des Abschlussprüfers mit IT-Risiken</a:t>
            </a:r>
          </a:p>
        </p:txBody>
      </p:sp>
      <p:cxnSp>
        <p:nvCxnSpPr>
          <p:cNvPr id="32" name="Gerader Verbinder 31">
            <a:extLst>
              <a:ext uri="{FF2B5EF4-FFF2-40B4-BE49-F238E27FC236}">
                <a16:creationId xmlns:a16="http://schemas.microsoft.com/office/drawing/2014/main" id="{275D6BB8-40F4-4415-89E0-5377BE169BFF}"/>
              </a:ext>
            </a:extLst>
          </p:cNvPr>
          <p:cNvCxnSpPr/>
          <p:nvPr/>
        </p:nvCxnSpPr>
        <p:spPr>
          <a:xfrm flipH="1">
            <a:off x="6786598" y="5382070"/>
            <a:ext cx="214822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Gerade Verbindung mit Pfeil 32">
            <a:extLst>
              <a:ext uri="{FF2B5EF4-FFF2-40B4-BE49-F238E27FC236}">
                <a16:creationId xmlns:a16="http://schemas.microsoft.com/office/drawing/2014/main" id="{52A21B02-0DC3-4ADF-9BDA-8758024C81A0}"/>
              </a:ext>
            </a:extLst>
          </p:cNvPr>
          <p:cNvCxnSpPr>
            <a:cxnSpLocks/>
          </p:cNvCxnSpPr>
          <p:nvPr/>
        </p:nvCxnSpPr>
        <p:spPr>
          <a:xfrm>
            <a:off x="8934823" y="5229200"/>
            <a:ext cx="0" cy="34779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Rechteck: abgerundete Ecken 33">
            <a:extLst>
              <a:ext uri="{FF2B5EF4-FFF2-40B4-BE49-F238E27FC236}">
                <a16:creationId xmlns:a16="http://schemas.microsoft.com/office/drawing/2014/main" id="{305154D8-297F-47ED-A509-C703CB8B7A89}"/>
              </a:ext>
            </a:extLst>
          </p:cNvPr>
          <p:cNvSpPr/>
          <p:nvPr/>
        </p:nvSpPr>
        <p:spPr>
          <a:xfrm>
            <a:off x="1716558" y="1072481"/>
            <a:ext cx="3931200" cy="53898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0" dirty="0">
                <a:ln w="0"/>
                <a:solidFill>
                  <a:schemeClr val="tx1"/>
                </a:solidFill>
                <a:latin typeface="Century Gothic" panose="020B0502020202020204" pitchFamily="34" charset="0"/>
              </a:rPr>
              <a:t>Gewinnung Verständnis vom Informationssystem und der Kommunikation (Tz. 25a i-iv)</a:t>
            </a:r>
            <a:endParaRPr lang="de-DE" sz="1200" b="0" dirty="0">
              <a:latin typeface="Century Gothic" panose="020B0502020202020204" pitchFamily="34" charset="0"/>
            </a:endParaRPr>
          </a:p>
        </p:txBody>
      </p:sp>
      <p:sp>
        <p:nvSpPr>
          <p:cNvPr id="35" name="Rechteck: abgerundete Ecken 34">
            <a:extLst>
              <a:ext uri="{FF2B5EF4-FFF2-40B4-BE49-F238E27FC236}">
                <a16:creationId xmlns:a16="http://schemas.microsoft.com/office/drawing/2014/main" id="{92EFD517-DE96-47F5-80BA-C20865AB4E83}"/>
              </a:ext>
            </a:extLst>
          </p:cNvPr>
          <p:cNvSpPr/>
          <p:nvPr/>
        </p:nvSpPr>
        <p:spPr>
          <a:xfrm>
            <a:off x="5951984" y="1072481"/>
            <a:ext cx="3930408" cy="518092"/>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0" dirty="0">
                <a:ln w="0"/>
                <a:solidFill>
                  <a:schemeClr val="tx1"/>
                </a:solidFill>
                <a:latin typeface="Century Gothic" panose="020B0502020202020204" pitchFamily="34" charset="0"/>
              </a:rPr>
              <a:t>Verständnis von </a:t>
            </a:r>
            <a:r>
              <a:rPr lang="de-DE" sz="1100" dirty="0">
                <a:ln w="0"/>
                <a:solidFill>
                  <a:schemeClr val="tx1"/>
                </a:solidFill>
                <a:latin typeface="Century Gothic" panose="020B0502020202020204" pitchFamily="34" charset="0"/>
              </a:rPr>
              <a:t>Kontrollaktivitäten</a:t>
            </a:r>
          </a:p>
          <a:p>
            <a:pPr algn="ctr"/>
            <a:r>
              <a:rPr lang="de-DE" sz="1100" b="0" dirty="0">
                <a:ln w="0"/>
                <a:solidFill>
                  <a:schemeClr val="tx1"/>
                </a:solidFill>
                <a:latin typeface="Century Gothic" panose="020B0502020202020204" pitchFamily="34" charset="0"/>
              </a:rPr>
              <a:t>(Tz. 26a)</a:t>
            </a:r>
            <a:endParaRPr lang="de-DE" sz="1200" b="0" dirty="0">
              <a:latin typeface="Century Gothic" panose="020B0502020202020204" pitchFamily="34" charset="0"/>
            </a:endParaRPr>
          </a:p>
        </p:txBody>
      </p:sp>
      <p:sp>
        <p:nvSpPr>
          <p:cNvPr id="36" name="Rechteck: abgerundete Ecken 35">
            <a:extLst>
              <a:ext uri="{FF2B5EF4-FFF2-40B4-BE49-F238E27FC236}">
                <a16:creationId xmlns:a16="http://schemas.microsoft.com/office/drawing/2014/main" id="{4701AC52-F8B7-4D6E-BE02-062F14143581}"/>
              </a:ext>
            </a:extLst>
          </p:cNvPr>
          <p:cNvSpPr/>
          <p:nvPr/>
        </p:nvSpPr>
        <p:spPr>
          <a:xfrm>
            <a:off x="1718882" y="1773923"/>
            <a:ext cx="1902702" cy="1386483"/>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rgbClr val="FF0000"/>
                </a:solidFill>
                <a:latin typeface="Century Gothic" panose="020B0502020202020204" pitchFamily="34" charset="0"/>
              </a:rPr>
              <a:t>Informations-</a:t>
            </a:r>
            <a:r>
              <a:rPr lang="de-DE" sz="1000" dirty="0" err="1">
                <a:solidFill>
                  <a:srgbClr val="FF0000"/>
                </a:solidFill>
                <a:latin typeface="Century Gothic" panose="020B0502020202020204" pitchFamily="34" charset="0"/>
              </a:rPr>
              <a:t>verarbeitungstätigkeiten</a:t>
            </a:r>
            <a:endParaRPr lang="de-DE" sz="1000" dirty="0">
              <a:solidFill>
                <a:srgbClr val="FF0000"/>
              </a:solidFill>
              <a:latin typeface="Century Gothic" panose="020B0502020202020204" pitchFamily="34" charset="0"/>
            </a:endParaRPr>
          </a:p>
          <a:p>
            <a:pPr algn="ctr"/>
            <a:endParaRPr lang="de-DE" sz="1000" b="0" dirty="0">
              <a:solidFill>
                <a:srgbClr val="FF0000"/>
              </a:solidFill>
              <a:latin typeface="Century Gothic" panose="020B0502020202020204" pitchFamily="34" charset="0"/>
            </a:endParaRPr>
          </a:p>
          <a:p>
            <a:pPr algn="ctr"/>
            <a:r>
              <a:rPr lang="de-DE" sz="1000" b="0" dirty="0">
                <a:solidFill>
                  <a:schemeClr val="tx1"/>
                </a:solidFill>
                <a:latin typeface="Century Gothic" panose="020B0502020202020204" pitchFamily="34" charset="0"/>
              </a:rPr>
              <a:t>(Daten und Informationen, </a:t>
            </a:r>
          </a:p>
          <a:p>
            <a:pPr algn="ctr"/>
            <a:r>
              <a:rPr lang="de-DE" sz="1000" b="0" dirty="0">
                <a:solidFill>
                  <a:schemeClr val="tx1"/>
                </a:solidFill>
                <a:latin typeface="Century Gothic" panose="020B0502020202020204" pitchFamily="34" charset="0"/>
              </a:rPr>
              <a:t>Genutzte Ressourcen, Regelungen)</a:t>
            </a:r>
          </a:p>
          <a:p>
            <a:pPr algn="ctr"/>
            <a:r>
              <a:rPr lang="de-DE" sz="1000" b="0" dirty="0">
                <a:solidFill>
                  <a:schemeClr val="tx1"/>
                </a:solidFill>
                <a:latin typeface="Century Gothic" panose="020B0502020202020204" pitchFamily="34" charset="0"/>
              </a:rPr>
              <a:t>(A132-143)</a:t>
            </a:r>
            <a:endParaRPr lang="de-DE" sz="1600" b="0" dirty="0">
              <a:solidFill>
                <a:schemeClr val="tx1"/>
              </a:solidFill>
              <a:latin typeface="Century Gothic" panose="020B0502020202020204" pitchFamily="34" charset="0"/>
            </a:endParaRPr>
          </a:p>
        </p:txBody>
      </p:sp>
      <p:sp>
        <p:nvSpPr>
          <p:cNvPr id="37" name="Rechteck: abgerundete Ecken 36">
            <a:extLst>
              <a:ext uri="{FF2B5EF4-FFF2-40B4-BE49-F238E27FC236}">
                <a16:creationId xmlns:a16="http://schemas.microsoft.com/office/drawing/2014/main" id="{6BE5AB04-51D0-4ECF-98FB-41D23E687B4C}"/>
              </a:ext>
            </a:extLst>
          </p:cNvPr>
          <p:cNvSpPr/>
          <p:nvPr/>
        </p:nvSpPr>
        <p:spPr>
          <a:xfrm>
            <a:off x="3753711" y="1773923"/>
            <a:ext cx="1902702" cy="1386483"/>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Wie </a:t>
            </a:r>
            <a:r>
              <a:rPr lang="de-DE" sz="1000" b="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kommuniziert</a:t>
            </a:r>
            <a:r>
              <a:rPr lang="de-DE" sz="10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die Einheit bedeutsame Sachverhalte, welche die Aufstellung des Abschlusses und die Berichtspflichten im Informationssystem unterstützen </a:t>
            </a:r>
          </a:p>
          <a:p>
            <a:pPr algn="ctr"/>
            <a:r>
              <a:rPr lang="de-DE" sz="10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(A144-145)</a:t>
            </a:r>
            <a:endParaRPr lang="de-DE" sz="1600" b="0" dirty="0">
              <a:solidFill>
                <a:schemeClr val="tx1"/>
              </a:solidFill>
              <a:latin typeface="Century Gothic" panose="020B0502020202020204" pitchFamily="34" charset="0"/>
            </a:endParaRPr>
          </a:p>
        </p:txBody>
      </p:sp>
      <p:sp>
        <p:nvSpPr>
          <p:cNvPr id="38" name="Rechteck: abgerundete Ecken 37">
            <a:extLst>
              <a:ext uri="{FF2B5EF4-FFF2-40B4-BE49-F238E27FC236}">
                <a16:creationId xmlns:a16="http://schemas.microsoft.com/office/drawing/2014/main" id="{FD0C8D2C-8F3F-494C-9AB9-F2BC4C6CDF57}"/>
              </a:ext>
            </a:extLst>
          </p:cNvPr>
          <p:cNvSpPr/>
          <p:nvPr/>
        </p:nvSpPr>
        <p:spPr>
          <a:xfrm>
            <a:off x="5951984" y="1776835"/>
            <a:ext cx="3930408" cy="330418"/>
          </a:xfrm>
          <a:prstGeom prst="roundRect">
            <a:avLst/>
          </a:prstGeom>
          <a:solidFill>
            <a:schemeClr val="bg1">
              <a:lumMod val="85000"/>
            </a:schemeClr>
          </a:solidFill>
          <a:ln>
            <a:solidFill>
              <a:schemeClr val="bg1">
                <a:lumMod val="8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e-DE" sz="1000" b="0" dirty="0">
                <a:solidFill>
                  <a:schemeClr val="tx1"/>
                </a:solidFill>
                <a:latin typeface="Century Gothic" panose="020B0502020202020204" pitchFamily="34" charset="0"/>
              </a:rPr>
              <a:t>Identifizierung von Kontrollen</a:t>
            </a:r>
            <a:endParaRPr lang="de-DE" b="0" dirty="0">
              <a:solidFill>
                <a:schemeClr val="tx1"/>
              </a:solidFill>
              <a:latin typeface="Century Gothic" panose="020B0502020202020204" pitchFamily="34" charset="0"/>
            </a:endParaRPr>
          </a:p>
        </p:txBody>
      </p:sp>
      <p:sp>
        <p:nvSpPr>
          <p:cNvPr id="40" name="Ellipse 39">
            <a:extLst>
              <a:ext uri="{FF2B5EF4-FFF2-40B4-BE49-F238E27FC236}">
                <a16:creationId xmlns:a16="http://schemas.microsoft.com/office/drawing/2014/main" id="{B2C0D027-24DD-4336-9C5B-E76C75CDDE46}"/>
              </a:ext>
            </a:extLst>
          </p:cNvPr>
          <p:cNvSpPr/>
          <p:nvPr/>
        </p:nvSpPr>
        <p:spPr>
          <a:xfrm>
            <a:off x="8961063" y="1459639"/>
            <a:ext cx="1269893" cy="495300"/>
          </a:xfrm>
          <a:prstGeom prst="ellipse">
            <a:avLst/>
          </a:prstGeom>
          <a:solidFill>
            <a:srgbClr val="FFFFA3"/>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dirty="0">
                <a:solidFill>
                  <a:srgbClr val="FF0000"/>
                </a:solidFill>
                <a:latin typeface="Century Gothic" panose="020B0502020202020204" pitchFamily="34" charset="0"/>
              </a:rPr>
              <a:t>Anlage 6</a:t>
            </a:r>
            <a:r>
              <a:rPr lang="de-DE" sz="800" b="0" dirty="0">
                <a:solidFill>
                  <a:srgbClr val="FF0000"/>
                </a:solidFill>
                <a:latin typeface="Century Gothic" panose="020B0502020202020204" pitchFamily="34" charset="0"/>
              </a:rPr>
              <a:t> </a:t>
            </a:r>
            <a:r>
              <a:rPr lang="de-DE" sz="800" b="0" dirty="0">
                <a:solidFill>
                  <a:schemeClr val="tx1"/>
                </a:solidFill>
                <a:latin typeface="Century Gothic" panose="020B0502020202020204" pitchFamily="34" charset="0"/>
              </a:rPr>
              <a:t>zu ISA [DE] 315 </a:t>
            </a:r>
          </a:p>
          <a:p>
            <a:pPr algn="ctr"/>
            <a:r>
              <a:rPr lang="de-DE" sz="800" b="0" dirty="0">
                <a:solidFill>
                  <a:schemeClr val="tx1"/>
                </a:solidFill>
                <a:latin typeface="Century Gothic" panose="020B0502020202020204" pitchFamily="34" charset="0"/>
              </a:rPr>
              <a:t>(</a:t>
            </a:r>
            <a:r>
              <a:rPr lang="de-DE" sz="800" b="0" dirty="0" err="1">
                <a:solidFill>
                  <a:schemeClr val="tx1"/>
                </a:solidFill>
                <a:latin typeface="Century Gothic" panose="020B0502020202020204" pitchFamily="34" charset="0"/>
              </a:rPr>
              <a:t>Revised</a:t>
            </a:r>
            <a:r>
              <a:rPr lang="de-DE" sz="800" b="0" dirty="0">
                <a:solidFill>
                  <a:schemeClr val="tx1"/>
                </a:solidFill>
                <a:latin typeface="Century Gothic" panose="020B0502020202020204" pitchFamily="34" charset="0"/>
              </a:rPr>
              <a:t> 2019)</a:t>
            </a:r>
          </a:p>
        </p:txBody>
      </p:sp>
      <p:sp>
        <p:nvSpPr>
          <p:cNvPr id="41" name="Rechteck: abgerundete Ecken 40">
            <a:extLst>
              <a:ext uri="{FF2B5EF4-FFF2-40B4-BE49-F238E27FC236}">
                <a16:creationId xmlns:a16="http://schemas.microsoft.com/office/drawing/2014/main" id="{4CF03067-EDA0-48F3-B52A-3B6AF4D9AAB2}"/>
              </a:ext>
            </a:extLst>
          </p:cNvPr>
          <p:cNvSpPr/>
          <p:nvPr/>
        </p:nvSpPr>
        <p:spPr>
          <a:xfrm>
            <a:off x="5951984" y="2178785"/>
            <a:ext cx="988721" cy="792000"/>
          </a:xfrm>
          <a:prstGeom prst="roundRect">
            <a:avLst/>
          </a:prstGeom>
          <a:solidFill>
            <a:schemeClr val="bg1">
              <a:lumMod val="85000"/>
            </a:schemeClr>
          </a:solidFill>
          <a:ln>
            <a:solidFill>
              <a:schemeClr val="bg1">
                <a:lumMod val="8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e-DE" sz="800" b="0" dirty="0">
                <a:solidFill>
                  <a:schemeClr val="tx1"/>
                </a:solidFill>
                <a:latin typeface="Century Gothic" panose="020B0502020202020204" pitchFamily="34" charset="0"/>
              </a:rPr>
              <a:t>Kontrollen, die bedeutsames Risiko behandeln</a:t>
            </a:r>
          </a:p>
          <a:p>
            <a:pPr algn="ctr"/>
            <a:r>
              <a:rPr lang="de-DE" sz="800" b="0" dirty="0">
                <a:solidFill>
                  <a:schemeClr val="tx1"/>
                </a:solidFill>
                <a:latin typeface="Century Gothic" panose="020B0502020202020204" pitchFamily="34" charset="0"/>
              </a:rPr>
              <a:t>(A158-159)</a:t>
            </a:r>
            <a:endParaRPr lang="de-DE" sz="1400" b="0" dirty="0">
              <a:solidFill>
                <a:schemeClr val="tx1"/>
              </a:solidFill>
              <a:latin typeface="Century Gothic" panose="020B0502020202020204" pitchFamily="34" charset="0"/>
            </a:endParaRPr>
          </a:p>
        </p:txBody>
      </p:sp>
      <p:sp>
        <p:nvSpPr>
          <p:cNvPr id="42" name="Rechteck: abgerundete Ecken 41">
            <a:extLst>
              <a:ext uri="{FF2B5EF4-FFF2-40B4-BE49-F238E27FC236}">
                <a16:creationId xmlns:a16="http://schemas.microsoft.com/office/drawing/2014/main" id="{2414275C-D054-424C-BD95-6501545514AD}"/>
              </a:ext>
            </a:extLst>
          </p:cNvPr>
          <p:cNvSpPr/>
          <p:nvPr/>
        </p:nvSpPr>
        <p:spPr>
          <a:xfrm>
            <a:off x="7011061" y="2178785"/>
            <a:ext cx="845188" cy="792000"/>
          </a:xfrm>
          <a:prstGeom prst="roundRect">
            <a:avLst/>
          </a:prstGeom>
          <a:solidFill>
            <a:schemeClr val="bg1">
              <a:lumMod val="85000"/>
            </a:schemeClr>
          </a:solidFill>
          <a:ln>
            <a:solidFill>
              <a:schemeClr val="bg1">
                <a:lumMod val="8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e-DE" sz="800" b="0" dirty="0">
                <a:solidFill>
                  <a:schemeClr val="tx1"/>
                </a:solidFill>
                <a:latin typeface="Century Gothic" panose="020B0502020202020204" pitchFamily="34" charset="0"/>
              </a:rPr>
              <a:t>Über Journal-buchungen</a:t>
            </a:r>
          </a:p>
          <a:p>
            <a:pPr algn="ctr"/>
            <a:r>
              <a:rPr lang="de-DE" sz="800" b="0" dirty="0">
                <a:solidFill>
                  <a:schemeClr val="tx1"/>
                </a:solidFill>
                <a:latin typeface="Century Gothic" panose="020B0502020202020204" pitchFamily="34" charset="0"/>
              </a:rPr>
              <a:t>(A160-161)</a:t>
            </a:r>
          </a:p>
        </p:txBody>
      </p:sp>
      <p:sp>
        <p:nvSpPr>
          <p:cNvPr id="43" name="Rechteck: abgerundete Ecken 42">
            <a:extLst>
              <a:ext uri="{FF2B5EF4-FFF2-40B4-BE49-F238E27FC236}">
                <a16:creationId xmlns:a16="http://schemas.microsoft.com/office/drawing/2014/main" id="{A56632CD-0105-4CC7-95FF-6C05416163DC}"/>
              </a:ext>
            </a:extLst>
          </p:cNvPr>
          <p:cNvSpPr/>
          <p:nvPr/>
        </p:nvSpPr>
        <p:spPr>
          <a:xfrm>
            <a:off x="7926605" y="2178785"/>
            <a:ext cx="1045645" cy="792000"/>
          </a:xfrm>
          <a:prstGeom prst="roundRect">
            <a:avLst/>
          </a:prstGeom>
          <a:solidFill>
            <a:schemeClr val="bg1">
              <a:lumMod val="85000"/>
            </a:schemeClr>
          </a:solidFill>
          <a:ln>
            <a:solidFill>
              <a:schemeClr val="bg1">
                <a:lumMod val="8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lnSpc>
                <a:spcPct val="107000"/>
              </a:lnSpc>
              <a:spcAft>
                <a:spcPts val="0"/>
              </a:spcAft>
            </a:pPr>
            <a:r>
              <a:rPr lang="de-DE" sz="8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Kontrollen, für die geplant ist, die Wirksamkeit deren Funktion zu prüfen</a:t>
            </a:r>
            <a:br>
              <a:rPr lang="de-DE" sz="8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br>
            <a:r>
              <a:rPr lang="de-DE" sz="8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(A162-164)</a:t>
            </a:r>
          </a:p>
        </p:txBody>
      </p:sp>
      <p:sp>
        <p:nvSpPr>
          <p:cNvPr id="44" name="Rechteck: abgerundete Ecken 43">
            <a:extLst>
              <a:ext uri="{FF2B5EF4-FFF2-40B4-BE49-F238E27FC236}">
                <a16:creationId xmlns:a16="http://schemas.microsoft.com/office/drawing/2014/main" id="{8EF86617-3514-462D-BA65-39609018F415}"/>
              </a:ext>
            </a:extLst>
          </p:cNvPr>
          <p:cNvSpPr/>
          <p:nvPr/>
        </p:nvSpPr>
        <p:spPr>
          <a:xfrm>
            <a:off x="9042605" y="2178785"/>
            <a:ext cx="845188" cy="792000"/>
          </a:xfrm>
          <a:prstGeom prst="roundRect">
            <a:avLst/>
          </a:prstGeom>
          <a:solidFill>
            <a:schemeClr val="bg1">
              <a:lumMod val="85000"/>
            </a:schemeClr>
          </a:solidFill>
          <a:ln>
            <a:solidFill>
              <a:schemeClr val="bg1">
                <a:lumMod val="8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lnSpc>
                <a:spcPct val="107000"/>
              </a:lnSpc>
              <a:spcAft>
                <a:spcPts val="0"/>
              </a:spcAft>
            </a:pPr>
            <a:r>
              <a:rPr lang="de-DE" sz="8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Andere Kontrollen, die Prüfer prüfen will</a:t>
            </a:r>
            <a:br>
              <a:rPr lang="de-DE" sz="8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br>
            <a:r>
              <a:rPr lang="de-DE" sz="8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(A165)</a:t>
            </a:r>
          </a:p>
        </p:txBody>
      </p:sp>
      <p:sp>
        <p:nvSpPr>
          <p:cNvPr id="45" name="Rechteck: abgerundete Ecken 44">
            <a:extLst>
              <a:ext uri="{FF2B5EF4-FFF2-40B4-BE49-F238E27FC236}">
                <a16:creationId xmlns:a16="http://schemas.microsoft.com/office/drawing/2014/main" id="{C3816956-5F83-49B6-A39A-B46ECC5E8DB9}"/>
              </a:ext>
            </a:extLst>
          </p:cNvPr>
          <p:cNvSpPr/>
          <p:nvPr/>
        </p:nvSpPr>
        <p:spPr>
          <a:xfrm>
            <a:off x="5961564" y="3416827"/>
            <a:ext cx="3920828" cy="680055"/>
          </a:xfrm>
          <a:prstGeom prst="roundRect">
            <a:avLst/>
          </a:prstGeom>
          <a:solidFill>
            <a:schemeClr val="bg1">
              <a:lumMod val="85000"/>
            </a:schemeClr>
          </a:solidFill>
          <a:ln>
            <a:solidFill>
              <a:schemeClr val="bg1">
                <a:lumMod val="8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lnSpc>
                <a:spcPct val="107000"/>
              </a:lnSpc>
              <a:spcAft>
                <a:spcPts val="0"/>
              </a:spcAft>
            </a:pPr>
            <a:r>
              <a:rPr lang="de-DE" sz="10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Identifizierung von </a:t>
            </a:r>
            <a:r>
              <a:rPr lang="de-DE" sz="100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IT-Anwendungen</a:t>
            </a:r>
            <a:r>
              <a:rPr lang="de-DE" sz="10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und anderer Aspekte </a:t>
            </a:r>
            <a:r>
              <a:rPr lang="de-DE" sz="10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der IT-Umgebung</a:t>
            </a:r>
            <a:r>
              <a:rPr lang="de-DE" sz="10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die sich aus dem IT-Einsatz ergebenden </a:t>
            </a:r>
            <a:r>
              <a:rPr lang="de-DE" sz="10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Risiken</a:t>
            </a:r>
            <a:r>
              <a:rPr lang="de-DE" sz="10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a:t>
            </a:r>
            <a:r>
              <a:rPr lang="de-DE" sz="100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unterliegen</a:t>
            </a:r>
            <a:r>
              <a:rPr lang="de-DE" sz="10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 (A166-173)</a:t>
            </a:r>
          </a:p>
        </p:txBody>
      </p:sp>
      <p:sp>
        <p:nvSpPr>
          <p:cNvPr id="46" name="Rechteck: abgerundete Ecken 45">
            <a:extLst>
              <a:ext uri="{FF2B5EF4-FFF2-40B4-BE49-F238E27FC236}">
                <a16:creationId xmlns:a16="http://schemas.microsoft.com/office/drawing/2014/main" id="{0DEF99C8-7BD7-4A62-987C-A64796182DE5}"/>
              </a:ext>
            </a:extLst>
          </p:cNvPr>
          <p:cNvSpPr/>
          <p:nvPr/>
        </p:nvSpPr>
        <p:spPr>
          <a:xfrm>
            <a:off x="6090958" y="4407443"/>
            <a:ext cx="1440000" cy="893030"/>
          </a:xfrm>
          <a:prstGeom prst="roundRect">
            <a:avLst/>
          </a:prstGeom>
          <a:solidFill>
            <a:schemeClr val="bg1">
              <a:lumMod val="85000"/>
            </a:schemeClr>
          </a:solidFill>
          <a:ln>
            <a:solidFill>
              <a:schemeClr val="bg1">
                <a:lumMod val="8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lnSpc>
                <a:spcPct val="107000"/>
              </a:lnSpc>
              <a:spcAft>
                <a:spcPts val="0"/>
              </a:spcAft>
            </a:pPr>
            <a:r>
              <a:rPr lang="de-DE" sz="9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Identifizierung der damit verbunden, sich aus dem IT-Einsatz ergebenden </a:t>
            </a:r>
            <a:r>
              <a:rPr lang="de-DE" sz="90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Risiken</a:t>
            </a:r>
            <a:r>
              <a:rPr lang="de-DE" sz="900" b="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a:t>
            </a:r>
            <a:r>
              <a:rPr lang="de-DE" sz="9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(A166-173)</a:t>
            </a:r>
          </a:p>
        </p:txBody>
      </p:sp>
      <p:sp>
        <p:nvSpPr>
          <p:cNvPr id="47" name="Rechteck: abgerundete Ecken 46">
            <a:extLst>
              <a:ext uri="{FF2B5EF4-FFF2-40B4-BE49-F238E27FC236}">
                <a16:creationId xmlns:a16="http://schemas.microsoft.com/office/drawing/2014/main" id="{20437119-F106-4624-AAEF-10483D6A40B9}"/>
              </a:ext>
            </a:extLst>
          </p:cNvPr>
          <p:cNvSpPr/>
          <p:nvPr/>
        </p:nvSpPr>
        <p:spPr>
          <a:xfrm>
            <a:off x="8176966" y="4401509"/>
            <a:ext cx="1440000" cy="893030"/>
          </a:xfrm>
          <a:prstGeom prst="roundRect">
            <a:avLst/>
          </a:prstGeom>
          <a:solidFill>
            <a:schemeClr val="bg1">
              <a:lumMod val="85000"/>
            </a:schemeClr>
          </a:solidFill>
          <a:ln>
            <a:solidFill>
              <a:schemeClr val="bg1">
                <a:lumMod val="8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lnSpc>
                <a:spcPct val="107000"/>
              </a:lnSpc>
              <a:spcAft>
                <a:spcPts val="0"/>
              </a:spcAft>
            </a:pPr>
            <a:r>
              <a:rPr lang="de-DE" sz="9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Identifizierung </a:t>
            </a:r>
            <a:r>
              <a:rPr lang="de-DE" sz="90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genereller IT-Kontrollen</a:t>
            </a:r>
            <a:r>
              <a:rPr lang="de-DE" sz="9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a:t>
            </a:r>
            <a:r>
              <a:rPr lang="de-DE" sz="900" b="0" dirty="0">
                <a:solidFill>
                  <a:srgbClr val="FF0000"/>
                </a:solidFill>
                <a:latin typeface="Century Gothic" panose="020B0502020202020204" pitchFamily="34" charset="0"/>
                <a:ea typeface="Calibri" panose="020F0502020204030204" pitchFamily="34" charset="0"/>
                <a:cs typeface="Times New Roman" panose="02020603050405020304" pitchFamily="18" charset="0"/>
              </a:rPr>
              <a:t> </a:t>
            </a:r>
            <a:r>
              <a:rPr lang="de-DE" sz="9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die solche Risiken behandeln </a:t>
            </a:r>
          </a:p>
          <a:p>
            <a:pPr lvl="0" algn="ctr">
              <a:lnSpc>
                <a:spcPct val="107000"/>
              </a:lnSpc>
              <a:spcAft>
                <a:spcPts val="0"/>
              </a:spcAft>
            </a:pPr>
            <a:r>
              <a:rPr lang="de-DE" sz="9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(A175-181)</a:t>
            </a:r>
          </a:p>
        </p:txBody>
      </p:sp>
      <p:sp>
        <p:nvSpPr>
          <p:cNvPr id="49" name="Rechteck: abgerundete Ecken 48">
            <a:extLst>
              <a:ext uri="{FF2B5EF4-FFF2-40B4-BE49-F238E27FC236}">
                <a16:creationId xmlns:a16="http://schemas.microsoft.com/office/drawing/2014/main" id="{B0E1E6C9-DA99-4241-9436-BF320518EDCA}"/>
              </a:ext>
            </a:extLst>
          </p:cNvPr>
          <p:cNvSpPr/>
          <p:nvPr/>
        </p:nvSpPr>
        <p:spPr>
          <a:xfrm>
            <a:off x="6099344" y="5589240"/>
            <a:ext cx="1440000" cy="720072"/>
          </a:xfrm>
          <a:prstGeom prst="roundRect">
            <a:avLst/>
          </a:prstGeom>
          <a:solidFill>
            <a:schemeClr val="bg1">
              <a:lumMod val="85000"/>
            </a:schemeClr>
          </a:solidFill>
          <a:ln>
            <a:solidFill>
              <a:schemeClr val="bg1">
                <a:lumMod val="8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lnSpc>
                <a:spcPct val="107000"/>
              </a:lnSpc>
              <a:spcAft>
                <a:spcPts val="0"/>
              </a:spcAft>
            </a:pPr>
            <a:r>
              <a:rPr lang="de-DE" sz="9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Beurteilung, ob Kontrolle wirksam ist</a:t>
            </a:r>
          </a:p>
        </p:txBody>
      </p:sp>
      <p:sp>
        <p:nvSpPr>
          <p:cNvPr id="50" name="Rechteck: abgerundete Ecken 49">
            <a:extLst>
              <a:ext uri="{FF2B5EF4-FFF2-40B4-BE49-F238E27FC236}">
                <a16:creationId xmlns:a16="http://schemas.microsoft.com/office/drawing/2014/main" id="{EC661DAC-6151-49EC-9E53-1D063EE5C07B}"/>
              </a:ext>
            </a:extLst>
          </p:cNvPr>
          <p:cNvSpPr/>
          <p:nvPr/>
        </p:nvSpPr>
        <p:spPr>
          <a:xfrm>
            <a:off x="8176966" y="5589240"/>
            <a:ext cx="1440000" cy="720075"/>
          </a:xfrm>
          <a:prstGeom prst="roundRect">
            <a:avLst/>
          </a:prstGeom>
          <a:solidFill>
            <a:schemeClr val="bg1">
              <a:lumMod val="85000"/>
            </a:schemeClr>
          </a:solidFill>
          <a:ln>
            <a:solidFill>
              <a:schemeClr val="bg1">
                <a:lumMod val="8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lnSpc>
                <a:spcPct val="107000"/>
              </a:lnSpc>
              <a:spcAft>
                <a:spcPts val="0"/>
              </a:spcAft>
            </a:pPr>
            <a:r>
              <a:rPr lang="de-DE" sz="9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Feststellung, ob </a:t>
            </a:r>
          </a:p>
          <a:p>
            <a:pPr lvl="0" algn="ctr">
              <a:lnSpc>
                <a:spcPct val="107000"/>
              </a:lnSpc>
              <a:spcAft>
                <a:spcPts val="0"/>
              </a:spcAft>
            </a:pPr>
            <a:r>
              <a:rPr lang="de-DE" sz="9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rPr>
              <a:t>die Kontrolle  implementiert wurde (Aufbauprüfung)</a:t>
            </a:r>
          </a:p>
        </p:txBody>
      </p:sp>
      <p:sp>
        <p:nvSpPr>
          <p:cNvPr id="51" name="Rechteck: abgerundete Ecken 50">
            <a:extLst>
              <a:ext uri="{FF2B5EF4-FFF2-40B4-BE49-F238E27FC236}">
                <a16:creationId xmlns:a16="http://schemas.microsoft.com/office/drawing/2014/main" id="{00C4B90C-EB6D-45D6-86D2-37E245E4327F}"/>
              </a:ext>
            </a:extLst>
          </p:cNvPr>
          <p:cNvSpPr/>
          <p:nvPr/>
        </p:nvSpPr>
        <p:spPr>
          <a:xfrm>
            <a:off x="3591006" y="3416827"/>
            <a:ext cx="2213530" cy="2697625"/>
          </a:xfrm>
          <a:prstGeom prst="roundRect">
            <a:avLst/>
          </a:prstGeom>
          <a:solidFill>
            <a:schemeClr val="bg1">
              <a:lumMod val="85000"/>
            </a:schemeClr>
          </a:solidFill>
          <a:ln w="9525">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000" dirty="0">
                <a:solidFill>
                  <a:schemeClr val="tx1"/>
                </a:solidFill>
                <a:latin typeface="Century Gothic" panose="020B0502020202020204" pitchFamily="34" charset="0"/>
              </a:rPr>
              <a:t>Anfälligkeit der Kontrollen</a:t>
            </a:r>
            <a:r>
              <a:rPr lang="de-DE" sz="1000" b="0" dirty="0">
                <a:solidFill>
                  <a:schemeClr val="tx1"/>
                </a:solidFill>
                <a:latin typeface="Century Gothic" panose="020B0502020202020204" pitchFamily="34" charset="0"/>
              </a:rPr>
              <a:t> der Informationsverarbeitung für </a:t>
            </a:r>
            <a:r>
              <a:rPr lang="de-DE" sz="1000" dirty="0">
                <a:solidFill>
                  <a:schemeClr val="tx1"/>
                </a:solidFill>
                <a:latin typeface="Century Gothic" panose="020B0502020202020204" pitchFamily="34" charset="0"/>
              </a:rPr>
              <a:t>unwirksame</a:t>
            </a:r>
            <a:r>
              <a:rPr lang="de-DE" sz="1000" b="0" dirty="0">
                <a:solidFill>
                  <a:schemeClr val="tx1"/>
                </a:solidFill>
                <a:latin typeface="Century Gothic" panose="020B0502020202020204" pitchFamily="34" charset="0"/>
              </a:rPr>
              <a:t> </a:t>
            </a:r>
            <a:r>
              <a:rPr lang="de-DE" sz="1000" dirty="0">
                <a:solidFill>
                  <a:schemeClr val="tx1"/>
                </a:solidFill>
                <a:latin typeface="Century Gothic" panose="020B0502020202020204" pitchFamily="34" charset="0"/>
              </a:rPr>
              <a:t>Ausgestaltung</a:t>
            </a:r>
            <a:r>
              <a:rPr lang="de-DE" sz="1000" b="0" dirty="0">
                <a:solidFill>
                  <a:schemeClr val="tx1"/>
                </a:solidFill>
                <a:latin typeface="Century Gothic" panose="020B0502020202020204" pitchFamily="34" charset="0"/>
              </a:rPr>
              <a:t> </a:t>
            </a:r>
            <a:r>
              <a:rPr lang="de-DE" sz="1000" dirty="0">
                <a:solidFill>
                  <a:schemeClr val="tx1"/>
                </a:solidFill>
                <a:latin typeface="Century Gothic" panose="020B0502020202020204" pitchFamily="34" charset="0"/>
              </a:rPr>
              <a:t>oder</a:t>
            </a:r>
            <a:r>
              <a:rPr lang="de-DE" sz="1000" b="0" dirty="0">
                <a:solidFill>
                  <a:schemeClr val="tx1"/>
                </a:solidFill>
                <a:latin typeface="Century Gothic" panose="020B0502020202020204" pitchFamily="34" charset="0"/>
              </a:rPr>
              <a:t> </a:t>
            </a:r>
            <a:r>
              <a:rPr lang="de-DE" sz="1000" dirty="0">
                <a:solidFill>
                  <a:schemeClr val="tx1"/>
                </a:solidFill>
                <a:latin typeface="Century Gothic" panose="020B0502020202020204" pitchFamily="34" charset="0"/>
              </a:rPr>
              <a:t>Funktion</a:t>
            </a:r>
            <a:r>
              <a:rPr lang="de-DE" sz="1000" b="0" dirty="0">
                <a:solidFill>
                  <a:schemeClr val="tx1"/>
                </a:solidFill>
                <a:latin typeface="Century Gothic" panose="020B0502020202020204" pitchFamily="34" charset="0"/>
              </a:rPr>
              <a:t> oder </a:t>
            </a:r>
          </a:p>
          <a:p>
            <a:r>
              <a:rPr lang="de-DE" sz="1000" dirty="0">
                <a:solidFill>
                  <a:schemeClr val="tx1"/>
                </a:solidFill>
                <a:latin typeface="Century Gothic" panose="020B0502020202020204" pitchFamily="34" charset="0"/>
              </a:rPr>
              <a:t>Risiken für die Integrität von Informationen </a:t>
            </a:r>
          </a:p>
          <a:p>
            <a:r>
              <a:rPr lang="de-DE" sz="1000" b="0" dirty="0">
                <a:solidFill>
                  <a:schemeClr val="tx1"/>
                </a:solidFill>
                <a:latin typeface="Century Gothic" panose="020B0502020202020204" pitchFamily="34" charset="0"/>
              </a:rPr>
              <a:t>(d. h. die Vollständigkeit, Richtigkeit und Gültigkeit von Transaktionen und anderer Informationen) im Informationssystem der Einheit aufgrund unwirksamer Ausgestaltung oder Funktion von Kontrollen in den IT-Prozessen der Einheit.</a:t>
            </a:r>
            <a:endParaRPr lang="de-DE" sz="1000" b="0" dirty="0">
              <a:solidFill>
                <a:schemeClr val="tx1"/>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52" name="Rechteck: abgerundete Ecken 51">
            <a:extLst>
              <a:ext uri="{FF2B5EF4-FFF2-40B4-BE49-F238E27FC236}">
                <a16:creationId xmlns:a16="http://schemas.microsoft.com/office/drawing/2014/main" id="{960E021A-F555-4B7D-B1C9-30833F7750D0}"/>
              </a:ext>
            </a:extLst>
          </p:cNvPr>
          <p:cNvSpPr/>
          <p:nvPr/>
        </p:nvSpPr>
        <p:spPr>
          <a:xfrm>
            <a:off x="3042577" y="3416827"/>
            <a:ext cx="450850" cy="2697624"/>
          </a:xfrm>
          <a:prstGeom prst="roundRect">
            <a:avLst/>
          </a:prstGeom>
          <a:solidFill>
            <a:srgbClr val="FFFFA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de-DE" sz="1000" b="1" dirty="0">
                <a:solidFill>
                  <a:srgbClr val="FF0000"/>
                </a:solidFill>
                <a:latin typeface="Century Gothic" panose="020B0502020202020204" pitchFamily="34" charset="0"/>
              </a:rPr>
              <a:t>Kontrollen unterliegen </a:t>
            </a:r>
          </a:p>
          <a:p>
            <a:pPr algn="ctr"/>
            <a:r>
              <a:rPr lang="de-DE" sz="1000" b="1" dirty="0">
                <a:solidFill>
                  <a:srgbClr val="FF0000"/>
                </a:solidFill>
                <a:latin typeface="Century Gothic" panose="020B0502020202020204" pitchFamily="34" charset="0"/>
              </a:rPr>
              <a:t>IT-Risiken</a:t>
            </a:r>
          </a:p>
        </p:txBody>
      </p:sp>
      <p:cxnSp>
        <p:nvCxnSpPr>
          <p:cNvPr id="53" name="Gerade Verbindung mit Pfeil 52">
            <a:extLst>
              <a:ext uri="{FF2B5EF4-FFF2-40B4-BE49-F238E27FC236}">
                <a16:creationId xmlns:a16="http://schemas.microsoft.com/office/drawing/2014/main" id="{6CA6E7A3-3790-4AE7-B580-FFF4AB85AC65}"/>
              </a:ext>
            </a:extLst>
          </p:cNvPr>
          <p:cNvCxnSpPr>
            <a:cxnSpLocks/>
            <a:stCxn id="41" idx="2"/>
          </p:cNvCxnSpPr>
          <p:nvPr/>
        </p:nvCxnSpPr>
        <p:spPr>
          <a:xfrm>
            <a:off x="6446345" y="2970785"/>
            <a:ext cx="0" cy="42016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4" name="Gerade Verbindung mit Pfeil 53">
            <a:extLst>
              <a:ext uri="{FF2B5EF4-FFF2-40B4-BE49-F238E27FC236}">
                <a16:creationId xmlns:a16="http://schemas.microsoft.com/office/drawing/2014/main" id="{2E20758F-C68B-4799-A1BD-0921711BA3E1}"/>
              </a:ext>
            </a:extLst>
          </p:cNvPr>
          <p:cNvCxnSpPr>
            <a:cxnSpLocks/>
            <a:stCxn id="42" idx="2"/>
          </p:cNvCxnSpPr>
          <p:nvPr/>
        </p:nvCxnSpPr>
        <p:spPr>
          <a:xfrm>
            <a:off x="7433655" y="2970785"/>
            <a:ext cx="0" cy="42016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5" name="Gerade Verbindung mit Pfeil 54">
            <a:extLst>
              <a:ext uri="{FF2B5EF4-FFF2-40B4-BE49-F238E27FC236}">
                <a16:creationId xmlns:a16="http://schemas.microsoft.com/office/drawing/2014/main" id="{6B581DB4-0651-4DD0-A71B-E773173DC522}"/>
              </a:ext>
            </a:extLst>
          </p:cNvPr>
          <p:cNvCxnSpPr>
            <a:cxnSpLocks/>
            <a:stCxn id="43" idx="2"/>
          </p:cNvCxnSpPr>
          <p:nvPr/>
        </p:nvCxnSpPr>
        <p:spPr>
          <a:xfrm>
            <a:off x="8449428" y="2970785"/>
            <a:ext cx="0" cy="42016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6" name="Gerade Verbindung mit Pfeil 55">
            <a:extLst>
              <a:ext uri="{FF2B5EF4-FFF2-40B4-BE49-F238E27FC236}">
                <a16:creationId xmlns:a16="http://schemas.microsoft.com/office/drawing/2014/main" id="{CD559351-250C-4AF2-A5F6-BE2F9662E7B4}"/>
              </a:ext>
            </a:extLst>
          </p:cNvPr>
          <p:cNvCxnSpPr>
            <a:stCxn id="44" idx="2"/>
          </p:cNvCxnSpPr>
          <p:nvPr/>
        </p:nvCxnSpPr>
        <p:spPr>
          <a:xfrm flipH="1">
            <a:off x="9464876" y="2970785"/>
            <a:ext cx="323" cy="420164"/>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7" name="Gerade Verbindung mit Pfeil 56">
            <a:extLst>
              <a:ext uri="{FF2B5EF4-FFF2-40B4-BE49-F238E27FC236}">
                <a16:creationId xmlns:a16="http://schemas.microsoft.com/office/drawing/2014/main" id="{CC1FA678-ED3B-473F-807D-6B5324B60914}"/>
              </a:ext>
            </a:extLst>
          </p:cNvPr>
          <p:cNvCxnSpPr>
            <a:cxnSpLocks/>
            <a:endCxn id="46" idx="0"/>
          </p:cNvCxnSpPr>
          <p:nvPr/>
        </p:nvCxnSpPr>
        <p:spPr>
          <a:xfrm>
            <a:off x="6810958" y="4096882"/>
            <a:ext cx="0" cy="310561"/>
          </a:xfrm>
          <a:prstGeom prst="straightConnector1">
            <a:avLst/>
          </a:prstGeom>
          <a:ln w="12700">
            <a:tailEnd type="triangle"/>
          </a:ln>
        </p:spPr>
        <p:style>
          <a:lnRef idx="1">
            <a:schemeClr val="dk1"/>
          </a:lnRef>
          <a:fillRef idx="0">
            <a:schemeClr val="dk1"/>
          </a:fillRef>
          <a:effectRef idx="0">
            <a:schemeClr val="dk1"/>
          </a:effectRef>
          <a:fontRef idx="minor">
            <a:schemeClr val="tx1"/>
          </a:fontRef>
        </p:style>
      </p:cxnSp>
      <p:cxnSp>
        <p:nvCxnSpPr>
          <p:cNvPr id="58" name="Gerade Verbindung mit Pfeil 57">
            <a:extLst>
              <a:ext uri="{FF2B5EF4-FFF2-40B4-BE49-F238E27FC236}">
                <a16:creationId xmlns:a16="http://schemas.microsoft.com/office/drawing/2014/main" id="{C68FF893-B9EC-49C2-BAA5-CBEEBAD9FE11}"/>
              </a:ext>
            </a:extLst>
          </p:cNvPr>
          <p:cNvCxnSpPr>
            <a:cxnSpLocks/>
            <a:endCxn id="47" idx="0"/>
          </p:cNvCxnSpPr>
          <p:nvPr/>
        </p:nvCxnSpPr>
        <p:spPr>
          <a:xfrm>
            <a:off x="8896966" y="4096882"/>
            <a:ext cx="0" cy="30462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Textfeld 1">
            <a:extLst>
              <a:ext uri="{FF2B5EF4-FFF2-40B4-BE49-F238E27FC236}">
                <a16:creationId xmlns:a16="http://schemas.microsoft.com/office/drawing/2014/main" id="{9976D361-3C3C-426C-A4D7-00BFF1A50381}"/>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21987129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692696"/>
            <a:ext cx="36580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3.5.4 Prüfungsplanung und IT-Prüfung</a:t>
            </a:r>
          </a:p>
        </p:txBody>
      </p:sp>
      <p:cxnSp>
        <p:nvCxnSpPr>
          <p:cNvPr id="39" name="Verbinder: gewinkelt 38">
            <a:extLst>
              <a:ext uri="{FF2B5EF4-FFF2-40B4-BE49-F238E27FC236}">
                <a16:creationId xmlns:a16="http://schemas.microsoft.com/office/drawing/2014/main" id="{2146070A-6189-4D76-B1CC-C2A6A3709854}"/>
              </a:ext>
            </a:extLst>
          </p:cNvPr>
          <p:cNvCxnSpPr>
            <a:cxnSpLocks/>
            <a:stCxn id="67" idx="2"/>
          </p:cNvCxnSpPr>
          <p:nvPr/>
        </p:nvCxnSpPr>
        <p:spPr>
          <a:xfrm rot="5400000">
            <a:off x="3979463" y="2852367"/>
            <a:ext cx="962242" cy="2262723"/>
          </a:xfrm>
          <a:prstGeom prst="bentConnector3">
            <a:avLst>
              <a:gd name="adj1" fmla="val 8301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Pfeil: nach unten 58">
            <a:extLst>
              <a:ext uri="{FF2B5EF4-FFF2-40B4-BE49-F238E27FC236}">
                <a16:creationId xmlns:a16="http://schemas.microsoft.com/office/drawing/2014/main" id="{1DEBF306-BC4F-4630-8272-4455FFC4B2A6}"/>
              </a:ext>
            </a:extLst>
          </p:cNvPr>
          <p:cNvSpPr/>
          <p:nvPr/>
        </p:nvSpPr>
        <p:spPr>
          <a:xfrm>
            <a:off x="5117327" y="2496765"/>
            <a:ext cx="331840" cy="428387"/>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a:latin typeface="Century Gothic" panose="020B0502020202020204" pitchFamily="34" charset="0"/>
            </a:endParaRPr>
          </a:p>
        </p:txBody>
      </p:sp>
      <p:sp>
        <p:nvSpPr>
          <p:cNvPr id="60" name="Textfeld 59">
            <a:extLst>
              <a:ext uri="{FF2B5EF4-FFF2-40B4-BE49-F238E27FC236}">
                <a16:creationId xmlns:a16="http://schemas.microsoft.com/office/drawing/2014/main" id="{25C4B534-9CDB-4CAF-9F0D-E8A9A9416748}"/>
              </a:ext>
            </a:extLst>
          </p:cNvPr>
          <p:cNvSpPr txBox="1"/>
          <p:nvPr/>
        </p:nvSpPr>
        <p:spPr>
          <a:xfrm>
            <a:off x="5237160" y="4267315"/>
            <a:ext cx="354784" cy="276999"/>
          </a:xfrm>
          <a:prstGeom prst="rect">
            <a:avLst/>
          </a:prstGeom>
          <a:noFill/>
        </p:spPr>
        <p:txBody>
          <a:bodyPr wrap="square" rtlCol="0">
            <a:spAutoFit/>
          </a:bodyPr>
          <a:lstStyle/>
          <a:p>
            <a:r>
              <a:rPr lang="de-DE" sz="1200" b="0" dirty="0">
                <a:latin typeface="Century Gothic" panose="020B0502020202020204" pitchFamily="34" charset="0"/>
              </a:rPr>
              <a:t>ja</a:t>
            </a:r>
          </a:p>
        </p:txBody>
      </p:sp>
      <p:sp>
        <p:nvSpPr>
          <p:cNvPr id="61" name="Textfeld 60">
            <a:extLst>
              <a:ext uri="{FF2B5EF4-FFF2-40B4-BE49-F238E27FC236}">
                <a16:creationId xmlns:a16="http://schemas.microsoft.com/office/drawing/2014/main" id="{421A216A-718D-4434-9F98-8F70E49C51A4}"/>
              </a:ext>
            </a:extLst>
          </p:cNvPr>
          <p:cNvSpPr txBox="1"/>
          <p:nvPr/>
        </p:nvSpPr>
        <p:spPr>
          <a:xfrm>
            <a:off x="5515537" y="4250338"/>
            <a:ext cx="598476" cy="276999"/>
          </a:xfrm>
          <a:prstGeom prst="rect">
            <a:avLst/>
          </a:prstGeom>
          <a:noFill/>
        </p:spPr>
        <p:txBody>
          <a:bodyPr wrap="square" rtlCol="0">
            <a:spAutoFit/>
          </a:bodyPr>
          <a:lstStyle/>
          <a:p>
            <a:pPr algn="r"/>
            <a:r>
              <a:rPr lang="de-DE" sz="1200" b="0" dirty="0">
                <a:latin typeface="Century Gothic" panose="020B0502020202020204" pitchFamily="34" charset="0"/>
              </a:rPr>
              <a:t>nein</a:t>
            </a:r>
          </a:p>
        </p:txBody>
      </p:sp>
      <p:sp>
        <p:nvSpPr>
          <p:cNvPr id="62" name="Ellipse 61">
            <a:extLst>
              <a:ext uri="{FF2B5EF4-FFF2-40B4-BE49-F238E27FC236}">
                <a16:creationId xmlns:a16="http://schemas.microsoft.com/office/drawing/2014/main" id="{6777A180-3525-40AC-8CA4-38B6BB277F4A}"/>
              </a:ext>
            </a:extLst>
          </p:cNvPr>
          <p:cNvSpPr/>
          <p:nvPr/>
        </p:nvSpPr>
        <p:spPr>
          <a:xfrm>
            <a:off x="10027242" y="2925152"/>
            <a:ext cx="1502545" cy="666729"/>
          </a:xfrm>
          <a:prstGeom prst="ellipse">
            <a:avLst/>
          </a:prstGeom>
          <a:solidFill>
            <a:srgbClr val="FFFFA3"/>
          </a:solidFill>
          <a:ln>
            <a:noFill/>
          </a:ln>
        </p:spPr>
        <p:style>
          <a:lnRef idx="2">
            <a:schemeClr val="accent1">
              <a:shade val="50000"/>
            </a:schemeClr>
          </a:lnRef>
          <a:fillRef idx="1">
            <a:schemeClr val="accent1"/>
          </a:fillRef>
          <a:effectRef idx="0">
            <a:schemeClr val="accent1"/>
          </a:effectRef>
          <a:fontRef idx="minor">
            <a:schemeClr val="lt1"/>
          </a:fontRef>
        </p:style>
        <p:txBody>
          <a:bodyPr rIns="0" rtlCol="0" anchor="ctr"/>
          <a:lstStyle/>
          <a:p>
            <a:pPr algn="ctr"/>
            <a:r>
              <a:rPr lang="de-DE" sz="900" dirty="0">
                <a:solidFill>
                  <a:srgbClr val="FF0000"/>
                </a:solidFill>
                <a:latin typeface="Century Gothic" panose="020B0502020202020204" pitchFamily="34" charset="0"/>
              </a:rPr>
              <a:t>Entscheidung</a:t>
            </a:r>
            <a:r>
              <a:rPr lang="de-DE" sz="700" b="0" dirty="0">
                <a:solidFill>
                  <a:schemeClr val="tx1"/>
                </a:solidFill>
                <a:latin typeface="Century Gothic" panose="020B0502020202020204" pitchFamily="34" charset="0"/>
              </a:rPr>
              <a:t> </a:t>
            </a:r>
            <a:r>
              <a:rPr lang="de-DE" sz="800" b="0" dirty="0">
                <a:solidFill>
                  <a:schemeClr val="tx1"/>
                </a:solidFill>
                <a:latin typeface="Century Gothic" panose="020B0502020202020204" pitchFamily="34" charset="0"/>
              </a:rPr>
              <a:t>in Abhängigkeit von Risikoeinschätzung</a:t>
            </a:r>
          </a:p>
        </p:txBody>
      </p:sp>
      <p:sp>
        <p:nvSpPr>
          <p:cNvPr id="63" name="Rechteck: abgerundete Ecken 62">
            <a:extLst>
              <a:ext uri="{FF2B5EF4-FFF2-40B4-BE49-F238E27FC236}">
                <a16:creationId xmlns:a16="http://schemas.microsoft.com/office/drawing/2014/main" id="{653C687E-36C2-4E36-8327-B06A08F12D1A}"/>
              </a:ext>
            </a:extLst>
          </p:cNvPr>
          <p:cNvSpPr/>
          <p:nvPr/>
        </p:nvSpPr>
        <p:spPr>
          <a:xfrm>
            <a:off x="1343472" y="1072481"/>
            <a:ext cx="10190003" cy="428001"/>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ln w="0"/>
                <a:solidFill>
                  <a:srgbClr val="FF0000"/>
                </a:solidFill>
                <a:latin typeface="Century Gothic" panose="020B0502020202020204" pitchFamily="34" charset="0"/>
              </a:rPr>
              <a:t>Grundverständnis</a:t>
            </a:r>
            <a:r>
              <a:rPr lang="de-DE" sz="1400" b="0" dirty="0">
                <a:ln w="0"/>
                <a:solidFill>
                  <a:schemeClr val="tx1"/>
                </a:solidFill>
                <a:latin typeface="Century Gothic" panose="020B0502020202020204" pitchFamily="34" charset="0"/>
              </a:rPr>
              <a:t> von der IT-Anwendung zwingend notwendig</a:t>
            </a:r>
            <a:endParaRPr lang="de-DE" sz="1600" b="0" dirty="0">
              <a:latin typeface="Century Gothic" panose="020B0502020202020204" pitchFamily="34" charset="0"/>
            </a:endParaRPr>
          </a:p>
        </p:txBody>
      </p:sp>
      <p:sp>
        <p:nvSpPr>
          <p:cNvPr id="64" name="Rechteck: abgerundete Ecken 63">
            <a:extLst>
              <a:ext uri="{FF2B5EF4-FFF2-40B4-BE49-F238E27FC236}">
                <a16:creationId xmlns:a16="http://schemas.microsoft.com/office/drawing/2014/main" id="{8FEA3880-11E4-4127-B2AE-10000B246DCD}"/>
              </a:ext>
            </a:extLst>
          </p:cNvPr>
          <p:cNvSpPr/>
          <p:nvPr/>
        </p:nvSpPr>
        <p:spPr>
          <a:xfrm>
            <a:off x="1342013" y="1630362"/>
            <a:ext cx="2363779" cy="75376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einfaches IT-System </a:t>
            </a:r>
          </a:p>
          <a:p>
            <a:pPr algn="ctr"/>
            <a:r>
              <a:rPr lang="de-DE" sz="1200" b="0" dirty="0">
                <a:solidFill>
                  <a:schemeClr val="tx1"/>
                </a:solidFill>
                <a:latin typeface="Century Gothic" panose="020B0502020202020204" pitchFamily="34" charset="0"/>
              </a:rPr>
              <a:t>(nicht komplexe </a:t>
            </a:r>
          </a:p>
          <a:p>
            <a:pPr algn="ctr"/>
            <a:r>
              <a:rPr lang="de-DE" sz="1200" b="0" dirty="0">
                <a:solidFill>
                  <a:schemeClr val="tx1"/>
                </a:solidFill>
                <a:latin typeface="Century Gothic" panose="020B0502020202020204" pitchFamily="34" charset="0"/>
              </a:rPr>
              <a:t>Standard-Software)</a:t>
            </a:r>
          </a:p>
        </p:txBody>
      </p:sp>
      <p:sp>
        <p:nvSpPr>
          <p:cNvPr id="65" name="Rechteck: abgerundete Ecken 64">
            <a:extLst>
              <a:ext uri="{FF2B5EF4-FFF2-40B4-BE49-F238E27FC236}">
                <a16:creationId xmlns:a16="http://schemas.microsoft.com/office/drawing/2014/main" id="{3FDD3664-56E5-4FD4-B96F-C3A0E58B4E3A}"/>
              </a:ext>
            </a:extLst>
          </p:cNvPr>
          <p:cNvSpPr/>
          <p:nvPr/>
        </p:nvSpPr>
        <p:spPr>
          <a:xfrm>
            <a:off x="5253305" y="1633313"/>
            <a:ext cx="2363779" cy="750818"/>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mittelgroße und mäßig komplexe Standard-Software oder IT-Anwendung</a:t>
            </a:r>
          </a:p>
        </p:txBody>
      </p:sp>
      <p:sp>
        <p:nvSpPr>
          <p:cNvPr id="66" name="Rechteck: abgerundete Ecken 65">
            <a:extLst>
              <a:ext uri="{FF2B5EF4-FFF2-40B4-BE49-F238E27FC236}">
                <a16:creationId xmlns:a16="http://schemas.microsoft.com/office/drawing/2014/main" id="{BA57971A-3A01-42B0-B7E6-EA84F19E7E40}"/>
              </a:ext>
            </a:extLst>
          </p:cNvPr>
          <p:cNvSpPr/>
          <p:nvPr/>
        </p:nvSpPr>
        <p:spPr>
          <a:xfrm>
            <a:off x="9169696" y="1630362"/>
            <a:ext cx="2363779" cy="74243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große oder komplexe </a:t>
            </a:r>
          </a:p>
          <a:p>
            <a:pPr algn="ctr"/>
            <a:r>
              <a:rPr lang="de-DE" sz="1200" b="0" dirty="0">
                <a:solidFill>
                  <a:schemeClr val="tx1"/>
                </a:solidFill>
                <a:latin typeface="Century Gothic" panose="020B0502020202020204" pitchFamily="34" charset="0"/>
              </a:rPr>
              <a:t>IT-Anwendungen </a:t>
            </a:r>
          </a:p>
          <a:p>
            <a:pPr algn="ctr"/>
            <a:r>
              <a:rPr lang="de-DE" sz="1200" b="0" dirty="0">
                <a:solidFill>
                  <a:schemeClr val="tx1"/>
                </a:solidFill>
                <a:latin typeface="Century Gothic" panose="020B0502020202020204" pitchFamily="34" charset="0"/>
              </a:rPr>
              <a:t>(z. B. ERP-Systeme)</a:t>
            </a:r>
          </a:p>
        </p:txBody>
      </p:sp>
      <p:sp>
        <p:nvSpPr>
          <p:cNvPr id="67" name="Rechteck: abgerundete Ecken 66">
            <a:extLst>
              <a:ext uri="{FF2B5EF4-FFF2-40B4-BE49-F238E27FC236}">
                <a16:creationId xmlns:a16="http://schemas.microsoft.com/office/drawing/2014/main" id="{45A151B3-C414-420B-8D2F-4D23354764A5}"/>
              </a:ext>
            </a:extLst>
          </p:cNvPr>
          <p:cNvSpPr/>
          <p:nvPr/>
        </p:nvSpPr>
        <p:spPr>
          <a:xfrm>
            <a:off x="1343473" y="3016476"/>
            <a:ext cx="8496943" cy="486131"/>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0" dirty="0">
                <a:ln w="0"/>
                <a:solidFill>
                  <a:schemeClr val="tx1"/>
                </a:solidFill>
                <a:latin typeface="Century Gothic" panose="020B0502020202020204" pitchFamily="34" charset="0"/>
              </a:rPr>
              <a:t>Will ich im Rahmen der Abschlussprüfung </a:t>
            </a:r>
            <a:r>
              <a:rPr lang="de-DE" sz="1400" dirty="0">
                <a:ln w="0"/>
                <a:solidFill>
                  <a:srgbClr val="FF0000"/>
                </a:solidFill>
                <a:latin typeface="Century Gothic" panose="020B0502020202020204" pitchFamily="34" charset="0"/>
              </a:rPr>
              <a:t>systemgestützt</a:t>
            </a:r>
            <a:r>
              <a:rPr lang="de-DE" sz="1400" b="0" dirty="0">
                <a:ln w="0"/>
                <a:solidFill>
                  <a:schemeClr val="tx1"/>
                </a:solidFill>
                <a:latin typeface="Century Gothic" panose="020B0502020202020204" pitchFamily="34" charset="0"/>
              </a:rPr>
              <a:t> prüfen?</a:t>
            </a:r>
            <a:endParaRPr lang="de-DE" sz="1600" b="0" dirty="0">
              <a:latin typeface="Century Gothic" panose="020B0502020202020204" pitchFamily="34" charset="0"/>
            </a:endParaRPr>
          </a:p>
        </p:txBody>
      </p:sp>
      <p:sp>
        <p:nvSpPr>
          <p:cNvPr id="68" name="Rechteck: abgerundete Ecken 67">
            <a:extLst>
              <a:ext uri="{FF2B5EF4-FFF2-40B4-BE49-F238E27FC236}">
                <a16:creationId xmlns:a16="http://schemas.microsoft.com/office/drawing/2014/main" id="{B193B7F1-14C0-4672-A48D-114CDF58A1FB}"/>
              </a:ext>
            </a:extLst>
          </p:cNvPr>
          <p:cNvSpPr/>
          <p:nvPr/>
        </p:nvSpPr>
        <p:spPr>
          <a:xfrm>
            <a:off x="1342013" y="3612040"/>
            <a:ext cx="4087239" cy="57616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Nutzung von relevanten </a:t>
            </a:r>
          </a:p>
          <a:p>
            <a:pPr algn="ctr"/>
            <a:r>
              <a:rPr lang="de-DE" sz="1200" b="0" dirty="0">
                <a:solidFill>
                  <a:schemeClr val="tx1"/>
                </a:solidFill>
                <a:latin typeface="Century Gothic" panose="020B0502020202020204" pitchFamily="34" charset="0"/>
              </a:rPr>
              <a:t>IT-Anwendungskontrollen</a:t>
            </a:r>
            <a:br>
              <a:rPr lang="de-DE" sz="1200" b="0" dirty="0">
                <a:solidFill>
                  <a:schemeClr val="tx1"/>
                </a:solidFill>
                <a:latin typeface="Century Gothic" panose="020B0502020202020204" pitchFamily="34" charset="0"/>
              </a:rPr>
            </a:br>
            <a:r>
              <a:rPr lang="de-DE" sz="1200" b="0" dirty="0">
                <a:solidFill>
                  <a:schemeClr val="tx1"/>
                </a:solidFill>
                <a:latin typeface="Century Gothic" panose="020B0502020202020204" pitchFamily="34" charset="0"/>
              </a:rPr>
              <a:t>zur Erlangung hinreichender Prüfungssicherheit?</a:t>
            </a:r>
          </a:p>
        </p:txBody>
      </p:sp>
      <p:sp>
        <p:nvSpPr>
          <p:cNvPr id="69" name="Rechteck: abgerundete Ecken 68">
            <a:extLst>
              <a:ext uri="{FF2B5EF4-FFF2-40B4-BE49-F238E27FC236}">
                <a16:creationId xmlns:a16="http://schemas.microsoft.com/office/drawing/2014/main" id="{52387927-FD04-40A7-A277-967BAB8873A9}"/>
              </a:ext>
            </a:extLst>
          </p:cNvPr>
          <p:cNvSpPr/>
          <p:nvPr/>
        </p:nvSpPr>
        <p:spPr>
          <a:xfrm>
            <a:off x="5754639" y="3612040"/>
            <a:ext cx="4085778" cy="57616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Nutzung von bestimmten Systemreports </a:t>
            </a:r>
          </a:p>
          <a:p>
            <a:pPr algn="ctr"/>
            <a:r>
              <a:rPr lang="de-DE" sz="1200" b="0" dirty="0">
                <a:solidFill>
                  <a:schemeClr val="tx1"/>
                </a:solidFill>
                <a:latin typeface="Century Gothic" panose="020B0502020202020204" pitchFamily="34" charset="0"/>
              </a:rPr>
              <a:t>als Prüfungsnachweise?</a:t>
            </a:r>
          </a:p>
        </p:txBody>
      </p:sp>
      <p:cxnSp>
        <p:nvCxnSpPr>
          <p:cNvPr id="72" name="Verbinder: gewinkelt 71">
            <a:extLst>
              <a:ext uri="{FF2B5EF4-FFF2-40B4-BE49-F238E27FC236}">
                <a16:creationId xmlns:a16="http://schemas.microsoft.com/office/drawing/2014/main" id="{7C783D09-3775-443C-BC84-0F62DEEA8BDC}"/>
              </a:ext>
            </a:extLst>
          </p:cNvPr>
          <p:cNvCxnSpPr>
            <a:cxnSpLocks/>
            <a:stCxn id="67" idx="2"/>
          </p:cNvCxnSpPr>
          <p:nvPr/>
        </p:nvCxnSpPr>
        <p:spPr>
          <a:xfrm rot="16200000" flipH="1">
            <a:off x="6241455" y="2853096"/>
            <a:ext cx="962242" cy="2261263"/>
          </a:xfrm>
          <a:prstGeom prst="bentConnector3">
            <a:avLst>
              <a:gd name="adj1" fmla="val 8301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3" name="Rechteck: abgerundete Ecken 72">
            <a:extLst>
              <a:ext uri="{FF2B5EF4-FFF2-40B4-BE49-F238E27FC236}">
                <a16:creationId xmlns:a16="http://schemas.microsoft.com/office/drawing/2014/main" id="{54B8F179-C367-4BCB-B084-233E60A5D271}"/>
              </a:ext>
            </a:extLst>
          </p:cNvPr>
          <p:cNvSpPr/>
          <p:nvPr/>
        </p:nvSpPr>
        <p:spPr>
          <a:xfrm>
            <a:off x="5866000" y="4464849"/>
            <a:ext cx="3974416" cy="1772463"/>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IT-Anwendungen und </a:t>
            </a:r>
          </a:p>
          <a:p>
            <a:pPr algn="ctr"/>
            <a:r>
              <a:rPr lang="de-DE" sz="1200" b="0" dirty="0">
                <a:solidFill>
                  <a:schemeClr val="tx1"/>
                </a:solidFill>
                <a:latin typeface="Century Gothic" panose="020B0502020202020204" pitchFamily="34" charset="0"/>
              </a:rPr>
              <a:t>IT-Umgebung für Abschlussprüfung </a:t>
            </a:r>
          </a:p>
          <a:p>
            <a:pPr algn="ctr"/>
            <a:r>
              <a:rPr lang="de-DE" sz="1200" dirty="0">
                <a:solidFill>
                  <a:schemeClr val="tx1"/>
                </a:solidFill>
                <a:latin typeface="Century Gothic" panose="020B0502020202020204" pitchFamily="34" charset="0"/>
              </a:rPr>
              <a:t>von untergeordneter Bedeutung</a:t>
            </a:r>
          </a:p>
          <a:p>
            <a:pPr algn="ctr"/>
            <a:br>
              <a:rPr lang="de-DE" sz="1200" b="0" dirty="0">
                <a:solidFill>
                  <a:schemeClr val="tx1"/>
                </a:solidFill>
                <a:latin typeface="Century Gothic" panose="020B0502020202020204" pitchFamily="34" charset="0"/>
              </a:rPr>
            </a:br>
            <a:r>
              <a:rPr lang="de-DE" sz="1200" b="0" dirty="0">
                <a:solidFill>
                  <a:schemeClr val="tx1"/>
                </a:solidFill>
                <a:latin typeface="Century Gothic" panose="020B0502020202020204" pitchFamily="34" charset="0"/>
              </a:rPr>
              <a:t>(eher </a:t>
            </a:r>
            <a:r>
              <a:rPr lang="de-DE" sz="1200" dirty="0">
                <a:solidFill>
                  <a:srgbClr val="FF0000"/>
                </a:solidFill>
                <a:latin typeface="Century Gothic" panose="020B0502020202020204" pitchFamily="34" charset="0"/>
              </a:rPr>
              <a:t>Ausnahme</a:t>
            </a:r>
            <a:r>
              <a:rPr lang="de-DE" sz="1200" b="0" dirty="0">
                <a:solidFill>
                  <a:schemeClr val="tx1"/>
                </a:solidFill>
                <a:latin typeface="Century Gothic" panose="020B0502020202020204" pitchFamily="34" charset="0"/>
              </a:rPr>
              <a:t>!)</a:t>
            </a:r>
          </a:p>
        </p:txBody>
      </p:sp>
      <p:sp>
        <p:nvSpPr>
          <p:cNvPr id="74" name="Rechteck: abgerundete Ecken 73">
            <a:extLst>
              <a:ext uri="{FF2B5EF4-FFF2-40B4-BE49-F238E27FC236}">
                <a16:creationId xmlns:a16="http://schemas.microsoft.com/office/drawing/2014/main" id="{416DAA8F-8370-4E1B-B710-4A2805DA87D1}"/>
              </a:ext>
            </a:extLst>
          </p:cNvPr>
          <p:cNvSpPr/>
          <p:nvPr/>
        </p:nvSpPr>
        <p:spPr>
          <a:xfrm>
            <a:off x="1342014" y="4464849"/>
            <a:ext cx="3974416" cy="1772463"/>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rgbClr val="FF0000"/>
                </a:solidFill>
                <a:latin typeface="Century Gothic" panose="020B0502020202020204" pitchFamily="34" charset="0"/>
              </a:rPr>
              <a:t>Aufbau</a:t>
            </a:r>
            <a:r>
              <a:rPr lang="de-DE" sz="1200" dirty="0">
                <a:solidFill>
                  <a:schemeClr val="tx1"/>
                </a:solidFill>
                <a:latin typeface="Century Gothic" panose="020B0502020202020204" pitchFamily="34" charset="0"/>
              </a:rPr>
              <a:t>prüfung</a:t>
            </a:r>
            <a:r>
              <a:rPr lang="de-DE" sz="1200" b="0" dirty="0">
                <a:solidFill>
                  <a:schemeClr val="tx1"/>
                </a:solidFill>
                <a:latin typeface="Century Gothic" panose="020B0502020202020204" pitchFamily="34" charset="0"/>
              </a:rPr>
              <a:t> für </a:t>
            </a:r>
            <a:r>
              <a:rPr lang="de-DE" sz="1200" dirty="0">
                <a:solidFill>
                  <a:schemeClr val="tx1"/>
                </a:solidFill>
                <a:latin typeface="Century Gothic" panose="020B0502020202020204" pitchFamily="34" charset="0"/>
              </a:rPr>
              <a:t>relevante</a:t>
            </a:r>
            <a:r>
              <a:rPr lang="de-DE" sz="1200" b="0" dirty="0">
                <a:solidFill>
                  <a:schemeClr val="tx1"/>
                </a:solidFill>
                <a:latin typeface="Century Gothic" panose="020B0502020202020204" pitchFamily="34" charset="0"/>
              </a:rPr>
              <a:t> </a:t>
            </a:r>
          </a:p>
          <a:p>
            <a:pPr algn="ctr"/>
            <a:r>
              <a:rPr lang="de-DE" sz="1200" dirty="0">
                <a:solidFill>
                  <a:schemeClr val="tx1"/>
                </a:solidFill>
                <a:latin typeface="Century Gothic" panose="020B0502020202020204" pitchFamily="34" charset="0"/>
              </a:rPr>
              <a:t>IT-Anwendungskontrollen</a:t>
            </a:r>
            <a:r>
              <a:rPr lang="de-DE" sz="1200" b="0" dirty="0">
                <a:solidFill>
                  <a:schemeClr val="tx1"/>
                </a:solidFill>
                <a:latin typeface="Century Gothic" panose="020B0502020202020204" pitchFamily="34" charset="0"/>
              </a:rPr>
              <a:t> </a:t>
            </a:r>
          </a:p>
          <a:p>
            <a:pPr algn="ctr"/>
            <a:endParaRPr lang="de-DE" sz="1200" b="0" dirty="0">
              <a:solidFill>
                <a:schemeClr val="tx1"/>
              </a:solidFill>
              <a:latin typeface="Century Gothic" panose="020B0502020202020204" pitchFamily="34" charset="0"/>
            </a:endParaRPr>
          </a:p>
          <a:p>
            <a:pPr algn="ctr"/>
            <a:r>
              <a:rPr lang="de-DE" sz="1200" b="0" dirty="0">
                <a:solidFill>
                  <a:schemeClr val="tx1"/>
                </a:solidFill>
                <a:latin typeface="Century Gothic" panose="020B0502020202020204" pitchFamily="34" charset="0"/>
              </a:rPr>
              <a:t>Bei </a:t>
            </a:r>
            <a:r>
              <a:rPr lang="de-DE" sz="1200" dirty="0">
                <a:solidFill>
                  <a:schemeClr val="tx1"/>
                </a:solidFill>
                <a:latin typeface="Century Gothic" panose="020B0502020202020204" pitchFamily="34" charset="0"/>
              </a:rPr>
              <a:t>IPE</a:t>
            </a:r>
            <a:r>
              <a:rPr lang="de-DE" sz="1200" b="0" dirty="0">
                <a:solidFill>
                  <a:schemeClr val="tx1"/>
                </a:solidFill>
                <a:latin typeface="Century Gothic" panose="020B0502020202020204" pitchFamily="34" charset="0"/>
              </a:rPr>
              <a:t> (Information </a:t>
            </a:r>
            <a:r>
              <a:rPr lang="de-DE" sz="1200" b="0" dirty="0" err="1">
                <a:solidFill>
                  <a:schemeClr val="tx1"/>
                </a:solidFill>
                <a:latin typeface="Century Gothic" panose="020B0502020202020204" pitchFamily="34" charset="0"/>
              </a:rPr>
              <a:t>produced</a:t>
            </a:r>
            <a:r>
              <a:rPr lang="de-DE" sz="1200" b="0" dirty="0">
                <a:solidFill>
                  <a:schemeClr val="tx1"/>
                </a:solidFill>
                <a:latin typeface="Century Gothic" panose="020B0502020202020204" pitchFamily="34" charset="0"/>
              </a:rPr>
              <a:t> by </a:t>
            </a:r>
            <a:r>
              <a:rPr lang="de-DE" sz="1200" b="0" dirty="0" err="1">
                <a:solidFill>
                  <a:schemeClr val="tx1"/>
                </a:solidFill>
                <a:latin typeface="Century Gothic" panose="020B0502020202020204" pitchFamily="34" charset="0"/>
              </a:rPr>
              <a:t>entity</a:t>
            </a:r>
            <a:r>
              <a:rPr lang="de-DE" sz="1200" b="0" dirty="0">
                <a:solidFill>
                  <a:schemeClr val="tx1"/>
                </a:solidFill>
                <a:latin typeface="Century Gothic" panose="020B0502020202020204" pitchFamily="34" charset="0"/>
              </a:rPr>
              <a:t> = Reports aus dem IT-System) </a:t>
            </a:r>
          </a:p>
          <a:p>
            <a:pPr algn="ctr"/>
            <a:r>
              <a:rPr lang="de-DE" sz="1200" b="0" dirty="0">
                <a:solidFill>
                  <a:schemeClr val="tx1"/>
                </a:solidFill>
                <a:latin typeface="Century Gothic" panose="020B0502020202020204" pitchFamily="34" charset="0"/>
                <a:sym typeface="Wingdings" panose="05000000000000000000" pitchFamily="2" charset="2"/>
              </a:rPr>
              <a:t> </a:t>
            </a:r>
            <a:r>
              <a:rPr lang="de-DE" sz="1200" b="0" dirty="0">
                <a:solidFill>
                  <a:schemeClr val="tx1"/>
                </a:solidFill>
                <a:latin typeface="Century Gothic" panose="020B0502020202020204" pitchFamily="34" charset="0"/>
              </a:rPr>
              <a:t>Prüfung: Vollständigkeit, Zuverlässigkeit, Herkunft </a:t>
            </a:r>
            <a:r>
              <a:rPr lang="de-DE" sz="1200" dirty="0">
                <a:solidFill>
                  <a:schemeClr val="tx1"/>
                </a:solidFill>
                <a:latin typeface="Century Gothic" panose="020B0502020202020204" pitchFamily="34" charset="0"/>
              </a:rPr>
              <a:t>Datenquelle</a:t>
            </a:r>
          </a:p>
          <a:p>
            <a:pPr algn="ctr"/>
            <a:endParaRPr lang="de-DE" sz="1200" b="0" dirty="0">
              <a:solidFill>
                <a:schemeClr val="tx1"/>
              </a:solidFill>
              <a:latin typeface="Century Gothic" panose="020B0502020202020204" pitchFamily="34" charset="0"/>
            </a:endParaRPr>
          </a:p>
          <a:p>
            <a:pPr algn="ctr"/>
            <a:r>
              <a:rPr lang="de-DE" sz="1200" dirty="0">
                <a:solidFill>
                  <a:schemeClr val="tx1"/>
                </a:solidFill>
                <a:latin typeface="Century Gothic" panose="020B0502020202020204" pitchFamily="34" charset="0"/>
              </a:rPr>
              <a:t>Generelle IT-Kontrollen </a:t>
            </a:r>
            <a:r>
              <a:rPr lang="de-DE" sz="1200" b="0" dirty="0">
                <a:solidFill>
                  <a:schemeClr val="tx1"/>
                </a:solidFill>
                <a:latin typeface="Century Gothic" panose="020B0502020202020204" pitchFamily="34" charset="0"/>
              </a:rPr>
              <a:t>prüfen</a:t>
            </a:r>
          </a:p>
        </p:txBody>
      </p:sp>
      <p:sp>
        <p:nvSpPr>
          <p:cNvPr id="75" name="Textfeld 1">
            <a:extLst>
              <a:ext uri="{FF2B5EF4-FFF2-40B4-BE49-F238E27FC236}">
                <a16:creationId xmlns:a16="http://schemas.microsoft.com/office/drawing/2014/main" id="{DF7AABAC-9B6C-48DA-B5B2-F0B12D9605B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209599284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692696"/>
            <a:ext cx="644888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3.5.5 Würdigung von IT-Anwendungen (ausgewählte Darstellung)</a:t>
            </a:r>
          </a:p>
        </p:txBody>
      </p:sp>
      <p:graphicFrame>
        <p:nvGraphicFramePr>
          <p:cNvPr id="21" name="Tabelle 20">
            <a:extLst>
              <a:ext uri="{FF2B5EF4-FFF2-40B4-BE49-F238E27FC236}">
                <a16:creationId xmlns:a16="http://schemas.microsoft.com/office/drawing/2014/main" id="{409C9541-6EA0-4EF6-B316-E94A93019BEA}"/>
              </a:ext>
            </a:extLst>
          </p:cNvPr>
          <p:cNvGraphicFramePr>
            <a:graphicFrameLocks noGrp="1"/>
          </p:cNvGraphicFramePr>
          <p:nvPr>
            <p:extLst>
              <p:ext uri="{D42A27DB-BD31-4B8C-83A1-F6EECF244321}">
                <p14:modId xmlns:p14="http://schemas.microsoft.com/office/powerpoint/2010/main" val="2034439053"/>
              </p:ext>
            </p:extLst>
          </p:nvPr>
        </p:nvGraphicFramePr>
        <p:xfrm>
          <a:off x="839788" y="1110952"/>
          <a:ext cx="10660486" cy="5105400"/>
        </p:xfrm>
        <a:graphic>
          <a:graphicData uri="http://schemas.openxmlformats.org/drawingml/2006/table">
            <a:tbl>
              <a:tblPr firstRow="1" bandRow="1">
                <a:tableStyleId>{5C22544A-7EE6-4342-B048-85BDC9FD1C3A}</a:tableStyleId>
              </a:tblPr>
              <a:tblGrid>
                <a:gridCol w="1738099">
                  <a:extLst>
                    <a:ext uri="{9D8B030D-6E8A-4147-A177-3AD203B41FA5}">
                      <a16:colId xmlns:a16="http://schemas.microsoft.com/office/drawing/2014/main" val="1079675777"/>
                    </a:ext>
                  </a:extLst>
                </a:gridCol>
                <a:gridCol w="2530467">
                  <a:extLst>
                    <a:ext uri="{9D8B030D-6E8A-4147-A177-3AD203B41FA5}">
                      <a16:colId xmlns:a16="http://schemas.microsoft.com/office/drawing/2014/main" val="1268640500"/>
                    </a:ext>
                  </a:extLst>
                </a:gridCol>
                <a:gridCol w="2130640">
                  <a:extLst>
                    <a:ext uri="{9D8B030D-6E8A-4147-A177-3AD203B41FA5}">
                      <a16:colId xmlns:a16="http://schemas.microsoft.com/office/drawing/2014/main" val="2245013568"/>
                    </a:ext>
                  </a:extLst>
                </a:gridCol>
                <a:gridCol w="2130640">
                  <a:extLst>
                    <a:ext uri="{9D8B030D-6E8A-4147-A177-3AD203B41FA5}">
                      <a16:colId xmlns:a16="http://schemas.microsoft.com/office/drawing/2014/main" val="3733893284"/>
                    </a:ext>
                  </a:extLst>
                </a:gridCol>
                <a:gridCol w="2130640">
                  <a:extLst>
                    <a:ext uri="{9D8B030D-6E8A-4147-A177-3AD203B41FA5}">
                      <a16:colId xmlns:a16="http://schemas.microsoft.com/office/drawing/2014/main" val="3459113855"/>
                    </a:ext>
                  </a:extLst>
                </a:gridCol>
              </a:tblGrid>
              <a:tr h="420591">
                <a:tc>
                  <a:txBody>
                    <a:bodyPr/>
                    <a:lstStyle/>
                    <a:p>
                      <a:pPr algn="ctr"/>
                      <a:endParaRPr lang="de-DE" sz="1150" dirty="0">
                        <a:solidFill>
                          <a:schemeClr val="tx1"/>
                        </a:solidFill>
                        <a:latin typeface="Century Gothic" panose="020B050202020202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de-DE" sz="1150" dirty="0">
                          <a:solidFill>
                            <a:schemeClr val="bg1"/>
                          </a:solidFill>
                          <a:latin typeface="Century Gothic" panose="020B0502020202020204" pitchFamily="34" charset="0"/>
                        </a:rPr>
                        <a:t>Beurteilungskriterium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150" dirty="0">
                          <a:solidFill>
                            <a:schemeClr val="bg1"/>
                          </a:solidFill>
                          <a:latin typeface="Century Gothic" panose="020B0502020202020204" pitchFamily="34" charset="0"/>
                        </a:rPr>
                        <a:t>nicht </a:t>
                      </a:r>
                    </a:p>
                    <a:p>
                      <a:pPr algn="ctr"/>
                      <a:r>
                        <a:rPr lang="de-DE" sz="1150" dirty="0">
                          <a:solidFill>
                            <a:schemeClr val="bg1"/>
                          </a:solidFill>
                          <a:latin typeface="Century Gothic" panose="020B0502020202020204" pitchFamily="34" charset="0"/>
                        </a:rPr>
                        <a:t>komplexe Software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150" dirty="0">
                          <a:solidFill>
                            <a:schemeClr val="bg1"/>
                          </a:solidFill>
                          <a:latin typeface="Century Gothic" panose="020B0502020202020204" pitchFamily="34" charset="0"/>
                        </a:rPr>
                        <a:t>mittelgroße und mäßig komplexe</a:t>
                      </a:r>
                    </a:p>
                    <a:p>
                      <a:pPr algn="ctr"/>
                      <a:r>
                        <a:rPr lang="de-DE" sz="1150" dirty="0">
                          <a:solidFill>
                            <a:schemeClr val="bg1"/>
                          </a:solidFill>
                          <a:latin typeface="Century Gothic" panose="020B0502020202020204" pitchFamily="34" charset="0"/>
                        </a:rPr>
                        <a:t>Standard-Software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150" dirty="0">
                          <a:solidFill>
                            <a:schemeClr val="bg1"/>
                          </a:solidFill>
                          <a:latin typeface="Century Gothic" panose="020B0502020202020204" pitchFamily="34" charset="0"/>
                        </a:rPr>
                        <a:t>große und komplexe IT-Anwendungen </a:t>
                      </a:r>
                    </a:p>
                    <a:p>
                      <a:pPr algn="ctr"/>
                      <a:r>
                        <a:rPr lang="de-DE" sz="1150" dirty="0">
                          <a:solidFill>
                            <a:schemeClr val="bg1"/>
                          </a:solidFill>
                          <a:latin typeface="Century Gothic" panose="020B0502020202020204" pitchFamily="34" charset="0"/>
                        </a:rPr>
                        <a:t>(z. B. ERP-Systeme)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503617545"/>
                  </a:ext>
                </a:extLst>
              </a:tr>
              <a:tr h="370840">
                <a:tc rowSpan="2">
                  <a:txBody>
                    <a:bodyPr/>
                    <a:lstStyle/>
                    <a:p>
                      <a:pPr algn="l"/>
                      <a:r>
                        <a:rPr lang="de-DE" sz="1150" b="1" kern="1200" dirty="0">
                          <a:solidFill>
                            <a:schemeClr val="dk1"/>
                          </a:solidFill>
                          <a:latin typeface="Century Gothic" panose="020B0502020202020204" pitchFamily="34" charset="0"/>
                          <a:ea typeface="+mn-ea"/>
                          <a:cs typeface="+mn-cs"/>
                        </a:rPr>
                        <a:t>Automatisierung und Nutzung von Daten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71450" indent="-171450">
                        <a:buFont typeface="Arial" panose="020B0604020202020204" pitchFamily="34" charset="0"/>
                        <a:buChar char="•"/>
                      </a:pPr>
                      <a:r>
                        <a:rPr lang="de-DE" sz="1150" dirty="0">
                          <a:latin typeface="Century Gothic" panose="020B0502020202020204" pitchFamily="34" charset="0"/>
                        </a:rPr>
                        <a:t>Ausmaß der </a:t>
                      </a:r>
                      <a:r>
                        <a:rPr lang="de-DE" sz="1150" b="1" dirty="0">
                          <a:latin typeface="Century Gothic" panose="020B0502020202020204" pitchFamily="34" charset="0"/>
                        </a:rPr>
                        <a:t>automatisierten</a:t>
                      </a:r>
                      <a:r>
                        <a:rPr lang="de-DE" sz="1150" dirty="0">
                          <a:latin typeface="Century Gothic" panose="020B0502020202020204" pitchFamily="34" charset="0"/>
                        </a:rPr>
                        <a:t> </a:t>
                      </a:r>
                      <a:r>
                        <a:rPr lang="de-DE" sz="1150" b="1" dirty="0">
                          <a:latin typeface="Century Gothic" panose="020B0502020202020204" pitchFamily="34" charset="0"/>
                        </a:rPr>
                        <a:t>Verarbeitungsverfahren</a:t>
                      </a:r>
                      <a:r>
                        <a:rPr lang="de-DE" sz="1150" dirty="0">
                          <a:latin typeface="Century Gothic" panose="020B0502020202020204" pitchFamily="34" charset="0"/>
                        </a:rPr>
                        <a:t> und Komplexität der Verfahren, inkl. ob es hochautomatisierte </a:t>
                      </a:r>
                      <a:r>
                        <a:rPr lang="de-DE" sz="1150" b="1" dirty="0">
                          <a:latin typeface="Century Gothic" panose="020B0502020202020204" pitchFamily="34" charset="0"/>
                        </a:rPr>
                        <a:t>papierlose</a:t>
                      </a:r>
                      <a:r>
                        <a:rPr lang="de-DE" sz="1150" dirty="0">
                          <a:latin typeface="Century Gothic" panose="020B0502020202020204" pitchFamily="34" charset="0"/>
                        </a:rPr>
                        <a:t> Verarbeitung gibt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0" indent="0" algn="ctr">
                        <a:buFontTx/>
                        <a:buNone/>
                      </a:pPr>
                      <a:r>
                        <a:rPr lang="de-DE" sz="1150" dirty="0">
                          <a:latin typeface="Century Gothic" panose="020B0502020202020204" pitchFamily="34" charset="0"/>
                        </a:rPr>
                        <a:t>nicht zutreffend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0" indent="0" algn="ctr">
                        <a:buFontTx/>
                        <a:buNone/>
                      </a:pPr>
                      <a:r>
                        <a:rPr lang="de-DE" sz="1150" dirty="0">
                          <a:latin typeface="Century Gothic" panose="020B0502020202020204" pitchFamily="34" charset="0"/>
                        </a:rPr>
                        <a:t>nicht zutreffend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marL="0" indent="0" algn="ctr">
                        <a:buFontTx/>
                        <a:buNone/>
                      </a:pPr>
                      <a:r>
                        <a:rPr lang="de-DE" sz="1150" dirty="0">
                          <a:latin typeface="Century Gothic" panose="020B0502020202020204" pitchFamily="34" charset="0"/>
                        </a:rPr>
                        <a:t>Umfangreich und häufig komplexe automatisierte Verfahren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769487987"/>
                  </a:ext>
                </a:extLst>
              </a:tr>
              <a:tr h="370840">
                <a:tc vMerge="1">
                  <a:txBody>
                    <a:bodyPr/>
                    <a:lstStyle/>
                    <a:p>
                      <a:endParaRPr lang="de-DE" sz="1600" b="1" dirty="0"/>
                    </a:p>
                  </a:txBody>
                  <a:tcPr>
                    <a:solidFill>
                      <a:srgbClr val="CCECFF"/>
                    </a:solidFill>
                  </a:tcPr>
                </a:tc>
                <a:tc>
                  <a:txBody>
                    <a:bodyPr/>
                    <a:lstStyle/>
                    <a:p>
                      <a:pPr marL="180975" indent="-180975">
                        <a:buFont typeface="Arial" panose="020B0604020202020204" pitchFamily="34" charset="0"/>
                        <a:buChar char="•"/>
                      </a:pPr>
                      <a:r>
                        <a:rPr lang="de-DE" sz="1150" kern="1200" dirty="0">
                          <a:solidFill>
                            <a:schemeClr val="dk1"/>
                          </a:solidFill>
                          <a:latin typeface="Century Gothic" panose="020B0502020202020204" pitchFamily="34" charset="0"/>
                          <a:ea typeface="+mn-ea"/>
                          <a:cs typeface="+mn-cs"/>
                        </a:rPr>
                        <a:t>Ausmaß, in dem sich die Einheit auf </a:t>
                      </a:r>
                      <a:r>
                        <a:rPr lang="de-DE" sz="1150" b="1" kern="1200" dirty="0">
                          <a:solidFill>
                            <a:schemeClr val="dk1"/>
                          </a:solidFill>
                          <a:latin typeface="Century Gothic" panose="020B0502020202020204" pitchFamily="34" charset="0"/>
                          <a:ea typeface="+mn-ea"/>
                          <a:cs typeface="+mn-cs"/>
                        </a:rPr>
                        <a:t>system-generierte</a:t>
                      </a:r>
                      <a:r>
                        <a:rPr lang="de-DE" sz="1150" kern="1200" dirty="0">
                          <a:solidFill>
                            <a:schemeClr val="dk1"/>
                          </a:solidFill>
                          <a:latin typeface="Century Gothic" panose="020B0502020202020204" pitchFamily="34" charset="0"/>
                          <a:ea typeface="+mn-ea"/>
                          <a:cs typeface="+mn-cs"/>
                        </a:rPr>
                        <a:t> </a:t>
                      </a:r>
                      <a:r>
                        <a:rPr lang="de-DE" sz="1150" b="1" kern="1200" dirty="0">
                          <a:solidFill>
                            <a:schemeClr val="dk1"/>
                          </a:solidFill>
                          <a:latin typeface="Century Gothic" panose="020B0502020202020204" pitchFamily="34" charset="0"/>
                          <a:ea typeface="+mn-ea"/>
                          <a:cs typeface="+mn-cs"/>
                        </a:rPr>
                        <a:t>Berichte</a:t>
                      </a:r>
                      <a:r>
                        <a:rPr lang="de-DE" sz="1150" kern="1200" dirty="0">
                          <a:solidFill>
                            <a:schemeClr val="dk1"/>
                          </a:solidFill>
                          <a:latin typeface="Century Gothic" panose="020B0502020202020204" pitchFamily="34" charset="0"/>
                          <a:ea typeface="+mn-ea"/>
                          <a:cs typeface="+mn-cs"/>
                        </a:rPr>
                        <a:t> verlässt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de-DE" sz="1150" kern="1200" dirty="0">
                          <a:solidFill>
                            <a:schemeClr val="dk1"/>
                          </a:solidFill>
                          <a:latin typeface="Century Gothic" panose="020B0502020202020204" pitchFamily="34" charset="0"/>
                          <a:ea typeface="+mn-ea"/>
                          <a:cs typeface="+mn-cs"/>
                        </a:rPr>
                        <a:t>einfache automatisierte Berichtslogik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de-DE" sz="1150" kern="1200" dirty="0">
                          <a:solidFill>
                            <a:schemeClr val="dk1"/>
                          </a:solidFill>
                          <a:latin typeface="Century Gothic" panose="020B0502020202020204" pitchFamily="34" charset="0"/>
                          <a:ea typeface="+mn-ea"/>
                          <a:cs typeface="+mn-cs"/>
                        </a:rPr>
                        <a:t>einfache relevante automatisierte Berichtslogik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de-DE" sz="1150" kern="1200" dirty="0">
                          <a:solidFill>
                            <a:schemeClr val="dk1"/>
                          </a:solidFill>
                          <a:latin typeface="Century Gothic" panose="020B0502020202020204" pitchFamily="34" charset="0"/>
                          <a:ea typeface="+mn-ea"/>
                          <a:cs typeface="+mn-cs"/>
                        </a:rPr>
                        <a:t>Komplexe automatisierte Berichtslogik (Report-Writer-Software)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7208254"/>
                  </a:ext>
                </a:extLst>
              </a:tr>
              <a:tr h="370840">
                <a:tc>
                  <a:txBody>
                    <a:bodyPr/>
                    <a:lstStyle/>
                    <a:p>
                      <a:pPr algn="l"/>
                      <a:r>
                        <a:rPr lang="de-DE" sz="1150" b="1" kern="1200" dirty="0">
                          <a:solidFill>
                            <a:schemeClr val="dk1"/>
                          </a:solidFill>
                          <a:latin typeface="Century Gothic" panose="020B0502020202020204" pitchFamily="34" charset="0"/>
                          <a:ea typeface="+mn-ea"/>
                          <a:cs typeface="+mn-cs"/>
                        </a:rPr>
                        <a:t>IT-Anwendungen und IT-Infrastruktur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71450" indent="-171450">
                        <a:buFont typeface="Arial" panose="020B0604020202020204" pitchFamily="34" charset="0"/>
                        <a:buChar char="•"/>
                      </a:pPr>
                      <a:r>
                        <a:rPr lang="de-DE" sz="1150" kern="1200" dirty="0">
                          <a:solidFill>
                            <a:schemeClr val="dk1"/>
                          </a:solidFill>
                          <a:latin typeface="Century Gothic" panose="020B0502020202020204" pitchFamily="34" charset="0"/>
                          <a:ea typeface="+mn-ea"/>
                          <a:cs typeface="+mn-cs"/>
                        </a:rPr>
                        <a:t>Art der Anwendung (</a:t>
                      </a:r>
                      <a:r>
                        <a:rPr lang="de-DE" sz="1150" b="1" kern="1200" dirty="0">
                          <a:solidFill>
                            <a:schemeClr val="dk1"/>
                          </a:solidFill>
                          <a:latin typeface="Century Gothic" panose="020B0502020202020204" pitchFamily="34" charset="0"/>
                          <a:ea typeface="+mn-ea"/>
                          <a:cs typeface="+mn-cs"/>
                        </a:rPr>
                        <a:t>Standard</a:t>
                      </a:r>
                      <a:r>
                        <a:rPr lang="de-DE" sz="1150" kern="1200" dirty="0">
                          <a:solidFill>
                            <a:schemeClr val="dk1"/>
                          </a:solidFill>
                          <a:latin typeface="Century Gothic" panose="020B0502020202020204" pitchFamily="34" charset="0"/>
                          <a:ea typeface="+mn-ea"/>
                          <a:cs typeface="+mn-cs"/>
                        </a:rPr>
                        <a:t> oder </a:t>
                      </a:r>
                      <a:r>
                        <a:rPr lang="de-DE" sz="1150" b="1" kern="1200" dirty="0">
                          <a:solidFill>
                            <a:schemeClr val="dk1"/>
                          </a:solidFill>
                          <a:latin typeface="Century Gothic" panose="020B0502020202020204" pitchFamily="34" charset="0"/>
                          <a:ea typeface="+mn-ea"/>
                          <a:cs typeface="+mn-cs"/>
                        </a:rPr>
                        <a:t>hoch-gradig angepasste Software</a:t>
                      </a:r>
                      <a:r>
                        <a:rPr lang="de-DE" sz="1150" kern="1200" dirty="0">
                          <a:solidFill>
                            <a:schemeClr val="dk1"/>
                          </a:solidFill>
                          <a:latin typeface="Century Gothic" panose="020B0502020202020204" pitchFamily="34" charset="0"/>
                          <a:ea typeface="+mn-ea"/>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150" kern="1200" dirty="0">
                          <a:solidFill>
                            <a:schemeClr val="dk1"/>
                          </a:solidFill>
                          <a:latin typeface="Century Gothic" panose="020B0502020202020204" pitchFamily="34" charset="0"/>
                          <a:ea typeface="+mn-ea"/>
                          <a:cs typeface="+mn-cs"/>
                        </a:rPr>
                        <a:t>gekaufte Anwendung mit geringen/keinen Anpassungen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150" kern="1200" dirty="0">
                          <a:solidFill>
                            <a:schemeClr val="dk1"/>
                          </a:solidFill>
                          <a:latin typeface="Century Gothic" panose="020B0502020202020204" pitchFamily="34" charset="0"/>
                          <a:ea typeface="+mn-ea"/>
                          <a:cs typeface="+mn-cs"/>
                        </a:rPr>
                        <a:t>gekaufte Anwendung; Low-End-ERP Anwendung mit geringen oder keinen Anpassungen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150" kern="1200" dirty="0">
                          <a:solidFill>
                            <a:schemeClr val="dk1"/>
                          </a:solidFill>
                          <a:latin typeface="Century Gothic" panose="020B0502020202020204" pitchFamily="34" charset="0"/>
                          <a:ea typeface="+mn-ea"/>
                          <a:cs typeface="+mn-cs"/>
                        </a:rPr>
                        <a:t>Kundenspezifisch entwickelte Anwendung oder komplexes ERP mit bedeutsamen Anpassungen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4044664"/>
                  </a:ext>
                </a:extLst>
              </a:tr>
              <a:tr h="370840">
                <a:tc rowSpan="2">
                  <a:txBody>
                    <a:bodyPr/>
                    <a:lstStyle/>
                    <a:p>
                      <a:pPr algn="l"/>
                      <a:r>
                        <a:rPr lang="de-DE" sz="1150" b="1" kern="1200" dirty="0">
                          <a:solidFill>
                            <a:schemeClr val="dk1"/>
                          </a:solidFill>
                          <a:latin typeface="Century Gothic" panose="020B0502020202020204" pitchFamily="34" charset="0"/>
                          <a:ea typeface="+mn-ea"/>
                          <a:cs typeface="+mn-cs"/>
                        </a:rPr>
                        <a:t>IT-Prozesse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71450" indent="-171450">
                        <a:buFont typeface="Arial" panose="020B0604020202020204" pitchFamily="34" charset="0"/>
                        <a:buChar char="•"/>
                      </a:pPr>
                      <a:r>
                        <a:rPr lang="de-DE" sz="1150" b="1" kern="1200" dirty="0">
                          <a:solidFill>
                            <a:schemeClr val="dk1"/>
                          </a:solidFill>
                          <a:latin typeface="Century Gothic" panose="020B0502020202020204" pitchFamily="34" charset="0"/>
                          <a:ea typeface="+mn-ea"/>
                          <a:cs typeface="+mn-cs"/>
                        </a:rPr>
                        <a:t>Komplexität</a:t>
                      </a:r>
                      <a:r>
                        <a:rPr lang="de-DE" sz="1150" kern="1200" dirty="0">
                          <a:solidFill>
                            <a:schemeClr val="dk1"/>
                          </a:solidFill>
                          <a:latin typeface="Century Gothic" panose="020B0502020202020204" pitchFamily="34" charset="0"/>
                          <a:ea typeface="+mn-ea"/>
                          <a:cs typeface="+mn-cs"/>
                        </a:rPr>
                        <a:t> der Prozesse zur Verwaltung von </a:t>
                      </a:r>
                      <a:r>
                        <a:rPr lang="de-DE" sz="1150" b="1" kern="1200" dirty="0">
                          <a:solidFill>
                            <a:schemeClr val="dk1"/>
                          </a:solidFill>
                          <a:latin typeface="Century Gothic" panose="020B0502020202020204" pitchFamily="34" charset="0"/>
                          <a:ea typeface="+mn-ea"/>
                          <a:cs typeface="+mn-cs"/>
                        </a:rPr>
                        <a:t>Zugriffsrechten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r>
                        <a:rPr lang="de-DE" sz="1150" kern="1200" dirty="0">
                          <a:solidFill>
                            <a:schemeClr val="dk1"/>
                          </a:solidFill>
                          <a:latin typeface="Century Gothic" panose="020B0502020202020204" pitchFamily="34" charset="0"/>
                          <a:ea typeface="+mn-ea"/>
                          <a:cs typeface="+mn-cs"/>
                        </a:rPr>
                        <a:t>einzelne natürliche Personen mit Administratorrechten verwaltet Zugriffsrechte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r>
                        <a:rPr lang="de-DE" sz="1150" kern="1200" dirty="0">
                          <a:solidFill>
                            <a:schemeClr val="dk1"/>
                          </a:solidFill>
                          <a:latin typeface="Century Gothic" panose="020B0502020202020204" pitchFamily="34" charset="0"/>
                          <a:ea typeface="+mn-ea"/>
                          <a:cs typeface="+mn-cs"/>
                        </a:rPr>
                        <a:t>wenige natürliche Personen mit Administratorrechten verwalten Zugriffsrechte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r>
                        <a:rPr lang="de-DE" sz="1150" kern="1200" dirty="0">
                          <a:solidFill>
                            <a:schemeClr val="dk1"/>
                          </a:solidFill>
                          <a:latin typeface="Century Gothic" panose="020B0502020202020204" pitchFamily="34" charset="0"/>
                          <a:ea typeface="+mn-ea"/>
                          <a:cs typeface="+mn-cs"/>
                        </a:rPr>
                        <a:t>Komplexe von der IT-Abteilung verwaltete Prozesse für Zugriffsrechte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161801247"/>
                  </a:ext>
                </a:extLst>
              </a:tr>
              <a:tr h="370840">
                <a:tc vMerge="1">
                  <a:txBody>
                    <a:bodyPr/>
                    <a:lstStyle/>
                    <a:p>
                      <a:endParaRPr lang="de-DE" sz="1050" kern="1200" dirty="0">
                        <a:solidFill>
                          <a:schemeClr val="dk1"/>
                        </a:solidFill>
                        <a:latin typeface="+mn-lt"/>
                        <a:ea typeface="+mn-ea"/>
                        <a:cs typeface="+mn-cs"/>
                      </a:endParaRPr>
                    </a:p>
                  </a:txBody>
                  <a:tcPr>
                    <a:solidFill>
                      <a:srgbClr val="CCECFF"/>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150" kern="1200" dirty="0">
                          <a:solidFill>
                            <a:schemeClr val="dk1"/>
                          </a:solidFill>
                          <a:latin typeface="Century Gothic" panose="020B0502020202020204" pitchFamily="34" charset="0"/>
                          <a:ea typeface="+mn-ea"/>
                          <a:cs typeface="+mn-cs"/>
                        </a:rPr>
                        <a:t>Ausmaß </a:t>
                      </a:r>
                      <a:r>
                        <a:rPr lang="de-DE" sz="1150" b="1" kern="1200" dirty="0">
                          <a:solidFill>
                            <a:schemeClr val="dk1"/>
                          </a:solidFill>
                          <a:latin typeface="Century Gothic" panose="020B0502020202020204" pitchFamily="34" charset="0"/>
                          <a:ea typeface="+mn-ea"/>
                          <a:cs typeface="+mn-cs"/>
                        </a:rPr>
                        <a:t>Änderung</a:t>
                      </a:r>
                      <a:r>
                        <a:rPr lang="de-DE" sz="1150" kern="1200" dirty="0">
                          <a:solidFill>
                            <a:schemeClr val="dk1"/>
                          </a:solidFill>
                          <a:latin typeface="Century Gothic" panose="020B0502020202020204" pitchFamily="34" charset="0"/>
                          <a:ea typeface="+mn-ea"/>
                          <a:cs typeface="+mn-cs"/>
                        </a:rPr>
                        <a:t> innerhalb IT-Umgebung</a:t>
                      </a:r>
                    </a:p>
                    <a:p>
                      <a:endParaRPr lang="de-DE" sz="1150" kern="1200" dirty="0">
                        <a:solidFill>
                          <a:schemeClr val="dk1"/>
                        </a:solidFill>
                        <a:latin typeface="Century Gothic" panose="020B0502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de-DE" sz="1150" kern="1200" dirty="0">
                          <a:solidFill>
                            <a:schemeClr val="dk1"/>
                          </a:solidFill>
                          <a:latin typeface="Century Gothic" panose="020B0502020202020204" pitchFamily="34" charset="0"/>
                          <a:ea typeface="+mn-ea"/>
                          <a:cs typeface="+mn-cs"/>
                        </a:rPr>
                        <a:t>Änderung beschränkt auf Versionen-Upgrade von Standard-Software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de-DE" sz="1150" kern="1200" dirty="0">
                          <a:solidFill>
                            <a:schemeClr val="dk1"/>
                          </a:solidFill>
                          <a:latin typeface="Century Gothic" panose="020B0502020202020204" pitchFamily="34" charset="0"/>
                          <a:ea typeface="+mn-ea"/>
                          <a:cs typeface="+mn-cs"/>
                        </a:rPr>
                        <a:t>Änderungen bestehen aus Upgrades von Standard-Software, ERP Versionen oder Altsystem-</a:t>
                      </a:r>
                    </a:p>
                    <a:p>
                      <a:pPr algn="ctr"/>
                      <a:r>
                        <a:rPr lang="de-DE" sz="1150" kern="1200" dirty="0" err="1">
                          <a:solidFill>
                            <a:schemeClr val="dk1"/>
                          </a:solidFill>
                          <a:latin typeface="Century Gothic" panose="020B0502020202020204" pitchFamily="34" charset="0"/>
                          <a:ea typeface="+mn-ea"/>
                          <a:cs typeface="+mn-cs"/>
                        </a:rPr>
                        <a:t>erweiterungen</a:t>
                      </a:r>
                      <a:endParaRPr lang="de-DE" sz="1150" kern="1200" dirty="0">
                        <a:solidFill>
                          <a:schemeClr val="dk1"/>
                        </a:solidFill>
                        <a:latin typeface="Century Gothic" panose="020B050202020202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de-DE" sz="1150" kern="1200" dirty="0">
                          <a:solidFill>
                            <a:schemeClr val="dk1"/>
                          </a:solidFill>
                          <a:latin typeface="Century Gothic" panose="020B0502020202020204" pitchFamily="34" charset="0"/>
                          <a:ea typeface="+mn-ea"/>
                          <a:cs typeface="+mn-cs"/>
                        </a:rPr>
                        <a:t>neue oder große Anzahl an komplexen Änderungen, mehrere Entwicklungszyklen jedes Jahr, erhebliche ERP-Anpassungen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831245"/>
                  </a:ext>
                </a:extLst>
              </a:tr>
            </a:tbl>
          </a:graphicData>
        </a:graphic>
      </p:graphicFrame>
      <p:sp>
        <p:nvSpPr>
          <p:cNvPr id="22" name="Textfeld 1">
            <a:extLst>
              <a:ext uri="{FF2B5EF4-FFF2-40B4-BE49-F238E27FC236}">
                <a16:creationId xmlns:a16="http://schemas.microsoft.com/office/drawing/2014/main" id="{4BBCB900-4DCE-4E72-863B-7675F0A4BF85}"/>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340572325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3">
            <a:extLst>
              <a:ext uri="{FF2B5EF4-FFF2-40B4-BE49-F238E27FC236}">
                <a16:creationId xmlns:a16="http://schemas.microsoft.com/office/drawing/2014/main" id="{1FF86547-DAFF-4481-9B02-051C83A6C16D}"/>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9" name="Textfeld 1">
            <a:extLst>
              <a:ext uri="{FF2B5EF4-FFF2-40B4-BE49-F238E27FC236}">
                <a16:creationId xmlns:a16="http://schemas.microsoft.com/office/drawing/2014/main" id="{C5BEAF79-0633-492F-B3D2-94B5F756993B}"/>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
        <p:nvSpPr>
          <p:cNvPr id="8" name="Rectangle 2">
            <a:extLst>
              <a:ext uri="{FF2B5EF4-FFF2-40B4-BE49-F238E27FC236}">
                <a16:creationId xmlns:a16="http://schemas.microsoft.com/office/drawing/2014/main" id="{9B0D46EE-A9D2-4D9C-AA43-AF6B5DC42D7E}"/>
              </a:ext>
            </a:extLst>
          </p:cNvPr>
          <p:cNvSpPr txBox="1">
            <a:spLocks/>
          </p:cNvSpPr>
          <p:nvPr/>
        </p:nvSpPr>
        <p:spPr bwMode="auto">
          <a:xfrm>
            <a:off x="1030780" y="729000"/>
            <a:ext cx="985053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3.6	</a:t>
            </a:r>
            <a:r>
              <a:rPr lang="de-DE" sz="2800" dirty="0">
                <a:latin typeface="Century Gothic" panose="020B0502020202020204" pitchFamily="34" charset="0"/>
              </a:rPr>
              <a:t>Der große Praxisfall</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3.6.1</a:t>
            </a:r>
            <a:r>
              <a:rPr lang="de-DE" sz="1800" b="0" dirty="0">
                <a:latin typeface="Century Gothic" panose="020B0502020202020204" pitchFamily="34" charset="0"/>
              </a:rPr>
              <a:t>	Die </a:t>
            </a:r>
            <a:r>
              <a:rPr lang="de-DE" sz="1800" b="0" dirty="0" err="1">
                <a:latin typeface="Century Gothic" panose="020B0502020202020204" pitchFamily="34" charset="0"/>
              </a:rPr>
              <a:t>Halkit</a:t>
            </a:r>
            <a:r>
              <a:rPr lang="de-DE" sz="1800" b="0" dirty="0">
                <a:latin typeface="Century Gothic" panose="020B0502020202020204" pitchFamily="34" charset="0"/>
              </a:rPr>
              <a:t> GmbH - Unternehmensstruktur</a:t>
            </a:r>
          </a:p>
        </p:txBody>
      </p:sp>
    </p:spTree>
    <p:extLst>
      <p:ext uri="{BB962C8B-B14F-4D97-AF65-F5344CB8AC3E}">
        <p14:creationId xmlns:p14="http://schemas.microsoft.com/office/powerpoint/2010/main" val="179246767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2">
            <a:extLst>
              <a:ext uri="{FF2B5EF4-FFF2-40B4-BE49-F238E27FC236}">
                <a16:creationId xmlns:a16="http://schemas.microsoft.com/office/drawing/2014/main" id="{75DB39C5-0840-45F1-8236-D15A2BB45535}"/>
              </a:ext>
            </a:extLst>
          </p:cNvPr>
          <p:cNvSpPr txBox="1">
            <a:spLocks/>
          </p:cNvSpPr>
          <p:nvPr/>
        </p:nvSpPr>
        <p:spPr bwMode="auto">
          <a:xfrm>
            <a:off x="1054800" y="764704"/>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400" b="1">
                <a:solidFill>
                  <a:schemeClr val="tx1"/>
                </a:solidFill>
                <a:latin typeface="Verdana" pitchFamily="34" charset="0"/>
              </a:defRPr>
            </a:lvl1pPr>
            <a:lvl2pPr marL="180975" indent="-179388" eaLnBrk="0" hangingPunct="0">
              <a:defRPr sz="1400" b="1">
                <a:solidFill>
                  <a:schemeClr val="tx1"/>
                </a:solidFill>
                <a:latin typeface="Verdana" pitchFamily="34" charset="0"/>
              </a:defRPr>
            </a:lvl2pPr>
            <a:lvl3pPr marL="541338" indent="-180975" eaLnBrk="0" hangingPunct="0">
              <a:defRPr sz="1400" b="1">
                <a:solidFill>
                  <a:schemeClr val="tx1"/>
                </a:solidFill>
                <a:latin typeface="Verdana" pitchFamily="34" charset="0"/>
              </a:defRPr>
            </a:lvl3pPr>
            <a:lvl4pPr marL="895350" indent="-174625" eaLnBrk="0" hangingPunct="0">
              <a:defRPr sz="1400" b="1">
                <a:solidFill>
                  <a:schemeClr val="tx1"/>
                </a:solidFill>
                <a:latin typeface="Verdana" pitchFamily="34" charset="0"/>
              </a:defRPr>
            </a:lvl4pPr>
            <a:lvl5pPr marL="1257300" indent="-180975" eaLnBrk="0" hangingPunct="0">
              <a:defRPr sz="1400" b="1">
                <a:solidFill>
                  <a:schemeClr val="tx1"/>
                </a:solidFill>
                <a:latin typeface="Verdana" pitchFamily="34" charset="0"/>
              </a:defRPr>
            </a:lvl5pPr>
            <a:lvl6pPr marL="17145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1717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26289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0861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lnSpc>
                <a:spcPct val="110000"/>
              </a:lnSpc>
              <a:spcBef>
                <a:spcPts val="300"/>
              </a:spcBef>
              <a:spcAft>
                <a:spcPts val="300"/>
              </a:spcAft>
              <a:defRPr/>
            </a:pPr>
            <a:r>
              <a:rPr lang="de-DE" altLang="de-DE" sz="1600" dirty="0">
                <a:solidFill>
                  <a:srgbClr val="00B0F0"/>
                </a:solidFill>
                <a:latin typeface="Century Gothic" pitchFamily="34" charset="0"/>
                <a:cs typeface="+mn-cs"/>
              </a:rPr>
              <a:t>3.6 Der große Praxisfall</a:t>
            </a:r>
          </a:p>
        </p:txBody>
      </p:sp>
      <p:sp>
        <p:nvSpPr>
          <p:cNvPr id="32" name="Rechteck 1">
            <a:extLst>
              <a:ext uri="{FF2B5EF4-FFF2-40B4-BE49-F238E27FC236}">
                <a16:creationId xmlns:a16="http://schemas.microsoft.com/office/drawing/2014/main" id="{1210D523-B2F3-44A4-BE4A-0F6E64943206}"/>
              </a:ext>
            </a:extLst>
          </p:cNvPr>
          <p:cNvSpPr>
            <a:spLocks noChangeArrowheads="1"/>
          </p:cNvSpPr>
          <p:nvPr/>
        </p:nvSpPr>
        <p:spPr bwMode="auto">
          <a:xfrm>
            <a:off x="1054800" y="1124744"/>
            <a:ext cx="449482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3.6.1 Die </a:t>
            </a:r>
            <a:r>
              <a:rPr lang="de-DE" altLang="de-DE" dirty="0" err="1">
                <a:solidFill>
                  <a:srgbClr val="00B0F0"/>
                </a:solidFill>
                <a:latin typeface="Century Gothic" panose="020B0502020202020204" pitchFamily="34" charset="0"/>
              </a:rPr>
              <a:t>Halkit</a:t>
            </a:r>
            <a:r>
              <a:rPr lang="de-DE" altLang="de-DE" dirty="0">
                <a:solidFill>
                  <a:srgbClr val="00B0F0"/>
                </a:solidFill>
                <a:latin typeface="Century Gothic" panose="020B0502020202020204" pitchFamily="34" charset="0"/>
              </a:rPr>
              <a:t> GmbH - Unternehmensstruktur</a:t>
            </a:r>
          </a:p>
        </p:txBody>
      </p:sp>
      <p:sp>
        <p:nvSpPr>
          <p:cNvPr id="12" name="Rechteck 11">
            <a:extLst>
              <a:ext uri="{FF2B5EF4-FFF2-40B4-BE49-F238E27FC236}">
                <a16:creationId xmlns:a16="http://schemas.microsoft.com/office/drawing/2014/main" id="{A08459C3-BB98-4B6B-88C5-1AC1FC364A28}"/>
              </a:ext>
            </a:extLst>
          </p:cNvPr>
          <p:cNvSpPr/>
          <p:nvPr/>
        </p:nvSpPr>
        <p:spPr>
          <a:xfrm>
            <a:off x="4871864" y="4341317"/>
            <a:ext cx="2147978" cy="741872"/>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err="1">
                <a:solidFill>
                  <a:schemeClr val="tx1"/>
                </a:solidFill>
                <a:latin typeface="Century Gothic" panose="020B0502020202020204" pitchFamily="34" charset="0"/>
              </a:rPr>
              <a:t>Halkit</a:t>
            </a:r>
            <a:r>
              <a:rPr lang="de-DE" sz="1400" dirty="0">
                <a:solidFill>
                  <a:schemeClr val="tx1"/>
                </a:solidFill>
                <a:latin typeface="Century Gothic" panose="020B0502020202020204" pitchFamily="34" charset="0"/>
              </a:rPr>
              <a:t> GmbH</a:t>
            </a:r>
            <a:br>
              <a:rPr lang="de-DE" sz="1400" dirty="0">
                <a:solidFill>
                  <a:schemeClr val="tx1"/>
                </a:solidFill>
                <a:latin typeface="Century Gothic" panose="020B0502020202020204" pitchFamily="34" charset="0"/>
              </a:rPr>
            </a:br>
            <a:r>
              <a:rPr lang="de-DE" sz="1200" dirty="0">
                <a:solidFill>
                  <a:schemeClr val="tx1"/>
                </a:solidFill>
                <a:latin typeface="Century Gothic" panose="020B0502020202020204" pitchFamily="34" charset="0"/>
              </a:rPr>
              <a:t>(Warnemünde)</a:t>
            </a:r>
            <a:endParaRPr lang="de-DE" sz="1400" dirty="0">
              <a:solidFill>
                <a:schemeClr val="tx1"/>
              </a:solidFill>
              <a:latin typeface="Century Gothic" panose="020B0502020202020204" pitchFamily="34" charset="0"/>
            </a:endParaRPr>
          </a:p>
        </p:txBody>
      </p:sp>
      <p:sp>
        <p:nvSpPr>
          <p:cNvPr id="13" name="Rechteck 12">
            <a:extLst>
              <a:ext uri="{FF2B5EF4-FFF2-40B4-BE49-F238E27FC236}">
                <a16:creationId xmlns:a16="http://schemas.microsoft.com/office/drawing/2014/main" id="{D753D93F-189B-4A0A-9DD6-B3D0CFEDDD20}"/>
              </a:ext>
            </a:extLst>
          </p:cNvPr>
          <p:cNvSpPr/>
          <p:nvPr/>
        </p:nvSpPr>
        <p:spPr>
          <a:xfrm>
            <a:off x="4672458" y="5649657"/>
            <a:ext cx="2544793" cy="551908"/>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err="1">
                <a:solidFill>
                  <a:schemeClr val="tx1"/>
                </a:solidFill>
                <a:latin typeface="Century Gothic" panose="020B0502020202020204" pitchFamily="34" charset="0"/>
              </a:rPr>
              <a:t>Halkit</a:t>
            </a:r>
            <a:r>
              <a:rPr lang="de-DE" sz="1400" dirty="0">
                <a:solidFill>
                  <a:schemeClr val="tx1"/>
                </a:solidFill>
                <a:latin typeface="Century Gothic" panose="020B0502020202020204" pitchFamily="34" charset="0"/>
              </a:rPr>
              <a:t> </a:t>
            </a:r>
            <a:r>
              <a:rPr lang="de-DE" sz="1400" dirty="0" err="1">
                <a:solidFill>
                  <a:schemeClr val="tx1"/>
                </a:solidFill>
                <a:latin typeface="Century Gothic" panose="020B0502020202020204" pitchFamily="34" charset="0"/>
              </a:rPr>
              <a:t>Innovations</a:t>
            </a:r>
            <a:r>
              <a:rPr lang="de-DE" sz="1400" dirty="0">
                <a:solidFill>
                  <a:schemeClr val="tx1"/>
                </a:solidFill>
                <a:latin typeface="Century Gothic" panose="020B0502020202020204" pitchFamily="34" charset="0"/>
              </a:rPr>
              <a:t> GmbH</a:t>
            </a:r>
            <a:br>
              <a:rPr lang="de-DE" sz="1400" dirty="0">
                <a:solidFill>
                  <a:schemeClr val="tx1"/>
                </a:solidFill>
                <a:latin typeface="Century Gothic" panose="020B0502020202020204" pitchFamily="34" charset="0"/>
              </a:rPr>
            </a:br>
            <a:r>
              <a:rPr lang="de-DE" sz="1200" dirty="0">
                <a:solidFill>
                  <a:schemeClr val="tx1"/>
                </a:solidFill>
                <a:latin typeface="Century Gothic" panose="020B0502020202020204" pitchFamily="34" charset="0"/>
              </a:rPr>
              <a:t>(Buxtehude)</a:t>
            </a:r>
            <a:endParaRPr lang="de-DE" sz="1400" dirty="0">
              <a:solidFill>
                <a:schemeClr val="tx1"/>
              </a:solidFill>
              <a:latin typeface="Century Gothic" panose="020B0502020202020204" pitchFamily="34" charset="0"/>
            </a:endParaRPr>
          </a:p>
        </p:txBody>
      </p:sp>
      <p:cxnSp>
        <p:nvCxnSpPr>
          <p:cNvPr id="14" name="Gerade Verbindung mit Pfeil 13">
            <a:extLst>
              <a:ext uri="{FF2B5EF4-FFF2-40B4-BE49-F238E27FC236}">
                <a16:creationId xmlns:a16="http://schemas.microsoft.com/office/drawing/2014/main" id="{74757A91-F8D8-41CC-A3D2-8787EE4B43D5}"/>
              </a:ext>
            </a:extLst>
          </p:cNvPr>
          <p:cNvCxnSpPr>
            <a:cxnSpLocks/>
            <a:stCxn id="12" idx="2"/>
            <a:endCxn id="13" idx="0"/>
          </p:cNvCxnSpPr>
          <p:nvPr/>
        </p:nvCxnSpPr>
        <p:spPr>
          <a:xfrm flipH="1">
            <a:off x="5944855" y="5083189"/>
            <a:ext cx="998" cy="56646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feld 14">
            <a:extLst>
              <a:ext uri="{FF2B5EF4-FFF2-40B4-BE49-F238E27FC236}">
                <a16:creationId xmlns:a16="http://schemas.microsoft.com/office/drawing/2014/main" id="{401A0E06-0DD7-4612-98AA-B49BAFB393BD}"/>
              </a:ext>
            </a:extLst>
          </p:cNvPr>
          <p:cNvSpPr txBox="1"/>
          <p:nvPr/>
        </p:nvSpPr>
        <p:spPr>
          <a:xfrm>
            <a:off x="6070936" y="5234381"/>
            <a:ext cx="1414732" cy="307777"/>
          </a:xfrm>
          <a:prstGeom prst="rect">
            <a:avLst/>
          </a:prstGeom>
          <a:noFill/>
        </p:spPr>
        <p:txBody>
          <a:bodyPr wrap="square" rtlCol="0">
            <a:spAutoFit/>
          </a:bodyPr>
          <a:lstStyle/>
          <a:p>
            <a:r>
              <a:rPr lang="de-DE" sz="1400" dirty="0">
                <a:latin typeface="Century Gothic" panose="020B0502020202020204" pitchFamily="34" charset="0"/>
              </a:rPr>
              <a:t>100%</a:t>
            </a:r>
          </a:p>
        </p:txBody>
      </p:sp>
      <p:sp>
        <p:nvSpPr>
          <p:cNvPr id="16" name="Rechteck 15">
            <a:extLst>
              <a:ext uri="{FF2B5EF4-FFF2-40B4-BE49-F238E27FC236}">
                <a16:creationId xmlns:a16="http://schemas.microsoft.com/office/drawing/2014/main" id="{5A00ADD2-D9D6-47D3-A4D3-FD3A3B7912BF}"/>
              </a:ext>
            </a:extLst>
          </p:cNvPr>
          <p:cNvSpPr/>
          <p:nvPr/>
        </p:nvSpPr>
        <p:spPr>
          <a:xfrm>
            <a:off x="4871864" y="1532006"/>
            <a:ext cx="2147978" cy="741872"/>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err="1">
                <a:solidFill>
                  <a:schemeClr val="tx1"/>
                </a:solidFill>
                <a:latin typeface="Century Gothic" panose="020B0502020202020204" pitchFamily="34" charset="0"/>
              </a:rPr>
              <a:t>Halkit</a:t>
            </a:r>
            <a:r>
              <a:rPr lang="de-DE" sz="1400" dirty="0">
                <a:solidFill>
                  <a:schemeClr val="tx1"/>
                </a:solidFill>
                <a:latin typeface="Century Gothic" panose="020B0502020202020204" pitchFamily="34" charset="0"/>
              </a:rPr>
              <a:t> Holding AG </a:t>
            </a:r>
            <a:r>
              <a:rPr lang="de-DE" sz="1200" dirty="0">
                <a:solidFill>
                  <a:schemeClr val="tx1"/>
                </a:solidFill>
                <a:latin typeface="Century Gothic" panose="020B0502020202020204" pitchFamily="34" charset="0"/>
              </a:rPr>
              <a:t>(Wien)</a:t>
            </a:r>
            <a:endParaRPr lang="de-DE" sz="1400" dirty="0">
              <a:solidFill>
                <a:schemeClr val="tx1"/>
              </a:solidFill>
              <a:latin typeface="Century Gothic" panose="020B0502020202020204" pitchFamily="34" charset="0"/>
            </a:endParaRPr>
          </a:p>
        </p:txBody>
      </p:sp>
      <p:cxnSp>
        <p:nvCxnSpPr>
          <p:cNvPr id="17" name="Gerade Verbindung mit Pfeil 16">
            <a:extLst>
              <a:ext uri="{FF2B5EF4-FFF2-40B4-BE49-F238E27FC236}">
                <a16:creationId xmlns:a16="http://schemas.microsoft.com/office/drawing/2014/main" id="{9AC17F08-2CAF-4414-83D1-6A745F63B8D8}"/>
              </a:ext>
            </a:extLst>
          </p:cNvPr>
          <p:cNvCxnSpPr>
            <a:cxnSpLocks/>
            <a:stCxn id="16" idx="2"/>
            <a:endCxn id="12" idx="0"/>
          </p:cNvCxnSpPr>
          <p:nvPr/>
        </p:nvCxnSpPr>
        <p:spPr>
          <a:xfrm>
            <a:off x="5945853" y="2273878"/>
            <a:ext cx="0" cy="206743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feld 17">
            <a:extLst>
              <a:ext uri="{FF2B5EF4-FFF2-40B4-BE49-F238E27FC236}">
                <a16:creationId xmlns:a16="http://schemas.microsoft.com/office/drawing/2014/main" id="{C55E2C9B-619D-4C2B-868C-BC3E87D414A2}"/>
              </a:ext>
            </a:extLst>
          </p:cNvPr>
          <p:cNvSpPr txBox="1"/>
          <p:nvPr/>
        </p:nvSpPr>
        <p:spPr>
          <a:xfrm>
            <a:off x="6004833" y="2569017"/>
            <a:ext cx="1414732" cy="307777"/>
          </a:xfrm>
          <a:prstGeom prst="rect">
            <a:avLst/>
          </a:prstGeom>
          <a:noFill/>
        </p:spPr>
        <p:txBody>
          <a:bodyPr wrap="square" rtlCol="0">
            <a:spAutoFit/>
          </a:bodyPr>
          <a:lstStyle/>
          <a:p>
            <a:r>
              <a:rPr lang="de-DE" sz="1400" b="1" dirty="0">
                <a:latin typeface="Century Gothic" panose="020B0502020202020204" pitchFamily="34" charset="0"/>
              </a:rPr>
              <a:t>100 %</a:t>
            </a:r>
          </a:p>
        </p:txBody>
      </p:sp>
      <p:cxnSp>
        <p:nvCxnSpPr>
          <p:cNvPr id="19" name="Gerader Verbinder 18">
            <a:extLst>
              <a:ext uri="{FF2B5EF4-FFF2-40B4-BE49-F238E27FC236}">
                <a16:creationId xmlns:a16="http://schemas.microsoft.com/office/drawing/2014/main" id="{F932DA7A-F72D-459D-B554-3929D9DA7313}"/>
              </a:ext>
            </a:extLst>
          </p:cNvPr>
          <p:cNvCxnSpPr>
            <a:cxnSpLocks/>
          </p:cNvCxnSpPr>
          <p:nvPr/>
        </p:nvCxnSpPr>
        <p:spPr>
          <a:xfrm flipV="1">
            <a:off x="1964762" y="2876794"/>
            <a:ext cx="8065699" cy="1"/>
          </a:xfrm>
          <a:prstGeom prst="line">
            <a:avLst/>
          </a:prstGeom>
          <a:ln w="19050">
            <a:solidFill>
              <a:srgbClr val="FF0000"/>
            </a:solidFill>
            <a:prstDash val="dashDot"/>
          </a:ln>
        </p:spPr>
        <p:style>
          <a:lnRef idx="1">
            <a:schemeClr val="accent1"/>
          </a:lnRef>
          <a:fillRef idx="0">
            <a:schemeClr val="accent1"/>
          </a:fillRef>
          <a:effectRef idx="0">
            <a:schemeClr val="accent1"/>
          </a:effectRef>
          <a:fontRef idx="minor">
            <a:schemeClr val="tx1"/>
          </a:fontRef>
        </p:style>
      </p:cxnSp>
      <p:pic>
        <p:nvPicPr>
          <p:cNvPr id="20" name="Grafik 19">
            <a:extLst>
              <a:ext uri="{FF2B5EF4-FFF2-40B4-BE49-F238E27FC236}">
                <a16:creationId xmlns:a16="http://schemas.microsoft.com/office/drawing/2014/main" id="{65237FB4-EA61-49E2-B7D2-3FB3837A322A}"/>
              </a:ext>
            </a:extLst>
          </p:cNvPr>
          <p:cNvPicPr>
            <a:picLocks noChangeAspect="1"/>
          </p:cNvPicPr>
          <p:nvPr/>
        </p:nvPicPr>
        <p:blipFill>
          <a:blip r:embed="rId3"/>
          <a:stretch>
            <a:fillRect/>
          </a:stretch>
        </p:blipFill>
        <p:spPr>
          <a:xfrm>
            <a:off x="2132400" y="3134712"/>
            <a:ext cx="822654" cy="479537"/>
          </a:xfrm>
          <a:prstGeom prst="rect">
            <a:avLst/>
          </a:prstGeom>
        </p:spPr>
      </p:pic>
      <p:pic>
        <p:nvPicPr>
          <p:cNvPr id="21" name="Grafik 20" descr="Männliches Profil">
            <a:extLst>
              <a:ext uri="{FF2B5EF4-FFF2-40B4-BE49-F238E27FC236}">
                <a16:creationId xmlns:a16="http://schemas.microsoft.com/office/drawing/2014/main" id="{BB71699F-2F7C-4F47-B3DA-BC21645DB62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758472" y="3583431"/>
            <a:ext cx="650387" cy="650387"/>
          </a:xfrm>
          <a:prstGeom prst="rect">
            <a:avLst/>
          </a:prstGeom>
        </p:spPr>
      </p:pic>
      <p:pic>
        <p:nvPicPr>
          <p:cNvPr id="22" name="Grafik 21" descr="Weibliches Profil">
            <a:extLst>
              <a:ext uri="{FF2B5EF4-FFF2-40B4-BE49-F238E27FC236}">
                <a16:creationId xmlns:a16="http://schemas.microsoft.com/office/drawing/2014/main" id="{85C391E2-3D7B-4D4F-AF5E-6A5C747552D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10969" y="3612103"/>
            <a:ext cx="609401" cy="609401"/>
          </a:xfrm>
          <a:prstGeom prst="rect">
            <a:avLst/>
          </a:prstGeom>
        </p:spPr>
      </p:pic>
      <p:sp>
        <p:nvSpPr>
          <p:cNvPr id="23" name="Textfeld 22">
            <a:extLst>
              <a:ext uri="{FF2B5EF4-FFF2-40B4-BE49-F238E27FC236}">
                <a16:creationId xmlns:a16="http://schemas.microsoft.com/office/drawing/2014/main" id="{A07C3BED-ADB4-46E9-A3FD-57210D98875F}"/>
              </a:ext>
            </a:extLst>
          </p:cNvPr>
          <p:cNvSpPr txBox="1"/>
          <p:nvPr/>
        </p:nvSpPr>
        <p:spPr>
          <a:xfrm>
            <a:off x="3187378" y="3587487"/>
            <a:ext cx="1684486" cy="646331"/>
          </a:xfrm>
          <a:prstGeom prst="rect">
            <a:avLst/>
          </a:prstGeom>
          <a:noFill/>
        </p:spPr>
        <p:txBody>
          <a:bodyPr wrap="square" rtlCol="0">
            <a:spAutoFit/>
          </a:bodyPr>
          <a:lstStyle/>
          <a:p>
            <a:pPr algn="r"/>
            <a:r>
              <a:rPr lang="de-DE" sz="1200" dirty="0">
                <a:latin typeface="Century Gothic" panose="020B0502020202020204" pitchFamily="34" charset="0"/>
              </a:rPr>
              <a:t>Maximilian Holz (Geschäftsführer seit 2020)</a:t>
            </a:r>
          </a:p>
        </p:txBody>
      </p:sp>
      <p:sp>
        <p:nvSpPr>
          <p:cNvPr id="24" name="Textfeld 23">
            <a:extLst>
              <a:ext uri="{FF2B5EF4-FFF2-40B4-BE49-F238E27FC236}">
                <a16:creationId xmlns:a16="http://schemas.microsoft.com/office/drawing/2014/main" id="{37F214CA-4B92-48D5-ADD3-17A205B824D3}"/>
              </a:ext>
            </a:extLst>
          </p:cNvPr>
          <p:cNvSpPr txBox="1"/>
          <p:nvPr/>
        </p:nvSpPr>
        <p:spPr>
          <a:xfrm>
            <a:off x="7042277" y="3583431"/>
            <a:ext cx="1685366" cy="646331"/>
          </a:xfrm>
          <a:prstGeom prst="rect">
            <a:avLst/>
          </a:prstGeom>
          <a:noFill/>
        </p:spPr>
        <p:txBody>
          <a:bodyPr wrap="square" rtlCol="0">
            <a:spAutoFit/>
          </a:bodyPr>
          <a:lstStyle/>
          <a:p>
            <a:r>
              <a:rPr lang="de-DE" sz="1200" dirty="0">
                <a:latin typeface="Century Gothic" panose="020B0502020202020204" pitchFamily="34" charset="0"/>
              </a:rPr>
              <a:t>Silvia Krumm</a:t>
            </a:r>
            <a:br>
              <a:rPr lang="de-DE" sz="1200" dirty="0">
                <a:latin typeface="Century Gothic" panose="020B0502020202020204" pitchFamily="34" charset="0"/>
              </a:rPr>
            </a:br>
            <a:r>
              <a:rPr lang="de-DE" sz="1200" dirty="0">
                <a:latin typeface="Century Gothic" panose="020B0502020202020204" pitchFamily="34" charset="0"/>
              </a:rPr>
              <a:t>(Geschäftsführerin seit 2021)</a:t>
            </a:r>
          </a:p>
        </p:txBody>
      </p:sp>
      <p:sp>
        <p:nvSpPr>
          <p:cNvPr id="25" name="Ellipse 24">
            <a:extLst>
              <a:ext uri="{FF2B5EF4-FFF2-40B4-BE49-F238E27FC236}">
                <a16:creationId xmlns:a16="http://schemas.microsoft.com/office/drawing/2014/main" id="{C51AC579-791A-4B1C-A1D5-D70897F4FF84}"/>
              </a:ext>
            </a:extLst>
          </p:cNvPr>
          <p:cNvSpPr/>
          <p:nvPr/>
        </p:nvSpPr>
        <p:spPr>
          <a:xfrm>
            <a:off x="7908361" y="4269009"/>
            <a:ext cx="1715783" cy="855704"/>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200" dirty="0">
                <a:solidFill>
                  <a:schemeClr val="tx1"/>
                </a:solidFill>
                <a:latin typeface="Century Gothic" panose="020B0502020202020204" pitchFamily="34" charset="0"/>
              </a:rPr>
              <a:t>Online-Shop</a:t>
            </a:r>
          </a:p>
        </p:txBody>
      </p:sp>
      <p:cxnSp>
        <p:nvCxnSpPr>
          <p:cNvPr id="26" name="Gerader Verbinder 25">
            <a:extLst>
              <a:ext uri="{FF2B5EF4-FFF2-40B4-BE49-F238E27FC236}">
                <a16:creationId xmlns:a16="http://schemas.microsoft.com/office/drawing/2014/main" id="{694DC0C4-8DC1-4BE1-A717-074637AECEEA}"/>
              </a:ext>
            </a:extLst>
          </p:cNvPr>
          <p:cNvCxnSpPr>
            <a:cxnSpLocks/>
            <a:stCxn id="12" idx="3"/>
            <a:endCxn id="25" idx="2"/>
          </p:cNvCxnSpPr>
          <p:nvPr/>
        </p:nvCxnSpPr>
        <p:spPr>
          <a:xfrm flipV="1">
            <a:off x="7019842" y="4696861"/>
            <a:ext cx="888519" cy="1539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7" name="Textfeld 26">
            <a:extLst>
              <a:ext uri="{FF2B5EF4-FFF2-40B4-BE49-F238E27FC236}">
                <a16:creationId xmlns:a16="http://schemas.microsoft.com/office/drawing/2014/main" id="{F315F73D-8BB8-404D-B3DA-CA52BEDE6694}"/>
              </a:ext>
            </a:extLst>
          </p:cNvPr>
          <p:cNvSpPr txBox="1"/>
          <p:nvPr/>
        </p:nvSpPr>
        <p:spPr>
          <a:xfrm>
            <a:off x="2597541" y="4221504"/>
            <a:ext cx="2083040" cy="1015663"/>
          </a:xfrm>
          <a:prstGeom prst="rect">
            <a:avLst/>
          </a:prstGeom>
          <a:noFill/>
        </p:spPr>
        <p:txBody>
          <a:bodyPr wrap="square" rtlCol="0">
            <a:spAutoFit/>
          </a:bodyPr>
          <a:lstStyle/>
          <a:p>
            <a:pPr marL="171450" indent="-171450">
              <a:buFont typeface="Arial" panose="020B0604020202020204" pitchFamily="34" charset="0"/>
              <a:buChar char="•"/>
            </a:pPr>
            <a:r>
              <a:rPr lang="de-DE" sz="1200" b="1" dirty="0">
                <a:latin typeface="Century Gothic" panose="020B0502020202020204" pitchFamily="34" charset="0"/>
              </a:rPr>
              <a:t>SAP S3</a:t>
            </a:r>
          </a:p>
          <a:p>
            <a:pPr marL="171450" indent="-171450">
              <a:buFont typeface="Arial" panose="020B0604020202020204" pitchFamily="34" charset="0"/>
              <a:buChar char="•"/>
            </a:pPr>
            <a:r>
              <a:rPr lang="de-DE" sz="1200" dirty="0" err="1">
                <a:latin typeface="Century Gothic" panose="020B0502020202020204" pitchFamily="34" charset="0"/>
              </a:rPr>
              <a:t>Datev</a:t>
            </a:r>
            <a:r>
              <a:rPr lang="de-DE" sz="1200" dirty="0">
                <a:latin typeface="Century Gothic" panose="020B0502020202020204" pitchFamily="34" charset="0"/>
              </a:rPr>
              <a:t> (</a:t>
            </a:r>
            <a:r>
              <a:rPr lang="de-DE" sz="1200" b="1" dirty="0" err="1">
                <a:latin typeface="Century Gothic" panose="020B0502020202020204" pitchFamily="34" charset="0"/>
              </a:rPr>
              <a:t>Lodas</a:t>
            </a:r>
            <a:r>
              <a:rPr lang="de-DE" sz="1200" dirty="0">
                <a:latin typeface="Century Gothic" panose="020B0502020202020204" pitchFamily="34" charset="0"/>
              </a:rPr>
              <a:t>)</a:t>
            </a:r>
          </a:p>
          <a:p>
            <a:pPr marL="171450" indent="-171450">
              <a:buFont typeface="Arial" panose="020B0604020202020204" pitchFamily="34" charset="0"/>
              <a:buChar char="•"/>
            </a:pPr>
            <a:r>
              <a:rPr lang="de-DE" sz="1200" dirty="0">
                <a:latin typeface="Century Gothic" panose="020B0502020202020204" pitchFamily="34" charset="0"/>
              </a:rPr>
              <a:t>Zahlungstool </a:t>
            </a:r>
            <a:r>
              <a:rPr lang="de-DE" sz="1200" b="1" dirty="0">
                <a:latin typeface="Century Gothic" panose="020B0502020202020204" pitchFamily="34" charset="0"/>
              </a:rPr>
              <a:t>Commerzbank</a:t>
            </a:r>
          </a:p>
          <a:p>
            <a:pPr marL="171450" indent="-171450">
              <a:buFont typeface="Arial" panose="020B0604020202020204" pitchFamily="34" charset="0"/>
              <a:buChar char="•"/>
            </a:pPr>
            <a:r>
              <a:rPr lang="de-DE" sz="1200" b="1" dirty="0" err="1">
                <a:latin typeface="Century Gothic" panose="020B0502020202020204" pitchFamily="34" charset="0"/>
              </a:rPr>
              <a:t>Onware</a:t>
            </a:r>
            <a:r>
              <a:rPr lang="de-DE" sz="1200" b="1" dirty="0">
                <a:latin typeface="Century Gothic" panose="020B0502020202020204" pitchFamily="34" charset="0"/>
              </a:rPr>
              <a:t> </a:t>
            </a:r>
            <a:r>
              <a:rPr lang="de-DE" sz="1200" dirty="0">
                <a:latin typeface="Century Gothic" panose="020B0502020202020204" pitchFamily="34" charset="0"/>
              </a:rPr>
              <a:t>(Online-Shop)</a:t>
            </a:r>
          </a:p>
        </p:txBody>
      </p:sp>
      <p:pic>
        <p:nvPicPr>
          <p:cNvPr id="28" name="Grafik 27" descr="Einkaufswagen">
            <a:extLst>
              <a:ext uri="{FF2B5EF4-FFF2-40B4-BE49-F238E27FC236}">
                <a16:creationId xmlns:a16="http://schemas.microsoft.com/office/drawing/2014/main" id="{52DD38DE-2EB4-4052-8D51-118757ECCDE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207974" y="4557327"/>
            <a:ext cx="309851" cy="309851"/>
          </a:xfrm>
          <a:prstGeom prst="rect">
            <a:avLst/>
          </a:prstGeom>
        </p:spPr>
      </p:pic>
      <p:cxnSp>
        <p:nvCxnSpPr>
          <p:cNvPr id="29" name="Gerade Verbindung mit Pfeil 28">
            <a:extLst>
              <a:ext uri="{FF2B5EF4-FFF2-40B4-BE49-F238E27FC236}">
                <a16:creationId xmlns:a16="http://schemas.microsoft.com/office/drawing/2014/main" id="{59D91722-E501-4796-B51A-E9753AA0805B}"/>
              </a:ext>
            </a:extLst>
          </p:cNvPr>
          <p:cNvCxnSpPr>
            <a:stCxn id="12" idx="1"/>
          </p:cNvCxnSpPr>
          <p:nvPr/>
        </p:nvCxnSpPr>
        <p:spPr>
          <a:xfrm flipH="1" flipV="1">
            <a:off x="4395460" y="4712252"/>
            <a:ext cx="476404"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echteck 29">
            <a:extLst>
              <a:ext uri="{FF2B5EF4-FFF2-40B4-BE49-F238E27FC236}">
                <a16:creationId xmlns:a16="http://schemas.microsoft.com/office/drawing/2014/main" id="{CA97F309-890C-48D3-94D8-8AD8FF2F509B}"/>
              </a:ext>
            </a:extLst>
          </p:cNvPr>
          <p:cNvSpPr/>
          <p:nvPr/>
        </p:nvSpPr>
        <p:spPr>
          <a:xfrm>
            <a:off x="2462322" y="1672274"/>
            <a:ext cx="725056" cy="1094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31" name="Rechteck 30">
            <a:extLst>
              <a:ext uri="{FF2B5EF4-FFF2-40B4-BE49-F238E27FC236}">
                <a16:creationId xmlns:a16="http://schemas.microsoft.com/office/drawing/2014/main" id="{609C2043-2B15-4FE5-AC2C-8BAA72235008}"/>
              </a:ext>
            </a:extLst>
          </p:cNvPr>
          <p:cNvSpPr/>
          <p:nvPr/>
        </p:nvSpPr>
        <p:spPr>
          <a:xfrm>
            <a:off x="2462322" y="1889707"/>
            <a:ext cx="725056" cy="10941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35" name="Rechteck 34">
            <a:extLst>
              <a:ext uri="{FF2B5EF4-FFF2-40B4-BE49-F238E27FC236}">
                <a16:creationId xmlns:a16="http://schemas.microsoft.com/office/drawing/2014/main" id="{2C50911B-DBB5-4DC2-8382-284870BA3B36}"/>
              </a:ext>
            </a:extLst>
          </p:cNvPr>
          <p:cNvSpPr/>
          <p:nvPr/>
        </p:nvSpPr>
        <p:spPr>
          <a:xfrm>
            <a:off x="2462322" y="1784140"/>
            <a:ext cx="725056" cy="1094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36" name="Textfeld 1">
            <a:extLst>
              <a:ext uri="{FF2B5EF4-FFF2-40B4-BE49-F238E27FC236}">
                <a16:creationId xmlns:a16="http://schemas.microsoft.com/office/drawing/2014/main" id="{93F5A646-081F-406E-823D-2AF5B1DD533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228878740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AF6D524E-4169-4949-A17E-942A73D2A07C}"/>
              </a:ext>
            </a:extLst>
          </p:cNvPr>
          <p:cNvSpPr>
            <a:spLocks noGrp="1"/>
          </p:cNvSpPr>
          <p:nvPr>
            <p:ph type="title" idx="4294967295"/>
          </p:nvPr>
        </p:nvSpPr>
        <p:spPr bwMode="auto">
          <a:xfrm>
            <a:off x="1054800" y="1080000"/>
            <a:ext cx="10801350" cy="323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altLang="de-DE" sz="1600" b="1" dirty="0">
                <a:latin typeface="Century Gothic" panose="020B0502020202020204" pitchFamily="34" charset="0"/>
              </a:rPr>
              <a:t>Anlagen zum Themenbereich</a:t>
            </a:r>
          </a:p>
        </p:txBody>
      </p:sp>
      <p:sp>
        <p:nvSpPr>
          <p:cNvPr id="11" name="Text Box 5">
            <a:extLst>
              <a:ext uri="{FF2B5EF4-FFF2-40B4-BE49-F238E27FC236}">
                <a16:creationId xmlns:a16="http://schemas.microsoft.com/office/drawing/2014/main" id="{6C713F75-95A5-4B46-A8E2-C02D018C0854}"/>
              </a:ext>
            </a:extLst>
          </p:cNvPr>
          <p:cNvSpPr txBox="1">
            <a:spLocks noChangeArrowheads="1"/>
          </p:cNvSpPr>
          <p:nvPr/>
        </p:nvSpPr>
        <p:spPr bwMode="auto">
          <a:xfrm>
            <a:off x="1065212" y="1504800"/>
            <a:ext cx="10935443"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eaLnBrk="0" hangingPunct="0">
              <a:lnSpc>
                <a:spcPct val="110000"/>
              </a:lnSpc>
              <a:spcBef>
                <a:spcPts val="800"/>
              </a:spcBef>
              <a:buFont typeface="Arial" charset="0"/>
              <a:defRPr sz="1400">
                <a:solidFill>
                  <a:schemeClr val="tx1"/>
                </a:solidFill>
                <a:latin typeface="Verdana" pitchFamily="34" charset="0"/>
              </a:defRPr>
            </a:lvl1pPr>
            <a:lvl2pPr indent="-457200" eaLnBrk="0" hangingPunct="0">
              <a:lnSpc>
                <a:spcPct val="110000"/>
              </a:lnSpc>
              <a:spcBef>
                <a:spcPts val="800"/>
              </a:spcBef>
              <a:buFont typeface="Arial" charset="0"/>
              <a:buChar char="»"/>
              <a:defRPr sz="1400">
                <a:solidFill>
                  <a:schemeClr val="tx1"/>
                </a:solidFill>
                <a:latin typeface="Verdana" pitchFamily="34" charset="0"/>
              </a:defRPr>
            </a:lvl2pPr>
            <a:lvl3pPr marL="1257300" indent="-342900" eaLnBrk="0" hangingPunct="0">
              <a:lnSpc>
                <a:spcPct val="110000"/>
              </a:lnSpc>
              <a:spcBef>
                <a:spcPts val="800"/>
              </a:spcBef>
              <a:buFont typeface="Arial" charset="0"/>
              <a:buChar char="•"/>
              <a:defRPr sz="1400">
                <a:solidFill>
                  <a:schemeClr val="tx1"/>
                </a:solidFill>
                <a:latin typeface="Verdana" pitchFamily="34" charset="0"/>
              </a:defRPr>
            </a:lvl3pPr>
            <a:lvl4pPr marL="1714500" indent="-342900" eaLnBrk="0" hangingPunct="0">
              <a:lnSpc>
                <a:spcPct val="110000"/>
              </a:lnSpc>
              <a:spcBef>
                <a:spcPts val="800"/>
              </a:spcBef>
              <a:buFont typeface="Arial" charset="0"/>
              <a:buChar char="»"/>
              <a:defRPr sz="1400">
                <a:solidFill>
                  <a:schemeClr val="tx1"/>
                </a:solidFill>
                <a:latin typeface="Verdana" pitchFamily="34" charset="0"/>
              </a:defRPr>
            </a:lvl4pPr>
            <a:lvl5pPr marL="2171700" indent="-342900" eaLnBrk="0" hangingPunct="0">
              <a:lnSpc>
                <a:spcPct val="110000"/>
              </a:lnSpc>
              <a:spcBef>
                <a:spcPts val="800"/>
              </a:spcBef>
              <a:buFont typeface="Arial" charset="0"/>
              <a:buChar char="•"/>
              <a:defRPr sz="1400">
                <a:solidFill>
                  <a:schemeClr val="tx1"/>
                </a:solidFill>
                <a:latin typeface="Verdana" pitchFamily="34" charset="0"/>
              </a:defRPr>
            </a:lvl5pPr>
            <a:lvl6pPr marL="26289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30861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5433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40005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266700" lvl="1" indent="-266700" eaLnBrk="1" hangingPunct="1">
              <a:lnSpc>
                <a:spcPct val="100000"/>
              </a:lnSpc>
              <a:spcBef>
                <a:spcPts val="600"/>
              </a:spcBef>
              <a:spcAft>
                <a:spcPts val="600"/>
              </a:spcAft>
              <a:buFont typeface="Arial" panose="020B0604020202020204" pitchFamily="34" charset="0"/>
              <a:buChar char="•"/>
              <a:tabLst>
                <a:tab pos="2062163" algn="l"/>
                <a:tab pos="3048000" algn="l"/>
              </a:tabLst>
              <a:defRPr/>
            </a:pPr>
            <a:r>
              <a:rPr lang="de-DE" altLang="de-DE" sz="1600" dirty="0">
                <a:solidFill>
                  <a:prstClr val="black"/>
                </a:solidFill>
                <a:latin typeface="Century Gothic" pitchFamily="34" charset="0"/>
                <a:cs typeface="Arial" charset="0"/>
              </a:rPr>
              <a:t>Praxishilfe 3/1:</a:t>
            </a:r>
            <a:r>
              <a:rPr lang="de-DE" altLang="de-DE" sz="1600">
                <a:solidFill>
                  <a:prstClr val="black"/>
                </a:solidFill>
                <a:latin typeface="Century Gothic" pitchFamily="34" charset="0"/>
                <a:cs typeface="Arial" charset="0"/>
              </a:rPr>
              <a:t>	</a:t>
            </a:r>
            <a:r>
              <a:rPr lang="de-DE" altLang="de-DE" sz="1600" b="0">
                <a:solidFill>
                  <a:prstClr val="black"/>
                </a:solidFill>
                <a:latin typeface="Century Gothic" pitchFamily="34" charset="0"/>
                <a:cs typeface="Arial" charset="0"/>
              </a:rPr>
              <a:t>„</a:t>
            </a:r>
            <a:r>
              <a:rPr lang="de-DE" altLang="de-DE" sz="1600" b="0" dirty="0">
                <a:solidFill>
                  <a:prstClr val="black"/>
                </a:solidFill>
                <a:latin typeface="Century Gothic" pitchFamily="34" charset="0"/>
                <a:cs typeface="Arial" charset="0"/>
              </a:rPr>
              <a:t>Vereinfachte Darstellung – Risikokonzept nach ISA [DE] 315 (</a:t>
            </a:r>
            <a:r>
              <a:rPr lang="de-DE" altLang="de-DE" sz="1600" b="0" dirty="0" err="1">
                <a:solidFill>
                  <a:prstClr val="black"/>
                </a:solidFill>
                <a:latin typeface="Century Gothic" pitchFamily="34" charset="0"/>
                <a:cs typeface="Arial" charset="0"/>
              </a:rPr>
              <a:t>Revised</a:t>
            </a:r>
            <a:r>
              <a:rPr lang="de-DE" altLang="de-DE" sz="1600" b="0" dirty="0">
                <a:solidFill>
                  <a:prstClr val="black"/>
                </a:solidFill>
                <a:latin typeface="Century Gothic" pitchFamily="34" charset="0"/>
                <a:cs typeface="Arial" charset="0"/>
              </a:rPr>
              <a:t> 2019)“</a:t>
            </a:r>
            <a:endParaRPr lang="de-DE" altLang="de-DE" sz="1600" dirty="0">
              <a:solidFill>
                <a:prstClr val="black"/>
              </a:solidFill>
              <a:latin typeface="Century Gothic" pitchFamily="34" charset="0"/>
              <a:cs typeface="Arial" charset="0"/>
            </a:endParaRP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2163" algn="l"/>
                <a:tab pos="3048000" algn="l"/>
              </a:tabLst>
              <a:defRPr/>
            </a:pPr>
            <a:r>
              <a:rPr lang="de-DE" altLang="de-DE" sz="1600" dirty="0">
                <a:solidFill>
                  <a:prstClr val="black"/>
                </a:solidFill>
                <a:latin typeface="Century Gothic" pitchFamily="34" charset="0"/>
                <a:cs typeface="Arial" charset="0"/>
              </a:rPr>
              <a:t>Praxishilfe 3/2:	</a:t>
            </a:r>
            <a:r>
              <a:rPr lang="de-DE" altLang="de-DE" sz="1600" b="0" dirty="0">
                <a:solidFill>
                  <a:prstClr val="black"/>
                </a:solidFill>
                <a:latin typeface="Century Gothic" pitchFamily="34" charset="0"/>
                <a:cs typeface="Arial" charset="0"/>
              </a:rPr>
              <a:t>„Zusammenwirken von IKS-Prüfung und IT-Prüfung“</a:t>
            </a:r>
            <a:endParaRPr lang="de-DE" altLang="de-DE" sz="1600" dirty="0">
              <a:solidFill>
                <a:prstClr val="black"/>
              </a:solidFill>
              <a:latin typeface="Century Gothic" pitchFamily="34" charset="0"/>
              <a:cs typeface="Arial" charset="0"/>
            </a:endParaRP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2163" algn="l"/>
                <a:tab pos="3048000" algn="l"/>
              </a:tabLst>
              <a:defRPr/>
            </a:pPr>
            <a:r>
              <a:rPr lang="de-DE" altLang="de-DE" sz="1600" dirty="0">
                <a:solidFill>
                  <a:prstClr val="black"/>
                </a:solidFill>
                <a:latin typeface="Century Gothic" pitchFamily="34" charset="0"/>
                <a:cs typeface="Arial" charset="0"/>
              </a:rPr>
              <a:t>Praxishilfe 3/3:	</a:t>
            </a:r>
            <a:r>
              <a:rPr lang="de-DE" altLang="de-DE" sz="1600" b="0" dirty="0">
                <a:solidFill>
                  <a:prstClr val="black"/>
                </a:solidFill>
                <a:latin typeface="Century Gothic" pitchFamily="34" charset="0"/>
                <a:cs typeface="Arial" charset="0"/>
              </a:rPr>
              <a:t>„Übersicht: Schema zur Identifizierung und Beurteilung des Risikos gemäß </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ISA [DE] 315 (</a:t>
            </a:r>
            <a:r>
              <a:rPr lang="de-DE" altLang="de-DE" sz="1600" b="0" dirty="0" err="1">
                <a:solidFill>
                  <a:prstClr val="black"/>
                </a:solidFill>
                <a:latin typeface="Century Gothic" pitchFamily="34" charset="0"/>
                <a:cs typeface="Arial" charset="0"/>
              </a:rPr>
              <a:t>Revised</a:t>
            </a:r>
            <a:r>
              <a:rPr lang="de-DE" altLang="de-DE" sz="1600" b="0" dirty="0">
                <a:solidFill>
                  <a:prstClr val="black"/>
                </a:solidFill>
                <a:latin typeface="Century Gothic" pitchFamily="34" charset="0"/>
                <a:cs typeface="Arial" charset="0"/>
              </a:rPr>
              <a:t> 2019) in 10 Schritten – Schritte 1-10</a:t>
            </a:r>
            <a:r>
              <a:rPr lang="de-DE" sz="1600" b="0" dirty="0">
                <a:latin typeface="Century Gothic" panose="020B0502020202020204" pitchFamily="34" charset="0"/>
                <a:cs typeface="Arial" charset="0"/>
              </a:rPr>
              <a:t>“</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2163" algn="l"/>
                <a:tab pos="3048000" algn="l"/>
              </a:tabLst>
              <a:defRPr/>
            </a:pPr>
            <a:r>
              <a:rPr lang="de-DE" altLang="de-DE" sz="1600" dirty="0">
                <a:solidFill>
                  <a:prstClr val="black"/>
                </a:solidFill>
                <a:latin typeface="Century Gothic" pitchFamily="34" charset="0"/>
                <a:cs typeface="Arial" charset="0"/>
              </a:rPr>
              <a:t>Praxishilfe 3/4:	</a:t>
            </a:r>
            <a:r>
              <a:rPr lang="de-DE" altLang="de-DE" sz="1600" b="0" dirty="0">
                <a:solidFill>
                  <a:prstClr val="black"/>
                </a:solidFill>
                <a:latin typeface="Century Gothic" pitchFamily="34" charset="0"/>
                <a:cs typeface="Arial" charset="0"/>
              </a:rPr>
              <a:t>„Schema zur Identifizierung und Beurteilung des Risikos gemäß </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ISA [DE] 315 (</a:t>
            </a:r>
            <a:r>
              <a:rPr lang="de-DE" altLang="de-DE" sz="1600" b="0" dirty="0" err="1">
                <a:solidFill>
                  <a:prstClr val="black"/>
                </a:solidFill>
                <a:latin typeface="Century Gothic" pitchFamily="34" charset="0"/>
                <a:cs typeface="Arial" charset="0"/>
              </a:rPr>
              <a:t>Revised</a:t>
            </a:r>
            <a:r>
              <a:rPr lang="de-DE" altLang="de-DE" sz="1600" b="0" dirty="0">
                <a:solidFill>
                  <a:prstClr val="black"/>
                </a:solidFill>
                <a:latin typeface="Century Gothic" pitchFamily="34" charset="0"/>
                <a:cs typeface="Arial" charset="0"/>
              </a:rPr>
              <a:t> 2019) in 10 Schritten – Schritte 1-10“</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2163" algn="l"/>
                <a:tab pos="3048000" algn="l"/>
              </a:tabLst>
              <a:defRPr/>
            </a:pPr>
            <a:r>
              <a:rPr lang="de-DE" altLang="de-DE" sz="1600" dirty="0">
                <a:solidFill>
                  <a:prstClr val="black"/>
                </a:solidFill>
                <a:latin typeface="Century Gothic" pitchFamily="34" charset="0"/>
                <a:cs typeface="Arial" charset="0"/>
              </a:rPr>
              <a:t>Praxishilfe 3/5:	</a:t>
            </a:r>
            <a:r>
              <a:rPr lang="de-DE" altLang="de-DE" sz="1600" b="0" dirty="0">
                <a:solidFill>
                  <a:prstClr val="black"/>
                </a:solidFill>
                <a:latin typeface="Century Gothic" pitchFamily="34" charset="0"/>
                <a:cs typeface="Arial" charset="0"/>
              </a:rPr>
              <a:t>„Detailbetrachtung – „Das Spektrum der inhärenten Risiken“ [Schritt 6 von 10]“</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2163" algn="l"/>
                <a:tab pos="3048000" algn="l"/>
              </a:tabLst>
              <a:defRPr/>
            </a:pPr>
            <a:r>
              <a:rPr lang="de-DE" altLang="de-DE" sz="1600" dirty="0">
                <a:solidFill>
                  <a:prstClr val="black"/>
                </a:solidFill>
                <a:latin typeface="Century Gothic" pitchFamily="34" charset="0"/>
                <a:cs typeface="Arial" charset="0"/>
              </a:rPr>
              <a:t>Praxishilfe 3/6:	</a:t>
            </a:r>
            <a:r>
              <a:rPr lang="de-DE" altLang="de-DE" sz="1600" b="0" dirty="0">
                <a:solidFill>
                  <a:prstClr val="black"/>
                </a:solidFill>
                <a:latin typeface="Century Gothic" pitchFamily="34" charset="0"/>
                <a:cs typeface="Arial" charset="0"/>
              </a:rPr>
              <a:t>„Detaillierte Darstellung der zehn wichtigsten Unterschiede der ISA </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[DE] (neue GoA) gegenüber den bisherigen IDW-Prüfungsstandards (Auswahl)“</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2163" algn="l"/>
                <a:tab pos="3048000" algn="l"/>
              </a:tabLst>
              <a:defRPr/>
            </a:pPr>
            <a:r>
              <a:rPr lang="de-DE" altLang="de-DE" sz="1600" dirty="0">
                <a:solidFill>
                  <a:prstClr val="black"/>
                </a:solidFill>
                <a:latin typeface="Century Gothic" pitchFamily="34" charset="0"/>
                <a:cs typeface="Arial" charset="0"/>
              </a:rPr>
              <a:t>Praxishilfe 3/7:	</a:t>
            </a:r>
            <a:r>
              <a:rPr lang="de-DE" altLang="de-DE" sz="1600" b="0" dirty="0">
                <a:solidFill>
                  <a:prstClr val="black"/>
                </a:solidFill>
                <a:latin typeface="Century Gothic" pitchFamily="34" charset="0"/>
                <a:cs typeface="Arial" charset="0"/>
              </a:rPr>
              <a:t>„Der große Praxisfall zu ISA [DE] 315 (</a:t>
            </a:r>
            <a:r>
              <a:rPr lang="de-DE" altLang="de-DE" sz="1600" b="0" dirty="0" err="1">
                <a:solidFill>
                  <a:prstClr val="black"/>
                </a:solidFill>
                <a:latin typeface="Century Gothic" pitchFamily="34" charset="0"/>
                <a:cs typeface="Arial" charset="0"/>
              </a:rPr>
              <a:t>Revised</a:t>
            </a:r>
            <a:r>
              <a:rPr lang="de-DE" altLang="de-DE" sz="1600" b="0" dirty="0">
                <a:solidFill>
                  <a:prstClr val="black"/>
                </a:solidFill>
                <a:latin typeface="Century Gothic" pitchFamily="34" charset="0"/>
                <a:cs typeface="Arial" charset="0"/>
              </a:rPr>
              <a:t> 2019) – „</a:t>
            </a:r>
            <a:r>
              <a:rPr lang="de-DE" altLang="de-DE" sz="1600" b="0" dirty="0" err="1">
                <a:solidFill>
                  <a:prstClr val="black"/>
                </a:solidFill>
                <a:latin typeface="Century Gothic" pitchFamily="34" charset="0"/>
                <a:cs typeface="Arial" charset="0"/>
              </a:rPr>
              <a:t>Halkit</a:t>
            </a:r>
            <a:r>
              <a:rPr lang="de-DE" altLang="de-DE" sz="1600" b="0" dirty="0">
                <a:solidFill>
                  <a:prstClr val="black"/>
                </a:solidFill>
                <a:latin typeface="Century Gothic" pitchFamily="34" charset="0"/>
                <a:cs typeface="Arial" charset="0"/>
              </a:rPr>
              <a:t> GmbH““</a:t>
            </a:r>
            <a:endParaRPr lang="de-DE" altLang="de-DE" sz="1600" dirty="0">
              <a:solidFill>
                <a:prstClr val="black"/>
              </a:solidFill>
              <a:latin typeface="Century Gothic" pitchFamily="34" charset="0"/>
              <a:cs typeface="Arial" charset="0"/>
            </a:endParaRP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2163" algn="l"/>
                <a:tab pos="3048000" algn="l"/>
              </a:tabLst>
              <a:defRPr/>
            </a:pPr>
            <a:r>
              <a:rPr lang="de-DE" altLang="de-DE" sz="1600" dirty="0">
                <a:solidFill>
                  <a:prstClr val="black"/>
                </a:solidFill>
                <a:latin typeface="Century Gothic" pitchFamily="34" charset="0"/>
                <a:cs typeface="Arial" charset="0"/>
              </a:rPr>
              <a:t>Praxishilfe 3/8:	</a:t>
            </a:r>
            <a:r>
              <a:rPr lang="de-DE" altLang="de-DE" sz="1600" b="0" dirty="0">
                <a:solidFill>
                  <a:prstClr val="black"/>
                </a:solidFill>
                <a:latin typeface="Century Gothic" pitchFamily="34" charset="0"/>
                <a:cs typeface="Arial" charset="0"/>
              </a:rPr>
              <a:t>„Umfassende Verständnisgewinnung durch den Abschlussprüfer nach</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ISA [DE] 315 (</a:t>
            </a:r>
            <a:r>
              <a:rPr lang="de-DE" altLang="de-DE" sz="1600" b="0" dirty="0" err="1">
                <a:solidFill>
                  <a:prstClr val="black"/>
                </a:solidFill>
                <a:latin typeface="Century Gothic" pitchFamily="34" charset="0"/>
                <a:cs typeface="Arial" charset="0"/>
              </a:rPr>
              <a:t>Revised</a:t>
            </a:r>
            <a:r>
              <a:rPr lang="de-DE" altLang="de-DE" sz="1600" b="0" dirty="0">
                <a:solidFill>
                  <a:prstClr val="black"/>
                </a:solidFill>
                <a:latin typeface="Century Gothic" pitchFamily="34" charset="0"/>
                <a:cs typeface="Arial" charset="0"/>
              </a:rPr>
              <a:t> 2019)</a:t>
            </a:r>
            <a:r>
              <a:rPr lang="de-DE" sz="1600" dirty="0">
                <a:solidFill>
                  <a:prstClr val="black"/>
                </a:solidFill>
                <a:latin typeface="Century Gothic" pitchFamily="34" charset="0"/>
                <a:cs typeface="Arial" charset="0"/>
              </a:rPr>
              <a:t>“</a:t>
            </a:r>
            <a:endParaRPr lang="de-DE" altLang="de-DE" sz="1600" b="0" dirty="0">
              <a:solidFill>
                <a:prstClr val="black"/>
              </a:solidFill>
              <a:latin typeface="Century Gothic" pitchFamily="34" charset="0"/>
              <a:cs typeface="Arial" charset="0"/>
            </a:endParaRPr>
          </a:p>
        </p:txBody>
      </p:sp>
      <p:sp>
        <p:nvSpPr>
          <p:cNvPr id="7" name="Textfeld 1">
            <a:extLst>
              <a:ext uri="{FF2B5EF4-FFF2-40B4-BE49-F238E27FC236}">
                <a16:creationId xmlns:a16="http://schemas.microsoft.com/office/drawing/2014/main" id="{0119DFD1-F921-4510-A0E9-A90FD09ABE8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1380203572"/>
      </p:ext>
    </p:extLst>
  </p:cSld>
  <p:clrMapOvr>
    <a:masterClrMapping/>
  </p:clrMapOvr>
  <p:transition spd="slow"/>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AF6D524E-4169-4949-A17E-942A73D2A07C}"/>
              </a:ext>
            </a:extLst>
          </p:cNvPr>
          <p:cNvSpPr>
            <a:spLocks noGrp="1"/>
          </p:cNvSpPr>
          <p:nvPr>
            <p:ph type="title" idx="4294967295"/>
          </p:nvPr>
        </p:nvSpPr>
        <p:spPr bwMode="auto">
          <a:xfrm>
            <a:off x="1054800" y="1080000"/>
            <a:ext cx="10801350" cy="323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altLang="de-DE" sz="1600" b="1" dirty="0">
                <a:latin typeface="Century Gothic" panose="020B0502020202020204" pitchFamily="34" charset="0"/>
              </a:rPr>
              <a:t>Anlagen zum Themenbereich</a:t>
            </a:r>
          </a:p>
        </p:txBody>
      </p:sp>
      <p:sp>
        <p:nvSpPr>
          <p:cNvPr id="11" name="Text Box 5">
            <a:extLst>
              <a:ext uri="{FF2B5EF4-FFF2-40B4-BE49-F238E27FC236}">
                <a16:creationId xmlns:a16="http://schemas.microsoft.com/office/drawing/2014/main" id="{6C713F75-95A5-4B46-A8E2-C02D018C0854}"/>
              </a:ext>
            </a:extLst>
          </p:cNvPr>
          <p:cNvSpPr txBox="1">
            <a:spLocks noChangeArrowheads="1"/>
          </p:cNvSpPr>
          <p:nvPr/>
        </p:nvSpPr>
        <p:spPr bwMode="auto">
          <a:xfrm>
            <a:off x="1054800" y="1418400"/>
            <a:ext cx="11007451"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eaLnBrk="0" hangingPunct="0">
              <a:lnSpc>
                <a:spcPct val="110000"/>
              </a:lnSpc>
              <a:spcBef>
                <a:spcPts val="800"/>
              </a:spcBef>
              <a:buFont typeface="Arial" charset="0"/>
              <a:defRPr sz="1400">
                <a:solidFill>
                  <a:schemeClr val="tx1"/>
                </a:solidFill>
                <a:latin typeface="Verdana" pitchFamily="34" charset="0"/>
              </a:defRPr>
            </a:lvl1pPr>
            <a:lvl2pPr indent="-457200" eaLnBrk="0" hangingPunct="0">
              <a:lnSpc>
                <a:spcPct val="110000"/>
              </a:lnSpc>
              <a:spcBef>
                <a:spcPts val="800"/>
              </a:spcBef>
              <a:buFont typeface="Arial" charset="0"/>
              <a:buChar char="»"/>
              <a:defRPr sz="1400">
                <a:solidFill>
                  <a:schemeClr val="tx1"/>
                </a:solidFill>
                <a:latin typeface="Verdana" pitchFamily="34" charset="0"/>
              </a:defRPr>
            </a:lvl2pPr>
            <a:lvl3pPr marL="1257300" indent="-342900" eaLnBrk="0" hangingPunct="0">
              <a:lnSpc>
                <a:spcPct val="110000"/>
              </a:lnSpc>
              <a:spcBef>
                <a:spcPts val="800"/>
              </a:spcBef>
              <a:buFont typeface="Arial" charset="0"/>
              <a:buChar char="•"/>
              <a:defRPr sz="1400">
                <a:solidFill>
                  <a:schemeClr val="tx1"/>
                </a:solidFill>
                <a:latin typeface="Verdana" pitchFamily="34" charset="0"/>
              </a:defRPr>
            </a:lvl3pPr>
            <a:lvl4pPr marL="1714500" indent="-342900" eaLnBrk="0" hangingPunct="0">
              <a:lnSpc>
                <a:spcPct val="110000"/>
              </a:lnSpc>
              <a:spcBef>
                <a:spcPts val="800"/>
              </a:spcBef>
              <a:buFont typeface="Arial" charset="0"/>
              <a:buChar char="»"/>
              <a:defRPr sz="1400">
                <a:solidFill>
                  <a:schemeClr val="tx1"/>
                </a:solidFill>
                <a:latin typeface="Verdana" pitchFamily="34" charset="0"/>
              </a:defRPr>
            </a:lvl4pPr>
            <a:lvl5pPr marL="2171700" indent="-342900" eaLnBrk="0" hangingPunct="0">
              <a:lnSpc>
                <a:spcPct val="110000"/>
              </a:lnSpc>
              <a:spcBef>
                <a:spcPts val="800"/>
              </a:spcBef>
              <a:buFont typeface="Arial" charset="0"/>
              <a:buChar char="•"/>
              <a:defRPr sz="1400">
                <a:solidFill>
                  <a:schemeClr val="tx1"/>
                </a:solidFill>
                <a:latin typeface="Verdana" pitchFamily="34" charset="0"/>
              </a:defRPr>
            </a:lvl5pPr>
            <a:lvl6pPr marL="26289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30861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5433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40005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lvl="1" eaLnBrk="1" hangingPunct="1">
              <a:lnSpc>
                <a:spcPct val="100000"/>
              </a:lnSpc>
              <a:spcBef>
                <a:spcPts val="600"/>
              </a:spcBef>
              <a:spcAft>
                <a:spcPts val="600"/>
              </a:spcAft>
              <a:buFont typeface="Arial" charset="0"/>
              <a:buNone/>
              <a:defRPr/>
            </a:pPr>
            <a:r>
              <a:rPr lang="de-DE" altLang="de-DE" sz="1600" dirty="0">
                <a:solidFill>
                  <a:srgbClr val="00B0F0"/>
                </a:solidFill>
                <a:latin typeface="Century Gothic" pitchFamily="34" charset="0"/>
                <a:cs typeface="Arial" charset="0"/>
              </a:rPr>
              <a:t>Praxishilfen zu diesem Themenbereich; Forts.</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58988" algn="l"/>
                <a:tab pos="2692400" algn="l"/>
                <a:tab pos="3048000" algn="l"/>
              </a:tabLst>
              <a:defRPr/>
            </a:pPr>
            <a:r>
              <a:rPr lang="de-DE" altLang="de-DE" sz="1600" dirty="0">
                <a:solidFill>
                  <a:prstClr val="black"/>
                </a:solidFill>
                <a:latin typeface="Century Gothic" pitchFamily="34" charset="0"/>
                <a:cs typeface="Arial" charset="0"/>
              </a:rPr>
              <a:t>Praxishilfe 3/9:	</a:t>
            </a:r>
            <a:r>
              <a:rPr lang="de-DE" altLang="de-DE" sz="1600" b="0" dirty="0">
                <a:solidFill>
                  <a:prstClr val="black"/>
                </a:solidFill>
                <a:latin typeface="Century Gothic" pitchFamily="34" charset="0"/>
                <a:cs typeface="Arial" charset="0"/>
              </a:rPr>
              <a:t>„Modellhafte Darstellung der Verständnisgewinnung über die IT-Anwendungen 	[Wichtiger Bestandteil von Schritt 2]“</a:t>
            </a:r>
            <a:endParaRPr lang="de-DE" altLang="de-DE" sz="1600" dirty="0">
              <a:solidFill>
                <a:prstClr val="black"/>
              </a:solidFill>
              <a:latin typeface="Century Gothic" pitchFamily="34" charset="0"/>
              <a:cs typeface="Arial" charset="0"/>
            </a:endParaRPr>
          </a:p>
          <a:p>
            <a:pPr lvl="1" eaLnBrk="1" hangingPunct="1">
              <a:lnSpc>
                <a:spcPct val="100000"/>
              </a:lnSpc>
              <a:spcBef>
                <a:spcPts val="600"/>
              </a:spcBef>
              <a:spcAft>
                <a:spcPts val="600"/>
              </a:spcAft>
              <a:buFont typeface="Arial" charset="0"/>
              <a:buNone/>
              <a:tabLst>
                <a:tab pos="2058988" algn="l"/>
                <a:tab pos="2692400" algn="l"/>
                <a:tab pos="3048000" algn="l"/>
              </a:tabLst>
              <a:defRPr/>
            </a:pPr>
            <a:endParaRPr lang="de-DE" altLang="de-DE" sz="1600" dirty="0">
              <a:solidFill>
                <a:srgbClr val="00B0F0"/>
              </a:solidFill>
              <a:latin typeface="Century Gothic" pitchFamily="34" charset="0"/>
              <a:cs typeface="Arial" charset="0"/>
            </a:endParaRP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58988" algn="l"/>
                <a:tab pos="2692400" algn="l"/>
                <a:tab pos="3048000" algn="l"/>
              </a:tabLst>
              <a:defRPr/>
            </a:pPr>
            <a:r>
              <a:rPr lang="de-DE" altLang="de-DE" sz="1600" dirty="0">
                <a:solidFill>
                  <a:prstClr val="black"/>
                </a:solidFill>
                <a:latin typeface="Century Gothic" pitchFamily="34" charset="0"/>
                <a:cs typeface="Arial" charset="0"/>
              </a:rPr>
              <a:t>Praxishilfe 3/10:	</a:t>
            </a:r>
            <a:r>
              <a:rPr lang="de-DE" altLang="de-DE" sz="1600" b="0" dirty="0">
                <a:solidFill>
                  <a:prstClr val="black"/>
                </a:solidFill>
                <a:latin typeface="Century Gothic" pitchFamily="34" charset="0"/>
                <a:cs typeface="Arial" charset="0"/>
              </a:rPr>
              <a:t>„Modellhafte Darstellung der Verständnisgewinnung über die IT-Anwendungen</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[Wichtiger Bestandteil von Schritt 2] – Beispiel für generelle IT-Kontrollen (ITGC)</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als Reaktion auf Risiken aus dem IT-Einsatz (RAIT)“</a:t>
            </a:r>
            <a:endParaRPr lang="de-DE" altLang="de-DE" sz="1600" dirty="0">
              <a:solidFill>
                <a:prstClr val="black"/>
              </a:solidFill>
              <a:latin typeface="Century Gothic" pitchFamily="34" charset="0"/>
              <a:cs typeface="Arial" charset="0"/>
            </a:endParaRP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58988" algn="l"/>
                <a:tab pos="2692400" algn="l"/>
                <a:tab pos="3048000" algn="l"/>
              </a:tabLst>
              <a:defRPr/>
            </a:pPr>
            <a:r>
              <a:rPr lang="de-DE" altLang="de-DE" sz="1600" dirty="0">
                <a:solidFill>
                  <a:prstClr val="black"/>
                </a:solidFill>
                <a:latin typeface="Century Gothic" pitchFamily="34" charset="0"/>
                <a:cs typeface="Arial" charset="0"/>
              </a:rPr>
              <a:t>Praxishilfe 3/11:	</a:t>
            </a:r>
            <a:r>
              <a:rPr lang="de-DE" altLang="de-DE" sz="1600" b="0" dirty="0">
                <a:solidFill>
                  <a:prstClr val="black"/>
                </a:solidFill>
                <a:latin typeface="Century Gothic" pitchFamily="34" charset="0"/>
                <a:cs typeface="Arial" charset="0"/>
              </a:rPr>
              <a:t>„Modellhafte Darstellung des Risikomodells nach neuen GoA (ISA [DE] 315 </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a:t>
            </a:r>
            <a:r>
              <a:rPr lang="de-DE" altLang="de-DE" sz="1600" b="0" dirty="0" err="1">
                <a:solidFill>
                  <a:prstClr val="black"/>
                </a:solidFill>
                <a:latin typeface="Century Gothic" pitchFamily="34" charset="0"/>
                <a:cs typeface="Arial" charset="0"/>
              </a:rPr>
              <a:t>Revised</a:t>
            </a:r>
            <a:r>
              <a:rPr lang="de-DE" altLang="de-DE" sz="1600" b="0" dirty="0">
                <a:solidFill>
                  <a:prstClr val="black"/>
                </a:solidFill>
                <a:latin typeface="Century Gothic" pitchFamily="34" charset="0"/>
                <a:cs typeface="Arial" charset="0"/>
              </a:rPr>
              <a:t> 2019)) – unverbindliches Praxisbeispiel“</a:t>
            </a:r>
            <a:endParaRPr lang="de-DE" altLang="de-DE" sz="1600" dirty="0">
              <a:solidFill>
                <a:prstClr val="black"/>
              </a:solidFill>
              <a:latin typeface="Century Gothic" pitchFamily="34" charset="0"/>
              <a:cs typeface="Arial" charset="0"/>
            </a:endParaRP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58988" algn="l"/>
                <a:tab pos="2692400" algn="l"/>
                <a:tab pos="3048000" algn="l"/>
              </a:tabLst>
              <a:defRPr/>
            </a:pPr>
            <a:r>
              <a:rPr lang="de-DE" altLang="de-DE" sz="1600" dirty="0">
                <a:solidFill>
                  <a:prstClr val="black"/>
                </a:solidFill>
                <a:latin typeface="Century Gothic" pitchFamily="34" charset="0"/>
                <a:cs typeface="Arial" charset="0"/>
              </a:rPr>
              <a:t>Praxishilfe 3/12:	</a:t>
            </a:r>
            <a:r>
              <a:rPr lang="de-DE" altLang="de-DE" sz="1600" b="0" dirty="0">
                <a:solidFill>
                  <a:prstClr val="black"/>
                </a:solidFill>
                <a:latin typeface="Century Gothic" pitchFamily="34" charset="0"/>
                <a:cs typeface="Arial" charset="0"/>
              </a:rPr>
              <a:t>„Short-View ISA [DE] 330: „Systematik von Prüfungshandlungen“</a:t>
            </a:r>
            <a:endParaRPr lang="de-DE" altLang="de-DE" sz="1600" dirty="0">
              <a:solidFill>
                <a:prstClr val="black"/>
              </a:solidFill>
              <a:latin typeface="Century Gothic" pitchFamily="34" charset="0"/>
              <a:cs typeface="Arial" charset="0"/>
            </a:endParaRP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58988" algn="l"/>
                <a:tab pos="2692400" algn="l"/>
                <a:tab pos="3048000" algn="l"/>
              </a:tabLst>
              <a:defRPr/>
            </a:pPr>
            <a:r>
              <a:rPr lang="de-DE" altLang="de-DE" sz="1600" dirty="0">
                <a:solidFill>
                  <a:prstClr val="black"/>
                </a:solidFill>
                <a:latin typeface="Century Gothic" pitchFamily="34" charset="0"/>
                <a:cs typeface="Arial" charset="0"/>
              </a:rPr>
              <a:t>Praxishilfe 3/13:	</a:t>
            </a:r>
            <a:r>
              <a:rPr lang="de-DE" altLang="de-DE" sz="1600" b="0" dirty="0">
                <a:solidFill>
                  <a:prstClr val="black"/>
                </a:solidFill>
                <a:latin typeface="Century Gothic" pitchFamily="34" charset="0"/>
                <a:cs typeface="Arial" charset="0"/>
              </a:rPr>
              <a:t>„Short-View: Das Zusammenwirken von ISA [DE] 315 (</a:t>
            </a:r>
            <a:r>
              <a:rPr lang="de-DE" altLang="de-DE" sz="1600" b="0" dirty="0" err="1">
                <a:solidFill>
                  <a:prstClr val="black"/>
                </a:solidFill>
                <a:latin typeface="Century Gothic" pitchFamily="34" charset="0"/>
                <a:cs typeface="Arial" charset="0"/>
              </a:rPr>
              <a:t>Revised</a:t>
            </a:r>
            <a:r>
              <a:rPr lang="de-DE" altLang="de-DE" sz="1600" b="0" dirty="0">
                <a:solidFill>
                  <a:prstClr val="black"/>
                </a:solidFill>
                <a:latin typeface="Century Gothic" pitchFamily="34" charset="0"/>
                <a:cs typeface="Arial" charset="0"/>
              </a:rPr>
              <a:t> 2019) und </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ISA [DE] 330“</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58988" algn="l"/>
                <a:tab pos="2692400" algn="l"/>
                <a:tab pos="3048000" algn="l"/>
              </a:tabLst>
              <a:defRPr/>
            </a:pPr>
            <a:r>
              <a:rPr lang="de-DE" altLang="de-DE" sz="1600" dirty="0">
                <a:solidFill>
                  <a:prstClr val="black"/>
                </a:solidFill>
                <a:latin typeface="Century Gothic" pitchFamily="34" charset="0"/>
                <a:cs typeface="Arial" charset="0"/>
              </a:rPr>
              <a:t>Praxishilfe 3/14:	</a:t>
            </a:r>
            <a:r>
              <a:rPr lang="de-DE" altLang="de-DE" sz="1600" b="0" dirty="0">
                <a:solidFill>
                  <a:prstClr val="black"/>
                </a:solidFill>
                <a:latin typeface="Century Gothic" pitchFamily="34" charset="0"/>
                <a:cs typeface="Arial" charset="0"/>
              </a:rPr>
              <a:t>„Short-View ISA [DE] 450: „Beurteilung der während der Abschlussprüfung</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identifizierten falschen Darstellungen“</a:t>
            </a:r>
          </a:p>
        </p:txBody>
      </p:sp>
      <p:sp>
        <p:nvSpPr>
          <p:cNvPr id="7" name="Textfeld 1">
            <a:extLst>
              <a:ext uri="{FF2B5EF4-FFF2-40B4-BE49-F238E27FC236}">
                <a16:creationId xmlns:a16="http://schemas.microsoft.com/office/drawing/2014/main" id="{0119DFD1-F921-4510-A0E9-A90FD09ABE8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3524726725"/>
      </p:ext>
    </p:extLst>
  </p:cSld>
  <p:clrMapOvr>
    <a:masterClrMapping/>
  </p:clrMapOvr>
  <p:transition spd="slow"/>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a:extLst>
              <a:ext uri="{FF2B5EF4-FFF2-40B4-BE49-F238E27FC236}">
                <a16:creationId xmlns:a16="http://schemas.microsoft.com/office/drawing/2014/main" id="{A81ADD59-A051-4056-B5AC-F8036CEF8EE0}"/>
              </a:ext>
            </a:extLst>
          </p:cNvPr>
          <p:cNvSpPr txBox="1">
            <a:spLocks noChangeArrowheads="1"/>
          </p:cNvSpPr>
          <p:nvPr/>
        </p:nvSpPr>
        <p:spPr bwMode="auto">
          <a:xfrm>
            <a:off x="983432" y="765175"/>
            <a:ext cx="10801350"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gn="l" rtl="0" eaLnBrk="0" fontAlgn="base" hangingPunct="0">
              <a:spcBef>
                <a:spcPct val="0"/>
              </a:spcBef>
              <a:spcAft>
                <a:spcPct val="0"/>
              </a:spcAft>
              <a:defRPr>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eaLnBrk="0" fontAlgn="base" hangingPunct="0">
              <a:spcBef>
                <a:spcPct val="0"/>
              </a:spcBef>
              <a:spcAft>
                <a:spcPct val="0"/>
              </a:spcAft>
              <a:defRPr>
                <a:solidFill>
                  <a:schemeClr val="tx1"/>
                </a:solidFill>
                <a:latin typeface="Verdana" pitchFamily="34" charset="0"/>
              </a:defRPr>
            </a:lvl6pPr>
            <a:lvl7pPr marL="914400" algn="l" rtl="0" eaLnBrk="0" fontAlgn="base" hangingPunct="0">
              <a:spcBef>
                <a:spcPct val="0"/>
              </a:spcBef>
              <a:spcAft>
                <a:spcPct val="0"/>
              </a:spcAft>
              <a:defRPr>
                <a:solidFill>
                  <a:schemeClr val="tx1"/>
                </a:solidFill>
                <a:latin typeface="Verdana" pitchFamily="34" charset="0"/>
              </a:defRPr>
            </a:lvl7pPr>
            <a:lvl8pPr marL="1371600" algn="l" rtl="0" eaLnBrk="0" fontAlgn="base" hangingPunct="0">
              <a:spcBef>
                <a:spcPct val="0"/>
              </a:spcBef>
              <a:spcAft>
                <a:spcPct val="0"/>
              </a:spcAft>
              <a:defRPr>
                <a:solidFill>
                  <a:schemeClr val="tx1"/>
                </a:solidFill>
                <a:latin typeface="Verdana" pitchFamily="34" charset="0"/>
              </a:defRPr>
            </a:lvl8pPr>
            <a:lvl9pPr marL="1828800" algn="l" rtl="0" eaLnBrk="0" fontAlgn="base" hangingPunct="0">
              <a:spcBef>
                <a:spcPct val="0"/>
              </a:spcBef>
              <a:spcAft>
                <a:spcPct val="0"/>
              </a:spcAft>
              <a:defRPr>
                <a:solidFill>
                  <a:schemeClr val="tx1"/>
                </a:solidFill>
                <a:latin typeface="Verdana" pitchFamily="34" charset="0"/>
              </a:defRPr>
            </a:lvl9pPr>
          </a:lstStyle>
          <a:p>
            <a:pPr marL="44100" eaLnBrk="1" hangingPunct="1">
              <a:spcBef>
                <a:spcPct val="50000"/>
              </a:spcBef>
              <a:defRPr/>
            </a:pPr>
            <a:r>
              <a:rPr lang="de-DE" altLang="de-DE" sz="1800" kern="0" dirty="0">
                <a:solidFill>
                  <a:srgbClr val="00B0F0"/>
                </a:solidFill>
                <a:latin typeface="Century Gothic" panose="020B0502020202020204" pitchFamily="34" charset="0"/>
              </a:rPr>
              <a:t>Raum für Notizen</a:t>
            </a:r>
          </a:p>
        </p:txBody>
      </p:sp>
      <p:sp>
        <p:nvSpPr>
          <p:cNvPr id="685060" name="Rechteck 1">
            <a:extLst>
              <a:ext uri="{FF2B5EF4-FFF2-40B4-BE49-F238E27FC236}">
                <a16:creationId xmlns:a16="http://schemas.microsoft.com/office/drawing/2014/main" id="{A74FACCE-01B7-43B9-835B-29F21DFA19D3}"/>
              </a:ext>
            </a:extLst>
          </p:cNvPr>
          <p:cNvSpPr>
            <a:spLocks noChangeArrowheads="1"/>
          </p:cNvSpPr>
          <p:nvPr/>
        </p:nvSpPr>
        <p:spPr bwMode="auto">
          <a:xfrm>
            <a:off x="1055689" y="1089025"/>
            <a:ext cx="9036000" cy="5003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eaLnBrk="1" hangingPunct="1"/>
            <a:endParaRPr lang="de-DE" altLang="de-DE" sz="1800">
              <a:solidFill>
                <a:srgbClr val="000000"/>
              </a:solidFill>
              <a:latin typeface="Arial" panose="020B0604020202020204" pitchFamily="34" charset="0"/>
            </a:endParaRPr>
          </a:p>
        </p:txBody>
      </p:sp>
      <p:sp>
        <p:nvSpPr>
          <p:cNvPr id="10" name="Textfeld 1">
            <a:extLst>
              <a:ext uri="{FF2B5EF4-FFF2-40B4-BE49-F238E27FC236}">
                <a16:creationId xmlns:a16="http://schemas.microsoft.com/office/drawing/2014/main" id="{12D091CF-AE3C-4667-9A64-7408E6769B29}"/>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3760280273"/>
      </p:ext>
    </p:extLst>
  </p:cSld>
  <p:clrMapOvr>
    <a:masterClrMapping/>
  </p:clrMapOvr>
  <p:transition spd="slow"/>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feld 4">
            <a:extLst>
              <a:ext uri="{FF2B5EF4-FFF2-40B4-BE49-F238E27FC236}">
                <a16:creationId xmlns:a16="http://schemas.microsoft.com/office/drawing/2014/main" id="{27192BAF-6013-4987-96C8-F12374552BC9}"/>
              </a:ext>
            </a:extLst>
          </p:cNvPr>
          <p:cNvSpPr txBox="1">
            <a:spLocks noChangeArrowheads="1"/>
          </p:cNvSpPr>
          <p:nvPr/>
        </p:nvSpPr>
        <p:spPr bwMode="auto">
          <a:xfrm>
            <a:off x="363538" y="180975"/>
            <a:ext cx="9721850" cy="34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2731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buClr>
                <a:srgbClr val="003371"/>
              </a:buClr>
            </a:pPr>
            <a:r>
              <a:rPr lang="de-DE" altLang="de-DE" sz="1600" dirty="0">
                <a:solidFill>
                  <a:srgbClr val="000000"/>
                </a:solidFill>
                <a:latin typeface="Century Gothic" panose="020B0502020202020204" pitchFamily="34" charset="0"/>
              </a:rPr>
              <a:t>Themenbereich 3: Das neue Risikomodell nach ISA [DE] 315 (</a:t>
            </a:r>
            <a:r>
              <a:rPr lang="de-DE" altLang="de-DE" sz="1600" dirty="0" err="1">
                <a:solidFill>
                  <a:srgbClr val="000000"/>
                </a:solidFill>
                <a:latin typeface="Century Gothic" panose="020B0502020202020204" pitchFamily="34" charset="0"/>
              </a:rPr>
              <a:t>Revised</a:t>
            </a:r>
            <a:r>
              <a:rPr lang="de-DE" altLang="de-DE" sz="1600" dirty="0">
                <a:solidFill>
                  <a:srgbClr val="000000"/>
                </a:solidFill>
                <a:latin typeface="Century Gothic" panose="020B0502020202020204" pitchFamily="34" charset="0"/>
              </a:rPr>
              <a:t> 2019)</a:t>
            </a:r>
          </a:p>
        </p:txBody>
      </p:sp>
      <p:pic>
        <p:nvPicPr>
          <p:cNvPr id="7" name="Grafik 6">
            <a:extLst>
              <a:ext uri="{FF2B5EF4-FFF2-40B4-BE49-F238E27FC236}">
                <a16:creationId xmlns:a16="http://schemas.microsoft.com/office/drawing/2014/main" id="{998213FC-01D7-4AB1-AD79-1120A6C5FC8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Layer>
                </a14:imgProps>
              </a:ext>
              <a:ext uri="{28A0092B-C50C-407E-A947-70E740481C1C}">
                <a14:useLocalDpi xmlns:a14="http://schemas.microsoft.com/office/drawing/2010/main" val="0"/>
              </a:ext>
            </a:extLst>
          </a:blip>
          <a:srcRect l="17889" r="3826"/>
          <a:stretch/>
        </p:blipFill>
        <p:spPr>
          <a:xfrm>
            <a:off x="479376" y="692696"/>
            <a:ext cx="9649072" cy="5544616"/>
          </a:xfrm>
          <a:prstGeom prst="rect">
            <a:avLst/>
          </a:prstGeom>
          <a:blipFill dpi="0" rotWithShape="1">
            <a:blip r:embed="rId5">
              <a:alphaModFix amt="17000"/>
            </a:blip>
            <a:srcRect/>
            <a:tile tx="0" ty="0" sx="100000" sy="100000" flip="none" algn="tl"/>
          </a:blipFill>
          <a:effectLst>
            <a:outerShdw blurRad="50800" dist="50800" dir="5400000" algn="ctr" rotWithShape="0">
              <a:srgbClr val="000000">
                <a:alpha val="14000"/>
              </a:srgbClr>
            </a:outerShdw>
          </a:effectLst>
        </p:spPr>
      </p:pic>
      <p:sp>
        <p:nvSpPr>
          <p:cNvPr id="10" name="Rectangle 2">
            <a:extLst>
              <a:ext uri="{FF2B5EF4-FFF2-40B4-BE49-F238E27FC236}">
                <a16:creationId xmlns:a16="http://schemas.microsoft.com/office/drawing/2014/main" id="{69DC87C0-6E52-48EB-84BC-9C4C43865D87}"/>
              </a:ext>
            </a:extLst>
          </p:cNvPr>
          <p:cNvSpPr txBox="1">
            <a:spLocks/>
          </p:cNvSpPr>
          <p:nvPr/>
        </p:nvSpPr>
        <p:spPr bwMode="auto">
          <a:xfrm>
            <a:off x="1199456" y="1916832"/>
            <a:ext cx="8136904" cy="3168352"/>
          </a:xfrm>
          <a:prstGeom prst="rect">
            <a:avLst/>
          </a:prstGeom>
          <a:solidFill>
            <a:schemeClr val="bg1">
              <a:alpha val="85000"/>
            </a:schemeClr>
          </a:solidFill>
          <a:ln>
            <a:solidFill>
              <a:schemeClr val="tx1"/>
            </a:solidFill>
          </a:ln>
          <a:extLst/>
        </p:spPr>
        <p:style>
          <a:lnRef idx="1">
            <a:schemeClr val="accent6"/>
          </a:lnRef>
          <a:fillRef idx="2">
            <a:schemeClr val="accent6"/>
          </a:fillRef>
          <a:effectRef idx="1">
            <a:schemeClr val="accent6"/>
          </a:effectRef>
          <a:fontRef idx="minor">
            <a:schemeClr val="dk1"/>
          </a:fontRef>
        </p:style>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algn="ctr" defTabSz="900113">
              <a:lnSpc>
                <a:spcPts val="4000"/>
              </a:lnSpc>
              <a:spcBef>
                <a:spcPts val="600"/>
              </a:spcBef>
              <a:spcAft>
                <a:spcPts val="1200"/>
              </a:spcAft>
            </a:pPr>
            <a:r>
              <a:rPr lang="de-DE" altLang="de-DE" sz="2600" b="1" dirty="0">
                <a:latin typeface="Century Gothic" panose="020B0502020202020204" pitchFamily="34" charset="0"/>
              </a:rPr>
              <a:t>Soweit meine Ausführungen, </a:t>
            </a:r>
            <a:br>
              <a:rPr lang="de-DE" altLang="de-DE" sz="2600" b="1" dirty="0">
                <a:latin typeface="Century Gothic" panose="020B0502020202020204" pitchFamily="34" charset="0"/>
              </a:rPr>
            </a:br>
            <a:r>
              <a:rPr lang="de-DE" altLang="de-DE" sz="2600" b="1" dirty="0">
                <a:latin typeface="Century Gothic" panose="020B0502020202020204" pitchFamily="34" charset="0"/>
              </a:rPr>
              <a:t>praktischen Erfahrungen und fachlichen</a:t>
            </a:r>
            <a:br>
              <a:rPr lang="de-DE" altLang="de-DE" sz="2600" b="1" dirty="0">
                <a:latin typeface="Century Gothic" panose="020B0502020202020204" pitchFamily="34" charset="0"/>
              </a:rPr>
            </a:br>
            <a:r>
              <a:rPr lang="de-DE" altLang="de-DE" sz="2600" b="1" dirty="0">
                <a:latin typeface="Century Gothic" panose="020B0502020202020204" pitchFamily="34" charset="0"/>
              </a:rPr>
              <a:t>Hinweise zu diesem Thema.</a:t>
            </a:r>
          </a:p>
          <a:p>
            <a:pPr algn="ctr" defTabSz="900113">
              <a:lnSpc>
                <a:spcPts val="4000"/>
              </a:lnSpc>
              <a:spcBef>
                <a:spcPts val="600"/>
              </a:spcBef>
              <a:spcAft>
                <a:spcPts val="1200"/>
              </a:spcAft>
            </a:pPr>
            <a:r>
              <a:rPr lang="de-DE" altLang="de-DE" sz="2600" b="1" dirty="0">
                <a:latin typeface="Century Gothic" panose="020B0502020202020204" pitchFamily="34" charset="0"/>
              </a:rPr>
              <a:t>Vielen Dank für Ihre Aufmerksamkeit!</a:t>
            </a:r>
          </a:p>
        </p:txBody>
      </p:sp>
    </p:spTree>
    <p:extLst>
      <p:ext uri="{BB962C8B-B14F-4D97-AF65-F5344CB8AC3E}">
        <p14:creationId xmlns:p14="http://schemas.microsoft.com/office/powerpoint/2010/main" val="1064129481"/>
      </p:ext>
    </p:extLst>
  </p:cSld>
  <p:clrMapOvr>
    <a:masterClrMapping/>
  </p:clrMapOvr>
  <p:transition spd="slow"/>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6F1513E7-1751-4E5D-A7F2-1F700463EAE2}"/>
              </a:ext>
            </a:extLst>
          </p:cNvPr>
          <p:cNvSpPr txBox="1">
            <a:spLocks/>
          </p:cNvSpPr>
          <p:nvPr/>
        </p:nvSpPr>
        <p:spPr>
          <a:xfrm>
            <a:off x="334963" y="2710681"/>
            <a:ext cx="11522075" cy="1222375"/>
          </a:xfrm>
          <a:prstGeom prst="rect">
            <a:avLst/>
          </a:prstGeom>
        </p:spPr>
        <p:txBody>
          <a:bodyPr/>
          <a:lstStyle>
            <a:lvl1pPr algn="l" rtl="0" eaLnBrk="0" fontAlgn="base" hangingPunct="0">
              <a:spcBef>
                <a:spcPct val="50000"/>
              </a:spcBef>
              <a:spcAft>
                <a:spcPct val="0"/>
              </a:spcAft>
              <a:defRPr sz="2400">
                <a:solidFill>
                  <a:schemeClr val="tx2"/>
                </a:solidFill>
                <a:latin typeface="+mj-lt"/>
                <a:ea typeface="+mj-ea"/>
                <a:cs typeface="+mj-cs"/>
              </a:defRPr>
            </a:lvl1pPr>
            <a:lvl2pPr algn="l" rtl="0" eaLnBrk="0" fontAlgn="base" hangingPunct="0">
              <a:spcBef>
                <a:spcPct val="50000"/>
              </a:spcBef>
              <a:spcAft>
                <a:spcPct val="0"/>
              </a:spcAft>
              <a:defRPr sz="2400">
                <a:solidFill>
                  <a:schemeClr val="tx2"/>
                </a:solidFill>
                <a:latin typeface="Verdana" pitchFamily="34" charset="0"/>
              </a:defRPr>
            </a:lvl2pPr>
            <a:lvl3pPr algn="l" rtl="0" eaLnBrk="0" fontAlgn="base" hangingPunct="0">
              <a:spcBef>
                <a:spcPct val="50000"/>
              </a:spcBef>
              <a:spcAft>
                <a:spcPct val="0"/>
              </a:spcAft>
              <a:defRPr sz="2400">
                <a:solidFill>
                  <a:schemeClr val="tx2"/>
                </a:solidFill>
                <a:latin typeface="Verdana" pitchFamily="34" charset="0"/>
              </a:defRPr>
            </a:lvl3pPr>
            <a:lvl4pPr algn="l" rtl="0" eaLnBrk="0" fontAlgn="base" hangingPunct="0">
              <a:spcBef>
                <a:spcPct val="50000"/>
              </a:spcBef>
              <a:spcAft>
                <a:spcPct val="0"/>
              </a:spcAft>
              <a:defRPr sz="2400">
                <a:solidFill>
                  <a:schemeClr val="tx2"/>
                </a:solidFill>
                <a:latin typeface="Verdana" pitchFamily="34" charset="0"/>
              </a:defRPr>
            </a:lvl4pPr>
            <a:lvl5pPr algn="l" rtl="0" eaLnBrk="0" fontAlgn="base" hangingPunct="0">
              <a:spcBef>
                <a:spcPct val="50000"/>
              </a:spcBef>
              <a:spcAft>
                <a:spcPct val="0"/>
              </a:spcAft>
              <a:defRPr sz="2400">
                <a:solidFill>
                  <a:schemeClr val="tx2"/>
                </a:solidFill>
                <a:latin typeface="Verdana" pitchFamily="34" charset="0"/>
              </a:defRPr>
            </a:lvl5pPr>
            <a:lvl6pPr marL="457200" algn="l" rtl="0" fontAlgn="base">
              <a:spcBef>
                <a:spcPct val="50000"/>
              </a:spcBef>
              <a:spcAft>
                <a:spcPct val="0"/>
              </a:spcAft>
              <a:defRPr sz="2400">
                <a:solidFill>
                  <a:schemeClr val="tx2"/>
                </a:solidFill>
                <a:latin typeface="Verdana" pitchFamily="34" charset="0"/>
              </a:defRPr>
            </a:lvl6pPr>
            <a:lvl7pPr marL="914400" algn="l" rtl="0" fontAlgn="base">
              <a:spcBef>
                <a:spcPct val="50000"/>
              </a:spcBef>
              <a:spcAft>
                <a:spcPct val="0"/>
              </a:spcAft>
              <a:defRPr sz="2400">
                <a:solidFill>
                  <a:schemeClr val="tx2"/>
                </a:solidFill>
                <a:latin typeface="Verdana" pitchFamily="34" charset="0"/>
              </a:defRPr>
            </a:lvl7pPr>
            <a:lvl8pPr marL="1371600" algn="l" rtl="0" fontAlgn="base">
              <a:spcBef>
                <a:spcPct val="50000"/>
              </a:spcBef>
              <a:spcAft>
                <a:spcPct val="0"/>
              </a:spcAft>
              <a:defRPr sz="2400">
                <a:solidFill>
                  <a:schemeClr val="tx2"/>
                </a:solidFill>
                <a:latin typeface="Verdana" pitchFamily="34" charset="0"/>
              </a:defRPr>
            </a:lvl8pPr>
            <a:lvl9pPr marL="1828800" algn="l" rtl="0" fontAlgn="base">
              <a:spcBef>
                <a:spcPct val="50000"/>
              </a:spcBef>
              <a:spcAft>
                <a:spcPct val="0"/>
              </a:spcAft>
              <a:defRPr sz="2400">
                <a:solidFill>
                  <a:schemeClr val="tx2"/>
                </a:solidFill>
                <a:latin typeface="Verdana" pitchFamily="34" charset="0"/>
              </a:defRPr>
            </a:lvl9pPr>
          </a:lstStyle>
          <a:p>
            <a:pPr algn="ctr">
              <a:spcBef>
                <a:spcPts val="0"/>
              </a:spcBef>
              <a:defRPr/>
            </a:pPr>
            <a:r>
              <a:rPr lang="de-DE" altLang="de-DE" sz="2800" kern="0" dirty="0">
                <a:solidFill>
                  <a:srgbClr val="000000"/>
                </a:solidFill>
                <a:latin typeface="Century Gothic" pitchFamily="34" charset="0"/>
              </a:rPr>
              <a:t>Themenbereich 4:</a:t>
            </a:r>
            <a:br>
              <a:rPr lang="de-DE" altLang="de-DE" sz="2800" b="0" kern="0" dirty="0">
                <a:solidFill>
                  <a:srgbClr val="000000"/>
                </a:solidFill>
                <a:latin typeface="Century Gothic" pitchFamily="34" charset="0"/>
              </a:rPr>
            </a:br>
            <a:r>
              <a:rPr lang="de-DE" altLang="de-DE" sz="2800" kern="0" dirty="0">
                <a:solidFill>
                  <a:srgbClr val="000000"/>
                </a:solidFill>
                <a:latin typeface="Century Gothic" pitchFamily="34" charset="0"/>
              </a:rPr>
              <a:t>Anforderungen an eine Prüfungsplanung </a:t>
            </a:r>
          </a:p>
          <a:p>
            <a:pPr algn="ctr">
              <a:spcBef>
                <a:spcPts val="0"/>
              </a:spcBef>
              <a:defRPr/>
            </a:pPr>
            <a:r>
              <a:rPr lang="de-DE" altLang="de-DE" sz="2800" kern="0" dirty="0">
                <a:solidFill>
                  <a:srgbClr val="000000"/>
                </a:solidFill>
                <a:latin typeface="Century Gothic" pitchFamily="34" charset="0"/>
              </a:rPr>
              <a:t>(Fallbeispiel, insbesondere Prozessaufnahme)</a:t>
            </a:r>
          </a:p>
        </p:txBody>
      </p:sp>
      <p:sp>
        <p:nvSpPr>
          <p:cNvPr id="8" name="Rectangle 2">
            <a:extLst>
              <a:ext uri="{FF2B5EF4-FFF2-40B4-BE49-F238E27FC236}">
                <a16:creationId xmlns:a16="http://schemas.microsoft.com/office/drawing/2014/main" id="{98C3F258-126C-4FCA-9F37-FB63BEBF77B2}"/>
              </a:ext>
            </a:extLst>
          </p:cNvPr>
          <p:cNvSpPr txBox="1">
            <a:spLocks/>
          </p:cNvSpPr>
          <p:nvPr/>
        </p:nvSpPr>
        <p:spPr bwMode="auto">
          <a:xfrm>
            <a:off x="334565" y="4267929"/>
            <a:ext cx="11522075" cy="1753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eaLnBrk="0" fontAlgn="base" hangingPunct="0">
              <a:spcBef>
                <a:spcPct val="0"/>
              </a:spcBef>
              <a:spcAft>
                <a:spcPct val="0"/>
              </a:spcAft>
              <a:defRPr>
                <a:solidFill>
                  <a:schemeClr val="tx1"/>
                </a:solidFill>
                <a:latin typeface="Verdana" pitchFamily="34" charset="0"/>
              </a:defRPr>
            </a:lvl6pPr>
            <a:lvl7pPr marL="914400" algn="l" rtl="0" eaLnBrk="0" fontAlgn="base" hangingPunct="0">
              <a:spcBef>
                <a:spcPct val="0"/>
              </a:spcBef>
              <a:spcAft>
                <a:spcPct val="0"/>
              </a:spcAft>
              <a:defRPr>
                <a:solidFill>
                  <a:schemeClr val="tx1"/>
                </a:solidFill>
                <a:latin typeface="Verdana" pitchFamily="34" charset="0"/>
              </a:defRPr>
            </a:lvl7pPr>
            <a:lvl8pPr marL="1371600" algn="l" rtl="0" eaLnBrk="0" fontAlgn="base" hangingPunct="0">
              <a:spcBef>
                <a:spcPct val="0"/>
              </a:spcBef>
              <a:spcAft>
                <a:spcPct val="0"/>
              </a:spcAft>
              <a:defRPr>
                <a:solidFill>
                  <a:schemeClr val="tx1"/>
                </a:solidFill>
                <a:latin typeface="Verdana" pitchFamily="34" charset="0"/>
              </a:defRPr>
            </a:lvl8pPr>
            <a:lvl9pPr marL="1828800" algn="l" rtl="0" eaLnBrk="0" fontAlgn="base" hangingPunct="0">
              <a:spcBef>
                <a:spcPct val="0"/>
              </a:spcBef>
              <a:spcAft>
                <a:spcPct val="0"/>
              </a:spcAft>
              <a:defRPr>
                <a:solidFill>
                  <a:schemeClr val="tx1"/>
                </a:solidFill>
                <a:latin typeface="Verdana" pitchFamily="34" charset="0"/>
              </a:defRPr>
            </a:lvl9pPr>
          </a:lstStyle>
          <a:p>
            <a:pPr marL="1704975" indent="-266700">
              <a:buClr>
                <a:schemeClr val="tx1"/>
              </a:buClr>
              <a:buFont typeface="Wingdings 3" panose="05040102010807070707" pitchFamily="18" charset="2"/>
              <a:buChar char="}"/>
            </a:pPr>
            <a:r>
              <a:rPr lang="de-DE" altLang="de-DE" sz="1800" b="1" kern="0" dirty="0">
                <a:solidFill>
                  <a:srgbClr val="00B0F0"/>
                </a:solidFill>
                <a:latin typeface="Century Gothic" panose="020B0502020202020204" pitchFamily="34" charset="0"/>
              </a:rPr>
              <a:t>ISA [DE] 300</a:t>
            </a:r>
            <a:r>
              <a:rPr lang="de-DE" altLang="de-DE" sz="1800" b="1" kern="0" dirty="0">
                <a:latin typeface="Century Gothic" panose="020B0502020202020204" pitchFamily="34" charset="0"/>
              </a:rPr>
              <a:t>: Planung einer Abschlussprüfung</a:t>
            </a:r>
          </a:p>
          <a:p>
            <a:pPr marL="1704975" indent="-266700">
              <a:buClr>
                <a:schemeClr val="tx1"/>
              </a:buClr>
              <a:buFont typeface="Wingdings 3" panose="05040102010807070707" pitchFamily="18" charset="2"/>
              <a:buChar char="}"/>
            </a:pPr>
            <a:r>
              <a:rPr lang="de-DE" altLang="de-DE" sz="1800" kern="0" dirty="0">
                <a:solidFill>
                  <a:srgbClr val="00B0F0"/>
                </a:solidFill>
                <a:latin typeface="Century Gothic" panose="020B0502020202020204" pitchFamily="34" charset="0"/>
              </a:rPr>
              <a:t>ISA [DE] 320</a:t>
            </a:r>
            <a:r>
              <a:rPr lang="de-DE" altLang="de-DE" sz="1800" kern="0" dirty="0">
                <a:latin typeface="Century Gothic" panose="020B0502020202020204" pitchFamily="34" charset="0"/>
              </a:rPr>
              <a:t>: Wesentlichkeit bei der Planung und Durchführung einer Abschlussprüfung</a:t>
            </a:r>
          </a:p>
          <a:p>
            <a:pPr marL="1704975" indent="-266700">
              <a:buClr>
                <a:schemeClr val="tx1"/>
              </a:buClr>
              <a:buFont typeface="Wingdings 3" panose="05040102010807070707" pitchFamily="18" charset="2"/>
              <a:buChar char="}"/>
            </a:pPr>
            <a:r>
              <a:rPr lang="de-DE" altLang="de-DE" sz="1800" kern="0" dirty="0">
                <a:solidFill>
                  <a:srgbClr val="00B0F0"/>
                </a:solidFill>
                <a:latin typeface="Century Gothic" panose="020B0502020202020204" pitchFamily="34" charset="0"/>
              </a:rPr>
              <a:t>ISA [DE] 330</a:t>
            </a:r>
            <a:r>
              <a:rPr lang="de-DE" altLang="de-DE" sz="1800" kern="0" dirty="0">
                <a:latin typeface="Century Gothic" panose="020B0502020202020204" pitchFamily="34" charset="0"/>
              </a:rPr>
              <a:t>: Reaktionen des Abschlussprüfers auf beurteilte Risiken</a:t>
            </a:r>
          </a:p>
          <a:p>
            <a:pPr marL="1704975" indent="-266700" defTabSz="1041400">
              <a:buClr>
                <a:schemeClr val="tx1"/>
              </a:buClr>
              <a:buFont typeface="Wingdings 3" panose="05040102010807070707" pitchFamily="18" charset="2"/>
              <a:buChar char="}"/>
            </a:pPr>
            <a:r>
              <a:rPr lang="de-DE" altLang="de-DE" sz="1800" kern="0" dirty="0">
                <a:solidFill>
                  <a:srgbClr val="00B0F0"/>
                </a:solidFill>
                <a:latin typeface="Century Gothic" panose="020B0502020202020204" pitchFamily="34" charset="0"/>
              </a:rPr>
              <a:t>ISA [DE] 450</a:t>
            </a:r>
            <a:r>
              <a:rPr lang="de-DE" altLang="de-DE" sz="1800" kern="0" dirty="0">
                <a:latin typeface="Century Gothic" panose="020B0502020202020204" pitchFamily="34" charset="0"/>
              </a:rPr>
              <a:t>: Beurteilung der während einer Abschlussprüfung identifizierten falschen 			Darstellungen</a:t>
            </a:r>
          </a:p>
          <a:p>
            <a:pPr marL="1704975" indent="-266700">
              <a:buClr>
                <a:schemeClr val="tx1"/>
              </a:buClr>
              <a:buFont typeface="Wingdings 3" panose="05040102010807070707" pitchFamily="18" charset="2"/>
              <a:buChar char="}"/>
            </a:pPr>
            <a:endParaRPr lang="de-DE" altLang="de-DE" sz="1800" kern="0" dirty="0">
              <a:latin typeface="Century Gothic" panose="020B0502020202020204" pitchFamily="34" charset="0"/>
            </a:endParaRPr>
          </a:p>
          <a:p>
            <a:pPr marL="1704975" indent="-266700">
              <a:buClr>
                <a:schemeClr val="tx1"/>
              </a:buClr>
              <a:buFont typeface="Wingdings 3" panose="05040102010807070707" pitchFamily="18" charset="2"/>
              <a:buChar char="}"/>
            </a:pPr>
            <a:endParaRPr lang="de-DE" altLang="de-DE" sz="1800" b="1" kern="0" dirty="0">
              <a:latin typeface="Century Gothic" panose="020B0502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E809F5BB-7D3A-45DD-9608-D011213E9780}"/>
              </a:ext>
            </a:extLst>
          </p:cNvPr>
          <p:cNvSpPr txBox="1">
            <a:spLocks/>
          </p:cNvSpPr>
          <p:nvPr/>
        </p:nvSpPr>
        <p:spPr bwMode="auto">
          <a:xfrm>
            <a:off x="1054800" y="1080000"/>
            <a:ext cx="9001640" cy="476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2328863" indent="-2328863">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1.1.4 Prüfungsplanung: Festlegung der Wesentlichkeiten und Beurteilung des Risikos wesentlicher falscher Darstellungen </a:t>
            </a:r>
          </a:p>
        </p:txBody>
      </p:sp>
      <p:sp>
        <p:nvSpPr>
          <p:cNvPr id="10" name="Textfeld 9">
            <a:extLst>
              <a:ext uri="{FF2B5EF4-FFF2-40B4-BE49-F238E27FC236}">
                <a16:creationId xmlns:a16="http://schemas.microsoft.com/office/drawing/2014/main" id="{9102B4B9-B11C-4691-862C-648B8E710B19}"/>
              </a:ext>
            </a:extLst>
          </p:cNvPr>
          <p:cNvSpPr txBox="1"/>
          <p:nvPr/>
        </p:nvSpPr>
        <p:spPr>
          <a:xfrm>
            <a:off x="1054800" y="1662187"/>
            <a:ext cx="9327450" cy="3000821"/>
          </a:xfrm>
          <a:prstGeom prst="rect">
            <a:avLst/>
          </a:prstGeom>
          <a:noFill/>
        </p:spPr>
        <p:txBody>
          <a:bodyPr wrap="square" lIns="0" tIns="0" rIns="0" bIns="0">
            <a:spAutoFit/>
          </a:bodyPr>
          <a:lstStyle/>
          <a:p>
            <a:pPr marL="266700" indent="-266700" eaLnBrk="1" hangingPunct="1">
              <a:spcBef>
                <a:spcPts val="300"/>
              </a:spcBef>
              <a:spcAft>
                <a:spcPts val="300"/>
              </a:spcAft>
              <a:buFont typeface="+mj-lt"/>
              <a:buAutoNum type="alphaLcPeriod"/>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Warum ist ein Auftrag zu planen?</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Die Prüfungsplanung ist die </a:t>
            </a:r>
            <a:r>
              <a:rPr lang="de-DE" altLang="de-DE" dirty="0">
                <a:latin typeface="Century Gothic" panose="020B0502020202020204" pitchFamily="34" charset="0"/>
                <a:ea typeface="Verdana" panose="020B0604030504040204" pitchFamily="34" charset="0"/>
                <a:cs typeface="Verdana" panose="020B0604030504040204" pitchFamily="34" charset="0"/>
              </a:rPr>
              <a:t>Grundlage</a:t>
            </a:r>
            <a:r>
              <a:rPr lang="de-DE" altLang="de-DE" b="0" dirty="0">
                <a:latin typeface="Century Gothic" panose="020B0502020202020204" pitchFamily="34" charset="0"/>
                <a:ea typeface="Verdana" panose="020B0604030504040204" pitchFamily="34" charset="0"/>
                <a:cs typeface="Verdana" panose="020B0604030504040204" pitchFamily="34" charset="0"/>
              </a:rPr>
              <a:t> der Auftragsdurchführung.</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Die Prüfungsplanung umfasst die Identifizierung und Beurteilung der Risiken auf</a:t>
            </a:r>
          </a:p>
          <a:p>
            <a:pPr marL="998538" lvl="2"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Abschlussebene und</a:t>
            </a:r>
          </a:p>
          <a:p>
            <a:pPr marL="998538" lvl="2"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Aussageebene (z. B. Posten oder Geschäftsvorfälle)</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Die Prüfungsplanung ist als </a:t>
            </a:r>
            <a:r>
              <a:rPr lang="de-DE" altLang="de-DE" dirty="0">
                <a:latin typeface="Century Gothic" panose="020B0502020202020204" pitchFamily="34" charset="0"/>
                <a:ea typeface="Verdana" panose="020B0604030504040204" pitchFamily="34" charset="0"/>
                <a:cs typeface="Verdana" panose="020B0604030504040204" pitchFamily="34" charset="0"/>
              </a:rPr>
              <a:t>laufender Prozess </a:t>
            </a:r>
            <a:r>
              <a:rPr lang="de-DE" altLang="de-DE" b="0" dirty="0">
                <a:latin typeface="Century Gothic" panose="020B0502020202020204" pitchFamily="34" charset="0"/>
                <a:ea typeface="Verdana" panose="020B0604030504040204" pitchFamily="34" charset="0"/>
                <a:cs typeface="Verdana" panose="020B0604030504040204" pitchFamily="34" charset="0"/>
              </a:rPr>
              <a:t>zu verstehen und im Verlauf der Prüfung entsprechend </a:t>
            </a:r>
            <a:r>
              <a:rPr lang="de-DE" altLang="de-DE" dirty="0">
                <a:latin typeface="Century Gothic" panose="020B0502020202020204" pitchFamily="34" charset="0"/>
                <a:ea typeface="Verdana" panose="020B0604030504040204" pitchFamily="34" charset="0"/>
                <a:cs typeface="Verdana" panose="020B0604030504040204" pitchFamily="34" charset="0"/>
              </a:rPr>
              <a:t>anzupassen</a:t>
            </a:r>
            <a:r>
              <a:rPr lang="de-DE" altLang="de-DE" b="0" dirty="0">
                <a:latin typeface="Century Gothic" panose="020B0502020202020204" pitchFamily="34" charset="0"/>
                <a:ea typeface="Verdana" panose="020B0604030504040204" pitchFamily="34" charset="0"/>
                <a:cs typeface="Verdana" panose="020B0604030504040204" pitchFamily="34" charset="0"/>
              </a:rPr>
              <a:t> („Stand Back“).</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Die Planung erfolgt durch den </a:t>
            </a:r>
            <a:r>
              <a:rPr lang="de-DE" altLang="de-DE" dirty="0">
                <a:latin typeface="Century Gothic" panose="020B0502020202020204" pitchFamily="34" charset="0"/>
                <a:ea typeface="Verdana" panose="020B0604030504040204" pitchFamily="34" charset="0"/>
                <a:cs typeface="Verdana" panose="020B0604030504040204" pitchFamily="34" charset="0"/>
              </a:rPr>
              <a:t>verantwortlichen WP </a:t>
            </a:r>
            <a:r>
              <a:rPr lang="de-DE" altLang="de-DE" b="0" dirty="0">
                <a:latin typeface="Century Gothic" panose="020B0502020202020204" pitchFamily="34" charset="0"/>
                <a:ea typeface="Verdana" panose="020B0604030504040204" pitchFamily="34" charset="0"/>
                <a:cs typeface="Verdana" panose="020B0604030504040204" pitchFamily="34" charset="0"/>
              </a:rPr>
              <a:t>ggf. gemeinsam mit dem zuständigen </a:t>
            </a:r>
            <a:r>
              <a:rPr lang="de-DE" altLang="de-DE" dirty="0">
                <a:latin typeface="Century Gothic" panose="020B0502020202020204" pitchFamily="34" charset="0"/>
                <a:ea typeface="Verdana" panose="020B0604030504040204" pitchFamily="34" charset="0"/>
                <a:cs typeface="Verdana" panose="020B0604030504040204" pitchFamily="34" charset="0"/>
              </a:rPr>
              <a:t>Prüfungsleiter</a:t>
            </a:r>
            <a:r>
              <a:rPr lang="de-DE" altLang="de-DE" b="0" dirty="0">
                <a:latin typeface="Century Gothic" panose="020B0502020202020204" pitchFamily="34" charset="0"/>
                <a:ea typeface="Verdana" panose="020B0604030504040204" pitchFamily="34" charset="0"/>
                <a:cs typeface="Verdana" panose="020B0604030504040204" pitchFamily="34" charset="0"/>
              </a:rPr>
              <a:t>.</a:t>
            </a:r>
          </a:p>
          <a:p>
            <a:pPr marL="541338" lvl="1" indent="-185738" eaLnBrk="1" hangingPunct="1">
              <a:spcBef>
                <a:spcPts val="300"/>
              </a:spcBef>
              <a:spcAft>
                <a:spcPts val="300"/>
              </a:spcAft>
              <a:buFont typeface="Arial" panose="020B0604020202020204" pitchFamily="34" charset="0"/>
              <a:buChar char="•"/>
              <a:defRPr/>
            </a:pP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p:txBody>
      </p:sp>
      <p:pic>
        <p:nvPicPr>
          <p:cNvPr id="130054" name="Grafik 9">
            <a:extLst>
              <a:ext uri="{FF2B5EF4-FFF2-40B4-BE49-F238E27FC236}">
                <a16:creationId xmlns:a16="http://schemas.microsoft.com/office/drawing/2014/main" id="{836A1F24-1FFB-4B88-89F3-54ACFF47777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feld 1">
            <a:extLst>
              <a:ext uri="{FF2B5EF4-FFF2-40B4-BE49-F238E27FC236}">
                <a16:creationId xmlns:a16="http://schemas.microsoft.com/office/drawing/2014/main" id="{CD596F15-DFA1-40E6-967C-CA55EA7C84E6}"/>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F2C48C72-8219-43BE-BE1F-A445250A531A}"/>
              </a:ext>
            </a:extLst>
          </p:cNvPr>
          <p:cNvSpPr txBox="1">
            <a:spLocks noChangeArrowheads="1"/>
          </p:cNvSpPr>
          <p:nvPr/>
        </p:nvSpPr>
        <p:spPr bwMode="auto">
          <a:xfrm>
            <a:off x="1054800" y="1080000"/>
            <a:ext cx="10791825"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tabLst>
                <a:tab pos="361950" algn="l"/>
              </a:tabLst>
              <a:defRPr sz="1400" b="1">
                <a:solidFill>
                  <a:schemeClr val="tx1"/>
                </a:solidFill>
                <a:latin typeface="Verdana" pitchFamily="34" charset="0"/>
              </a:defRPr>
            </a:lvl1pPr>
            <a:lvl2pPr marL="625475" indent="-350838" eaLnBrk="0" hangingPunct="0">
              <a:tabLst>
                <a:tab pos="361950" algn="l"/>
              </a:tabLst>
              <a:defRPr sz="1400" b="1">
                <a:solidFill>
                  <a:schemeClr val="tx1"/>
                </a:solidFill>
                <a:latin typeface="Verdana" pitchFamily="34" charset="0"/>
              </a:defRPr>
            </a:lvl2pPr>
            <a:lvl3pPr marL="1143000" indent="-228600" eaLnBrk="0" hangingPunct="0">
              <a:tabLst>
                <a:tab pos="361950" algn="l"/>
              </a:tabLst>
              <a:defRPr sz="1400" b="1">
                <a:solidFill>
                  <a:schemeClr val="tx1"/>
                </a:solidFill>
                <a:latin typeface="Verdana" pitchFamily="34" charset="0"/>
              </a:defRPr>
            </a:lvl3pPr>
            <a:lvl4pPr marL="1600200" indent="-228600" eaLnBrk="0" hangingPunct="0">
              <a:tabLst>
                <a:tab pos="361950" algn="l"/>
              </a:tabLst>
              <a:defRPr sz="1400" b="1">
                <a:solidFill>
                  <a:schemeClr val="tx1"/>
                </a:solidFill>
                <a:latin typeface="Verdana" pitchFamily="34" charset="0"/>
              </a:defRPr>
            </a:lvl4pPr>
            <a:lvl5pPr marL="2057400" indent="-228600" eaLnBrk="0" hangingPunct="0">
              <a:tabLst>
                <a:tab pos="361950" algn="l"/>
              </a:tabLst>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tabLst>
                <a:tab pos="361950" algn="l"/>
              </a:tabLst>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tabLst>
                <a:tab pos="361950" algn="l"/>
              </a:tabLst>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tabLst>
                <a:tab pos="361950" algn="l"/>
              </a:tabLst>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tabLst>
                <a:tab pos="361950" algn="l"/>
              </a:tabLst>
              <a:defRPr sz="1400" b="1">
                <a:solidFill>
                  <a:schemeClr val="tx1"/>
                </a:solidFill>
                <a:latin typeface="Verdana" pitchFamily="34" charset="0"/>
              </a:defRPr>
            </a:lvl9pPr>
          </a:lstStyle>
          <a:p>
            <a:pPr marL="361950" indent="-361950">
              <a:spcBef>
                <a:spcPts val="600"/>
              </a:spcBef>
              <a:spcAft>
                <a:spcPts val="600"/>
              </a:spcAft>
              <a:tabLst>
                <a:tab pos="447675" algn="l"/>
              </a:tabLst>
              <a:defRPr/>
            </a:pPr>
            <a:r>
              <a:rPr lang="de-DE" altLang="de-DE" sz="1600" dirty="0">
                <a:solidFill>
                  <a:srgbClr val="000000"/>
                </a:solidFill>
                <a:latin typeface="Century Gothic" pitchFamily="34" charset="0"/>
              </a:rPr>
              <a:t>Gliederung</a:t>
            </a:r>
            <a:endParaRPr lang="de-DE" altLang="de-DE" sz="2000" dirty="0">
              <a:solidFill>
                <a:srgbClr val="000000"/>
              </a:solidFill>
              <a:latin typeface="Century Gothic" pitchFamily="34" charset="0"/>
            </a:endParaRPr>
          </a:p>
          <a:p>
            <a:pPr marL="627063" indent="-627063">
              <a:spcBef>
                <a:spcPts val="600"/>
              </a:spcBef>
              <a:spcAft>
                <a:spcPts val="600"/>
              </a:spcAft>
              <a:tabLst>
                <a:tab pos="542925" algn="l"/>
              </a:tabLst>
              <a:defRPr/>
            </a:pPr>
            <a:r>
              <a:rPr lang="de-DE" altLang="de-DE" sz="1600" dirty="0">
                <a:solidFill>
                  <a:srgbClr val="000000"/>
                </a:solidFill>
                <a:latin typeface="Century Gothic" pitchFamily="34" charset="0"/>
                <a:cs typeface="+mn-cs"/>
                <a:sym typeface="Wingdings" pitchFamily="2" charset="2"/>
              </a:rPr>
              <a:t>4.1	Grundsätze der Prüfungsplanung bei der Abschlussprüfung (</a:t>
            </a:r>
            <a:r>
              <a:rPr lang="de-DE" altLang="de-DE" sz="1600" dirty="0">
                <a:solidFill>
                  <a:srgbClr val="FF0000"/>
                </a:solidFill>
                <a:latin typeface="Century Gothic" pitchFamily="34" charset="0"/>
                <a:cs typeface="+mn-cs"/>
                <a:sym typeface="Wingdings" pitchFamily="2" charset="2"/>
              </a:rPr>
              <a:t>ISA [DE] 300</a:t>
            </a:r>
            <a:r>
              <a:rPr lang="de-DE" altLang="de-DE" sz="1600" dirty="0">
                <a:solidFill>
                  <a:srgbClr val="000000"/>
                </a:solidFill>
                <a:latin typeface="Century Gothic" pitchFamily="34" charset="0"/>
                <a:cs typeface="+mn-cs"/>
                <a:sym typeface="Wingdings" pitchFamily="2" charset="2"/>
              </a:rPr>
              <a:t>) </a:t>
            </a:r>
          </a:p>
          <a:p>
            <a:pPr marL="627063" indent="-627063">
              <a:spcBef>
                <a:spcPts val="600"/>
              </a:spcBef>
              <a:spcAft>
                <a:spcPts val="600"/>
              </a:spcAft>
              <a:tabLst>
                <a:tab pos="542925" algn="l"/>
              </a:tabLst>
              <a:defRPr/>
            </a:pPr>
            <a:r>
              <a:rPr lang="de-DE" altLang="de-DE" sz="1600" dirty="0">
                <a:solidFill>
                  <a:srgbClr val="000000"/>
                </a:solidFill>
                <a:latin typeface="Century Gothic" pitchFamily="34" charset="0"/>
                <a:cs typeface="+mn-cs"/>
              </a:rPr>
              <a:t>4.2	Ziele und Grundsätze der Durchführung von Abschlussprüfungen (</a:t>
            </a:r>
            <a:r>
              <a:rPr lang="de-DE" altLang="de-DE" sz="1600" dirty="0">
                <a:solidFill>
                  <a:srgbClr val="FF0000"/>
                </a:solidFill>
                <a:latin typeface="Century Gothic" pitchFamily="34" charset="0"/>
                <a:cs typeface="+mn-cs"/>
              </a:rPr>
              <a:t>ISA [DE] 200</a:t>
            </a:r>
            <a:r>
              <a:rPr lang="de-DE" altLang="de-DE" sz="1600" dirty="0">
                <a:solidFill>
                  <a:srgbClr val="000000"/>
                </a:solidFill>
                <a:latin typeface="Century Gothic" pitchFamily="34" charset="0"/>
              </a:rPr>
              <a:t>)</a:t>
            </a:r>
            <a:endParaRPr lang="de-DE" altLang="de-DE" sz="1600" dirty="0">
              <a:solidFill>
                <a:srgbClr val="FF0000"/>
              </a:solidFill>
              <a:latin typeface="Century Gothic" pitchFamily="34" charset="0"/>
              <a:cs typeface="+mn-cs"/>
            </a:endParaRPr>
          </a:p>
          <a:p>
            <a:pPr marL="627063" indent="-627063">
              <a:spcBef>
                <a:spcPts val="600"/>
              </a:spcBef>
              <a:spcAft>
                <a:spcPts val="600"/>
              </a:spcAft>
              <a:tabLst>
                <a:tab pos="542925" algn="l"/>
              </a:tabLst>
              <a:defRPr/>
            </a:pPr>
            <a:r>
              <a:rPr lang="de-DE" altLang="de-DE" sz="1600" dirty="0">
                <a:solidFill>
                  <a:srgbClr val="000000"/>
                </a:solidFill>
                <a:latin typeface="Century Gothic" pitchFamily="34" charset="0"/>
                <a:cs typeface="+mn-cs"/>
                <a:sym typeface="Wingdings" pitchFamily="2" charset="2"/>
              </a:rPr>
              <a:t>4.3	Bestimmung der Wesentlichkeitsgrenzen (</a:t>
            </a:r>
            <a:r>
              <a:rPr lang="de-DE" altLang="de-DE" sz="1600" dirty="0">
                <a:solidFill>
                  <a:srgbClr val="FF0000"/>
                </a:solidFill>
                <a:latin typeface="Century Gothic" pitchFamily="34" charset="0"/>
                <a:cs typeface="+mn-cs"/>
                <a:sym typeface="Wingdings" pitchFamily="2" charset="2"/>
              </a:rPr>
              <a:t>ISA [DE] 320</a:t>
            </a:r>
            <a:r>
              <a:rPr lang="de-DE" altLang="de-DE" sz="1600" dirty="0">
                <a:solidFill>
                  <a:srgbClr val="000000"/>
                </a:solidFill>
                <a:latin typeface="Century Gothic" pitchFamily="34" charset="0"/>
                <a:cs typeface="+mn-cs"/>
                <a:sym typeface="Wingdings" pitchFamily="2" charset="2"/>
              </a:rPr>
              <a:t>)</a:t>
            </a:r>
          </a:p>
          <a:p>
            <a:pPr marL="627063" indent="-627063">
              <a:spcBef>
                <a:spcPts val="600"/>
              </a:spcBef>
              <a:spcAft>
                <a:spcPts val="600"/>
              </a:spcAft>
              <a:buClr>
                <a:srgbClr val="FF0000"/>
              </a:buClr>
              <a:tabLst>
                <a:tab pos="542925" algn="l"/>
              </a:tabLst>
              <a:defRPr/>
            </a:pPr>
            <a:r>
              <a:rPr lang="de-DE" altLang="de-DE" sz="1600" dirty="0">
                <a:solidFill>
                  <a:srgbClr val="000000"/>
                </a:solidFill>
                <a:latin typeface="Century Gothic" pitchFamily="34" charset="0"/>
                <a:cs typeface="+mn-cs"/>
                <a:sym typeface="Wingdings" pitchFamily="2" charset="2"/>
              </a:rPr>
              <a:t>4.4	Reaktionen des Abschlussprüfers auf beurteilte Risiken (</a:t>
            </a:r>
            <a:r>
              <a:rPr lang="de-DE" altLang="de-DE" sz="1600" dirty="0">
                <a:solidFill>
                  <a:srgbClr val="FF0000"/>
                </a:solidFill>
                <a:latin typeface="Century Gothic" pitchFamily="34" charset="0"/>
                <a:cs typeface="+mn-cs"/>
                <a:sym typeface="Wingdings" pitchFamily="2" charset="2"/>
              </a:rPr>
              <a:t>ISA [DE] 330</a:t>
            </a:r>
            <a:r>
              <a:rPr lang="de-DE" altLang="de-DE" sz="1600" dirty="0">
                <a:solidFill>
                  <a:srgbClr val="000000"/>
                </a:solidFill>
                <a:latin typeface="Century Gothic" pitchFamily="34" charset="0"/>
                <a:cs typeface="+mn-cs"/>
                <a:sym typeface="Wingdings" pitchFamily="2" charset="2"/>
              </a:rPr>
              <a:t>)</a:t>
            </a:r>
          </a:p>
          <a:p>
            <a:pPr marL="627063" indent="-627063">
              <a:spcBef>
                <a:spcPts val="600"/>
              </a:spcBef>
              <a:spcAft>
                <a:spcPts val="600"/>
              </a:spcAft>
              <a:buClr>
                <a:srgbClr val="FF0000"/>
              </a:buClr>
              <a:tabLst>
                <a:tab pos="542925" algn="l"/>
              </a:tabLst>
              <a:defRPr/>
            </a:pPr>
            <a:r>
              <a:rPr lang="de-DE" altLang="de-DE" sz="1600" dirty="0">
                <a:solidFill>
                  <a:srgbClr val="000000"/>
                </a:solidFill>
                <a:latin typeface="Century Gothic" pitchFamily="34" charset="0"/>
                <a:cs typeface="+mn-cs"/>
                <a:sym typeface="Wingdings" pitchFamily="2" charset="2"/>
              </a:rPr>
              <a:t>4.5	Beurteilung der während einer Abschlussprüfung identifizierten falschen Darstellungen (</a:t>
            </a:r>
            <a:r>
              <a:rPr lang="de-DE" altLang="de-DE" sz="1600" dirty="0">
                <a:solidFill>
                  <a:srgbClr val="FF0000"/>
                </a:solidFill>
                <a:latin typeface="Century Gothic" pitchFamily="34" charset="0"/>
                <a:cs typeface="+mn-cs"/>
                <a:sym typeface="Wingdings" pitchFamily="2" charset="2"/>
              </a:rPr>
              <a:t>ISA [DE] 450</a:t>
            </a:r>
            <a:r>
              <a:rPr lang="de-DE" altLang="de-DE" sz="1600" dirty="0">
                <a:solidFill>
                  <a:srgbClr val="000000"/>
                </a:solidFill>
                <a:latin typeface="Century Gothic" pitchFamily="34" charset="0"/>
                <a:cs typeface="+mn-cs"/>
                <a:sym typeface="Wingdings" pitchFamily="2" charset="2"/>
              </a:rPr>
              <a:t>) </a:t>
            </a:r>
          </a:p>
        </p:txBody>
      </p:sp>
      <p:sp>
        <p:nvSpPr>
          <p:cNvPr id="6147" name="AutoShape 3">
            <a:extLst>
              <a:ext uri="{FF2B5EF4-FFF2-40B4-BE49-F238E27FC236}">
                <a16:creationId xmlns:a16="http://schemas.microsoft.com/office/drawing/2014/main" id="{650B88BE-0C11-4B4D-A551-73EB26E574B3}"/>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46789" name="Textfeld 1">
            <a:extLst>
              <a:ext uri="{FF2B5EF4-FFF2-40B4-BE49-F238E27FC236}">
                <a16:creationId xmlns:a16="http://schemas.microsoft.com/office/drawing/2014/main" id="{A86CD2D1-8084-49ED-9140-276BF859559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3">
            <a:extLst>
              <a:ext uri="{FF2B5EF4-FFF2-40B4-BE49-F238E27FC236}">
                <a16:creationId xmlns:a16="http://schemas.microsoft.com/office/drawing/2014/main" id="{1FF86547-DAFF-4481-9B02-051C83A6C16D}"/>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8" name="Textfeld 1">
            <a:extLst>
              <a:ext uri="{FF2B5EF4-FFF2-40B4-BE49-F238E27FC236}">
                <a16:creationId xmlns:a16="http://schemas.microsoft.com/office/drawing/2014/main" id="{7FFF97AF-DC22-4707-839B-2119BBF7C60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9" name="Rectangle 2">
            <a:extLst>
              <a:ext uri="{FF2B5EF4-FFF2-40B4-BE49-F238E27FC236}">
                <a16:creationId xmlns:a16="http://schemas.microsoft.com/office/drawing/2014/main" id="{6FDCAC9A-05DB-4C3E-A3B3-6FCFFFE1E5A3}"/>
              </a:ext>
            </a:extLst>
          </p:cNvPr>
          <p:cNvSpPr txBox="1">
            <a:spLocks/>
          </p:cNvSpPr>
          <p:nvPr/>
        </p:nvSpPr>
        <p:spPr bwMode="auto">
          <a:xfrm>
            <a:off x="1030780" y="684213"/>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4.1	</a:t>
            </a:r>
            <a:r>
              <a:rPr lang="de-DE" sz="2800" dirty="0">
                <a:latin typeface="Century Gothic" panose="020B0502020202020204" pitchFamily="34" charset="0"/>
              </a:rPr>
              <a:t>Grundsätze der Prüfungsplanung bei der Abschlussprüfung (ISA [DE] 300)</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4.1.1</a:t>
            </a:r>
            <a:r>
              <a:rPr lang="de-DE" sz="1800" b="0" dirty="0">
                <a:latin typeface="Century Gothic" panose="020B0502020202020204" pitchFamily="34" charset="0"/>
              </a:rPr>
              <a:t>	Welche „Planungen kennen wir im Lebensalltag“?</a:t>
            </a:r>
          </a:p>
          <a:p>
            <a:pPr marL="2724150" lvl="4" indent="-895350">
              <a:spcBef>
                <a:spcPts val="600"/>
              </a:spcBef>
              <a:spcAft>
                <a:spcPts val="600"/>
              </a:spcAft>
              <a:tabLst>
                <a:tab pos="444500" algn="l"/>
              </a:tabLst>
            </a:pPr>
            <a:r>
              <a:rPr lang="de-DE" sz="1800" dirty="0">
                <a:latin typeface="Century Gothic" panose="020B0502020202020204" pitchFamily="34" charset="0"/>
              </a:rPr>
              <a:t>4.1.2	</a:t>
            </a:r>
            <a:r>
              <a:rPr lang="de-DE" sz="1800" b="0" dirty="0">
                <a:latin typeface="Century Gothic" panose="020B0502020202020204" pitchFamily="34" charset="0"/>
              </a:rPr>
              <a:t>Warum lohnt sich eine Planung?</a:t>
            </a:r>
          </a:p>
          <a:p>
            <a:pPr marL="2724150" lvl="4" indent="-895350">
              <a:spcBef>
                <a:spcPts val="600"/>
              </a:spcBef>
              <a:spcAft>
                <a:spcPts val="600"/>
              </a:spcAft>
              <a:tabLst>
                <a:tab pos="444500" algn="l"/>
              </a:tabLst>
            </a:pPr>
            <a:r>
              <a:rPr lang="de-DE" sz="1800" dirty="0">
                <a:latin typeface="Century Gothic" panose="020B0502020202020204" pitchFamily="34" charset="0"/>
              </a:rPr>
              <a:t>4.1.3	</a:t>
            </a:r>
            <a:r>
              <a:rPr lang="de-DE" sz="1800" b="0" dirty="0">
                <a:latin typeface="Century Gothic" panose="020B0502020202020204" pitchFamily="34" charset="0"/>
              </a:rPr>
              <a:t>Besondere Bedeutung der Prüfungsplanung </a:t>
            </a:r>
            <a:br>
              <a:rPr lang="de-DE" sz="1800" b="0" dirty="0">
                <a:latin typeface="Century Gothic" panose="020B0502020202020204" pitchFamily="34" charset="0"/>
              </a:rPr>
            </a:br>
            <a:r>
              <a:rPr lang="de-DE" sz="1800" b="0" dirty="0">
                <a:latin typeface="Century Gothic" panose="020B0502020202020204" pitchFamily="34" charset="0"/>
              </a:rPr>
              <a:t>bei der Abschlussprüfung</a:t>
            </a:r>
          </a:p>
          <a:p>
            <a:pPr marL="2724150" lvl="4" indent="-895350">
              <a:spcBef>
                <a:spcPts val="600"/>
              </a:spcBef>
              <a:spcAft>
                <a:spcPts val="600"/>
              </a:spcAft>
              <a:tabLst>
                <a:tab pos="444500" algn="l"/>
              </a:tabLst>
            </a:pPr>
            <a:r>
              <a:rPr lang="de-DE" sz="1800" dirty="0">
                <a:latin typeface="Century Gothic" panose="020B0502020202020204" pitchFamily="34" charset="0"/>
              </a:rPr>
              <a:t>4.1.4	</a:t>
            </a:r>
            <a:r>
              <a:rPr lang="de-DE" sz="1800" b="0" dirty="0">
                <a:latin typeface="Century Gothic" panose="020B0502020202020204" pitchFamily="34" charset="0"/>
              </a:rPr>
              <a:t>Zielsetzung der Prüfungsplanung</a:t>
            </a:r>
          </a:p>
          <a:p>
            <a:pPr marL="2724150" lvl="4" indent="-895350">
              <a:spcBef>
                <a:spcPts val="600"/>
              </a:spcBef>
              <a:spcAft>
                <a:spcPts val="600"/>
              </a:spcAft>
              <a:tabLst>
                <a:tab pos="444500" algn="l"/>
              </a:tabLst>
            </a:pPr>
            <a:r>
              <a:rPr lang="de-DE" sz="1800" dirty="0">
                <a:latin typeface="Century Gothic" panose="020B0502020202020204" pitchFamily="34" charset="0"/>
              </a:rPr>
              <a:t>4.1.5	</a:t>
            </a:r>
            <a:r>
              <a:rPr lang="de-DE" sz="1800" b="0" dirty="0">
                <a:latin typeface="Century Gothic" panose="020B0502020202020204" pitchFamily="34" charset="0"/>
              </a:rPr>
              <a:t>Art und Umfang der Prüfungsplanung (ISA [DE] 300)</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12" name="Textfeld 11">
            <a:extLst>
              <a:ext uri="{FF2B5EF4-FFF2-40B4-BE49-F238E27FC236}">
                <a16:creationId xmlns:a16="http://schemas.microsoft.com/office/drawing/2014/main" id="{0CD615A2-82AC-4DC6-A3E2-4DD9EB439C58}"/>
              </a:ext>
            </a:extLst>
          </p:cNvPr>
          <p:cNvSpPr txBox="1"/>
          <p:nvPr/>
        </p:nvSpPr>
        <p:spPr>
          <a:xfrm>
            <a:off x="1055290" y="1787054"/>
            <a:ext cx="9145166" cy="3586162"/>
          </a:xfrm>
          <a:prstGeom prst="rect">
            <a:avLst/>
          </a:prstGeom>
          <a:noFill/>
        </p:spPr>
        <p:txBody>
          <a:bodyPr wrap="square" lIns="0" tIns="0" rIns="0" bIns="0">
            <a:spAutoFit/>
          </a:bodyPr>
          <a:lstStyle/>
          <a:p>
            <a:pPr marL="266700" indent="-266700" eaLnBrk="1" hangingPunct="1">
              <a:spcBef>
                <a:spcPts val="300"/>
              </a:spcBef>
              <a:spcAft>
                <a:spcPts val="300"/>
              </a:spcAft>
              <a:buFont typeface="Arial" panose="020B0604020202020204" pitchFamily="34" charset="0"/>
              <a:buChar char="•"/>
              <a:defRPr/>
            </a:pPr>
            <a:r>
              <a:rPr lang="de-DE" altLang="de-DE" dirty="0">
                <a:solidFill>
                  <a:srgbClr val="000000"/>
                </a:solidFill>
                <a:latin typeface="Century Gothic" panose="020B0502020202020204" pitchFamily="34" charset="0"/>
                <a:ea typeface="Verdana" panose="020B0604030504040204" pitchFamily="34" charset="0"/>
                <a:cs typeface="Verdana" panose="020B0604030504040204" pitchFamily="34" charset="0"/>
              </a:rPr>
              <a:t>Urlaubsplanung</a:t>
            </a:r>
          </a:p>
          <a:p>
            <a:pPr marL="266700" eaLnBrk="1" hangingPunct="1">
              <a:spcBef>
                <a:spcPts val="300"/>
              </a:spcBef>
              <a:spcAft>
                <a:spcPts val="300"/>
              </a:spcAft>
              <a:buClr>
                <a:srgbClr val="003371"/>
              </a:buCl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(Ort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sym typeface="Wingdings" panose="05000000000000000000" pitchFamily="2" charset="2"/>
              </a:rPr>
              <a:t> Temperaturtabelle  Kleidung, Transfer  etc.?)</a:t>
            </a:r>
          </a:p>
          <a:p>
            <a:pPr marL="266700" eaLnBrk="1" hangingPunct="1">
              <a:spcBef>
                <a:spcPts val="0"/>
              </a:spcBef>
              <a:spcAft>
                <a:spcPts val="0"/>
              </a:spcAft>
              <a:buClr>
                <a:srgbClr val="003371"/>
              </a:buClr>
              <a:defRPr/>
            </a:pPr>
            <a:endPar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endParaRPr>
          </a:p>
          <a:p>
            <a:pPr marL="266700" indent="-266700" eaLnBrk="1" hangingPunct="1">
              <a:spcBef>
                <a:spcPts val="300"/>
              </a:spcBef>
              <a:spcAft>
                <a:spcPts val="300"/>
              </a:spcAft>
              <a:buFont typeface="Arial" panose="020B0604020202020204" pitchFamily="34" charset="0"/>
              <a:buChar char="•"/>
              <a:defRPr/>
            </a:pPr>
            <a:r>
              <a:rPr lang="de-DE" altLang="de-DE" dirty="0">
                <a:solidFill>
                  <a:srgbClr val="000000"/>
                </a:solidFill>
                <a:latin typeface="Century Gothic" panose="020B0502020202020204" pitchFamily="34" charset="0"/>
                <a:ea typeface="Verdana" panose="020B0604030504040204" pitchFamily="34" charset="0"/>
                <a:cs typeface="Verdana" panose="020B0604030504040204" pitchFamily="34" charset="0"/>
              </a:rPr>
              <a:t>Bauplanung</a:t>
            </a:r>
          </a:p>
          <a:p>
            <a:pPr marL="266700" eaLnBrk="1" hangingPunct="1">
              <a:spcBef>
                <a:spcPts val="300"/>
              </a:spcBef>
              <a:spcAft>
                <a:spcPts val="300"/>
              </a:spcAft>
              <a:buClr>
                <a:srgbClr val="003371"/>
              </a:buCl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(Grundriss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sym typeface="Wingdings" panose="05000000000000000000" pitchFamily="2" charset="2"/>
              </a:rPr>
              <a:t>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Kostenplanung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sym typeface="Wingdings" panose="05000000000000000000" pitchFamily="2" charset="2"/>
              </a:rPr>
              <a:t>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zeitl. Planung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sym typeface="Wingdings" panose="05000000000000000000" pitchFamily="2" charset="2"/>
              </a:rPr>
              <a:t>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Bodenbeschaffenheit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sym typeface="Wingdings" panose="05000000000000000000" pitchFamily="2" charset="2"/>
              </a:rPr>
              <a:t></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 Grundstücksgröße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sym typeface="Wingdings" panose="05000000000000000000" pitchFamily="2" charset="2"/>
              </a:rPr>
              <a:t>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rechtliche Rahmenbedingungen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sym typeface="Wingdings" panose="05000000000000000000" pitchFamily="2" charset="2"/>
              </a:rPr>
              <a:t>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finanzielle Möglichkeiten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sym typeface="Wingdings" panose="05000000000000000000" pitchFamily="2" charset="2"/>
              </a:rPr>
              <a:t></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 etc.)</a:t>
            </a:r>
          </a:p>
          <a:p>
            <a:pPr marL="266700" eaLnBrk="1" hangingPunct="1">
              <a:spcBef>
                <a:spcPts val="0"/>
              </a:spcBef>
              <a:spcAft>
                <a:spcPts val="0"/>
              </a:spcAft>
              <a:buClr>
                <a:srgbClr val="003371"/>
              </a:buClr>
              <a:defRPr/>
            </a:pPr>
            <a:endPar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endParaRPr>
          </a:p>
          <a:p>
            <a:pPr marL="266700" indent="-266700" eaLnBrk="1" hangingPunct="1">
              <a:spcBef>
                <a:spcPts val="300"/>
              </a:spcBef>
              <a:spcAft>
                <a:spcPts val="300"/>
              </a:spcAft>
              <a:buFontTx/>
              <a:buChar char="•"/>
              <a:defRPr/>
            </a:pPr>
            <a:r>
              <a:rPr lang="de-DE" altLang="de-DE" dirty="0">
                <a:solidFill>
                  <a:srgbClr val="000000"/>
                </a:solidFill>
                <a:latin typeface="Century Gothic" panose="020B0502020202020204" pitchFamily="34" charset="0"/>
                <a:ea typeface="Verdana" panose="020B0604030504040204" pitchFamily="34" charset="0"/>
                <a:cs typeface="Verdana" panose="020B0604030504040204" pitchFamily="34" charset="0"/>
              </a:rPr>
              <a:t>Auftragsplanung</a:t>
            </a:r>
          </a:p>
          <a:p>
            <a:pPr marL="266700" eaLnBrk="1" hangingPunct="1">
              <a:spcBef>
                <a:spcPts val="300"/>
              </a:spcBef>
              <a:spcAft>
                <a:spcPts val="300"/>
              </a:spcAft>
              <a:buClr>
                <a:srgbClr val="003371"/>
              </a:buCl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(Produzierendes Gewerbe </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sym typeface="Wingdings" panose="05000000000000000000" pitchFamily="2" charset="2"/>
              </a:rPr>
              <a:t> Arbeitsvorbereitung  vorgelagerter Beschaffungsprozess für Rohstoffe  Zeitplanung  Maschinenausstattung  etc.)</a:t>
            </a:r>
            <a:endPar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endParaRPr>
          </a:p>
          <a:p>
            <a:pPr marL="266700" eaLnBrk="1" hangingPunct="1">
              <a:spcBef>
                <a:spcPts val="300"/>
              </a:spcBef>
              <a:spcAft>
                <a:spcPts val="300"/>
              </a:spcAft>
              <a:buClr>
                <a:srgbClr val="003371"/>
              </a:buClr>
              <a:defRPr/>
            </a:pPr>
            <a:endPar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endParaRPr>
          </a:p>
          <a:p>
            <a:pPr marL="266700" eaLnBrk="1" hangingPunct="1">
              <a:spcBef>
                <a:spcPts val="300"/>
              </a:spcBef>
              <a:spcAft>
                <a:spcPts val="300"/>
              </a:spcAft>
              <a:buClr>
                <a:srgbClr val="003371"/>
              </a:buClr>
              <a:defRPr/>
            </a:pPr>
            <a:endPar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endParaRPr>
          </a:p>
        </p:txBody>
      </p:sp>
      <p:sp>
        <p:nvSpPr>
          <p:cNvPr id="10246" name="Rectangle 2">
            <a:extLst>
              <a:ext uri="{FF2B5EF4-FFF2-40B4-BE49-F238E27FC236}">
                <a16:creationId xmlns:a16="http://schemas.microsoft.com/office/drawing/2014/main" id="{44268A4F-6F13-4374-A587-F64980FDF15B}"/>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400" b="1">
                <a:solidFill>
                  <a:schemeClr val="tx1"/>
                </a:solidFill>
                <a:latin typeface="Verdana" pitchFamily="34" charset="0"/>
              </a:defRPr>
            </a:lvl1pPr>
            <a:lvl2pPr marL="180975" indent="-179388" eaLnBrk="0" hangingPunct="0">
              <a:defRPr sz="1400" b="1">
                <a:solidFill>
                  <a:schemeClr val="tx1"/>
                </a:solidFill>
                <a:latin typeface="Verdana" pitchFamily="34" charset="0"/>
              </a:defRPr>
            </a:lvl2pPr>
            <a:lvl3pPr marL="541338" indent="-180975" eaLnBrk="0" hangingPunct="0">
              <a:defRPr sz="1400" b="1">
                <a:solidFill>
                  <a:schemeClr val="tx1"/>
                </a:solidFill>
                <a:latin typeface="Verdana" pitchFamily="34" charset="0"/>
              </a:defRPr>
            </a:lvl3pPr>
            <a:lvl4pPr marL="895350" indent="-174625" eaLnBrk="0" hangingPunct="0">
              <a:defRPr sz="1400" b="1">
                <a:solidFill>
                  <a:schemeClr val="tx1"/>
                </a:solidFill>
                <a:latin typeface="Verdana" pitchFamily="34" charset="0"/>
              </a:defRPr>
            </a:lvl4pPr>
            <a:lvl5pPr marL="1257300" indent="-180975" eaLnBrk="0" hangingPunct="0">
              <a:defRPr sz="1400" b="1">
                <a:solidFill>
                  <a:schemeClr val="tx1"/>
                </a:solidFill>
                <a:latin typeface="Verdana" pitchFamily="34" charset="0"/>
              </a:defRPr>
            </a:lvl5pPr>
            <a:lvl6pPr marL="17145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1717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26289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0861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lnSpc>
                <a:spcPct val="110000"/>
              </a:lnSpc>
              <a:spcBef>
                <a:spcPts val="300"/>
              </a:spcBef>
              <a:spcAft>
                <a:spcPts val="300"/>
              </a:spcAft>
              <a:defRPr/>
            </a:pPr>
            <a:r>
              <a:rPr lang="de-DE" altLang="de-DE" sz="1600" dirty="0">
                <a:solidFill>
                  <a:srgbClr val="00B0F0"/>
                </a:solidFill>
                <a:latin typeface="Century Gothic" pitchFamily="34" charset="0"/>
                <a:cs typeface="+mn-cs"/>
              </a:rPr>
              <a:t>4.1 Grundsätze der Prüfungsplanung bei der Abschlussprüfung (ISA [DE] 300)  </a:t>
            </a: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1418400"/>
            <a:ext cx="547746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4.1.1 Welche „Planungen kennen wir im Lebensalltag“?</a:t>
            </a:r>
          </a:p>
        </p:txBody>
      </p:sp>
      <p:sp>
        <p:nvSpPr>
          <p:cNvPr id="10" name="Textfeld 1">
            <a:extLst>
              <a:ext uri="{FF2B5EF4-FFF2-40B4-BE49-F238E27FC236}">
                <a16:creationId xmlns:a16="http://schemas.microsoft.com/office/drawing/2014/main" id="{DC60126C-3AEA-413F-BB4F-A266DDDFF18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20D2D078-1C9D-4B28-949F-B3FE64D1A81A}"/>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12" name="Textfeld 11">
            <a:extLst>
              <a:ext uri="{FF2B5EF4-FFF2-40B4-BE49-F238E27FC236}">
                <a16:creationId xmlns:a16="http://schemas.microsoft.com/office/drawing/2014/main" id="{D38E47E3-3DD2-462B-B772-BEBBE888CF41}"/>
              </a:ext>
            </a:extLst>
          </p:cNvPr>
          <p:cNvSpPr txBox="1"/>
          <p:nvPr/>
        </p:nvSpPr>
        <p:spPr>
          <a:xfrm>
            <a:off x="1054800" y="1418400"/>
            <a:ext cx="8497584" cy="2754600"/>
          </a:xfrm>
          <a:prstGeom prst="rect">
            <a:avLst/>
          </a:prstGeom>
          <a:noFill/>
        </p:spPr>
        <p:txBody>
          <a:bodyPr wrap="square" lIns="0" tIns="0" rIns="0" bIns="0">
            <a:spAutoFit/>
          </a:bodyPr>
          <a:lstStyle/>
          <a:p>
            <a:pPr marL="266700" indent="-2667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Sicherstellung eines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erfolgreichen Projekts</a:t>
            </a:r>
          </a:p>
          <a:p>
            <a:pPr marL="266700" indent="-266700" eaLnBrk="1"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Vermeidung</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 unnötiger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Überraschungen</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 da zuvor wesentliche Aspekte nicht bedacht wurden, so z. B. bei</a:t>
            </a:r>
          </a:p>
          <a:p>
            <a:pPr marL="542925" indent="-276225"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Urlaub</a:t>
            </a:r>
          </a:p>
          <a:p>
            <a:pPr marL="542925" indent="-276225"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Hausbau</a:t>
            </a:r>
          </a:p>
          <a:p>
            <a:pPr marL="542925" indent="-276225"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Produktionsauftrag</a:t>
            </a:r>
          </a:p>
          <a:p>
            <a:pPr marL="266700" indent="-2667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Sicherstellung eines möglichst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effizienten Projektverlaufs</a:t>
            </a:r>
          </a:p>
          <a:p>
            <a:pPr marL="552450" indent="-285750" eaLnBrk="1" hangingPunct="1">
              <a:spcBef>
                <a:spcPts val="300"/>
              </a:spcBef>
              <a:spcAft>
                <a:spcPts val="300"/>
              </a:spcAft>
              <a:buFont typeface="Wingdings" panose="05000000000000000000" pitchFamily="2" charset="2"/>
              <a:buChar cha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sym typeface="Wingdings" panose="05000000000000000000" pitchFamily="2" charset="2"/>
              </a:rPr>
              <a:t>Optimierung Ressourcen und zeitliche Rahmenvorgabe</a:t>
            </a:r>
            <a:endPar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endParaRPr>
          </a:p>
          <a:p>
            <a:pPr marL="266700" indent="-266700" eaLnBrk="1" hangingPunct="1">
              <a:spcBef>
                <a:spcPts val="300"/>
              </a:spcBef>
              <a:spcAft>
                <a:spcPts val="300"/>
              </a:spcAft>
              <a:buClr>
                <a:schemeClr val="tx1"/>
              </a:buClr>
              <a:buFontTx/>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Planung</a:t>
            </a: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 der Kapazitäten/Beteiligten</a:t>
            </a:r>
          </a:p>
        </p:txBody>
      </p:sp>
      <p:sp>
        <p:nvSpPr>
          <p:cNvPr id="10246" name="Rectangle 2">
            <a:extLst>
              <a:ext uri="{FF2B5EF4-FFF2-40B4-BE49-F238E27FC236}">
                <a16:creationId xmlns:a16="http://schemas.microsoft.com/office/drawing/2014/main" id="{030B449F-7229-4556-8561-1D03AD8316EC}"/>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400" b="1">
                <a:solidFill>
                  <a:schemeClr val="tx1"/>
                </a:solidFill>
                <a:latin typeface="Verdana" pitchFamily="34" charset="0"/>
              </a:defRPr>
            </a:lvl1pPr>
            <a:lvl2pPr marL="180975" indent="-179388" eaLnBrk="0" hangingPunct="0">
              <a:defRPr sz="1400" b="1">
                <a:solidFill>
                  <a:schemeClr val="tx1"/>
                </a:solidFill>
                <a:latin typeface="Verdana" pitchFamily="34" charset="0"/>
              </a:defRPr>
            </a:lvl2pPr>
            <a:lvl3pPr marL="541338" indent="-180975" eaLnBrk="0" hangingPunct="0">
              <a:defRPr sz="1400" b="1">
                <a:solidFill>
                  <a:schemeClr val="tx1"/>
                </a:solidFill>
                <a:latin typeface="Verdana" pitchFamily="34" charset="0"/>
              </a:defRPr>
            </a:lvl3pPr>
            <a:lvl4pPr marL="895350" indent="-174625" eaLnBrk="0" hangingPunct="0">
              <a:defRPr sz="1400" b="1">
                <a:solidFill>
                  <a:schemeClr val="tx1"/>
                </a:solidFill>
                <a:latin typeface="Verdana" pitchFamily="34" charset="0"/>
              </a:defRPr>
            </a:lvl4pPr>
            <a:lvl5pPr marL="1257300" indent="-180975" eaLnBrk="0" hangingPunct="0">
              <a:defRPr sz="1400" b="1">
                <a:solidFill>
                  <a:schemeClr val="tx1"/>
                </a:solidFill>
                <a:latin typeface="Verdana" pitchFamily="34" charset="0"/>
              </a:defRPr>
            </a:lvl5pPr>
            <a:lvl6pPr marL="17145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1717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26289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0861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lnSpc>
                <a:spcPct val="110000"/>
              </a:lnSpc>
              <a:spcBef>
                <a:spcPts val="300"/>
              </a:spcBef>
              <a:spcAft>
                <a:spcPts val="300"/>
              </a:spcAft>
              <a:defRPr/>
            </a:pPr>
            <a:r>
              <a:rPr lang="de-DE" altLang="de-DE" sz="1600" dirty="0">
                <a:solidFill>
                  <a:srgbClr val="00B0F0"/>
                </a:solidFill>
                <a:latin typeface="Century Gothic" pitchFamily="34" charset="0"/>
                <a:cs typeface="+mn-cs"/>
              </a:rPr>
              <a:t>4.1.2 Warum lohnt sich eine Planung?</a:t>
            </a:r>
          </a:p>
        </p:txBody>
      </p:sp>
      <p:sp>
        <p:nvSpPr>
          <p:cNvPr id="9" name="Textfeld 1">
            <a:extLst>
              <a:ext uri="{FF2B5EF4-FFF2-40B4-BE49-F238E27FC236}">
                <a16:creationId xmlns:a16="http://schemas.microsoft.com/office/drawing/2014/main" id="{BFC4E47A-998D-4AE2-BF1D-70912EE465D5}"/>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DE261B57-D31F-4B3E-B860-C03F41AAFBF6}"/>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7027" name="Textfeld 11">
            <a:extLst>
              <a:ext uri="{FF2B5EF4-FFF2-40B4-BE49-F238E27FC236}">
                <a16:creationId xmlns:a16="http://schemas.microsoft.com/office/drawing/2014/main" id="{7500C579-22C8-497D-BCFD-B3CDFB8F21D7}"/>
              </a:ext>
            </a:extLst>
          </p:cNvPr>
          <p:cNvSpPr txBox="1">
            <a:spLocks noChangeArrowheads="1"/>
          </p:cNvSpPr>
          <p:nvPr/>
        </p:nvSpPr>
        <p:spPr bwMode="auto">
          <a:xfrm>
            <a:off x="1054800" y="1418400"/>
            <a:ext cx="10801350" cy="478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66700" indent="-266700">
              <a:defRPr sz="1600" b="1">
                <a:solidFill>
                  <a:schemeClr val="tx1"/>
                </a:solidFill>
                <a:latin typeface="Verdana" panose="020B0604030504040204" pitchFamily="34" charset="0"/>
                <a:cs typeface="Arial" panose="020B0604020202020204" pitchFamily="34" charset="0"/>
              </a:defRPr>
            </a:lvl1pPr>
            <a:lvl2pPr marL="542925" indent="-276225">
              <a:defRPr sz="1600" b="1">
                <a:solidFill>
                  <a:schemeClr val="tx1"/>
                </a:solidFill>
                <a:latin typeface="Verdana" panose="020B0604030504040204" pitchFamily="34" charset="0"/>
                <a:cs typeface="Arial" panose="020B0604020202020204" pitchFamily="34" charset="0"/>
              </a:defRPr>
            </a:lvl2pPr>
            <a:lvl3pPr marL="809625" indent="-2667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buFont typeface="Arial" panose="020B0604020202020204" pitchFamily="34" charset="0"/>
              <a:buChar char="•"/>
            </a:pPr>
            <a:r>
              <a:rPr lang="de-DE" altLang="de-DE" b="0" dirty="0">
                <a:solidFill>
                  <a:srgbClr val="000000"/>
                </a:solidFill>
                <a:latin typeface="Century Gothic" panose="020B0502020202020204" pitchFamily="34" charset="0"/>
              </a:rPr>
              <a:t>Planung ist Voraussetzung für ziel- und zeitgerechte sowie wirtschaftliche Prüfungsdurchführung</a:t>
            </a:r>
            <a:br>
              <a:rPr lang="de-DE" altLang="de-DE" b="0" dirty="0">
                <a:solidFill>
                  <a:srgbClr val="000000"/>
                </a:solidFill>
                <a:latin typeface="Century Gothic" panose="020B0502020202020204" pitchFamily="34" charset="0"/>
              </a:rPr>
            </a:br>
            <a:r>
              <a:rPr lang="de-DE" altLang="de-DE" b="0" dirty="0">
                <a:solidFill>
                  <a:srgbClr val="000000"/>
                </a:solidFill>
                <a:latin typeface="Century Gothic" panose="020B0502020202020204" pitchFamily="34" charset="0"/>
              </a:rPr>
              <a:t>(ISA [DE] 300) </a:t>
            </a:r>
          </a:p>
          <a:p>
            <a:pPr eaLnBrk="1" hangingPunct="1">
              <a:spcBef>
                <a:spcPts val="300"/>
              </a:spcBef>
              <a:spcAft>
                <a:spcPts val="300"/>
              </a:spcAft>
              <a:buFont typeface="Arial" panose="020B0604020202020204" pitchFamily="34" charset="0"/>
              <a:buChar char="•"/>
            </a:pPr>
            <a:r>
              <a:rPr lang="de-DE" altLang="de-DE" b="0" dirty="0">
                <a:solidFill>
                  <a:srgbClr val="000000"/>
                </a:solidFill>
                <a:latin typeface="Century Gothic" panose="020B0502020202020204" pitchFamily="34" charset="0"/>
              </a:rPr>
              <a:t>Die Prüfungsplanung ist ein Teilprozess der Jahresabschlussprüfung</a:t>
            </a:r>
          </a:p>
          <a:p>
            <a:pPr eaLnBrk="1" hangingPunct="1">
              <a:spcBef>
                <a:spcPts val="300"/>
              </a:spcBef>
              <a:spcAft>
                <a:spcPts val="300"/>
              </a:spcAft>
              <a:buFont typeface="Arial" panose="020B0604020202020204" pitchFamily="34" charset="0"/>
              <a:buChar char="•"/>
            </a:pPr>
            <a:r>
              <a:rPr lang="de-DE" altLang="de-DE" b="0" dirty="0">
                <a:solidFill>
                  <a:srgbClr val="000000"/>
                </a:solidFill>
                <a:latin typeface="Century Gothic" panose="020B0502020202020204" pitchFamily="34" charset="0"/>
              </a:rPr>
              <a:t>Prozesse der Jahresabschlussprüfung (WP-Handbuch 2023, 18. Aufl., Kap. L):</a:t>
            </a:r>
          </a:p>
          <a:p>
            <a:pPr lvl="1" eaLnBrk="1" hangingPunct="1">
              <a:spcBef>
                <a:spcPts val="300"/>
              </a:spcBef>
              <a:spcAft>
                <a:spcPts val="300"/>
              </a:spcAft>
              <a:buFont typeface="Wingdings" panose="05000000000000000000" pitchFamily="2" charset="2"/>
              <a:buChar char=""/>
            </a:pPr>
            <a:r>
              <a:rPr lang="de-DE" altLang="de-DE" b="0" dirty="0">
                <a:solidFill>
                  <a:srgbClr val="000000"/>
                </a:solidFill>
                <a:latin typeface="Century Gothic" panose="020B0502020202020204" pitchFamily="34" charset="0"/>
              </a:rPr>
              <a:t>Prüfungsplanung</a:t>
            </a:r>
          </a:p>
          <a:p>
            <a:pPr lvl="2" eaLnBrk="1" hangingPunct="1">
              <a:spcBef>
                <a:spcPts val="300"/>
              </a:spcBef>
              <a:spcAft>
                <a:spcPts val="300"/>
              </a:spcAft>
              <a:buClr>
                <a:srgbClr val="003371"/>
              </a:buClr>
              <a:buFont typeface="Symbol" panose="05050102010706020507" pitchFamily="18" charset="2"/>
              <a:buChar char="-"/>
            </a:pPr>
            <a:r>
              <a:rPr lang="de-DE" altLang="de-DE" b="0" dirty="0">
                <a:solidFill>
                  <a:srgbClr val="000000"/>
                </a:solidFill>
                <a:latin typeface="Century Gothic" panose="020B0502020202020204" pitchFamily="34" charset="0"/>
              </a:rPr>
              <a:t>Auftragsannahme</a:t>
            </a:r>
          </a:p>
          <a:p>
            <a:pPr lvl="2" eaLnBrk="1" hangingPunct="1">
              <a:spcBef>
                <a:spcPts val="300"/>
              </a:spcBef>
              <a:spcAft>
                <a:spcPts val="300"/>
              </a:spcAft>
              <a:buClr>
                <a:srgbClr val="003371"/>
              </a:buClr>
              <a:buFont typeface="Symbol" panose="05050102010706020507" pitchFamily="18" charset="2"/>
              <a:buChar char="-"/>
            </a:pPr>
            <a:r>
              <a:rPr lang="de-DE" altLang="de-DE" b="0" dirty="0">
                <a:solidFill>
                  <a:srgbClr val="000000"/>
                </a:solidFill>
                <a:latin typeface="Century Gothic" panose="020B0502020202020204" pitchFamily="34" charset="0"/>
              </a:rPr>
              <a:t>Informationsbeschaffung, vorläufige Risikoeinschätzung</a:t>
            </a:r>
          </a:p>
          <a:p>
            <a:pPr lvl="2" eaLnBrk="1" hangingPunct="1">
              <a:spcBef>
                <a:spcPts val="300"/>
              </a:spcBef>
              <a:spcAft>
                <a:spcPts val="300"/>
              </a:spcAft>
              <a:buClr>
                <a:srgbClr val="003371"/>
              </a:buClr>
              <a:buFont typeface="Symbol" panose="05050102010706020507" pitchFamily="18" charset="2"/>
              <a:buChar char="-"/>
            </a:pPr>
            <a:r>
              <a:rPr lang="de-DE" altLang="de-DE" b="0" dirty="0">
                <a:solidFill>
                  <a:srgbClr val="000000"/>
                </a:solidFill>
                <a:latin typeface="Century Gothic" panose="020B0502020202020204" pitchFamily="34" charset="0"/>
              </a:rPr>
              <a:t>Wesentlichkeit / Beurteilung der Fehlerrisiken</a:t>
            </a:r>
          </a:p>
          <a:p>
            <a:pPr lvl="2" eaLnBrk="1" hangingPunct="1">
              <a:spcBef>
                <a:spcPts val="300"/>
              </a:spcBef>
              <a:spcAft>
                <a:spcPts val="300"/>
              </a:spcAft>
              <a:buClr>
                <a:srgbClr val="003371"/>
              </a:buClr>
              <a:buFont typeface="Symbol" panose="05050102010706020507" pitchFamily="18" charset="2"/>
              <a:buChar char="-"/>
            </a:pPr>
            <a:r>
              <a:rPr lang="de-DE" altLang="de-DE" b="0" dirty="0">
                <a:solidFill>
                  <a:srgbClr val="000000"/>
                </a:solidFill>
                <a:latin typeface="Century Gothic" panose="020B0502020202020204" pitchFamily="34" charset="0"/>
              </a:rPr>
              <a:t>Auswertung IKS</a:t>
            </a:r>
          </a:p>
          <a:p>
            <a:pPr lvl="2" eaLnBrk="1" hangingPunct="1">
              <a:spcBef>
                <a:spcPts val="300"/>
              </a:spcBef>
              <a:spcAft>
                <a:spcPts val="300"/>
              </a:spcAft>
              <a:buClr>
                <a:srgbClr val="003371"/>
              </a:buClr>
              <a:buFont typeface="Symbol" panose="05050102010706020507" pitchFamily="18" charset="2"/>
              <a:buChar char="-"/>
            </a:pPr>
            <a:r>
              <a:rPr lang="de-DE" altLang="de-DE" b="0" dirty="0">
                <a:solidFill>
                  <a:srgbClr val="000000"/>
                </a:solidFill>
                <a:latin typeface="Century Gothic" panose="020B0502020202020204" pitchFamily="34" charset="0"/>
              </a:rPr>
              <a:t>Ableitung Prüfprogramm</a:t>
            </a:r>
          </a:p>
          <a:p>
            <a:pPr lvl="1" eaLnBrk="1" hangingPunct="1">
              <a:spcBef>
                <a:spcPts val="300"/>
              </a:spcBef>
              <a:spcAft>
                <a:spcPts val="300"/>
              </a:spcAft>
              <a:buFont typeface="Wingdings" panose="05000000000000000000" pitchFamily="2" charset="2"/>
              <a:buChar char=""/>
            </a:pPr>
            <a:r>
              <a:rPr lang="de-DE" altLang="de-DE" b="0" dirty="0">
                <a:solidFill>
                  <a:srgbClr val="000000"/>
                </a:solidFill>
                <a:latin typeface="Century Gothic" panose="020B0502020202020204" pitchFamily="34" charset="0"/>
              </a:rPr>
              <a:t>Prüfungsdurchführung</a:t>
            </a:r>
          </a:p>
          <a:p>
            <a:pPr lvl="2" eaLnBrk="1" hangingPunct="1">
              <a:spcBef>
                <a:spcPts val="300"/>
              </a:spcBef>
              <a:spcAft>
                <a:spcPts val="300"/>
              </a:spcAft>
              <a:buClr>
                <a:srgbClr val="003371"/>
              </a:buClr>
              <a:buFont typeface="Symbol" panose="05050102010706020507" pitchFamily="18" charset="2"/>
              <a:buChar char="-"/>
            </a:pPr>
            <a:r>
              <a:rPr lang="de-DE" altLang="de-DE" b="0" dirty="0">
                <a:solidFill>
                  <a:srgbClr val="000000"/>
                </a:solidFill>
                <a:latin typeface="Century Gothic" panose="020B0502020202020204" pitchFamily="34" charset="0"/>
              </a:rPr>
              <a:t>Funktionsprüfungen</a:t>
            </a:r>
          </a:p>
          <a:p>
            <a:pPr lvl="2" eaLnBrk="1" hangingPunct="1">
              <a:spcBef>
                <a:spcPts val="300"/>
              </a:spcBef>
              <a:spcAft>
                <a:spcPts val="300"/>
              </a:spcAft>
              <a:buClr>
                <a:srgbClr val="003371"/>
              </a:buClr>
              <a:buFont typeface="Symbol" panose="05050102010706020507" pitchFamily="18" charset="2"/>
              <a:buChar char="-"/>
            </a:pPr>
            <a:r>
              <a:rPr lang="de-DE" altLang="de-DE" b="0" dirty="0">
                <a:solidFill>
                  <a:srgbClr val="000000"/>
                </a:solidFill>
                <a:latin typeface="Century Gothic" panose="020B0502020202020204" pitchFamily="34" charset="0"/>
              </a:rPr>
              <a:t>Aussagebezogene Prüfungshandlungen</a:t>
            </a:r>
          </a:p>
          <a:p>
            <a:pPr lvl="1" eaLnBrk="1" hangingPunct="1">
              <a:spcBef>
                <a:spcPts val="300"/>
              </a:spcBef>
              <a:spcAft>
                <a:spcPts val="300"/>
              </a:spcAft>
              <a:buFont typeface="Wingdings" panose="05000000000000000000" pitchFamily="2" charset="2"/>
              <a:buChar char=""/>
            </a:pPr>
            <a:r>
              <a:rPr lang="de-DE" altLang="de-DE" b="0" dirty="0">
                <a:solidFill>
                  <a:srgbClr val="000000"/>
                </a:solidFill>
                <a:latin typeface="Century Gothic" panose="020B0502020202020204" pitchFamily="34" charset="0"/>
              </a:rPr>
              <a:t>Abschließende Prüfungshandlungen</a:t>
            </a:r>
          </a:p>
          <a:p>
            <a:pPr lvl="1" eaLnBrk="1" hangingPunct="1">
              <a:spcBef>
                <a:spcPts val="300"/>
              </a:spcBef>
              <a:spcAft>
                <a:spcPts val="300"/>
              </a:spcAft>
              <a:buFont typeface="Wingdings" panose="05000000000000000000" pitchFamily="2" charset="2"/>
              <a:buChar char=""/>
            </a:pPr>
            <a:r>
              <a:rPr lang="de-DE" altLang="de-DE" b="0" dirty="0">
                <a:solidFill>
                  <a:srgbClr val="000000"/>
                </a:solidFill>
                <a:latin typeface="Century Gothic" panose="020B0502020202020204" pitchFamily="34" charset="0"/>
              </a:rPr>
              <a:t>Berichterstattung</a:t>
            </a:r>
          </a:p>
        </p:txBody>
      </p:sp>
      <p:sp>
        <p:nvSpPr>
          <p:cNvPr id="10246" name="Rectangle 2">
            <a:extLst>
              <a:ext uri="{FF2B5EF4-FFF2-40B4-BE49-F238E27FC236}">
                <a16:creationId xmlns:a16="http://schemas.microsoft.com/office/drawing/2014/main" id="{82418364-57F8-465C-A4B6-ACFD9822401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400" b="1">
                <a:solidFill>
                  <a:schemeClr val="tx1"/>
                </a:solidFill>
                <a:latin typeface="Verdana" pitchFamily="34" charset="0"/>
              </a:defRPr>
            </a:lvl1pPr>
            <a:lvl2pPr marL="180975" indent="-179388" eaLnBrk="0" hangingPunct="0">
              <a:defRPr sz="1400" b="1">
                <a:solidFill>
                  <a:schemeClr val="tx1"/>
                </a:solidFill>
                <a:latin typeface="Verdana" pitchFamily="34" charset="0"/>
              </a:defRPr>
            </a:lvl2pPr>
            <a:lvl3pPr marL="541338" indent="-180975" eaLnBrk="0" hangingPunct="0">
              <a:defRPr sz="1400" b="1">
                <a:solidFill>
                  <a:schemeClr val="tx1"/>
                </a:solidFill>
                <a:latin typeface="Verdana" pitchFamily="34" charset="0"/>
              </a:defRPr>
            </a:lvl3pPr>
            <a:lvl4pPr marL="895350" indent="-174625" eaLnBrk="0" hangingPunct="0">
              <a:defRPr sz="1400" b="1">
                <a:solidFill>
                  <a:schemeClr val="tx1"/>
                </a:solidFill>
                <a:latin typeface="Verdana" pitchFamily="34" charset="0"/>
              </a:defRPr>
            </a:lvl4pPr>
            <a:lvl5pPr marL="1257300" indent="-180975" eaLnBrk="0" hangingPunct="0">
              <a:defRPr sz="1400" b="1">
                <a:solidFill>
                  <a:schemeClr val="tx1"/>
                </a:solidFill>
                <a:latin typeface="Verdana" pitchFamily="34" charset="0"/>
              </a:defRPr>
            </a:lvl5pPr>
            <a:lvl6pPr marL="17145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1717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26289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0861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lnSpc>
                <a:spcPct val="110000"/>
              </a:lnSpc>
              <a:spcBef>
                <a:spcPts val="300"/>
              </a:spcBef>
              <a:spcAft>
                <a:spcPts val="300"/>
              </a:spcAft>
              <a:defRPr/>
            </a:pPr>
            <a:r>
              <a:rPr lang="de-DE" altLang="de-DE" sz="1600" dirty="0">
                <a:solidFill>
                  <a:srgbClr val="00B0F0"/>
                </a:solidFill>
                <a:latin typeface="Century Gothic" pitchFamily="34" charset="0"/>
                <a:cs typeface="+mn-cs"/>
              </a:rPr>
              <a:t>4.1.3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Besondere Bedeutung der Prüfungsplanung bei der Abschlussprüfung</a:t>
            </a:r>
            <a:endParaRPr lang="de-DE" altLang="de-DE" sz="1600" dirty="0">
              <a:solidFill>
                <a:srgbClr val="00B0F0"/>
              </a:solidFill>
              <a:latin typeface="Century Gothic" pitchFamily="34" charset="0"/>
              <a:cs typeface="+mn-cs"/>
            </a:endParaRPr>
          </a:p>
        </p:txBody>
      </p:sp>
      <p:sp>
        <p:nvSpPr>
          <p:cNvPr id="8" name="Textfeld 1">
            <a:extLst>
              <a:ext uri="{FF2B5EF4-FFF2-40B4-BE49-F238E27FC236}">
                <a16:creationId xmlns:a16="http://schemas.microsoft.com/office/drawing/2014/main" id="{36B048C5-8CDC-4DC8-BBC8-9677B230805F}"/>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3">
            <a:extLst>
              <a:ext uri="{FF2B5EF4-FFF2-40B4-BE49-F238E27FC236}">
                <a16:creationId xmlns:a16="http://schemas.microsoft.com/office/drawing/2014/main" id="{B12E009E-4135-4FC2-B8B5-AD9C44EEE649}"/>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12" name="Textfeld 11">
            <a:extLst>
              <a:ext uri="{FF2B5EF4-FFF2-40B4-BE49-F238E27FC236}">
                <a16:creationId xmlns:a16="http://schemas.microsoft.com/office/drawing/2014/main" id="{8B6909A2-EC99-4389-991D-AAAB55AD247A}"/>
              </a:ext>
            </a:extLst>
          </p:cNvPr>
          <p:cNvSpPr txBox="1"/>
          <p:nvPr/>
        </p:nvSpPr>
        <p:spPr>
          <a:xfrm>
            <a:off x="1054800" y="1418400"/>
            <a:ext cx="10801350" cy="1538883"/>
          </a:xfrm>
          <a:prstGeom prst="rect">
            <a:avLst/>
          </a:prstGeom>
          <a:noFill/>
        </p:spPr>
        <p:txBody>
          <a:bodyPr lIns="0" tIns="0" rIns="0" bIns="0">
            <a:spAutoFit/>
          </a:bodyPr>
          <a:lstStyle/>
          <a:p>
            <a:pPr eaLnBrk="1" hangingPunct="1">
              <a:spcBef>
                <a:spcPts val="300"/>
              </a:spcBef>
              <a:spcAft>
                <a:spcPts val="300"/>
              </a:spcAft>
              <a:buClr>
                <a:srgbClr val="003371"/>
              </a:buClr>
              <a:defRPr/>
            </a:pPr>
            <a:r>
              <a:rPr lang="de-DE" altLang="de-DE" dirty="0">
                <a:solidFill>
                  <a:srgbClr val="000000"/>
                </a:solidFill>
                <a:latin typeface="Century Gothic" panose="020B0502020202020204" pitchFamily="34" charset="0"/>
                <a:ea typeface="Verdana" panose="020B0604030504040204" pitchFamily="34" charset="0"/>
                <a:cs typeface="Verdana" panose="020B0604030504040204" pitchFamily="34" charset="0"/>
              </a:rPr>
              <a:t>Praxisbeispiel: Verkürzte Fassung BSP-GmbH WPG</a:t>
            </a:r>
          </a:p>
          <a:p>
            <a:pPr marL="266700" indent="-2667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Prüfungsplanung</a:t>
            </a:r>
          </a:p>
          <a:p>
            <a:pPr marL="266700" indent="-2667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Prüfungsdurchführung</a:t>
            </a:r>
          </a:p>
          <a:p>
            <a:pPr marL="266700" indent="-2667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Dokumentation und Berichterstattung</a:t>
            </a:r>
          </a:p>
          <a:p>
            <a:pPr marL="266700" indent="-2667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ea typeface="Verdana" panose="020B0604030504040204" pitchFamily="34" charset="0"/>
                <a:cs typeface="Verdana" panose="020B0604030504040204" pitchFamily="34" charset="0"/>
              </a:rPr>
              <a:t>Sicherung der Prüfungsqualität</a:t>
            </a:r>
          </a:p>
        </p:txBody>
      </p:sp>
      <p:sp>
        <p:nvSpPr>
          <p:cNvPr id="259076" name="Rectangle 2">
            <a:extLst>
              <a:ext uri="{FF2B5EF4-FFF2-40B4-BE49-F238E27FC236}">
                <a16:creationId xmlns:a16="http://schemas.microsoft.com/office/drawing/2014/main" id="{15CEFEFA-DD8A-473C-AA3E-FFB7D32F624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4.1.3 Besondere Bedeutung der Prüfungsplanung bei der Abschlussprüfung; Forts.</a:t>
            </a:r>
          </a:p>
        </p:txBody>
      </p:sp>
      <p:cxnSp>
        <p:nvCxnSpPr>
          <p:cNvPr id="259077" name="Gerade Verbindung 2">
            <a:extLst>
              <a:ext uri="{FF2B5EF4-FFF2-40B4-BE49-F238E27FC236}">
                <a16:creationId xmlns:a16="http://schemas.microsoft.com/office/drawing/2014/main" id="{304881D7-78EF-4E0A-AC35-85623CEAD5B5}"/>
              </a:ext>
            </a:extLst>
          </p:cNvPr>
          <p:cNvCxnSpPr>
            <a:cxnSpLocks noChangeShapeType="1"/>
          </p:cNvCxnSpPr>
          <p:nvPr/>
        </p:nvCxnSpPr>
        <p:spPr bwMode="auto">
          <a:xfrm>
            <a:off x="1055440" y="3900488"/>
            <a:ext cx="9361488" cy="28575"/>
          </a:xfrm>
          <a:prstGeom prst="line">
            <a:avLst/>
          </a:prstGeom>
          <a:noFill/>
          <a:ln w="2540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9078" name="Gerade Verbindung 12">
            <a:extLst>
              <a:ext uri="{FF2B5EF4-FFF2-40B4-BE49-F238E27FC236}">
                <a16:creationId xmlns:a16="http://schemas.microsoft.com/office/drawing/2014/main" id="{EA0EDEB2-9F14-45FE-BB1A-F7EE5DBC4C3B}"/>
              </a:ext>
            </a:extLst>
          </p:cNvPr>
          <p:cNvCxnSpPr>
            <a:cxnSpLocks noChangeShapeType="1"/>
            <a:endCxn id="259079" idx="0"/>
          </p:cNvCxnSpPr>
          <p:nvPr/>
        </p:nvCxnSpPr>
        <p:spPr bwMode="auto">
          <a:xfrm>
            <a:off x="1919040" y="3902075"/>
            <a:ext cx="0" cy="482600"/>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9079" name="Textfeld 9">
            <a:extLst>
              <a:ext uri="{FF2B5EF4-FFF2-40B4-BE49-F238E27FC236}">
                <a16:creationId xmlns:a16="http://schemas.microsoft.com/office/drawing/2014/main" id="{DD97C188-2258-41F0-B30E-B5255AD5C4B8}"/>
              </a:ext>
            </a:extLst>
          </p:cNvPr>
          <p:cNvSpPr txBox="1">
            <a:spLocks noChangeArrowheads="1"/>
          </p:cNvSpPr>
          <p:nvPr/>
        </p:nvSpPr>
        <p:spPr bwMode="auto">
          <a:xfrm>
            <a:off x="1055440" y="4384675"/>
            <a:ext cx="1727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sz="1400" b="0">
                <a:latin typeface="Century Gothic" panose="020B0502020202020204" pitchFamily="34" charset="0"/>
              </a:rPr>
              <a:t>Prüfungsplanung</a:t>
            </a:r>
          </a:p>
        </p:txBody>
      </p:sp>
      <p:sp>
        <p:nvSpPr>
          <p:cNvPr id="259080" name="Textfeld 17">
            <a:extLst>
              <a:ext uri="{FF2B5EF4-FFF2-40B4-BE49-F238E27FC236}">
                <a16:creationId xmlns:a16="http://schemas.microsoft.com/office/drawing/2014/main" id="{6D199F8A-FD77-4D05-98E2-DC4F2F483958}"/>
              </a:ext>
            </a:extLst>
          </p:cNvPr>
          <p:cNvSpPr txBox="1">
            <a:spLocks noChangeArrowheads="1"/>
          </p:cNvSpPr>
          <p:nvPr/>
        </p:nvSpPr>
        <p:spPr bwMode="auto">
          <a:xfrm>
            <a:off x="3949453" y="4759325"/>
            <a:ext cx="2159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sz="1400" b="0">
                <a:latin typeface="Century Gothic" panose="020B0502020202020204" pitchFamily="34" charset="0"/>
              </a:rPr>
              <a:t>Prüfungsdurchführung</a:t>
            </a:r>
          </a:p>
        </p:txBody>
      </p:sp>
      <p:sp>
        <p:nvSpPr>
          <p:cNvPr id="259081" name="Textfeld 18">
            <a:extLst>
              <a:ext uri="{FF2B5EF4-FFF2-40B4-BE49-F238E27FC236}">
                <a16:creationId xmlns:a16="http://schemas.microsoft.com/office/drawing/2014/main" id="{9E010F28-3250-4B3F-9665-302F4707F7D9}"/>
              </a:ext>
            </a:extLst>
          </p:cNvPr>
          <p:cNvSpPr txBox="1">
            <a:spLocks noChangeArrowheads="1"/>
          </p:cNvSpPr>
          <p:nvPr/>
        </p:nvSpPr>
        <p:spPr bwMode="auto">
          <a:xfrm>
            <a:off x="7133978" y="4384675"/>
            <a:ext cx="18002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sz="1400" b="0">
                <a:latin typeface="Century Gothic" panose="020B0502020202020204" pitchFamily="34" charset="0"/>
              </a:rPr>
              <a:t>Dokumentation/</a:t>
            </a:r>
          </a:p>
          <a:p>
            <a:pPr eaLnBrk="1" hangingPunct="1"/>
            <a:r>
              <a:rPr lang="de-DE" altLang="de-DE" sz="1400" b="0">
                <a:latin typeface="Century Gothic" panose="020B0502020202020204" pitchFamily="34" charset="0"/>
              </a:rPr>
              <a:t>Berichterstattung</a:t>
            </a:r>
          </a:p>
        </p:txBody>
      </p:sp>
      <p:cxnSp>
        <p:nvCxnSpPr>
          <p:cNvPr id="259082" name="Gerade Verbindung 21">
            <a:extLst>
              <a:ext uri="{FF2B5EF4-FFF2-40B4-BE49-F238E27FC236}">
                <a16:creationId xmlns:a16="http://schemas.microsoft.com/office/drawing/2014/main" id="{50C90C30-9A2B-4F88-8489-9D7DD98F975A}"/>
              </a:ext>
            </a:extLst>
          </p:cNvPr>
          <p:cNvCxnSpPr>
            <a:cxnSpLocks noChangeShapeType="1"/>
            <a:endCxn id="259081" idx="0"/>
          </p:cNvCxnSpPr>
          <p:nvPr/>
        </p:nvCxnSpPr>
        <p:spPr bwMode="auto">
          <a:xfrm>
            <a:off x="8034090" y="3919538"/>
            <a:ext cx="0" cy="465137"/>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9083" name="Textfeld 23">
            <a:extLst>
              <a:ext uri="{FF2B5EF4-FFF2-40B4-BE49-F238E27FC236}">
                <a16:creationId xmlns:a16="http://schemas.microsoft.com/office/drawing/2014/main" id="{3921B758-7689-48BB-9F4B-575538CA6F41}"/>
              </a:ext>
            </a:extLst>
          </p:cNvPr>
          <p:cNvSpPr txBox="1">
            <a:spLocks noChangeArrowheads="1"/>
          </p:cNvSpPr>
          <p:nvPr/>
        </p:nvSpPr>
        <p:spPr bwMode="auto">
          <a:xfrm>
            <a:off x="4352678" y="5497513"/>
            <a:ext cx="30749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sz="1400" b="0">
                <a:latin typeface="Century Gothic" panose="020B0502020202020204" pitchFamily="34" charset="0"/>
              </a:rPr>
              <a:t>Sicherung der Prüfungsqualität</a:t>
            </a:r>
          </a:p>
        </p:txBody>
      </p:sp>
      <p:sp>
        <p:nvSpPr>
          <p:cNvPr id="45" name="Ellipse 44">
            <a:extLst>
              <a:ext uri="{FF2B5EF4-FFF2-40B4-BE49-F238E27FC236}">
                <a16:creationId xmlns:a16="http://schemas.microsoft.com/office/drawing/2014/main" id="{2A6F20AD-065B-4CF8-94CB-71564045B3D5}"/>
              </a:ext>
            </a:extLst>
          </p:cNvPr>
          <p:cNvSpPr/>
          <p:nvPr/>
        </p:nvSpPr>
        <p:spPr>
          <a:xfrm>
            <a:off x="1657103" y="4149725"/>
            <a:ext cx="190500" cy="20002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1</a:t>
            </a:r>
          </a:p>
        </p:txBody>
      </p:sp>
      <p:sp>
        <p:nvSpPr>
          <p:cNvPr id="46" name="Ellipse 45">
            <a:extLst>
              <a:ext uri="{FF2B5EF4-FFF2-40B4-BE49-F238E27FC236}">
                <a16:creationId xmlns:a16="http://schemas.microsoft.com/office/drawing/2014/main" id="{6DD2142D-20E5-4522-9AF9-32D833BC3E71}"/>
              </a:ext>
            </a:extLst>
          </p:cNvPr>
          <p:cNvSpPr/>
          <p:nvPr/>
        </p:nvSpPr>
        <p:spPr>
          <a:xfrm>
            <a:off x="4943228" y="4551363"/>
            <a:ext cx="190500" cy="20002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2</a:t>
            </a:r>
          </a:p>
        </p:txBody>
      </p:sp>
      <p:sp>
        <p:nvSpPr>
          <p:cNvPr id="47" name="Ellipse 46">
            <a:extLst>
              <a:ext uri="{FF2B5EF4-FFF2-40B4-BE49-F238E27FC236}">
                <a16:creationId xmlns:a16="http://schemas.microsoft.com/office/drawing/2014/main" id="{B2980B03-D268-4160-B0E6-FC254203C126}"/>
              </a:ext>
            </a:extLst>
          </p:cNvPr>
          <p:cNvSpPr/>
          <p:nvPr/>
        </p:nvSpPr>
        <p:spPr>
          <a:xfrm>
            <a:off x="8113465" y="4149725"/>
            <a:ext cx="190500" cy="20002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3</a:t>
            </a:r>
          </a:p>
        </p:txBody>
      </p:sp>
      <p:sp>
        <p:nvSpPr>
          <p:cNvPr id="48" name="Ellipse 47">
            <a:extLst>
              <a:ext uri="{FF2B5EF4-FFF2-40B4-BE49-F238E27FC236}">
                <a16:creationId xmlns:a16="http://schemas.microsoft.com/office/drawing/2014/main" id="{D0CA09A9-93E5-4CFC-9596-EB484DC3E332}"/>
              </a:ext>
            </a:extLst>
          </p:cNvPr>
          <p:cNvSpPr/>
          <p:nvPr/>
        </p:nvSpPr>
        <p:spPr>
          <a:xfrm>
            <a:off x="4181228" y="5541963"/>
            <a:ext cx="190500" cy="20002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5</a:t>
            </a:r>
          </a:p>
        </p:txBody>
      </p:sp>
      <p:sp>
        <p:nvSpPr>
          <p:cNvPr id="27" name="Ellipse 26">
            <a:extLst>
              <a:ext uri="{FF2B5EF4-FFF2-40B4-BE49-F238E27FC236}">
                <a16:creationId xmlns:a16="http://schemas.microsoft.com/office/drawing/2014/main" id="{BE3DEC01-0AB6-44A2-AA07-2F1D1B145043}"/>
              </a:ext>
            </a:extLst>
          </p:cNvPr>
          <p:cNvSpPr/>
          <p:nvPr/>
        </p:nvSpPr>
        <p:spPr>
          <a:xfrm>
            <a:off x="9632703" y="4179888"/>
            <a:ext cx="190500" cy="20002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4</a:t>
            </a:r>
          </a:p>
        </p:txBody>
      </p:sp>
      <p:sp>
        <p:nvSpPr>
          <p:cNvPr id="259090" name="Geschweifte Klammer links 4">
            <a:extLst>
              <a:ext uri="{FF2B5EF4-FFF2-40B4-BE49-F238E27FC236}">
                <a16:creationId xmlns:a16="http://schemas.microsoft.com/office/drawing/2014/main" id="{B4F62C65-55E6-4B4C-ADDD-2425EE23F834}"/>
              </a:ext>
            </a:extLst>
          </p:cNvPr>
          <p:cNvSpPr>
            <a:spLocks/>
          </p:cNvSpPr>
          <p:nvPr/>
        </p:nvSpPr>
        <p:spPr bwMode="auto">
          <a:xfrm rot="-5400000">
            <a:off x="4686846" y="1218407"/>
            <a:ext cx="593725" cy="5986462"/>
          </a:xfrm>
          <a:prstGeom prst="leftBrace">
            <a:avLst>
              <a:gd name="adj1" fmla="val 8356"/>
              <a:gd name="adj2" fmla="val 50912"/>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marL="1524000">
              <a:tabLst>
                <a:tab pos="625475"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625475"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625475"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625475"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625475"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625475"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625475"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625475"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625475" algn="l"/>
              </a:tabLst>
              <a:defRPr sz="1600" b="1">
                <a:solidFill>
                  <a:schemeClr val="tx1"/>
                </a:solidFill>
                <a:latin typeface="Verdana" panose="020B0604030504040204" pitchFamily="34" charset="0"/>
                <a:cs typeface="Arial" panose="020B0604020202020204" pitchFamily="34" charset="0"/>
              </a:defRPr>
            </a:lvl9pPr>
          </a:lstStyle>
          <a:p>
            <a:pPr eaLnBrk="1" hangingPunct="1">
              <a:spcBef>
                <a:spcPct val="20000"/>
              </a:spcBef>
              <a:buClr>
                <a:srgbClr val="003371"/>
              </a:buClr>
              <a:buFont typeface="Wingdings" panose="05000000000000000000" pitchFamily="2" charset="2"/>
              <a:buChar char="Ø"/>
            </a:pPr>
            <a:endParaRPr lang="de-DE" altLang="de-DE" sz="1400"/>
          </a:p>
        </p:txBody>
      </p:sp>
      <p:cxnSp>
        <p:nvCxnSpPr>
          <p:cNvPr id="259091" name="Gerade Verbindung 21">
            <a:extLst>
              <a:ext uri="{FF2B5EF4-FFF2-40B4-BE49-F238E27FC236}">
                <a16:creationId xmlns:a16="http://schemas.microsoft.com/office/drawing/2014/main" id="{331C17B4-0186-4B5B-8699-D6886F3F00C6}"/>
              </a:ext>
            </a:extLst>
          </p:cNvPr>
          <p:cNvCxnSpPr>
            <a:cxnSpLocks noChangeShapeType="1"/>
          </p:cNvCxnSpPr>
          <p:nvPr/>
        </p:nvCxnSpPr>
        <p:spPr bwMode="auto">
          <a:xfrm>
            <a:off x="9727953" y="3929063"/>
            <a:ext cx="0" cy="214312"/>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9092" name="Gerade Verbindung 40">
            <a:extLst>
              <a:ext uri="{FF2B5EF4-FFF2-40B4-BE49-F238E27FC236}">
                <a16:creationId xmlns:a16="http://schemas.microsoft.com/office/drawing/2014/main" id="{B75A1C7A-3D43-48C3-9168-3FBB26581924}"/>
              </a:ext>
            </a:extLst>
          </p:cNvPr>
          <p:cNvCxnSpPr>
            <a:cxnSpLocks noChangeShapeType="1"/>
          </p:cNvCxnSpPr>
          <p:nvPr/>
        </p:nvCxnSpPr>
        <p:spPr bwMode="auto">
          <a:xfrm flipH="1" flipV="1">
            <a:off x="9727953" y="3452813"/>
            <a:ext cx="4762" cy="428625"/>
          </a:xfrm>
          <a:prstGeom prst="line">
            <a:avLst/>
          </a:prstGeom>
          <a:noFill/>
          <a:ln w="25400" algn="ctr">
            <a:solidFill>
              <a:schemeClr val="tx1"/>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9093" name="Textfeld 9">
            <a:extLst>
              <a:ext uri="{FF2B5EF4-FFF2-40B4-BE49-F238E27FC236}">
                <a16:creationId xmlns:a16="http://schemas.microsoft.com/office/drawing/2014/main" id="{6F291AB7-0181-4EA3-888D-84CB5BD166BD}"/>
              </a:ext>
            </a:extLst>
          </p:cNvPr>
          <p:cNvSpPr txBox="1">
            <a:spLocks noChangeArrowheads="1"/>
          </p:cNvSpPr>
          <p:nvPr/>
        </p:nvSpPr>
        <p:spPr bwMode="auto">
          <a:xfrm>
            <a:off x="9048503" y="3125788"/>
            <a:ext cx="1368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sz="1400" b="0">
                <a:latin typeface="Century Gothic" panose="020B0502020202020204" pitchFamily="34" charset="0"/>
              </a:rPr>
              <a:t>Prüfungsurteil</a:t>
            </a:r>
          </a:p>
        </p:txBody>
      </p:sp>
      <p:sp>
        <p:nvSpPr>
          <p:cNvPr id="259095" name="Geschweifte Klammer links 4">
            <a:extLst>
              <a:ext uri="{FF2B5EF4-FFF2-40B4-BE49-F238E27FC236}">
                <a16:creationId xmlns:a16="http://schemas.microsoft.com/office/drawing/2014/main" id="{176049D6-08B2-4C96-AD25-41672A731AF0}"/>
              </a:ext>
            </a:extLst>
          </p:cNvPr>
          <p:cNvSpPr>
            <a:spLocks/>
          </p:cNvSpPr>
          <p:nvPr/>
        </p:nvSpPr>
        <p:spPr bwMode="auto">
          <a:xfrm rot="-5400000">
            <a:off x="5542509" y="1056482"/>
            <a:ext cx="549275" cy="8193087"/>
          </a:xfrm>
          <a:prstGeom prst="leftBrace">
            <a:avLst>
              <a:gd name="adj1" fmla="val 8356"/>
              <a:gd name="adj2" fmla="val 50912"/>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marL="1524000">
              <a:tabLst>
                <a:tab pos="625475"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625475"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625475"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625475"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625475"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625475"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625475"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625475"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625475" algn="l"/>
              </a:tabLst>
              <a:defRPr sz="1600" b="1">
                <a:solidFill>
                  <a:schemeClr val="tx1"/>
                </a:solidFill>
                <a:latin typeface="Verdana" panose="020B0604030504040204" pitchFamily="34" charset="0"/>
                <a:cs typeface="Arial" panose="020B0604020202020204" pitchFamily="34" charset="0"/>
              </a:defRPr>
            </a:lvl9pPr>
          </a:lstStyle>
          <a:p>
            <a:pPr eaLnBrk="1" hangingPunct="1">
              <a:spcBef>
                <a:spcPct val="20000"/>
              </a:spcBef>
              <a:buClr>
                <a:srgbClr val="003371"/>
              </a:buClr>
              <a:buFont typeface="Wingdings" panose="05000000000000000000" pitchFamily="2" charset="2"/>
              <a:buChar char="Ø"/>
            </a:pPr>
            <a:endParaRPr lang="de-DE" altLang="de-DE" sz="1400"/>
          </a:p>
        </p:txBody>
      </p:sp>
      <p:sp>
        <p:nvSpPr>
          <p:cNvPr id="25" name="Textfeld 1">
            <a:extLst>
              <a:ext uri="{FF2B5EF4-FFF2-40B4-BE49-F238E27FC236}">
                <a16:creationId xmlns:a16="http://schemas.microsoft.com/office/drawing/2014/main" id="{4DC80613-44F8-471A-A042-A43531346955}"/>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3">
            <a:extLst>
              <a:ext uri="{FF2B5EF4-FFF2-40B4-BE49-F238E27FC236}">
                <a16:creationId xmlns:a16="http://schemas.microsoft.com/office/drawing/2014/main" id="{220501F5-42F6-47AB-8B85-0482D65725F2}"/>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61123" name="Rectangle 2">
            <a:extLst>
              <a:ext uri="{FF2B5EF4-FFF2-40B4-BE49-F238E27FC236}">
                <a16:creationId xmlns:a16="http://schemas.microsoft.com/office/drawing/2014/main" id="{A9143D1B-F929-4E92-97C6-DD0BBBBA125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4.1.4 Zielsetzung der Prüfungsplanung</a:t>
            </a:r>
          </a:p>
        </p:txBody>
      </p:sp>
      <p:sp>
        <p:nvSpPr>
          <p:cNvPr id="263172" name="Textfeld 8">
            <a:extLst>
              <a:ext uri="{FF2B5EF4-FFF2-40B4-BE49-F238E27FC236}">
                <a16:creationId xmlns:a16="http://schemas.microsoft.com/office/drawing/2014/main" id="{DA8058D8-50B8-4DD5-9D56-2387A2E04BC1}"/>
              </a:ext>
            </a:extLst>
          </p:cNvPr>
          <p:cNvSpPr txBox="1">
            <a:spLocks noChangeArrowheads="1"/>
          </p:cNvSpPr>
          <p:nvPr/>
        </p:nvSpPr>
        <p:spPr bwMode="auto">
          <a:xfrm>
            <a:off x="1065213" y="1418400"/>
            <a:ext cx="10801350" cy="438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66700" indent="-266700">
              <a:defRPr sz="1600" b="1">
                <a:solidFill>
                  <a:schemeClr val="tx1"/>
                </a:solidFill>
                <a:latin typeface="Verdana" panose="020B0604030504040204" pitchFamily="34" charset="0"/>
                <a:cs typeface="Arial" panose="020B0604020202020204" pitchFamily="34" charset="0"/>
              </a:defRPr>
            </a:lvl1pPr>
            <a:lvl2pPr marL="541338" indent="-274638">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buFont typeface="Verdana" panose="020B0604030504040204" pitchFamily="34" charset="0"/>
              <a:buAutoNum type="alphaLcPeriod"/>
              <a:defRPr/>
            </a:pPr>
            <a:r>
              <a:rPr lang="de-DE" altLang="de-DE" dirty="0">
                <a:solidFill>
                  <a:srgbClr val="00B0F0"/>
                </a:solidFill>
                <a:latin typeface="Century Gothic" panose="020B0502020202020204" pitchFamily="34" charset="0"/>
              </a:rPr>
              <a:t>Differenzierungsgrad der Planungen</a:t>
            </a:r>
            <a:endParaRPr lang="de-DE" altLang="de-DE" dirty="0">
              <a:solidFill>
                <a:srgbClr val="92D050"/>
              </a:solidFill>
              <a:latin typeface="Century Gothic" panose="020B0502020202020204" pitchFamily="34" charset="0"/>
            </a:endParaRPr>
          </a:p>
          <a:p>
            <a:pPr marL="447675" lvl="1" indent="-180975"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Gesamtplanung aller Aufträge (kanzleiweit), vgl. Auftragsdatei § 51c WPO</a:t>
            </a:r>
          </a:p>
          <a:p>
            <a:pPr marL="447675" lvl="1" indent="-180975"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Planung des Einzelauftrags, d. h. aller Prüfungshandlungen</a:t>
            </a:r>
          </a:p>
          <a:p>
            <a:pPr lvl="1" eaLnBrk="1" hangingPunct="1">
              <a:buFont typeface="Arial" panose="020B0604020202020204" pitchFamily="34" charset="0"/>
              <a:buChar char="•"/>
              <a:defRPr/>
            </a:pPr>
            <a:endParaRPr lang="de-DE" altLang="de-DE" b="0" dirty="0">
              <a:solidFill>
                <a:srgbClr val="000000"/>
              </a:solidFill>
              <a:latin typeface="Century Gothic" panose="020B0502020202020204" pitchFamily="34" charset="0"/>
            </a:endParaRPr>
          </a:p>
          <a:p>
            <a:pPr eaLnBrk="1" hangingPunct="1">
              <a:spcBef>
                <a:spcPts val="300"/>
              </a:spcBef>
              <a:spcAft>
                <a:spcPts val="300"/>
              </a:spcAft>
              <a:buFont typeface="Verdana" panose="020B0604030504040204" pitchFamily="34" charset="0"/>
              <a:buAutoNum type="alphaLcPeriod"/>
              <a:defRPr/>
            </a:pPr>
            <a:r>
              <a:rPr lang="de-DE" altLang="de-DE" dirty="0">
                <a:solidFill>
                  <a:srgbClr val="00B0F0"/>
                </a:solidFill>
                <a:latin typeface="Century Gothic" panose="020B0502020202020204" pitchFamily="34" charset="0"/>
              </a:rPr>
              <a:t>Haupt- und Nebenziele der sorgfältigen Prüfungsplanung</a:t>
            </a:r>
            <a:endParaRPr lang="de-DE" altLang="de-DE" b="0" dirty="0">
              <a:solidFill>
                <a:srgbClr val="000000"/>
              </a:solidFill>
              <a:latin typeface="Century Gothic" panose="020B0502020202020204" pitchFamily="34" charset="0"/>
            </a:endParaRPr>
          </a:p>
          <a:p>
            <a:pPr marL="447675" lvl="1" indent="-180975"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angemessene Berücksichtigung aller Bereiche des Prüfungsgegenstands</a:t>
            </a:r>
          </a:p>
          <a:p>
            <a:pPr marL="447675" lvl="1" indent="-180975"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Erkennung von möglichen Problemfeldern</a:t>
            </a:r>
          </a:p>
          <a:p>
            <a:pPr marL="447675" lvl="1" indent="-180975"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zeitgerechte Bearbeitung des Prüfungsauftrags</a:t>
            </a:r>
          </a:p>
          <a:p>
            <a:pPr marL="447675" lvl="1" indent="-180975"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Koordination Mitarbeitereinsatz und Sachverständige</a:t>
            </a:r>
          </a:p>
          <a:p>
            <a:pPr marL="447675" lvl="1" indent="-180975"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Beachtung des Grundsatzes der Wirtschaftlichkeit</a:t>
            </a:r>
          </a:p>
          <a:p>
            <a:pPr marL="447675" lvl="1" indent="-180975"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Fortdauernder und rückgekoppelter Prozess </a:t>
            </a:r>
          </a:p>
          <a:p>
            <a:pPr lvl="1" eaLnBrk="1" hangingPunct="1">
              <a:buFont typeface="Arial" panose="020B0604020202020204" pitchFamily="34" charset="0"/>
              <a:buChar char="•"/>
              <a:defRPr/>
            </a:pPr>
            <a:endParaRPr lang="de-DE" altLang="de-DE" b="0" dirty="0">
              <a:solidFill>
                <a:srgbClr val="000000"/>
              </a:solidFill>
              <a:latin typeface="Century Gothic" panose="020B0502020202020204" pitchFamily="34" charset="0"/>
            </a:endParaRPr>
          </a:p>
          <a:p>
            <a:pPr eaLnBrk="1" hangingPunct="1">
              <a:spcBef>
                <a:spcPts val="300"/>
              </a:spcBef>
              <a:spcAft>
                <a:spcPts val="300"/>
              </a:spcAft>
              <a:buFont typeface="Verdana" panose="020B0604030504040204" pitchFamily="34" charset="0"/>
              <a:buAutoNum type="alphaLcPeriod"/>
              <a:defRPr/>
            </a:pPr>
            <a:r>
              <a:rPr lang="de-DE" altLang="de-DE" dirty="0">
                <a:solidFill>
                  <a:srgbClr val="00B0F0"/>
                </a:solidFill>
                <a:latin typeface="Century Gothic" panose="020B0502020202020204" pitchFamily="34" charset="0"/>
              </a:rPr>
              <a:t>Normative Vorgaben</a:t>
            </a:r>
            <a:endParaRPr lang="de-DE" altLang="de-DE" b="0" dirty="0">
              <a:solidFill>
                <a:srgbClr val="000000"/>
              </a:solidFill>
              <a:latin typeface="Century Gothic" panose="020B0502020202020204" pitchFamily="34" charset="0"/>
            </a:endParaRPr>
          </a:p>
          <a:p>
            <a:pPr marL="447675" lvl="1" indent="-180975" eaLnBrk="1" hangingPunct="1">
              <a:spcBef>
                <a:spcPts val="300"/>
              </a:spcBef>
              <a:spcAft>
                <a:spcPts val="300"/>
              </a:spcAft>
              <a:buClr>
                <a:schemeClr val="tx1"/>
              </a:buClr>
              <a:buFont typeface="Arial" panose="020B0604020202020204" pitchFamily="34" charset="0"/>
              <a:buChar char="•"/>
              <a:defRPr/>
            </a:pPr>
            <a:r>
              <a:rPr lang="de-DE" altLang="de-DE" dirty="0">
                <a:solidFill>
                  <a:srgbClr val="FF0000"/>
                </a:solidFill>
                <a:latin typeface="Century Gothic" panose="020B0502020202020204" pitchFamily="34" charset="0"/>
              </a:rPr>
              <a:t>ISA [DE] 300</a:t>
            </a:r>
          </a:p>
        </p:txBody>
      </p:sp>
      <p:sp>
        <p:nvSpPr>
          <p:cNvPr id="10" name="Textfeld 1">
            <a:extLst>
              <a:ext uri="{FF2B5EF4-FFF2-40B4-BE49-F238E27FC236}">
                <a16:creationId xmlns:a16="http://schemas.microsoft.com/office/drawing/2014/main" id="{EAE436F5-1231-4199-9711-114743B90AB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3">
            <a:extLst>
              <a:ext uri="{FF2B5EF4-FFF2-40B4-BE49-F238E27FC236}">
                <a16:creationId xmlns:a16="http://schemas.microsoft.com/office/drawing/2014/main" id="{C75BED0B-83F7-4093-9329-25E01A748554}"/>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63171" name="Rectangle 2">
            <a:extLst>
              <a:ext uri="{FF2B5EF4-FFF2-40B4-BE49-F238E27FC236}">
                <a16:creationId xmlns:a16="http://schemas.microsoft.com/office/drawing/2014/main" id="{A7FAC152-F281-4CC2-9E71-1C073914D43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4.1.5 Art und Umfang der Prüfungsplanung (ISA [DE] 300)</a:t>
            </a:r>
          </a:p>
        </p:txBody>
      </p:sp>
      <p:sp>
        <p:nvSpPr>
          <p:cNvPr id="156678" name="Textfeld 8">
            <a:extLst>
              <a:ext uri="{FF2B5EF4-FFF2-40B4-BE49-F238E27FC236}">
                <a16:creationId xmlns:a16="http://schemas.microsoft.com/office/drawing/2014/main" id="{57A0D9CD-43E6-49DE-8763-45CC0F06DC49}"/>
              </a:ext>
            </a:extLst>
          </p:cNvPr>
          <p:cNvSpPr txBox="1">
            <a:spLocks noChangeArrowheads="1"/>
          </p:cNvSpPr>
          <p:nvPr/>
        </p:nvSpPr>
        <p:spPr bwMode="auto">
          <a:xfrm>
            <a:off x="1065212" y="1418400"/>
            <a:ext cx="10791427"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defRPr sz="1600" b="1">
                <a:solidFill>
                  <a:schemeClr val="tx1"/>
                </a:solidFill>
                <a:latin typeface="Verdana" pitchFamily="34" charset="0"/>
                <a:cs typeface="Arial" pitchFamily="34" charset="0"/>
              </a:defRPr>
            </a:lvl1pPr>
            <a:lvl2pPr marL="541338" indent="-185738" eaLnBrk="0" hangingPunct="0">
              <a:defRPr sz="1600" b="1">
                <a:solidFill>
                  <a:schemeClr val="tx1"/>
                </a:solidFill>
                <a:latin typeface="Verdana" pitchFamily="34" charset="0"/>
                <a:cs typeface="Arial" pitchFamily="34" charset="0"/>
              </a:defRPr>
            </a:lvl2pPr>
            <a:lvl3pPr marL="1143000" indent="-228600" eaLnBrk="0" hangingPunct="0">
              <a:defRPr sz="1600" b="1">
                <a:solidFill>
                  <a:schemeClr val="tx1"/>
                </a:solidFill>
                <a:latin typeface="Verdana" pitchFamily="34" charset="0"/>
                <a:cs typeface="Arial" pitchFamily="34" charset="0"/>
              </a:defRPr>
            </a:lvl3pPr>
            <a:lvl4pPr marL="1600200" indent="-228600" eaLnBrk="0" hangingPunct="0">
              <a:defRPr sz="1600" b="1">
                <a:solidFill>
                  <a:schemeClr val="tx1"/>
                </a:solidFill>
                <a:latin typeface="Verdana" pitchFamily="34" charset="0"/>
                <a:cs typeface="Arial" pitchFamily="34" charset="0"/>
              </a:defRPr>
            </a:lvl4pPr>
            <a:lvl5pPr marL="2057400" indent="-228600" eaLnBrk="0" hangingPunct="0">
              <a:defRPr sz="1600" b="1">
                <a:solidFill>
                  <a:schemeClr val="tx1"/>
                </a:solidFill>
                <a:latin typeface="Verdana" pitchFamily="34" charset="0"/>
                <a:cs typeface="Arial" pitchFamily="34" charset="0"/>
              </a:defRPr>
            </a:lvl5pPr>
            <a:lvl6pPr marL="25146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6pPr>
            <a:lvl7pPr marL="29718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7pPr>
            <a:lvl8pPr marL="34290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8pPr>
            <a:lvl9pPr marL="38862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9pPr>
          </a:lstStyle>
          <a:p>
            <a:pPr marL="266700" indent="-266700" eaLnBrk="1" hangingPunct="1">
              <a:spcBef>
                <a:spcPts val="300"/>
              </a:spcBef>
              <a:spcAft>
                <a:spcPts val="300"/>
              </a:spcAft>
              <a:buFont typeface="Verdana" pitchFamily="34" charset="0"/>
              <a:buAutoNum type="alphaLcPeriod"/>
              <a:defRPr/>
            </a:pPr>
            <a:r>
              <a:rPr lang="de-DE" altLang="de-DE" dirty="0">
                <a:solidFill>
                  <a:srgbClr val="00B0F0"/>
                </a:solidFill>
                <a:latin typeface="Century Gothic" pitchFamily="34" charset="0"/>
              </a:rPr>
              <a:t>Entwicklung einer Prüfungsstrategie</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Identifikation + Analyse von Risiken (Unternehmens- und Prüfungsrisiko)</a:t>
            </a:r>
          </a:p>
          <a:p>
            <a:pPr marL="447675" lvl="1" indent="-180975" eaLnBrk="1" hangingPunct="1">
              <a:spcBef>
                <a:spcPts val="300"/>
              </a:spcBef>
              <a:spcAft>
                <a:spcPts val="300"/>
              </a:spcAft>
              <a:buFont typeface="Arial" pitchFamily="34" charset="0"/>
              <a:buChar char="•"/>
              <a:defRPr/>
            </a:pPr>
            <a:r>
              <a:rPr lang="de-DE" altLang="de-DE" dirty="0">
                <a:solidFill>
                  <a:srgbClr val="000000"/>
                </a:solidFill>
                <a:latin typeface="Century Gothic" pitchFamily="34" charset="0"/>
              </a:rPr>
              <a:t>Voraussetzung: </a:t>
            </a:r>
            <a:r>
              <a:rPr lang="de-DE" altLang="de-DE" b="0" dirty="0">
                <a:solidFill>
                  <a:srgbClr val="000000"/>
                </a:solidFill>
                <a:latin typeface="Century Gothic" pitchFamily="34" charset="0"/>
              </a:rPr>
              <a:t>Erwerb von Kenntnissen über </a:t>
            </a:r>
          </a:p>
          <a:p>
            <a:pPr marL="712788" lvl="1" indent="-169863"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die Geschäftstätigkeit,</a:t>
            </a:r>
          </a:p>
          <a:p>
            <a:pPr marL="712788" lvl="1" indent="-169863"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das Geschäftsmodell sowie </a:t>
            </a:r>
          </a:p>
          <a:p>
            <a:pPr marL="712788" lvl="1" indent="-169863"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das rechtliche und wirtschaftliche Umfeld des zu prüfenden Unternehmens</a:t>
            </a:r>
          </a:p>
          <a:p>
            <a:pPr marL="447675" lvl="1" indent="-180975" eaLnBrk="1" hangingPunct="1">
              <a:spcBef>
                <a:spcPts val="300"/>
              </a:spcBef>
              <a:spcAft>
                <a:spcPts val="300"/>
              </a:spcAft>
              <a:buFont typeface="Arial" pitchFamily="34" charset="0"/>
              <a:buChar char="•"/>
              <a:defRPr/>
            </a:pPr>
            <a:r>
              <a:rPr lang="de-DE" altLang="de-DE" dirty="0">
                <a:solidFill>
                  <a:srgbClr val="000000"/>
                </a:solidFill>
                <a:latin typeface="Century Gothic" pitchFamily="34" charset="0"/>
              </a:rPr>
              <a:t>Ergebnis: </a:t>
            </a:r>
            <a:r>
              <a:rPr lang="de-DE" altLang="de-DE" dirty="0">
                <a:solidFill>
                  <a:srgbClr val="FF0000"/>
                </a:solidFill>
                <a:latin typeface="Century Gothic" pitchFamily="34" charset="0"/>
              </a:rPr>
              <a:t>Anhaltspunkte, welche Prüfgebiete mit wesentlichen Fehlern / </a:t>
            </a:r>
            <a:br>
              <a:rPr lang="de-DE" altLang="de-DE" dirty="0">
                <a:solidFill>
                  <a:srgbClr val="FF0000"/>
                </a:solidFill>
                <a:latin typeface="Century Gothic" pitchFamily="34" charset="0"/>
              </a:rPr>
            </a:br>
            <a:r>
              <a:rPr lang="de-DE" altLang="de-DE" dirty="0">
                <a:solidFill>
                  <a:srgbClr val="FF0000"/>
                </a:solidFill>
                <a:latin typeface="Century Gothic" pitchFamily="34" charset="0"/>
              </a:rPr>
              <a:t>Verstößen behaftet sein könnten</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Normative Vorgaben: ISA [DE] 300, Tz. 7 ff.</a:t>
            </a:r>
          </a:p>
          <a:p>
            <a:pPr marL="542925" lvl="1" indent="-276225" eaLnBrk="1" hangingPunct="1">
              <a:spcBef>
                <a:spcPts val="0"/>
              </a:spcBef>
              <a:spcAft>
                <a:spcPts val="0"/>
              </a:spcAft>
              <a:buFont typeface="Arial" pitchFamily="34" charset="0"/>
              <a:buChar char="•"/>
              <a:defRPr/>
            </a:pPr>
            <a:endParaRPr lang="de-DE" altLang="de-DE" b="0" dirty="0">
              <a:solidFill>
                <a:srgbClr val="000000"/>
              </a:solidFill>
              <a:latin typeface="Century Gothic" pitchFamily="34" charset="0"/>
            </a:endParaRPr>
          </a:p>
          <a:p>
            <a:pPr marL="266700" indent="-266700" eaLnBrk="1" hangingPunct="1">
              <a:spcBef>
                <a:spcPts val="300"/>
              </a:spcBef>
              <a:spcAft>
                <a:spcPts val="300"/>
              </a:spcAft>
              <a:buFont typeface="Verdana" pitchFamily="34" charset="0"/>
              <a:buAutoNum type="alphaLcPeriod"/>
              <a:defRPr/>
            </a:pPr>
            <a:r>
              <a:rPr lang="de-DE" altLang="de-DE" dirty="0">
                <a:solidFill>
                  <a:srgbClr val="00B0F0"/>
                </a:solidFill>
                <a:latin typeface="Century Gothic" pitchFamily="34" charset="0"/>
              </a:rPr>
              <a:t>Erstellung eines Prüfungsprogramms</a:t>
            </a:r>
            <a:endParaRPr lang="de-DE" altLang="de-DE" b="0" dirty="0">
              <a:solidFill>
                <a:srgbClr val="000000"/>
              </a:solidFill>
              <a:latin typeface="Century Gothic" pitchFamily="34" charset="0"/>
            </a:endParaRP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Aufteilung der Prüfungsgebiete in Teilbereiche</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Art, Umfang und Zeitpunkt der Prüfungshandlungen je Prüfgebiet</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Prüfungsanweisungen an die Mitarbeiter</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Normative Vorgaben: ISA [DE] 300, Tz. 9 ff.</a:t>
            </a:r>
          </a:p>
        </p:txBody>
      </p:sp>
      <p:sp>
        <p:nvSpPr>
          <p:cNvPr id="10" name="Textfeld 1">
            <a:extLst>
              <a:ext uri="{FF2B5EF4-FFF2-40B4-BE49-F238E27FC236}">
                <a16:creationId xmlns:a16="http://schemas.microsoft.com/office/drawing/2014/main" id="{B2697153-9D43-48D2-822E-EA2058B8EA6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AutoShape 3">
            <a:extLst>
              <a:ext uri="{FF2B5EF4-FFF2-40B4-BE49-F238E27FC236}">
                <a16:creationId xmlns:a16="http://schemas.microsoft.com/office/drawing/2014/main" id="{A4D6D871-0D5D-4FC0-995A-2602B250C972}"/>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9" name="Textfeld 1">
            <a:extLst>
              <a:ext uri="{FF2B5EF4-FFF2-40B4-BE49-F238E27FC236}">
                <a16:creationId xmlns:a16="http://schemas.microsoft.com/office/drawing/2014/main" id="{51AD7399-4A4E-4839-88DF-ADE622B7424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8" name="Rectangle 2">
            <a:extLst>
              <a:ext uri="{FF2B5EF4-FFF2-40B4-BE49-F238E27FC236}">
                <a16:creationId xmlns:a16="http://schemas.microsoft.com/office/drawing/2014/main" id="{C4B982B8-7B9E-4968-B152-32A49C9B1522}"/>
              </a:ext>
            </a:extLst>
          </p:cNvPr>
          <p:cNvSpPr txBox="1">
            <a:spLocks/>
          </p:cNvSpPr>
          <p:nvPr/>
        </p:nvSpPr>
        <p:spPr bwMode="auto">
          <a:xfrm>
            <a:off x="1030780" y="684213"/>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4.2	</a:t>
            </a:r>
            <a:r>
              <a:rPr lang="de-DE" sz="2800" dirty="0">
                <a:latin typeface="Century Gothic" panose="020B0502020202020204" pitchFamily="34" charset="0"/>
              </a:rPr>
              <a:t>Ziele und Grundsätze der Durchführung von Abschlussprüfungen (ISA [DE] 200)</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4.2.1</a:t>
            </a:r>
            <a:r>
              <a:rPr lang="de-DE" sz="1800" b="0" dirty="0">
                <a:latin typeface="Century Gothic" panose="020B0502020202020204" pitchFamily="34" charset="0"/>
              </a:rPr>
              <a:t>	Ziele und Gegenstand der Abschlussprüfung (ISA [DE] 200</a:t>
            </a:r>
            <a:r>
              <a:rPr lang="de-DE" sz="1800" b="0">
                <a:latin typeface="Century Gothic" panose="020B0502020202020204" pitchFamily="34" charset="0"/>
              </a:rPr>
              <a:t>, </a:t>
            </a:r>
            <a:br>
              <a:rPr lang="de-DE" sz="1800" b="0">
                <a:latin typeface="Century Gothic" panose="020B0502020202020204" pitchFamily="34" charset="0"/>
              </a:rPr>
            </a:br>
            <a:r>
              <a:rPr lang="de-DE" sz="1800" b="0">
                <a:latin typeface="Century Gothic" panose="020B0502020202020204" pitchFamily="34" charset="0"/>
              </a:rPr>
              <a:t>Tz</a:t>
            </a:r>
            <a:r>
              <a:rPr lang="de-DE" sz="1800" b="0" dirty="0">
                <a:latin typeface="Century Gothic" panose="020B0502020202020204" pitchFamily="34" charset="0"/>
              </a:rPr>
              <a:t>. 11 ff.) (ISA [DE] 200, Tz. 11 ff.)</a:t>
            </a:r>
          </a:p>
          <a:p>
            <a:pPr marL="2724150" lvl="4" indent="-895350">
              <a:spcBef>
                <a:spcPts val="600"/>
              </a:spcBef>
              <a:spcAft>
                <a:spcPts val="600"/>
              </a:spcAft>
              <a:tabLst>
                <a:tab pos="444500" algn="l"/>
              </a:tabLst>
            </a:pPr>
            <a:r>
              <a:rPr lang="de-DE" sz="1800" dirty="0">
                <a:latin typeface="Century Gothic" panose="020B0502020202020204" pitchFamily="34" charset="0"/>
              </a:rPr>
              <a:t>4.2.2	</a:t>
            </a:r>
            <a:r>
              <a:rPr lang="de-DE" sz="1800" b="0" dirty="0">
                <a:latin typeface="Century Gothic" panose="020B0502020202020204" pitchFamily="34" charset="0"/>
              </a:rPr>
              <a:t>Grundsätze für die Durchführung von Abschlussprüfungen</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3">
            <a:extLst>
              <a:ext uri="{FF2B5EF4-FFF2-40B4-BE49-F238E27FC236}">
                <a16:creationId xmlns:a16="http://schemas.microsoft.com/office/drawing/2014/main" id="{85480FCF-9AD6-41E0-AC8C-D163B5A00769}"/>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67267" name="Rectangle 2">
            <a:extLst>
              <a:ext uri="{FF2B5EF4-FFF2-40B4-BE49-F238E27FC236}">
                <a16:creationId xmlns:a16="http://schemas.microsoft.com/office/drawing/2014/main" id="{95417096-79CE-4AF4-AE21-FAD5ADDBE4A6}"/>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361950">
              <a:defRPr sz="1600" b="1">
                <a:solidFill>
                  <a:schemeClr val="tx1"/>
                </a:solidFill>
                <a:latin typeface="Verdana" panose="020B0604030504040204" pitchFamily="34" charset="0"/>
                <a:cs typeface="Arial" panose="020B0604020202020204" pitchFamily="34" charset="0"/>
              </a:defRPr>
            </a:lvl1pPr>
            <a:lvl2pPr marL="180975" indent="-179388" defTabSz="361950">
              <a:defRPr sz="1600" b="1">
                <a:solidFill>
                  <a:schemeClr val="tx1"/>
                </a:solidFill>
                <a:latin typeface="Verdana" panose="020B0604030504040204" pitchFamily="34" charset="0"/>
                <a:cs typeface="Arial" panose="020B0604020202020204" pitchFamily="34" charset="0"/>
              </a:defRPr>
            </a:lvl2pPr>
            <a:lvl3pPr marL="541338" indent="-180975" defTabSz="361950">
              <a:defRPr sz="1600" b="1">
                <a:solidFill>
                  <a:schemeClr val="tx1"/>
                </a:solidFill>
                <a:latin typeface="Verdana" panose="020B0604030504040204" pitchFamily="34" charset="0"/>
                <a:cs typeface="Arial" panose="020B0604020202020204" pitchFamily="34" charset="0"/>
              </a:defRPr>
            </a:lvl3pPr>
            <a:lvl4pPr marL="895350" indent="-174625" defTabSz="361950">
              <a:defRPr sz="1600" b="1">
                <a:solidFill>
                  <a:schemeClr val="tx1"/>
                </a:solidFill>
                <a:latin typeface="Verdana" panose="020B0604030504040204" pitchFamily="34" charset="0"/>
                <a:cs typeface="Arial" panose="020B0604020202020204" pitchFamily="34" charset="0"/>
              </a:defRPr>
            </a:lvl4pPr>
            <a:lvl5pPr marL="1257300" indent="-180975" defTabSz="361950">
              <a:defRPr sz="1600" b="1">
                <a:solidFill>
                  <a:schemeClr val="tx1"/>
                </a:solidFill>
                <a:latin typeface="Verdana" panose="020B0604030504040204" pitchFamily="34" charset="0"/>
                <a:cs typeface="Arial" panose="020B0604020202020204" pitchFamily="34" charset="0"/>
              </a:defRPr>
            </a:lvl5pPr>
            <a:lvl6pPr marL="1714500" indent="-180975" defTabSz="36195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defTabSz="36195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defTabSz="36195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defTabSz="36195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4.2 Ziele und Grundsätze der Durchführung von Abschlussprüfungen (ISA [DE] 200)</a:t>
            </a:r>
          </a:p>
        </p:txBody>
      </p:sp>
      <p:sp>
        <p:nvSpPr>
          <p:cNvPr id="155652" name="Textfeld 8">
            <a:extLst>
              <a:ext uri="{FF2B5EF4-FFF2-40B4-BE49-F238E27FC236}">
                <a16:creationId xmlns:a16="http://schemas.microsoft.com/office/drawing/2014/main" id="{8031B562-9B77-4647-B316-807CA1B6D545}"/>
              </a:ext>
            </a:extLst>
          </p:cNvPr>
          <p:cNvSpPr txBox="1">
            <a:spLocks noChangeArrowheads="1"/>
          </p:cNvSpPr>
          <p:nvPr/>
        </p:nvSpPr>
        <p:spPr bwMode="auto">
          <a:xfrm>
            <a:off x="1065213" y="1343025"/>
            <a:ext cx="10801350" cy="4947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600" b="1">
                <a:solidFill>
                  <a:schemeClr val="tx1"/>
                </a:solidFill>
                <a:latin typeface="Verdana" pitchFamily="34" charset="0"/>
                <a:cs typeface="Arial" pitchFamily="34" charset="0"/>
              </a:defRPr>
            </a:lvl1pPr>
            <a:lvl2pPr marL="355600" eaLnBrk="0" hangingPunct="0">
              <a:defRPr sz="1600" b="1">
                <a:solidFill>
                  <a:schemeClr val="tx1"/>
                </a:solidFill>
                <a:latin typeface="Verdana" pitchFamily="34" charset="0"/>
                <a:cs typeface="Arial" pitchFamily="34" charset="0"/>
              </a:defRPr>
            </a:lvl2pPr>
            <a:lvl3pPr marL="1143000" indent="-228600" eaLnBrk="0" hangingPunct="0">
              <a:defRPr sz="1600" b="1">
                <a:solidFill>
                  <a:schemeClr val="tx1"/>
                </a:solidFill>
                <a:latin typeface="Verdana" pitchFamily="34" charset="0"/>
                <a:cs typeface="Arial" pitchFamily="34" charset="0"/>
              </a:defRPr>
            </a:lvl3pPr>
            <a:lvl4pPr marL="1600200" indent="-228600" eaLnBrk="0" hangingPunct="0">
              <a:defRPr sz="1600" b="1">
                <a:solidFill>
                  <a:schemeClr val="tx1"/>
                </a:solidFill>
                <a:latin typeface="Verdana" pitchFamily="34" charset="0"/>
                <a:cs typeface="Arial" pitchFamily="34" charset="0"/>
              </a:defRPr>
            </a:lvl4pPr>
            <a:lvl5pPr marL="2057400" indent="-228600" eaLnBrk="0" hangingPunct="0">
              <a:defRPr sz="1600" b="1">
                <a:solidFill>
                  <a:schemeClr val="tx1"/>
                </a:solidFill>
                <a:latin typeface="Verdana" pitchFamily="34" charset="0"/>
                <a:cs typeface="Arial" pitchFamily="34" charset="0"/>
              </a:defRPr>
            </a:lvl5pPr>
            <a:lvl6pPr marL="25146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6pPr>
            <a:lvl7pPr marL="29718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7pPr>
            <a:lvl8pPr marL="34290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8pPr>
            <a:lvl9pPr marL="38862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9pPr>
          </a:lstStyle>
          <a:p>
            <a:pPr marL="266700" indent="-266700" eaLnBrk="1" hangingPunct="1">
              <a:spcBef>
                <a:spcPts val="600"/>
              </a:spcBef>
              <a:spcAft>
                <a:spcPts val="600"/>
              </a:spcAft>
              <a:buFont typeface="Verdana" pitchFamily="34" charset="0"/>
              <a:buAutoNum type="alphaLcPeriod"/>
              <a:defRPr/>
            </a:pPr>
            <a:endParaRPr lang="de-DE" altLang="de-DE" dirty="0">
              <a:solidFill>
                <a:srgbClr val="00B0F0"/>
              </a:solidFill>
              <a:latin typeface="Century Gothic" pitchFamily="34" charset="0"/>
            </a:endParaRPr>
          </a:p>
          <a:p>
            <a:pPr marL="266700" indent="-266700" eaLnBrk="1" hangingPunct="1">
              <a:spcBef>
                <a:spcPts val="600"/>
              </a:spcBef>
              <a:spcAft>
                <a:spcPts val="600"/>
              </a:spcAft>
              <a:buFont typeface="Verdana" pitchFamily="34" charset="0"/>
              <a:buAutoNum type="alphaLcPeriod"/>
              <a:defRPr/>
            </a:pPr>
            <a:r>
              <a:rPr lang="de-DE" altLang="de-DE" dirty="0">
                <a:solidFill>
                  <a:srgbClr val="00B0F0"/>
                </a:solidFill>
                <a:latin typeface="Century Gothic" pitchFamily="34" charset="0"/>
              </a:rPr>
              <a:t>Prüfungsgegenstand</a:t>
            </a:r>
            <a:endParaRPr lang="de-DE" altLang="de-DE" dirty="0">
              <a:solidFill>
                <a:srgbClr val="000000"/>
              </a:solidFill>
              <a:latin typeface="Century Gothic" pitchFamily="34" charset="0"/>
            </a:endParaRPr>
          </a:p>
          <a:p>
            <a:pPr lvl="1" eaLnBrk="1" hangingPunct="1">
              <a:spcBef>
                <a:spcPts val="300"/>
              </a:spcBef>
              <a:spcAft>
                <a:spcPts val="300"/>
              </a:spcAft>
              <a:defRPr/>
            </a:pPr>
            <a:r>
              <a:rPr lang="de-DE" altLang="de-DE" sz="1400" b="0" dirty="0">
                <a:solidFill>
                  <a:srgbClr val="000000"/>
                </a:solidFill>
                <a:latin typeface="Century Gothic" pitchFamily="34" charset="0"/>
              </a:rPr>
              <a:t>             Jahresabschluss		+ 	Lagebericht</a:t>
            </a:r>
          </a:p>
          <a:p>
            <a:pPr lvl="1" eaLnBrk="1" hangingPunct="1">
              <a:spcBef>
                <a:spcPts val="300"/>
              </a:spcBef>
              <a:spcAft>
                <a:spcPts val="300"/>
              </a:spcAft>
              <a:defRPr/>
            </a:pPr>
            <a:r>
              <a:rPr lang="de-DE" altLang="de-DE" sz="1400" b="0" dirty="0">
                <a:solidFill>
                  <a:srgbClr val="000000"/>
                </a:solidFill>
                <a:latin typeface="Century Gothic" pitchFamily="34" charset="0"/>
              </a:rPr>
              <a:t>       bestehend aus          Bilanz, GuV, Anhang, </a:t>
            </a:r>
          </a:p>
          <a:p>
            <a:pPr marL="720725" lvl="1" eaLnBrk="1" hangingPunct="1">
              <a:spcBef>
                <a:spcPts val="300"/>
              </a:spcBef>
              <a:spcAft>
                <a:spcPts val="300"/>
              </a:spcAft>
              <a:defRPr/>
            </a:pPr>
            <a:r>
              <a:rPr lang="de-DE" altLang="de-DE" sz="1400" b="0" dirty="0">
                <a:solidFill>
                  <a:srgbClr val="000000"/>
                </a:solidFill>
                <a:latin typeface="Century Gothic" pitchFamily="34" charset="0"/>
              </a:rPr>
              <a:t>zugrunde liegende Buchführung</a:t>
            </a:r>
          </a:p>
          <a:p>
            <a:pPr lvl="1" eaLnBrk="1" hangingPunct="1">
              <a:spcBef>
                <a:spcPts val="300"/>
              </a:spcBef>
              <a:spcAft>
                <a:spcPts val="300"/>
              </a:spcAft>
              <a:defRPr/>
            </a:pPr>
            <a:endParaRPr lang="de-DE" altLang="de-DE" sz="1400" b="0" dirty="0">
              <a:solidFill>
                <a:srgbClr val="000000"/>
              </a:solidFill>
              <a:latin typeface="Century Gothic" pitchFamily="34" charset="0"/>
            </a:endParaRPr>
          </a:p>
          <a:p>
            <a:pPr marL="266700" indent="-266700" eaLnBrk="1" hangingPunct="1">
              <a:spcBef>
                <a:spcPts val="600"/>
              </a:spcBef>
              <a:spcAft>
                <a:spcPts val="600"/>
              </a:spcAft>
              <a:buFont typeface="Verdana" pitchFamily="34" charset="0"/>
              <a:buAutoNum type="alphaLcPeriod"/>
              <a:defRPr/>
            </a:pPr>
            <a:r>
              <a:rPr lang="de-DE" altLang="de-DE" dirty="0">
                <a:solidFill>
                  <a:srgbClr val="00B0F0"/>
                </a:solidFill>
                <a:latin typeface="Century Gothic" pitchFamily="34" charset="0"/>
              </a:rPr>
              <a:t>Checkliste</a:t>
            </a:r>
            <a:endParaRPr lang="de-DE" altLang="de-DE" dirty="0">
              <a:solidFill>
                <a:srgbClr val="92D050"/>
              </a:solidFill>
              <a:latin typeface="Century Gothic" pitchFamily="34" charset="0"/>
            </a:endParaRPr>
          </a:p>
          <a:p>
            <a:pPr marL="266700" lvl="1" eaLnBrk="1" hangingPunct="1">
              <a:spcBef>
                <a:spcPts val="300"/>
              </a:spcBef>
              <a:spcAft>
                <a:spcPts val="300"/>
              </a:spcAft>
              <a:defRPr/>
            </a:pPr>
            <a:r>
              <a:rPr lang="de-DE" altLang="de-DE" b="0" dirty="0">
                <a:solidFill>
                  <a:srgbClr val="000000"/>
                </a:solidFill>
                <a:latin typeface="Century Gothic" pitchFamily="34" charset="0"/>
              </a:rPr>
              <a:t>Prüfung auf Einhaltung der für die Rechnungslegung geltenden Vorschriften einschließlich der Grundsätze ordnungsmäßiger Buchführung, etc., d. h.:</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Buchführung vollständig, richtig, zeitgerecht und geordnet?</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Jahresabschluss klar, übersichtlich, vollständig und in vorgeschriebener Form?</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Sind alle Posten (Bilanz, GuV) zutreffend ausgewiesen?</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Vermögensgegenstände und Schulden richtig bewertet?</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Angaben im Lagebericht zutreffend und vollständig?</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Vermittlung eines den tatsächlichen Verhältnissen entsprechenden Bildes der VFE-Lage?</a:t>
            </a:r>
          </a:p>
        </p:txBody>
      </p:sp>
      <p:sp>
        <p:nvSpPr>
          <p:cNvPr id="15367" name="Geschweifte Klammer links 2">
            <a:extLst>
              <a:ext uri="{FF2B5EF4-FFF2-40B4-BE49-F238E27FC236}">
                <a16:creationId xmlns:a16="http://schemas.microsoft.com/office/drawing/2014/main" id="{E9E80310-F30D-47F3-98AC-15DC2019DB01}"/>
              </a:ext>
            </a:extLst>
          </p:cNvPr>
          <p:cNvSpPr>
            <a:spLocks/>
          </p:cNvSpPr>
          <p:nvPr/>
        </p:nvSpPr>
        <p:spPr bwMode="auto">
          <a:xfrm rot="16200000">
            <a:off x="4222750" y="455613"/>
            <a:ext cx="217487" cy="5113338"/>
          </a:xfrm>
          <a:prstGeom prst="leftBrace">
            <a:avLst>
              <a:gd name="adj1" fmla="val 8378"/>
              <a:gd name="adj2" fmla="val 50000"/>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marL="1524000" eaLnBrk="0" hangingPunct="0">
              <a:tabLst>
                <a:tab pos="625475" algn="l"/>
              </a:tabLst>
              <a:defRPr sz="1400" b="1">
                <a:solidFill>
                  <a:schemeClr val="tx1"/>
                </a:solidFill>
                <a:latin typeface="Verdana" pitchFamily="34" charset="0"/>
              </a:defRPr>
            </a:lvl1pPr>
            <a:lvl2pPr marL="742950" indent="-285750" eaLnBrk="0" hangingPunct="0">
              <a:tabLst>
                <a:tab pos="625475" algn="l"/>
              </a:tabLst>
              <a:defRPr sz="1400" b="1">
                <a:solidFill>
                  <a:schemeClr val="tx1"/>
                </a:solidFill>
                <a:latin typeface="Verdana" pitchFamily="34" charset="0"/>
              </a:defRPr>
            </a:lvl2pPr>
            <a:lvl3pPr marL="1143000" indent="-228600" eaLnBrk="0" hangingPunct="0">
              <a:tabLst>
                <a:tab pos="625475" algn="l"/>
              </a:tabLst>
              <a:defRPr sz="1400" b="1">
                <a:solidFill>
                  <a:schemeClr val="tx1"/>
                </a:solidFill>
                <a:latin typeface="Verdana" pitchFamily="34" charset="0"/>
              </a:defRPr>
            </a:lvl3pPr>
            <a:lvl4pPr marL="1600200" indent="-228600" eaLnBrk="0" hangingPunct="0">
              <a:tabLst>
                <a:tab pos="625475" algn="l"/>
              </a:tabLst>
              <a:defRPr sz="1400" b="1">
                <a:solidFill>
                  <a:schemeClr val="tx1"/>
                </a:solidFill>
                <a:latin typeface="Verdana" pitchFamily="34" charset="0"/>
              </a:defRPr>
            </a:lvl4pPr>
            <a:lvl5pPr marL="2057400" indent="-228600" eaLnBrk="0" hangingPunct="0">
              <a:tabLst>
                <a:tab pos="625475" algn="l"/>
              </a:tabLst>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tabLst>
                <a:tab pos="625475" algn="l"/>
              </a:tabLst>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tabLst>
                <a:tab pos="625475" algn="l"/>
              </a:tabLst>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tabLst>
                <a:tab pos="625475" algn="l"/>
              </a:tabLst>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tabLst>
                <a:tab pos="625475" algn="l"/>
              </a:tabLst>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11" name="Ellipse 10">
            <a:extLst>
              <a:ext uri="{FF2B5EF4-FFF2-40B4-BE49-F238E27FC236}">
                <a16:creationId xmlns:a16="http://schemas.microsoft.com/office/drawing/2014/main" id="{B8E67B5B-E818-4D06-BE32-BD4D65DA84FC}"/>
              </a:ext>
            </a:extLst>
          </p:cNvPr>
          <p:cNvSpPr/>
          <p:nvPr/>
        </p:nvSpPr>
        <p:spPr>
          <a:xfrm>
            <a:off x="3287713" y="2462213"/>
            <a:ext cx="190500" cy="20002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tx1"/>
                </a:solidFill>
                <a:latin typeface="Century Gothic" panose="020B0502020202020204" pitchFamily="34" charset="0"/>
              </a:rPr>
              <a:t>2</a:t>
            </a:r>
          </a:p>
        </p:txBody>
      </p:sp>
      <p:sp>
        <p:nvSpPr>
          <p:cNvPr id="12" name="Ellipse 11">
            <a:extLst>
              <a:ext uri="{FF2B5EF4-FFF2-40B4-BE49-F238E27FC236}">
                <a16:creationId xmlns:a16="http://schemas.microsoft.com/office/drawing/2014/main" id="{B6B8707B-D8D0-4AA0-BABF-259A7B52C3CB}"/>
              </a:ext>
            </a:extLst>
          </p:cNvPr>
          <p:cNvSpPr/>
          <p:nvPr/>
        </p:nvSpPr>
        <p:spPr>
          <a:xfrm>
            <a:off x="5448300" y="2185988"/>
            <a:ext cx="190500" cy="20002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tx1"/>
                </a:solidFill>
                <a:latin typeface="Century Gothic" panose="020B0502020202020204" pitchFamily="34" charset="0"/>
              </a:rPr>
              <a:t>3</a:t>
            </a:r>
          </a:p>
        </p:txBody>
      </p:sp>
      <p:sp>
        <p:nvSpPr>
          <p:cNvPr id="15" name="Ellipse 14">
            <a:extLst>
              <a:ext uri="{FF2B5EF4-FFF2-40B4-BE49-F238E27FC236}">
                <a16:creationId xmlns:a16="http://schemas.microsoft.com/office/drawing/2014/main" id="{F3ABFFF9-383D-4DA3-9292-F142F2727642}"/>
              </a:ext>
            </a:extLst>
          </p:cNvPr>
          <p:cNvSpPr/>
          <p:nvPr/>
        </p:nvSpPr>
        <p:spPr>
          <a:xfrm>
            <a:off x="1876425" y="2185988"/>
            <a:ext cx="190500" cy="200025"/>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tx1"/>
                </a:solidFill>
                <a:latin typeface="Century Gothic" panose="020B0502020202020204" pitchFamily="34" charset="0"/>
              </a:rPr>
              <a:t>1</a:t>
            </a:r>
          </a:p>
        </p:txBody>
      </p:sp>
      <p:sp>
        <p:nvSpPr>
          <p:cNvPr id="267275" name="Rechteck 1">
            <a:extLst>
              <a:ext uri="{FF2B5EF4-FFF2-40B4-BE49-F238E27FC236}">
                <a16:creationId xmlns:a16="http://schemas.microsoft.com/office/drawing/2014/main" id="{7E4DF28C-F65E-46B5-A2B7-DD6829312D8C}"/>
              </a:ext>
            </a:extLst>
          </p:cNvPr>
          <p:cNvSpPr>
            <a:spLocks noChangeArrowheads="1"/>
          </p:cNvSpPr>
          <p:nvPr/>
        </p:nvSpPr>
        <p:spPr bwMode="auto">
          <a:xfrm>
            <a:off x="1054800" y="1418400"/>
            <a:ext cx="830421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600"/>
              </a:spcBef>
              <a:spcAft>
                <a:spcPts val="600"/>
              </a:spcAft>
            </a:pPr>
            <a:r>
              <a:rPr lang="de-DE" altLang="de-DE" dirty="0">
                <a:solidFill>
                  <a:srgbClr val="00B0F0"/>
                </a:solidFill>
                <a:latin typeface="Century Gothic" panose="020B0502020202020204" pitchFamily="34" charset="0"/>
              </a:rPr>
              <a:t>4.2.1 Ziele und Gegenstand der Abschlussprüfung (ISA [DE] 200, Tz. 11 ff.)</a:t>
            </a:r>
          </a:p>
        </p:txBody>
      </p:sp>
      <p:sp>
        <p:nvSpPr>
          <p:cNvPr id="16" name="Textfeld 1">
            <a:extLst>
              <a:ext uri="{FF2B5EF4-FFF2-40B4-BE49-F238E27FC236}">
                <a16:creationId xmlns:a16="http://schemas.microsoft.com/office/drawing/2014/main" id="{DA2EBA25-A05C-4DE6-9BE7-B35D1A23EE4B}"/>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A76AFACB-753E-48F5-ACE9-09D6E5287B65}"/>
              </a:ext>
            </a:extLst>
          </p:cNvPr>
          <p:cNvSpPr txBox="1">
            <a:spLocks/>
          </p:cNvSpPr>
          <p:nvPr/>
        </p:nvSpPr>
        <p:spPr bwMode="auto">
          <a:xfrm>
            <a:off x="1054800" y="1080000"/>
            <a:ext cx="10801350" cy="476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438275" indent="-1438275">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2327275" indent="-2327275">
              <a:spcBef>
                <a:spcPts val="600"/>
              </a:spcBef>
              <a:spcAft>
                <a:spcPts val="600"/>
              </a:spcAft>
              <a:tabLst>
                <a:tab pos="2327275" algn="l"/>
              </a:tabLs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1.1.4 Prüfungsplanung: Festlegung der Wesentlichkeit und Beurteilung des Risikos </a:t>
            </a:r>
            <a:b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b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wesentlicher falscher Darstellungen; Forts.</a:t>
            </a:r>
            <a:endParaRPr lang="de-DE" altLang="de-DE" sz="1600" dirty="0">
              <a:solidFill>
                <a:srgbClr val="00B0F0"/>
              </a:solidFill>
              <a:highlight>
                <a:srgbClr val="FFFF00"/>
              </a:highlight>
              <a:latin typeface="Century Gothic" panose="020B0502020202020204" pitchFamily="34" charset="0"/>
              <a:ea typeface="Verdana" panose="020B0604030504040204" pitchFamily="34" charset="0"/>
              <a:cs typeface="Verdana" panose="020B0604030504040204" pitchFamily="34" charset="0"/>
            </a:endParaRPr>
          </a:p>
        </p:txBody>
      </p:sp>
      <p:sp>
        <p:nvSpPr>
          <p:cNvPr id="62468" name="Textfeld 9">
            <a:extLst>
              <a:ext uri="{FF2B5EF4-FFF2-40B4-BE49-F238E27FC236}">
                <a16:creationId xmlns:a16="http://schemas.microsoft.com/office/drawing/2014/main" id="{E79377A5-5784-4EE8-ABB1-BC12CDD26384}"/>
              </a:ext>
            </a:extLst>
          </p:cNvPr>
          <p:cNvSpPr txBox="1">
            <a:spLocks noChangeArrowheads="1"/>
          </p:cNvSpPr>
          <p:nvPr/>
        </p:nvSpPr>
        <p:spPr bwMode="auto">
          <a:xfrm>
            <a:off x="1054801" y="1685558"/>
            <a:ext cx="9937744" cy="483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lnSpc>
                <a:spcPct val="110000"/>
              </a:lnSpc>
              <a:spcBef>
                <a:spcPts val="800"/>
              </a:spcBef>
              <a:buFont typeface="Arial" pitchFamily="34" charset="0"/>
              <a:defRPr sz="1400">
                <a:solidFill>
                  <a:schemeClr val="tx1"/>
                </a:solidFill>
                <a:latin typeface="Verdana" pitchFamily="34" charset="0"/>
              </a:defRPr>
            </a:lvl1pPr>
            <a:lvl2pPr marL="541338" indent="-185738" eaLnBrk="0" hangingPunct="0">
              <a:lnSpc>
                <a:spcPct val="110000"/>
              </a:lnSpc>
              <a:spcBef>
                <a:spcPts val="800"/>
              </a:spcBef>
              <a:buFont typeface="Arial" pitchFamily="34"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pitchFamily="34" charset="0"/>
              <a:defRPr sz="1400">
                <a:solidFill>
                  <a:schemeClr val="tx1"/>
                </a:solidFill>
                <a:latin typeface="Verdana"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pitchFamily="34"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9pPr>
          </a:lstStyle>
          <a:p>
            <a:pPr marL="0" indent="0" eaLnBrk="1" hangingPunct="1">
              <a:lnSpc>
                <a:spcPct val="100000"/>
              </a:lnSpc>
              <a:spcBef>
                <a:spcPts val="600"/>
              </a:spcBef>
              <a:spcAft>
                <a:spcPts val="600"/>
              </a:spcAft>
              <a:defRPr/>
            </a:pPr>
            <a:r>
              <a:rPr lang="de-DE" altLang="de-DE" sz="1600" dirty="0">
                <a:solidFill>
                  <a:srgbClr val="00B0F0"/>
                </a:solidFill>
                <a:latin typeface="Century Gothic" pitchFamily="34" charset="0"/>
              </a:rPr>
              <a:t>b. Fachliche Grundlagen</a:t>
            </a:r>
          </a:p>
          <a:p>
            <a:pPr lvl="1" indent="-274638" eaLnBrk="1" hangingPunct="1">
              <a:lnSpc>
                <a:spcPct val="100000"/>
              </a:lnSpc>
              <a:spcBef>
                <a:spcPts val="300"/>
              </a:spcBef>
              <a:spcAft>
                <a:spcPts val="300"/>
              </a:spcAft>
              <a:buFont typeface="Arial" pitchFamily="34" charset="0"/>
              <a:buChar char="•"/>
              <a:defRPr/>
            </a:pPr>
            <a:r>
              <a:rPr lang="de-DE" altLang="de-DE" sz="1600" b="0" dirty="0">
                <a:latin typeface="Century Gothic" pitchFamily="34" charset="0"/>
              </a:rPr>
              <a:t>Es müssen mit hinreichender Sicherheit falsche Angaben entdeckt werden, die wg. Größenordnung oder Bedeutung einen Einfluss auf den Aussagewert der Rechnungslegung für die Rechnungslegungsadressaten haben (vgl. </a:t>
            </a:r>
            <a:r>
              <a:rPr lang="de-DE" altLang="de-DE" sz="1600" dirty="0">
                <a:solidFill>
                  <a:srgbClr val="FF0000"/>
                </a:solidFill>
                <a:latin typeface="Century Gothic" pitchFamily="34" charset="0"/>
              </a:rPr>
              <a:t>ISA [DE] 320</a:t>
            </a:r>
            <a:r>
              <a:rPr lang="de-DE" altLang="de-DE" sz="1600" b="0" dirty="0">
                <a:latin typeface="Century Gothic" pitchFamily="34" charset="0"/>
              </a:rPr>
              <a:t>)</a:t>
            </a:r>
          </a:p>
          <a:p>
            <a:pPr lvl="1" indent="-274638" eaLnBrk="1" hangingPunct="1">
              <a:lnSpc>
                <a:spcPct val="100000"/>
              </a:lnSpc>
              <a:spcBef>
                <a:spcPts val="300"/>
              </a:spcBef>
              <a:spcAft>
                <a:spcPts val="300"/>
              </a:spcAft>
              <a:buFont typeface="Arial" pitchFamily="34" charset="0"/>
              <a:buChar char="•"/>
              <a:defRPr/>
            </a:pPr>
            <a:r>
              <a:rPr lang="de-DE" altLang="de-DE" sz="1600" b="0" dirty="0">
                <a:latin typeface="Century Gothic" pitchFamily="34" charset="0"/>
              </a:rPr>
              <a:t>Ermittlung durch Anwendung eines Prozentsatzes auf Vergleichsgröße (i. d. R. Umsatz)</a:t>
            </a:r>
          </a:p>
          <a:p>
            <a:pPr lvl="1" indent="-274638" eaLnBrk="1" hangingPunct="1">
              <a:lnSpc>
                <a:spcPct val="100000"/>
              </a:lnSpc>
              <a:spcBef>
                <a:spcPts val="300"/>
              </a:spcBef>
              <a:spcAft>
                <a:spcPts val="300"/>
              </a:spcAft>
              <a:buFont typeface="Arial" pitchFamily="34" charset="0"/>
              <a:buChar char="•"/>
              <a:defRPr/>
            </a:pPr>
            <a:r>
              <a:rPr lang="de-DE" altLang="de-DE" sz="1600" b="0" dirty="0">
                <a:latin typeface="Century Gothic" pitchFamily="34" charset="0"/>
              </a:rPr>
              <a:t>In den  WP-Praxen sind verbindlich anzuwendende Kalkulationstabellen verbreitet</a:t>
            </a:r>
          </a:p>
          <a:p>
            <a:pPr lvl="1" indent="-274638" eaLnBrk="1" hangingPunct="1">
              <a:lnSpc>
                <a:spcPct val="100000"/>
              </a:lnSpc>
              <a:spcBef>
                <a:spcPts val="300"/>
              </a:spcBef>
              <a:spcAft>
                <a:spcPts val="300"/>
              </a:spcAft>
              <a:buFont typeface="Arial" pitchFamily="34" charset="0"/>
              <a:buChar char="•"/>
              <a:defRPr/>
            </a:pPr>
            <a:r>
              <a:rPr lang="de-DE" altLang="de-DE" sz="1600" b="0" dirty="0">
                <a:latin typeface="Century Gothic" pitchFamily="34" charset="0"/>
              </a:rPr>
              <a:t>Literatur: IDW PS 250 n.F. sowie F+A zu ISA 320 </a:t>
            </a:r>
          </a:p>
          <a:p>
            <a:pPr lvl="1" indent="-274638" eaLnBrk="1" hangingPunct="1">
              <a:lnSpc>
                <a:spcPct val="100000"/>
              </a:lnSpc>
              <a:spcBef>
                <a:spcPts val="300"/>
              </a:spcBef>
              <a:spcAft>
                <a:spcPts val="300"/>
              </a:spcAft>
              <a:buFont typeface="Arial" pitchFamily="34" charset="0"/>
              <a:buChar char="•"/>
              <a:defRPr/>
            </a:pPr>
            <a:r>
              <a:rPr lang="de-DE" altLang="de-DE" sz="1600" dirty="0">
                <a:solidFill>
                  <a:srgbClr val="FF0000"/>
                </a:solidFill>
                <a:latin typeface="Century Gothic" pitchFamily="34" charset="0"/>
              </a:rPr>
              <a:t>Praxishinweis: Das kanzleiindividuelle Schema zur Festlegung der Wesentlichkeiten ist Kernbestandteil des risikoorientierten Prüfungsansatzes der WP-Praxis</a:t>
            </a:r>
          </a:p>
          <a:p>
            <a:pPr lvl="1" indent="-274638" eaLnBrk="1" hangingPunct="1">
              <a:lnSpc>
                <a:spcPct val="100000"/>
              </a:lnSpc>
              <a:spcBef>
                <a:spcPts val="0"/>
              </a:spcBef>
              <a:spcAft>
                <a:spcPts val="0"/>
              </a:spcAft>
              <a:buFont typeface="Arial" pitchFamily="34" charset="0"/>
              <a:buChar char="•"/>
              <a:defRPr/>
            </a:pPr>
            <a:endParaRPr lang="de-DE" altLang="de-DE" dirty="0">
              <a:latin typeface="Century Gothic" pitchFamily="34" charset="0"/>
            </a:endParaRPr>
          </a:p>
          <a:p>
            <a:pPr marL="0" indent="0" eaLnBrk="1" hangingPunct="1">
              <a:lnSpc>
                <a:spcPct val="100000"/>
              </a:lnSpc>
              <a:spcBef>
                <a:spcPts val="600"/>
              </a:spcBef>
              <a:spcAft>
                <a:spcPts val="600"/>
              </a:spcAft>
              <a:defRPr/>
            </a:pPr>
            <a:r>
              <a:rPr lang="de-DE" altLang="de-DE" sz="1600" dirty="0">
                <a:solidFill>
                  <a:srgbClr val="00B0F0"/>
                </a:solidFill>
                <a:latin typeface="Century Gothic" pitchFamily="34" charset="0"/>
              </a:rPr>
              <a:t>c. Begrifflichkeiten zur Wesentlichkeit</a:t>
            </a:r>
          </a:p>
          <a:p>
            <a:pPr lvl="1" indent="-274638" eaLnBrk="1" hangingPunct="1">
              <a:lnSpc>
                <a:spcPct val="100000"/>
              </a:lnSpc>
              <a:spcBef>
                <a:spcPts val="300"/>
              </a:spcBef>
              <a:spcAft>
                <a:spcPts val="300"/>
              </a:spcAft>
              <a:buClr>
                <a:schemeClr val="tx1"/>
              </a:buClr>
              <a:buFont typeface="Arial" pitchFamily="34" charset="0"/>
              <a:buChar char="•"/>
              <a:defRPr/>
            </a:pPr>
            <a:r>
              <a:rPr lang="de-DE" altLang="de-DE" sz="1600" dirty="0">
                <a:solidFill>
                  <a:srgbClr val="FF0000"/>
                </a:solidFill>
                <a:latin typeface="Century Gothic" pitchFamily="34" charset="0"/>
              </a:rPr>
              <a:t>Wesentlichkeit für Abschluss als Ganzes</a:t>
            </a:r>
            <a:r>
              <a:rPr lang="de-DE" altLang="de-DE" sz="1600" b="0" dirty="0">
                <a:latin typeface="Century Gothic" pitchFamily="34" charset="0"/>
              </a:rPr>
              <a:t>: Insgesamt aus Sicht des Abschlussadressaten akzeptabler Fehler</a:t>
            </a:r>
          </a:p>
          <a:p>
            <a:pPr lvl="1" indent="-274638" eaLnBrk="1" hangingPunct="1">
              <a:lnSpc>
                <a:spcPct val="100000"/>
              </a:lnSpc>
              <a:spcBef>
                <a:spcPts val="300"/>
              </a:spcBef>
              <a:spcAft>
                <a:spcPts val="300"/>
              </a:spcAft>
              <a:buClr>
                <a:schemeClr val="tx1"/>
              </a:buClr>
              <a:buFont typeface="Arial" pitchFamily="34" charset="0"/>
              <a:buChar char="•"/>
              <a:defRPr/>
            </a:pPr>
            <a:r>
              <a:rPr lang="de-DE" altLang="de-DE" sz="1600" dirty="0">
                <a:solidFill>
                  <a:srgbClr val="FF0000"/>
                </a:solidFill>
                <a:latin typeface="Century Gothic" pitchFamily="34" charset="0"/>
              </a:rPr>
              <a:t>Toleranzwesentlichkeit</a:t>
            </a:r>
            <a:r>
              <a:rPr lang="de-DE" altLang="de-DE" sz="1600" b="0" dirty="0">
                <a:latin typeface="Century Gothic" pitchFamily="34" charset="0"/>
              </a:rPr>
              <a:t>: Betrag unterhalb der Wesentlichkeit für Abschluss, damit Summe einzelner Fehler diese nicht überschreitet</a:t>
            </a:r>
          </a:p>
          <a:p>
            <a:pPr lvl="1" eaLnBrk="1" hangingPunct="1">
              <a:lnSpc>
                <a:spcPct val="100000"/>
              </a:lnSpc>
              <a:spcBef>
                <a:spcPts val="300"/>
              </a:spcBef>
              <a:spcAft>
                <a:spcPts val="300"/>
              </a:spcAft>
              <a:buFont typeface="Arial" pitchFamily="34" charset="0"/>
              <a:buChar char="•"/>
              <a:defRPr/>
            </a:pPr>
            <a:endParaRPr lang="de-DE" altLang="de-DE" sz="1600" b="0" dirty="0">
              <a:latin typeface="Century Gothic" pitchFamily="34" charset="0"/>
            </a:endParaRPr>
          </a:p>
        </p:txBody>
      </p:sp>
      <p:pic>
        <p:nvPicPr>
          <p:cNvPr id="109574" name="Grafik 9">
            <a:extLst>
              <a:ext uri="{FF2B5EF4-FFF2-40B4-BE49-F238E27FC236}">
                <a16:creationId xmlns:a16="http://schemas.microsoft.com/office/drawing/2014/main" id="{4933BFC9-8B35-405B-A6C2-58E94859C6D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1">
            <a:extLst>
              <a:ext uri="{FF2B5EF4-FFF2-40B4-BE49-F238E27FC236}">
                <a16:creationId xmlns:a16="http://schemas.microsoft.com/office/drawing/2014/main" id="{370F25C1-2D16-4D10-9CBF-4A09102E0D57}"/>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3">
            <a:extLst>
              <a:ext uri="{FF2B5EF4-FFF2-40B4-BE49-F238E27FC236}">
                <a16:creationId xmlns:a16="http://schemas.microsoft.com/office/drawing/2014/main" id="{4AC8C81C-06B3-4989-8DD4-9F6985F07900}"/>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69315" name="Rectangle 2">
            <a:extLst>
              <a:ext uri="{FF2B5EF4-FFF2-40B4-BE49-F238E27FC236}">
                <a16:creationId xmlns:a16="http://schemas.microsoft.com/office/drawing/2014/main" id="{28AEA866-EEC2-48D5-9D25-5B03D02E94B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4.2.1 Ziele und Gegenstand der Abschlussprüfung (ISA [DE] 200, Tz. 11 ff.); Forts.</a:t>
            </a:r>
          </a:p>
        </p:txBody>
      </p:sp>
      <p:sp>
        <p:nvSpPr>
          <p:cNvPr id="9" name="Textfeld 8">
            <a:extLst>
              <a:ext uri="{FF2B5EF4-FFF2-40B4-BE49-F238E27FC236}">
                <a16:creationId xmlns:a16="http://schemas.microsoft.com/office/drawing/2014/main" id="{C825714C-8273-425C-9FFA-A13C99A7E478}"/>
              </a:ext>
            </a:extLst>
          </p:cNvPr>
          <p:cNvSpPr txBox="1"/>
          <p:nvPr/>
        </p:nvSpPr>
        <p:spPr>
          <a:xfrm>
            <a:off x="1054800" y="1418400"/>
            <a:ext cx="10801350" cy="4850046"/>
          </a:xfrm>
          <a:prstGeom prst="rect">
            <a:avLst/>
          </a:prstGeom>
          <a:noFill/>
        </p:spPr>
        <p:txBody>
          <a:bodyPr lIns="0" tIns="0" rIns="0" bIns="0">
            <a:spAutoFit/>
          </a:bodyPr>
          <a:lstStyle/>
          <a:p>
            <a:pPr marL="266700" indent="-266700" eaLnBrk="1" fontAlgn="auto" hangingPunct="1">
              <a:spcBef>
                <a:spcPts val="300"/>
              </a:spcBef>
              <a:spcAft>
                <a:spcPts val="300"/>
              </a:spcAft>
              <a:buFont typeface="+mj-lt"/>
              <a:buAutoNum type="alphaLcPeriod" startAt="3"/>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Welches sind die primären Prüfungsziele?</a:t>
            </a:r>
          </a:p>
          <a:p>
            <a:pPr marL="541338" lvl="1" indent="-274638" eaLnBrk="1" fontAlgn="auto" hangingPunct="1">
              <a:spcBef>
                <a:spcPts val="300"/>
              </a:spcBef>
              <a:spcAft>
                <a:spcPts val="200"/>
              </a:spcAft>
              <a:buFont typeface="Arial" panose="020B0604020202020204" pitchFamily="34" charset="0"/>
              <a:buChar char="•"/>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Vollständigkeit</a:t>
            </a:r>
          </a:p>
          <a:p>
            <a:pPr marL="809625" lvl="1" indent="-266700" eaLnBrk="1" hangingPunct="1">
              <a:spcBef>
                <a:spcPts val="300"/>
              </a:spcBef>
              <a:spcAft>
                <a:spcPts val="2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Alle Geschäftsvorfälle werden erfasst </a:t>
            </a:r>
          </a:p>
          <a:p>
            <a:pPr marL="541338" lvl="1" indent="-274638" eaLnBrk="1" fontAlgn="auto" hangingPunct="1">
              <a:spcBef>
                <a:spcPts val="300"/>
              </a:spcBef>
              <a:spcAft>
                <a:spcPts val="200"/>
              </a:spcAft>
              <a:buFont typeface="Arial" panose="020B0604020202020204" pitchFamily="34" charset="0"/>
              <a:buChar char="•"/>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Genauigkeit</a:t>
            </a:r>
          </a:p>
          <a:p>
            <a:pPr marL="809625" lvl="1" indent="-266700" eaLnBrk="1" hangingPunct="1">
              <a:spcBef>
                <a:spcPts val="300"/>
              </a:spcBef>
              <a:spcAft>
                <a:spcPts val="2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Beträge und Daten der Geschäftsvorfälle werden genau erfasst</a:t>
            </a:r>
            <a:endPar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541338" lvl="1" indent="-274638" eaLnBrk="1" fontAlgn="auto" hangingPunct="1">
              <a:spcBef>
                <a:spcPts val="300"/>
              </a:spcBef>
              <a:spcAft>
                <a:spcPts val="200"/>
              </a:spcAft>
              <a:buFont typeface="Arial" panose="020B0604020202020204" pitchFamily="34" charset="0"/>
              <a:buChar char="•"/>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Vorhandensein/Eintritt</a:t>
            </a:r>
          </a:p>
          <a:p>
            <a:pPr marL="809625" lvl="1" indent="-266700" eaLnBrk="1" hangingPunct="1">
              <a:spcBef>
                <a:spcPts val="300"/>
              </a:spcBef>
              <a:spcAft>
                <a:spcPts val="2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Geschäftsvorfälle haben tatsächlich stattgefunden</a:t>
            </a:r>
            <a:endPar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541338" lvl="1" indent="-274638" eaLnBrk="1" fontAlgn="auto" hangingPunct="1">
              <a:spcBef>
                <a:spcPts val="300"/>
              </a:spcBef>
              <a:spcAft>
                <a:spcPts val="200"/>
              </a:spcAft>
              <a:buFont typeface="Arial" panose="020B0604020202020204" pitchFamily="34" charset="0"/>
              <a:buChar char="•"/>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Periodenabgrenzung</a:t>
            </a:r>
          </a:p>
          <a:p>
            <a:pPr marL="809625" lvl="1" indent="-266700" eaLnBrk="1" hangingPunct="1">
              <a:spcBef>
                <a:spcPts val="300"/>
              </a:spcBef>
              <a:spcAft>
                <a:spcPts val="2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Geschäftsvorfälle wurden in der richtigen Periode erfasst</a:t>
            </a:r>
          </a:p>
          <a:p>
            <a:pPr marL="541338" lvl="1" indent="-274638" eaLnBrk="1" fontAlgn="auto" hangingPunct="1">
              <a:spcBef>
                <a:spcPts val="300"/>
              </a:spcBef>
              <a:spcAft>
                <a:spcPts val="200"/>
              </a:spcAft>
              <a:buFont typeface="Arial" panose="020B0604020202020204" pitchFamily="34" charset="0"/>
              <a:buChar char="•"/>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Bewertung/Zuordnung</a:t>
            </a:r>
          </a:p>
          <a:p>
            <a:pPr marL="809625" lvl="1" indent="-266700" eaLnBrk="1" hangingPunct="1">
              <a:spcBef>
                <a:spcPts val="300"/>
              </a:spcBef>
              <a:spcAft>
                <a:spcPts val="2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Geschäftsvorfälle sind richtig bewertet und zugeordnet</a:t>
            </a:r>
            <a:endPar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541338" lvl="1" indent="-274638" eaLnBrk="1" fontAlgn="auto" hangingPunct="1">
              <a:spcBef>
                <a:spcPts val="300"/>
              </a:spcBef>
              <a:spcAft>
                <a:spcPts val="200"/>
              </a:spcAft>
              <a:buFont typeface="Arial" panose="020B0604020202020204" pitchFamily="34" charset="0"/>
              <a:buChar char="•"/>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Zurechnung</a:t>
            </a:r>
          </a:p>
          <a:p>
            <a:pPr marL="809625" lvl="1" indent="-266700" eaLnBrk="1" hangingPunct="1">
              <a:spcBef>
                <a:spcPts val="300"/>
              </a:spcBef>
              <a:spcAft>
                <a:spcPts val="2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Zurechnung zum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wirtschaftlich Berechtigten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erfolgt aufgrund bestehender Rechte und Verpflichtungen</a:t>
            </a:r>
          </a:p>
          <a:p>
            <a:pPr marL="541338" lvl="1" indent="-274638" eaLnBrk="1" fontAlgn="auto" hangingPunct="1">
              <a:spcBef>
                <a:spcPts val="300"/>
              </a:spcBef>
              <a:spcAft>
                <a:spcPts val="200"/>
              </a:spcAft>
              <a:buFont typeface="Arial" panose="020B0604020202020204" pitchFamily="34" charset="0"/>
              <a:buChar char="•"/>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Ausweis</a:t>
            </a:r>
          </a:p>
          <a:p>
            <a:pPr marL="809625" lvl="1" indent="-266700" eaLnBrk="1"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Geschäftsvorfälle und Informationen werden zutreffend ausgewiesen</a:t>
            </a:r>
            <a:endParaRPr lang="de-DE" altLang="de-DE" sz="1400"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p:txBody>
      </p:sp>
      <p:sp>
        <p:nvSpPr>
          <p:cNvPr id="11" name="Textfeld 1">
            <a:extLst>
              <a:ext uri="{FF2B5EF4-FFF2-40B4-BE49-F238E27FC236}">
                <a16:creationId xmlns:a16="http://schemas.microsoft.com/office/drawing/2014/main" id="{4150D237-D4FF-41E0-ABCF-BA20E1D3A729}"/>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3">
            <a:extLst>
              <a:ext uri="{FF2B5EF4-FFF2-40B4-BE49-F238E27FC236}">
                <a16:creationId xmlns:a16="http://schemas.microsoft.com/office/drawing/2014/main" id="{F808C831-9AF2-43ED-A122-7E7924422A0D}"/>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71363" name="Rectangle 2">
            <a:extLst>
              <a:ext uri="{FF2B5EF4-FFF2-40B4-BE49-F238E27FC236}">
                <a16:creationId xmlns:a16="http://schemas.microsoft.com/office/drawing/2014/main" id="{545DB46E-F790-45A8-BAEB-61F3A57FE038}"/>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4.2.2 Grundsätze für die Durchführung von Abschlussprüfungen</a:t>
            </a:r>
          </a:p>
        </p:txBody>
      </p:sp>
      <p:sp>
        <p:nvSpPr>
          <p:cNvPr id="271364" name="Textfeld 8">
            <a:extLst>
              <a:ext uri="{FF2B5EF4-FFF2-40B4-BE49-F238E27FC236}">
                <a16:creationId xmlns:a16="http://schemas.microsoft.com/office/drawing/2014/main" id="{A8AFDF9A-B633-4A26-B3CD-D4E8BA9FDC78}"/>
              </a:ext>
            </a:extLst>
          </p:cNvPr>
          <p:cNvSpPr txBox="1">
            <a:spLocks noChangeArrowheads="1"/>
          </p:cNvSpPr>
          <p:nvPr/>
        </p:nvSpPr>
        <p:spPr bwMode="auto">
          <a:xfrm>
            <a:off x="1065213" y="1418400"/>
            <a:ext cx="8847211"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66700" indent="-266700">
              <a:defRPr sz="1600" b="1">
                <a:solidFill>
                  <a:schemeClr val="tx1"/>
                </a:solidFill>
                <a:latin typeface="Verdana" panose="020B0604030504040204" pitchFamily="34" charset="0"/>
                <a:cs typeface="Arial" panose="020B0604020202020204" pitchFamily="34" charset="0"/>
              </a:defRPr>
            </a:lvl1pPr>
            <a:lvl2pPr marL="539750" indent="-2730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buFont typeface="Verdana" panose="020B0604030504040204" pitchFamily="34" charset="0"/>
              <a:buAutoNum type="alphaLcPeriod"/>
            </a:pPr>
            <a:r>
              <a:rPr lang="de-DE" altLang="de-DE" dirty="0">
                <a:solidFill>
                  <a:srgbClr val="00B0F0"/>
                </a:solidFill>
                <a:latin typeface="Century Gothic" panose="020B0502020202020204" pitchFamily="34" charset="0"/>
              </a:rPr>
              <a:t>Wesentliche Grundsätze der Prüfungsdurchführung</a:t>
            </a:r>
          </a:p>
          <a:p>
            <a:pPr lvl="1" eaLnBrk="1" hangingPunct="1">
              <a:spcBef>
                <a:spcPts val="300"/>
              </a:spcBef>
              <a:spcAft>
                <a:spcPts val="300"/>
              </a:spcAft>
              <a:buClr>
                <a:schemeClr val="tx1"/>
              </a:buClr>
              <a:buFont typeface="Arial" panose="020B0604020202020204" pitchFamily="34" charset="0"/>
              <a:buChar char="•"/>
            </a:pPr>
            <a:r>
              <a:rPr lang="de-DE" altLang="de-DE" dirty="0">
                <a:latin typeface="Century Gothic" panose="020B0502020202020204" pitchFamily="34" charset="0"/>
              </a:rPr>
              <a:t>Kritische Grundhaltung </a:t>
            </a:r>
            <a:r>
              <a:rPr lang="de-DE" altLang="de-DE" b="0" dirty="0">
                <a:latin typeface="Century Gothic" panose="020B0502020202020204" pitchFamily="34" charset="0"/>
              </a:rPr>
              <a:t>bei der Planung und der Durchführung der Abschlussprüfung</a:t>
            </a:r>
          </a:p>
          <a:p>
            <a:pPr lvl="1" eaLnBrk="1" hangingPunct="1">
              <a:spcBef>
                <a:spcPts val="300"/>
              </a:spcBef>
              <a:spcAft>
                <a:spcPts val="300"/>
              </a:spcAft>
              <a:buFont typeface="Arial" panose="020B0604020202020204" pitchFamily="34" charset="0"/>
              <a:buChar char="•"/>
            </a:pPr>
            <a:r>
              <a:rPr lang="de-DE" altLang="de-DE" b="0" dirty="0">
                <a:latin typeface="Century Gothic" panose="020B0502020202020204" pitchFamily="34" charset="0"/>
              </a:rPr>
              <a:t>Es </a:t>
            </a:r>
            <a:r>
              <a:rPr lang="de-DE" altLang="de-DE" dirty="0">
                <a:latin typeface="Century Gothic" panose="020B0502020202020204" pitchFamily="34" charset="0"/>
              </a:rPr>
              <a:t>ist damit zu rechnen</a:t>
            </a:r>
            <a:r>
              <a:rPr lang="de-DE" altLang="de-DE" b="0" dirty="0">
                <a:latin typeface="Century Gothic" panose="020B0502020202020204" pitchFamily="34" charset="0"/>
              </a:rPr>
              <a:t>, dass Umstände bestehen, aufgrund derer Jahresabschluss + Lagebericht wesentliche falsche Angaben enthalten</a:t>
            </a:r>
          </a:p>
          <a:p>
            <a:pPr lvl="1" eaLnBrk="1" hangingPunct="1">
              <a:spcBef>
                <a:spcPts val="300"/>
              </a:spcBef>
              <a:spcAft>
                <a:spcPts val="300"/>
              </a:spcAft>
              <a:buFont typeface="Arial" panose="020B0604020202020204" pitchFamily="34" charset="0"/>
              <a:buChar char="•"/>
            </a:pPr>
            <a:r>
              <a:rPr lang="de-DE" altLang="de-DE" b="0" dirty="0">
                <a:latin typeface="Century Gothic" panose="020B0502020202020204" pitchFamily="34" charset="0"/>
              </a:rPr>
              <a:t>Die </a:t>
            </a:r>
            <a:r>
              <a:rPr lang="de-DE" altLang="de-DE" dirty="0">
                <a:latin typeface="Century Gothic" panose="020B0502020202020204" pitchFamily="34" charset="0"/>
              </a:rPr>
              <a:t>Richtigkeit </a:t>
            </a:r>
            <a:r>
              <a:rPr lang="de-DE" altLang="de-DE" b="0" dirty="0">
                <a:latin typeface="Century Gothic" panose="020B0502020202020204" pitchFamily="34" charset="0"/>
              </a:rPr>
              <a:t>der </a:t>
            </a:r>
            <a:r>
              <a:rPr lang="de-DE" altLang="de-DE" dirty="0">
                <a:latin typeface="Century Gothic" panose="020B0502020202020204" pitchFamily="34" charset="0"/>
              </a:rPr>
              <a:t>Auskünfte</a:t>
            </a:r>
            <a:r>
              <a:rPr lang="de-DE" altLang="de-DE" b="0" dirty="0">
                <a:latin typeface="Century Gothic" panose="020B0502020202020204" pitchFamily="34" charset="0"/>
              </a:rPr>
              <a:t> der Geschäftsführung müssen entsprechend </a:t>
            </a:r>
            <a:r>
              <a:rPr lang="de-DE" altLang="de-DE" dirty="0">
                <a:latin typeface="Century Gothic" panose="020B0502020202020204" pitchFamily="34" charset="0"/>
              </a:rPr>
              <a:t>belegt</a:t>
            </a:r>
            <a:r>
              <a:rPr lang="de-DE" altLang="de-DE" b="0" dirty="0">
                <a:latin typeface="Century Gothic" panose="020B0502020202020204" pitchFamily="34" charset="0"/>
              </a:rPr>
              <a:t> werden</a:t>
            </a:r>
          </a:p>
          <a:p>
            <a:pPr lvl="1" eaLnBrk="1" hangingPunct="1">
              <a:spcBef>
                <a:spcPts val="300"/>
              </a:spcBef>
              <a:spcAft>
                <a:spcPts val="300"/>
              </a:spcAft>
              <a:buClr>
                <a:schemeClr val="tx1"/>
              </a:buClr>
              <a:buFont typeface="Arial" panose="020B0604020202020204" pitchFamily="34" charset="0"/>
              <a:buChar char="•"/>
            </a:pPr>
            <a:r>
              <a:rPr lang="de-DE" altLang="de-DE" dirty="0">
                <a:latin typeface="Century Gothic" panose="020B0502020202020204" pitchFamily="34" charset="0"/>
              </a:rPr>
              <a:t>Art </a:t>
            </a:r>
            <a:r>
              <a:rPr lang="de-DE" altLang="de-DE" b="0" dirty="0">
                <a:latin typeface="Century Gothic" panose="020B0502020202020204" pitchFamily="34" charset="0"/>
              </a:rPr>
              <a:t>und </a:t>
            </a:r>
            <a:r>
              <a:rPr lang="de-DE" altLang="de-DE" dirty="0">
                <a:latin typeface="Century Gothic" panose="020B0502020202020204" pitchFamily="34" charset="0"/>
              </a:rPr>
              <a:t>Umfang</a:t>
            </a:r>
            <a:r>
              <a:rPr lang="de-DE" altLang="de-DE" b="0" dirty="0">
                <a:latin typeface="Century Gothic" panose="020B0502020202020204" pitchFamily="34" charset="0"/>
              </a:rPr>
              <a:t> der im einzelnen durchzuführenden Prüfungshandlungen werden bestimmt durch das </a:t>
            </a:r>
            <a:r>
              <a:rPr lang="de-DE" altLang="de-DE" dirty="0">
                <a:latin typeface="Century Gothic" panose="020B0502020202020204" pitchFamily="34" charset="0"/>
              </a:rPr>
              <a:t>pflichtgemäße Ermessen </a:t>
            </a:r>
            <a:r>
              <a:rPr lang="de-DE" altLang="de-DE" b="0" dirty="0">
                <a:latin typeface="Century Gothic" panose="020B0502020202020204" pitchFamily="34" charset="0"/>
              </a:rPr>
              <a:t>des Abschlussprüfers</a:t>
            </a:r>
          </a:p>
          <a:p>
            <a:pPr lvl="1" eaLnBrk="1" hangingPunct="1">
              <a:spcBef>
                <a:spcPts val="300"/>
              </a:spcBef>
              <a:spcAft>
                <a:spcPts val="300"/>
              </a:spcAft>
              <a:buFont typeface="Arial" panose="020B0604020202020204" pitchFamily="34" charset="0"/>
              <a:buChar char="•"/>
            </a:pPr>
            <a:r>
              <a:rPr lang="de-DE" altLang="de-DE" b="0" dirty="0">
                <a:latin typeface="Century Gothic" panose="020B0502020202020204" pitchFamily="34" charset="0"/>
              </a:rPr>
              <a:t>Das Ermessen des Abschlussprüfers ist begrenzt durch gesetzliche Regelungen, Verordnungen und IDW Prüfungsstandards, die die Vorgaben für eine ordnungsgemäße Prüfung definieren.</a:t>
            </a:r>
          </a:p>
          <a:p>
            <a:pPr lvl="1" eaLnBrk="1" hangingPunct="1">
              <a:spcBef>
                <a:spcPts val="300"/>
              </a:spcBef>
              <a:spcAft>
                <a:spcPts val="300"/>
              </a:spcAft>
              <a:buFont typeface="Arial" panose="020B0604020202020204" pitchFamily="34" charset="0"/>
              <a:buChar char="•"/>
            </a:pPr>
            <a:r>
              <a:rPr lang="de-DE" altLang="de-DE" b="0" dirty="0">
                <a:latin typeface="Century Gothic" panose="020B0502020202020204" pitchFamily="34" charset="0"/>
              </a:rPr>
              <a:t>Normative Vorgaben: ISA [DE] 200</a:t>
            </a:r>
          </a:p>
        </p:txBody>
      </p:sp>
      <p:sp>
        <p:nvSpPr>
          <p:cNvPr id="10" name="Textfeld 1">
            <a:extLst>
              <a:ext uri="{FF2B5EF4-FFF2-40B4-BE49-F238E27FC236}">
                <a16:creationId xmlns:a16="http://schemas.microsoft.com/office/drawing/2014/main" id="{58F89C2C-5914-4A7A-BA80-54E5300836C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3">
            <a:extLst>
              <a:ext uri="{FF2B5EF4-FFF2-40B4-BE49-F238E27FC236}">
                <a16:creationId xmlns:a16="http://schemas.microsoft.com/office/drawing/2014/main" id="{9A61917A-F742-43F1-9E4E-DCAD5699B658}"/>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73411" name="Rectangle 2">
            <a:extLst>
              <a:ext uri="{FF2B5EF4-FFF2-40B4-BE49-F238E27FC236}">
                <a16:creationId xmlns:a16="http://schemas.microsoft.com/office/drawing/2014/main" id="{5FE3ADD6-0D62-4FD1-99F0-0054C030237B}"/>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4.2.2 Grundsätze für die Durchführung von Abschlussprüfungen; Forts.</a:t>
            </a:r>
          </a:p>
        </p:txBody>
      </p:sp>
      <p:sp>
        <p:nvSpPr>
          <p:cNvPr id="9" name="Textfeld 8">
            <a:extLst>
              <a:ext uri="{FF2B5EF4-FFF2-40B4-BE49-F238E27FC236}">
                <a16:creationId xmlns:a16="http://schemas.microsoft.com/office/drawing/2014/main" id="{DFB37742-1D5A-4DDB-B6DB-86AED744955F}"/>
              </a:ext>
            </a:extLst>
          </p:cNvPr>
          <p:cNvSpPr txBox="1"/>
          <p:nvPr/>
        </p:nvSpPr>
        <p:spPr>
          <a:xfrm>
            <a:off x="1054801" y="1418400"/>
            <a:ext cx="9505696" cy="4216539"/>
          </a:xfrm>
          <a:prstGeom prst="rect">
            <a:avLst/>
          </a:prstGeom>
          <a:noFill/>
        </p:spPr>
        <p:txBody>
          <a:bodyPr wrap="square" lIns="0" tIns="0" rIns="0" bIns="0">
            <a:spAutoFit/>
          </a:bodyPr>
          <a:lstStyle/>
          <a:p>
            <a:pPr marL="266700" indent="-266700" eaLnBrk="1" fontAlgn="auto" hangingPunct="1">
              <a:spcBef>
                <a:spcPts val="300"/>
              </a:spcBef>
              <a:spcAft>
                <a:spcPts val="300"/>
              </a:spcAft>
              <a:buFont typeface="+mj-lt"/>
              <a:buAutoNum type="alphaLcPeriod" startAt="2"/>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Ziel: </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Hinreichende Sicherheit</a:t>
            </a:r>
          </a:p>
          <a:p>
            <a:pPr marL="447675" lvl="1" indent="-180975"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Zielsetzung der Abschlussprüfung erfordert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keine lückenlose Prüfung</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sondern dass die Prüfungsaussagen mit hinreichender Sicherheit getroffen werden (ISA [DE] 200, Tz. 11).</a:t>
            </a:r>
          </a:p>
          <a:p>
            <a:pPr marL="447675" lvl="1" indent="-180975" eaLnBrk="1" fontAlgn="auto" hangingPunct="1">
              <a:spcBef>
                <a:spcPts val="300"/>
              </a:spcBef>
              <a:spcAft>
                <a:spcPts val="6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Grundsätze der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Wesentlichkeit und Wirtschaftlichkeit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sollen eingehalten werden.</a:t>
            </a:r>
          </a:p>
          <a:p>
            <a:pPr marL="266700" indent="-266700" eaLnBrk="1" fontAlgn="auto" hangingPunct="1">
              <a:spcBef>
                <a:spcPts val="300"/>
              </a:spcBef>
              <a:spcAft>
                <a:spcPts val="300"/>
              </a:spcAft>
              <a:buClr>
                <a:srgbClr val="00B0F0"/>
              </a:buClr>
              <a:buFont typeface="+mj-lt"/>
              <a:buAutoNum type="alphaLcPeriod" startAt="2"/>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Der einheitliche Prüfungsansatz</a:t>
            </a:r>
          </a:p>
          <a:p>
            <a:pPr marL="266700" lvl="1" eaLnBrk="1" fontAlgn="auto" hangingPunct="1">
              <a:spcBef>
                <a:spcPts val="300"/>
              </a:spcBef>
              <a:spcAft>
                <a:spcPts val="300"/>
              </a:spcAft>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Jede WP-Praxis verfügt über ihren kanzleieigenen Prüfungsansatz</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der kanzleiweit einheitlich zur Anwendung kommt, damit</a:t>
            </a:r>
          </a:p>
          <a:p>
            <a:pPr marL="447675" lvl="1" indent="-180975"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alle Prüfungsziele erreicht werden,</a:t>
            </a:r>
          </a:p>
          <a:p>
            <a:pPr marL="447675" lvl="1" indent="-180975"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Anforderungen des Berufsstandes erfüllt werden,</a:t>
            </a:r>
          </a:p>
          <a:p>
            <a:pPr marL="447675" lvl="1" indent="-180975"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Prüfung kostengünstig und effizient durchgeführt wird,</a:t>
            </a:r>
          </a:p>
          <a:p>
            <a:pPr marL="447675" lvl="1" indent="-180975"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der Standard für Zwecke der Qualitätssicherung in der WP-Praxis eingehalten wird und</a:t>
            </a:r>
          </a:p>
          <a:p>
            <a:pPr marL="447675" lvl="1" indent="-180975"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einheitliche Prüfungsqualität über sämtliche Aufträge, die von einer WP-Praxis durchgeführt werden, sichergestellt wird.</a:t>
            </a:r>
          </a:p>
          <a:p>
            <a:pPr marL="355600" lvl="1" eaLnBrk="1" fontAlgn="auto"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p>
        </p:txBody>
      </p:sp>
      <p:sp>
        <p:nvSpPr>
          <p:cNvPr id="11" name="Textfeld 1">
            <a:extLst>
              <a:ext uri="{FF2B5EF4-FFF2-40B4-BE49-F238E27FC236}">
                <a16:creationId xmlns:a16="http://schemas.microsoft.com/office/drawing/2014/main" id="{E71E9024-CF87-495A-A156-47474E96B6E9}"/>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1">
            <a:extLst>
              <a:ext uri="{FF2B5EF4-FFF2-40B4-BE49-F238E27FC236}">
                <a16:creationId xmlns:a16="http://schemas.microsoft.com/office/drawing/2014/main" id="{CBBA5C77-63E7-44C0-A198-1A3674C974B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6" name="Rectangle 2">
            <a:extLst>
              <a:ext uri="{FF2B5EF4-FFF2-40B4-BE49-F238E27FC236}">
                <a16:creationId xmlns:a16="http://schemas.microsoft.com/office/drawing/2014/main" id="{C43D232B-CABB-4364-908D-65E6FF1526BD}"/>
              </a:ext>
            </a:extLst>
          </p:cNvPr>
          <p:cNvSpPr txBox="1">
            <a:spLocks/>
          </p:cNvSpPr>
          <p:nvPr/>
        </p:nvSpPr>
        <p:spPr bwMode="auto">
          <a:xfrm>
            <a:off x="1030780" y="684213"/>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4.3	</a:t>
            </a:r>
            <a:r>
              <a:rPr lang="de-DE" sz="2800" dirty="0">
                <a:latin typeface="Century Gothic" panose="020B0502020202020204" pitchFamily="34" charset="0"/>
              </a:rPr>
              <a:t>Bestimmung der Wesentlichkeitsgrenzen</a:t>
            </a:r>
            <a:br>
              <a:rPr lang="de-DE" sz="2800" dirty="0">
                <a:latin typeface="Century Gothic" panose="020B0502020202020204" pitchFamily="34" charset="0"/>
              </a:rPr>
            </a:br>
            <a:r>
              <a:rPr lang="de-DE" sz="2800" dirty="0">
                <a:latin typeface="Century Gothic" panose="020B0502020202020204" pitchFamily="34" charset="0"/>
              </a:rPr>
              <a:t>(ISA [DE] 320)</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4.3.1</a:t>
            </a:r>
            <a:r>
              <a:rPr lang="de-DE" sz="1800" b="0" dirty="0">
                <a:latin typeface="Century Gothic" panose="020B0502020202020204" pitchFamily="34" charset="0"/>
              </a:rPr>
              <a:t>	Grundprinzip: Wesentlichkeit und Prüfungsrisiko</a:t>
            </a:r>
          </a:p>
          <a:p>
            <a:pPr marL="2724150" lvl="4" indent="-895350">
              <a:spcBef>
                <a:spcPts val="600"/>
              </a:spcBef>
              <a:spcAft>
                <a:spcPts val="600"/>
              </a:spcAft>
              <a:tabLst>
                <a:tab pos="444500" algn="l"/>
              </a:tabLst>
            </a:pPr>
            <a:r>
              <a:rPr lang="de-DE" sz="1800" dirty="0">
                <a:latin typeface="Century Gothic" panose="020B0502020202020204" pitchFamily="34" charset="0"/>
              </a:rPr>
              <a:t>4.3.2	</a:t>
            </a:r>
            <a:r>
              <a:rPr lang="de-DE" sz="1800" b="0" dirty="0">
                <a:latin typeface="Century Gothic" panose="020B0502020202020204" pitchFamily="34" charset="0"/>
              </a:rPr>
              <a:t>Bestimmung der Wesentlichkeitsgrenzen</a:t>
            </a:r>
          </a:p>
          <a:p>
            <a:pPr marL="2724150" lvl="4" indent="-895350">
              <a:spcBef>
                <a:spcPts val="600"/>
              </a:spcBef>
              <a:spcAft>
                <a:spcPts val="600"/>
              </a:spcAft>
              <a:tabLst>
                <a:tab pos="444500" algn="l"/>
              </a:tabLst>
            </a:pPr>
            <a:r>
              <a:rPr lang="de-DE" sz="1800" dirty="0">
                <a:latin typeface="Century Gothic" panose="020B0502020202020204" pitchFamily="34" charset="0"/>
              </a:rPr>
              <a:t>4.3.3	</a:t>
            </a:r>
            <a:r>
              <a:rPr lang="de-DE" sz="1800" b="0" dirty="0">
                <a:latin typeface="Century Gothic" panose="020B0502020202020204" pitchFamily="34" charset="0"/>
              </a:rPr>
              <a:t>Wahl der Bezugsgrößen</a:t>
            </a:r>
          </a:p>
          <a:p>
            <a:pPr marL="2724150" lvl="4" indent="-895350">
              <a:spcBef>
                <a:spcPts val="600"/>
              </a:spcBef>
              <a:spcAft>
                <a:spcPts val="600"/>
              </a:spcAft>
              <a:tabLst>
                <a:tab pos="444500" algn="l"/>
              </a:tabLst>
            </a:pPr>
            <a:r>
              <a:rPr lang="de-DE" sz="1800" dirty="0">
                <a:latin typeface="Century Gothic" panose="020B0502020202020204" pitchFamily="34" charset="0"/>
              </a:rPr>
              <a:t>4.3.4	</a:t>
            </a:r>
            <a:r>
              <a:rPr lang="de-DE" sz="1800" b="0" dirty="0">
                <a:latin typeface="Century Gothic" panose="020B0502020202020204" pitchFamily="34" charset="0"/>
              </a:rPr>
              <a:t>Qualitative Faktoren</a:t>
            </a:r>
          </a:p>
          <a:p>
            <a:pPr marL="2724150" lvl="4" indent="-895350">
              <a:spcBef>
                <a:spcPts val="600"/>
              </a:spcBef>
              <a:spcAft>
                <a:spcPts val="600"/>
              </a:spcAft>
              <a:tabLst>
                <a:tab pos="444500" algn="l"/>
              </a:tabLst>
            </a:pPr>
            <a:r>
              <a:rPr lang="de-DE" sz="1800" dirty="0">
                <a:latin typeface="Century Gothic" panose="020B0502020202020204" pitchFamily="34" charset="0"/>
              </a:rPr>
              <a:t>4.3.5	</a:t>
            </a:r>
            <a:r>
              <a:rPr lang="de-DE" sz="1800" b="0" dirty="0">
                <a:latin typeface="Century Gothic" panose="020B0502020202020204" pitchFamily="34" charset="0"/>
              </a:rPr>
              <a:t>Wesentlichkeit</a:t>
            </a:r>
          </a:p>
          <a:p>
            <a:pPr marL="2724150" lvl="4" indent="-895350">
              <a:spcBef>
                <a:spcPts val="600"/>
              </a:spcBef>
              <a:spcAft>
                <a:spcPts val="600"/>
              </a:spcAft>
              <a:tabLst>
                <a:tab pos="444500" algn="l"/>
              </a:tabLst>
            </a:pPr>
            <a:r>
              <a:rPr lang="de-DE" sz="1800" dirty="0">
                <a:latin typeface="Century Gothic" panose="020B0502020202020204" pitchFamily="34" charset="0"/>
              </a:rPr>
              <a:t>4.3.6	</a:t>
            </a:r>
            <a:r>
              <a:rPr lang="de-DE" sz="1800" b="0" dirty="0">
                <a:latin typeface="Century Gothic" panose="020B0502020202020204" pitchFamily="34" charset="0"/>
              </a:rPr>
              <a:t>Zusammenfassender Überblick: Die vier verschiedenen Wesentlichkeitsgrenzen</a:t>
            </a:r>
          </a:p>
          <a:p>
            <a:pPr marL="2724150" lvl="4" indent="-895350">
              <a:spcBef>
                <a:spcPts val="600"/>
              </a:spcBef>
              <a:spcAft>
                <a:spcPts val="600"/>
              </a:spcAft>
              <a:tabLst>
                <a:tab pos="444500" algn="l"/>
              </a:tabLst>
            </a:pPr>
            <a:r>
              <a:rPr lang="de-DE" sz="1800" dirty="0">
                <a:latin typeface="Century Gothic" panose="020B0502020202020204" pitchFamily="34" charset="0"/>
              </a:rPr>
              <a:t>4.3.7	</a:t>
            </a:r>
            <a:r>
              <a:rPr lang="de-DE" sz="1800" b="0" dirty="0">
                <a:latin typeface="Century Gothic" panose="020B0502020202020204" pitchFamily="34" charset="0"/>
              </a:rPr>
              <a:t>Wesentlichkeit</a:t>
            </a:r>
          </a:p>
          <a:p>
            <a:pPr marL="2724150" lvl="4" indent="-895350">
              <a:spcBef>
                <a:spcPts val="600"/>
              </a:spcBef>
              <a:spcAft>
                <a:spcPts val="600"/>
              </a:spcAft>
              <a:tabLst>
                <a:tab pos="444500" algn="l"/>
              </a:tabLst>
            </a:pPr>
            <a:r>
              <a:rPr lang="de-DE" sz="1800" dirty="0">
                <a:latin typeface="Century Gothic" panose="020B0502020202020204" pitchFamily="34" charset="0"/>
              </a:rPr>
              <a:t>4.3.8	</a:t>
            </a:r>
            <a:r>
              <a:rPr lang="de-DE" sz="1800" b="0" dirty="0">
                <a:latin typeface="Century Gothic" panose="020B0502020202020204" pitchFamily="34" charset="0"/>
              </a:rPr>
              <a:t>Beurteilung falscher Darstellungen</a:t>
            </a:r>
          </a:p>
          <a:p>
            <a:pPr marL="2724150" lvl="4" indent="-895350">
              <a:spcBef>
                <a:spcPts val="600"/>
              </a:spcBef>
              <a:spcAft>
                <a:spcPts val="600"/>
              </a:spcAft>
              <a:tabLst>
                <a:tab pos="444500" algn="l"/>
              </a:tabLst>
            </a:pPr>
            <a:r>
              <a:rPr lang="de-DE" sz="1800" dirty="0">
                <a:latin typeface="Century Gothic" panose="020B0502020202020204" pitchFamily="34" charset="0"/>
              </a:rPr>
              <a:t>4.3.9	</a:t>
            </a:r>
            <a:r>
              <a:rPr lang="de-DE" sz="1800" b="0" dirty="0">
                <a:latin typeface="Century Gothic" panose="020B0502020202020204" pitchFamily="34" charset="0"/>
              </a:rPr>
              <a:t>Zusammenstellung falscher Darstellungen</a:t>
            </a:r>
          </a:p>
          <a:p>
            <a:pPr marL="2724150" lvl="4" indent="-895350">
              <a:spcBef>
                <a:spcPts val="600"/>
              </a:spcBef>
              <a:spcAft>
                <a:spcPts val="600"/>
              </a:spcAft>
              <a:tabLst>
                <a:tab pos="444500" algn="l"/>
              </a:tabLst>
            </a:pPr>
            <a:r>
              <a:rPr lang="de-DE" sz="1800" dirty="0">
                <a:latin typeface="Century Gothic" panose="020B0502020202020204" pitchFamily="34" charset="0"/>
              </a:rPr>
              <a:t>4.3.10	</a:t>
            </a:r>
            <a:r>
              <a:rPr lang="de-DE" sz="1800" b="0" dirty="0">
                <a:latin typeface="Century Gothic" panose="020B0502020202020204" pitchFamily="34" charset="0"/>
              </a:rPr>
              <a:t>Wesentlichkeit Anhang nach ISA [DE] 450</a:t>
            </a:r>
          </a:p>
        </p:txBody>
      </p:sp>
    </p:spTree>
    <p:extLst>
      <p:ext uri="{BB962C8B-B14F-4D97-AF65-F5344CB8AC3E}">
        <p14:creationId xmlns:p14="http://schemas.microsoft.com/office/powerpoint/2010/main" val="142455857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2">
            <a:extLst>
              <a:ext uri="{FF2B5EF4-FFF2-40B4-BE49-F238E27FC236}">
                <a16:creationId xmlns:a16="http://schemas.microsoft.com/office/drawing/2014/main" id="{D1A1B694-0A0C-488B-992B-C27AAD432866}"/>
              </a:ext>
            </a:extLst>
          </p:cNvPr>
          <p:cNvSpPr txBox="1">
            <a:spLocks/>
          </p:cNvSpPr>
          <p:nvPr/>
        </p:nvSpPr>
        <p:spPr bwMode="auto">
          <a:xfrm>
            <a:off x="1054800" y="800894"/>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 Wesentlichkeit ISA [DE] 320 + ISA [DE] 450</a:t>
            </a:r>
          </a:p>
        </p:txBody>
      </p:sp>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4.3.1 Grundprinzip: Wesentlichkeit und Prüfungsrisiko</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16" name="Textfeld 15">
            <a:extLst>
              <a:ext uri="{FF2B5EF4-FFF2-40B4-BE49-F238E27FC236}">
                <a16:creationId xmlns:a16="http://schemas.microsoft.com/office/drawing/2014/main" id="{9E2FB66D-028A-451A-907B-99DD3B479EAD}"/>
              </a:ext>
            </a:extLst>
          </p:cNvPr>
          <p:cNvSpPr txBox="1"/>
          <p:nvPr/>
        </p:nvSpPr>
        <p:spPr>
          <a:xfrm>
            <a:off x="1703512" y="1360289"/>
            <a:ext cx="8480220" cy="340519"/>
          </a:xfrm>
          <a:prstGeom prst="roundRect">
            <a:avLst/>
          </a:prstGeom>
          <a:solidFill>
            <a:srgbClr val="CCECFF"/>
          </a:solidFill>
          <a:ln>
            <a:noFill/>
          </a:ln>
        </p:spPr>
        <p:txBody>
          <a:bodyPr wrap="square" rtlCol="0">
            <a:spAutoFit/>
          </a:bodyPr>
          <a:lstStyle/>
          <a:p>
            <a:pPr algn="ctr"/>
            <a:r>
              <a:rPr lang="de-DE" sz="1400" b="1" dirty="0">
                <a:latin typeface="Century Gothic" panose="020B0502020202020204" pitchFamily="34" charset="0"/>
              </a:rPr>
              <a:t>Gesamte Abschlussprüfung</a:t>
            </a:r>
          </a:p>
        </p:txBody>
      </p:sp>
      <p:sp>
        <p:nvSpPr>
          <p:cNvPr id="17" name="Abgerundetes Rechteck 9">
            <a:extLst>
              <a:ext uri="{FF2B5EF4-FFF2-40B4-BE49-F238E27FC236}">
                <a16:creationId xmlns:a16="http://schemas.microsoft.com/office/drawing/2014/main" id="{5624B6ED-C4B3-41A1-B8A2-C64857EDD195}"/>
              </a:ext>
            </a:extLst>
          </p:cNvPr>
          <p:cNvSpPr/>
          <p:nvPr/>
        </p:nvSpPr>
        <p:spPr>
          <a:xfrm>
            <a:off x="1703512" y="1956831"/>
            <a:ext cx="1800000" cy="83574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54000" rIns="108000" bIns="54000" rtlCol="0" anchor="ctr">
            <a:spAutoFit/>
          </a:bodyPr>
          <a:lstStyle/>
          <a:p>
            <a:pPr algn="ctr"/>
            <a:r>
              <a:rPr lang="de-DE" sz="1400" b="1" dirty="0">
                <a:solidFill>
                  <a:schemeClr val="tx1"/>
                </a:solidFill>
                <a:latin typeface="Century Gothic" panose="020B0502020202020204" pitchFamily="34" charset="0"/>
              </a:rPr>
              <a:t>Prüfungsplanung einschließlich </a:t>
            </a:r>
          </a:p>
          <a:p>
            <a:pPr algn="ctr"/>
            <a:r>
              <a:rPr lang="de-DE" sz="1400" b="1" dirty="0">
                <a:solidFill>
                  <a:schemeClr val="tx1"/>
                </a:solidFill>
                <a:latin typeface="Century Gothic" panose="020B0502020202020204" pitchFamily="34" charset="0"/>
              </a:rPr>
              <a:t>Risikobeurteilung</a:t>
            </a:r>
          </a:p>
        </p:txBody>
      </p:sp>
      <p:sp>
        <p:nvSpPr>
          <p:cNvPr id="18" name="Abgerundetes Rechteck 17">
            <a:extLst>
              <a:ext uri="{FF2B5EF4-FFF2-40B4-BE49-F238E27FC236}">
                <a16:creationId xmlns:a16="http://schemas.microsoft.com/office/drawing/2014/main" id="{FE0311B0-4810-476B-9737-FD65D9AED105}"/>
              </a:ext>
            </a:extLst>
          </p:cNvPr>
          <p:cNvSpPr/>
          <p:nvPr/>
        </p:nvSpPr>
        <p:spPr>
          <a:xfrm>
            <a:off x="3936213" y="2076013"/>
            <a:ext cx="1800000" cy="597383"/>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54000" rIns="108000" bIns="54000" rtlCol="0" anchor="ctr">
            <a:spAutoFit/>
          </a:bodyPr>
          <a:lstStyle/>
          <a:p>
            <a:pPr algn="ctr"/>
            <a:r>
              <a:rPr lang="de-DE" sz="1400" b="1" dirty="0">
                <a:solidFill>
                  <a:schemeClr val="tx1"/>
                </a:solidFill>
                <a:latin typeface="Century Gothic" panose="020B0502020202020204" pitchFamily="34" charset="0"/>
              </a:rPr>
              <a:t>Prüfungs-durchführung</a:t>
            </a:r>
          </a:p>
        </p:txBody>
      </p:sp>
      <p:sp>
        <p:nvSpPr>
          <p:cNvPr id="19" name="Abgerundetes Rechteck 18">
            <a:extLst>
              <a:ext uri="{FF2B5EF4-FFF2-40B4-BE49-F238E27FC236}">
                <a16:creationId xmlns:a16="http://schemas.microsoft.com/office/drawing/2014/main" id="{B6D9C6E6-2C37-46F8-B741-300A5C9DA141}"/>
              </a:ext>
            </a:extLst>
          </p:cNvPr>
          <p:cNvSpPr/>
          <p:nvPr/>
        </p:nvSpPr>
        <p:spPr>
          <a:xfrm>
            <a:off x="6168914" y="1966951"/>
            <a:ext cx="1800000" cy="835746"/>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54000" rIns="108000" bIns="54000" rtlCol="0" anchor="ctr">
            <a:spAutoFit/>
          </a:bodyPr>
          <a:lstStyle/>
          <a:p>
            <a:pPr algn="ctr"/>
            <a:r>
              <a:rPr lang="de-DE" sz="1400" b="1" dirty="0">
                <a:solidFill>
                  <a:schemeClr val="tx1"/>
                </a:solidFill>
                <a:latin typeface="Century Gothic" panose="020B0502020202020204" pitchFamily="34" charset="0"/>
              </a:rPr>
              <a:t>Würdigung von Prüfungs-feststellungen</a:t>
            </a:r>
            <a:endParaRPr lang="de-DE" sz="1400" b="1" baseline="30000" dirty="0">
              <a:solidFill>
                <a:schemeClr val="tx1"/>
              </a:solidFill>
              <a:latin typeface="Century Gothic" panose="020B0502020202020204" pitchFamily="34" charset="0"/>
            </a:endParaRPr>
          </a:p>
        </p:txBody>
      </p:sp>
      <p:sp>
        <p:nvSpPr>
          <p:cNvPr id="20" name="Abgerundetes Rechteck 19">
            <a:extLst>
              <a:ext uri="{FF2B5EF4-FFF2-40B4-BE49-F238E27FC236}">
                <a16:creationId xmlns:a16="http://schemas.microsoft.com/office/drawing/2014/main" id="{9CD77921-D274-4DAD-83ED-0BBE2EBE8AFF}"/>
              </a:ext>
            </a:extLst>
          </p:cNvPr>
          <p:cNvSpPr/>
          <p:nvPr/>
        </p:nvSpPr>
        <p:spPr>
          <a:xfrm>
            <a:off x="8393250" y="1844824"/>
            <a:ext cx="1800000" cy="1080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54000" rIns="108000" bIns="54000" rtlCol="0" anchor="ctr">
            <a:spAutoFit/>
          </a:bodyPr>
          <a:lstStyle/>
          <a:p>
            <a:pPr algn="ctr"/>
            <a:r>
              <a:rPr lang="de-DE" sz="1400" b="1" dirty="0">
                <a:solidFill>
                  <a:schemeClr val="tx1"/>
                </a:solidFill>
                <a:latin typeface="Century Gothic" panose="020B0502020202020204" pitchFamily="34" charset="0"/>
              </a:rPr>
              <a:t>Bildung des Prüfungsurteils / Vermerk des Abschlussprüfers</a:t>
            </a:r>
          </a:p>
        </p:txBody>
      </p:sp>
      <p:sp>
        <p:nvSpPr>
          <p:cNvPr id="21" name="Abgerundetes Rechteck 24">
            <a:extLst>
              <a:ext uri="{FF2B5EF4-FFF2-40B4-BE49-F238E27FC236}">
                <a16:creationId xmlns:a16="http://schemas.microsoft.com/office/drawing/2014/main" id="{5F6B5080-EFE7-41F7-8EF7-0871C586B61D}"/>
              </a:ext>
            </a:extLst>
          </p:cNvPr>
          <p:cNvSpPr/>
          <p:nvPr/>
        </p:nvSpPr>
        <p:spPr>
          <a:xfrm>
            <a:off x="1845190" y="3552104"/>
            <a:ext cx="3164843" cy="359019"/>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54000" rIns="108000" bIns="54000" rtlCol="0" anchor="ctr">
            <a:spAutoFit/>
          </a:bodyPr>
          <a:lstStyle/>
          <a:p>
            <a:pPr algn="ctr"/>
            <a:r>
              <a:rPr lang="de-DE" sz="1400" b="1" dirty="0">
                <a:solidFill>
                  <a:schemeClr val="bg1">
                    <a:lumMod val="95000"/>
                  </a:schemeClr>
                </a:solidFill>
                <a:latin typeface="Century Gothic" panose="020B0502020202020204" pitchFamily="34" charset="0"/>
              </a:rPr>
              <a:t>Wesentlichkeitsgrad</a:t>
            </a:r>
          </a:p>
        </p:txBody>
      </p:sp>
      <p:sp>
        <p:nvSpPr>
          <p:cNvPr id="22" name="Flussdiagramm: Prozess 21">
            <a:extLst>
              <a:ext uri="{FF2B5EF4-FFF2-40B4-BE49-F238E27FC236}">
                <a16:creationId xmlns:a16="http://schemas.microsoft.com/office/drawing/2014/main" id="{C7465C51-DC08-459E-B0AF-F2953A5F399A}"/>
              </a:ext>
            </a:extLst>
          </p:cNvPr>
          <p:cNvSpPr/>
          <p:nvPr/>
        </p:nvSpPr>
        <p:spPr>
          <a:xfrm>
            <a:off x="5331421" y="3667824"/>
            <a:ext cx="1331847" cy="127580"/>
          </a:xfrm>
          <a:prstGeom prst="flowChartProcess">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cxnSp>
        <p:nvCxnSpPr>
          <p:cNvPr id="23" name="Gerade Verbindung mit Pfeil 22">
            <a:extLst>
              <a:ext uri="{FF2B5EF4-FFF2-40B4-BE49-F238E27FC236}">
                <a16:creationId xmlns:a16="http://schemas.microsoft.com/office/drawing/2014/main" id="{E54345AE-C1F7-4E6A-A8FE-CCD967FAFF61}"/>
              </a:ext>
            </a:extLst>
          </p:cNvPr>
          <p:cNvCxnSpPr/>
          <p:nvPr/>
        </p:nvCxnSpPr>
        <p:spPr>
          <a:xfrm>
            <a:off x="5373088" y="3883848"/>
            <a:ext cx="0" cy="216024"/>
          </a:xfrm>
          <a:prstGeom prst="straightConnector1">
            <a:avLst/>
          </a:prstGeom>
          <a:ln w="19050">
            <a:solidFill>
              <a:schemeClr val="bg1">
                <a:lumMod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24" name="Gerade Verbindung mit Pfeil 23">
            <a:extLst>
              <a:ext uri="{FF2B5EF4-FFF2-40B4-BE49-F238E27FC236}">
                <a16:creationId xmlns:a16="http://schemas.microsoft.com/office/drawing/2014/main" id="{F58D17F4-3EA9-4C6F-A4FE-6B0260D00F76}"/>
              </a:ext>
            </a:extLst>
          </p:cNvPr>
          <p:cNvCxnSpPr/>
          <p:nvPr/>
        </p:nvCxnSpPr>
        <p:spPr>
          <a:xfrm flipV="1">
            <a:off x="6641642" y="3379792"/>
            <a:ext cx="0" cy="215256"/>
          </a:xfrm>
          <a:prstGeom prst="straightConnector1">
            <a:avLst/>
          </a:prstGeom>
          <a:ln w="19050">
            <a:solidFill>
              <a:schemeClr val="bg1">
                <a:lumMod val="50000"/>
              </a:schemeClr>
            </a:solidFill>
            <a:tailEnd type="triangle"/>
          </a:ln>
        </p:spPr>
        <p:style>
          <a:lnRef idx="1">
            <a:schemeClr val="dk1"/>
          </a:lnRef>
          <a:fillRef idx="0">
            <a:schemeClr val="dk1"/>
          </a:fillRef>
          <a:effectRef idx="0">
            <a:schemeClr val="dk1"/>
          </a:effectRef>
          <a:fontRef idx="minor">
            <a:schemeClr val="tx1"/>
          </a:fontRef>
        </p:style>
      </p:cxnSp>
      <p:sp>
        <p:nvSpPr>
          <p:cNvPr id="25" name="Gleichschenkliges Dreieck 24">
            <a:extLst>
              <a:ext uri="{FF2B5EF4-FFF2-40B4-BE49-F238E27FC236}">
                <a16:creationId xmlns:a16="http://schemas.microsoft.com/office/drawing/2014/main" id="{7E92B362-409D-4A04-8C09-79A89D2930D2}"/>
              </a:ext>
            </a:extLst>
          </p:cNvPr>
          <p:cNvSpPr/>
          <p:nvPr/>
        </p:nvSpPr>
        <p:spPr>
          <a:xfrm>
            <a:off x="5885853" y="3811840"/>
            <a:ext cx="361190" cy="360040"/>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26" name="Flussdiagramm: Verbindungsstelle 29">
            <a:extLst>
              <a:ext uri="{FF2B5EF4-FFF2-40B4-BE49-F238E27FC236}">
                <a16:creationId xmlns:a16="http://schemas.microsoft.com/office/drawing/2014/main" id="{95D8EF6D-CFCB-4355-A446-9B1C128BDED3}"/>
              </a:ext>
            </a:extLst>
          </p:cNvPr>
          <p:cNvSpPr/>
          <p:nvPr/>
        </p:nvSpPr>
        <p:spPr>
          <a:xfrm>
            <a:off x="5517104" y="3883848"/>
            <a:ext cx="216024" cy="216024"/>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1</a:t>
            </a:r>
          </a:p>
        </p:txBody>
      </p:sp>
      <p:sp>
        <p:nvSpPr>
          <p:cNvPr id="27" name="Flussdiagramm: Verbindungsstelle 30">
            <a:extLst>
              <a:ext uri="{FF2B5EF4-FFF2-40B4-BE49-F238E27FC236}">
                <a16:creationId xmlns:a16="http://schemas.microsoft.com/office/drawing/2014/main" id="{9B6AA16B-D87B-422B-8BB7-104B7F337D3C}"/>
              </a:ext>
            </a:extLst>
          </p:cNvPr>
          <p:cNvSpPr/>
          <p:nvPr/>
        </p:nvSpPr>
        <p:spPr>
          <a:xfrm>
            <a:off x="6279686" y="3387083"/>
            <a:ext cx="216024" cy="216024"/>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2</a:t>
            </a:r>
          </a:p>
        </p:txBody>
      </p:sp>
      <p:graphicFrame>
        <p:nvGraphicFramePr>
          <p:cNvPr id="28" name="Tabelle 27">
            <a:extLst>
              <a:ext uri="{FF2B5EF4-FFF2-40B4-BE49-F238E27FC236}">
                <a16:creationId xmlns:a16="http://schemas.microsoft.com/office/drawing/2014/main" id="{2D136A4B-4EBF-442C-B51F-F807D773B3D6}"/>
              </a:ext>
            </a:extLst>
          </p:cNvPr>
          <p:cNvGraphicFramePr>
            <a:graphicFrameLocks noGrp="1"/>
          </p:cNvGraphicFramePr>
          <p:nvPr>
            <p:extLst/>
          </p:nvPr>
        </p:nvGraphicFramePr>
        <p:xfrm>
          <a:off x="6960096" y="3284984"/>
          <a:ext cx="3096344" cy="1028700"/>
        </p:xfrm>
        <a:graphic>
          <a:graphicData uri="http://schemas.openxmlformats.org/drawingml/2006/table">
            <a:tbl>
              <a:tblPr firstRow="1" bandRow="1">
                <a:effectLst/>
                <a:tableStyleId>{5C22544A-7EE6-4342-B048-85BDC9FD1C3A}</a:tableStyleId>
              </a:tblPr>
              <a:tblGrid>
                <a:gridCol w="864096">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1152128">
                  <a:extLst>
                    <a:ext uri="{9D8B030D-6E8A-4147-A177-3AD203B41FA5}">
                      <a16:colId xmlns:a16="http://schemas.microsoft.com/office/drawing/2014/main" val="20002"/>
                    </a:ext>
                  </a:extLst>
                </a:gridCol>
              </a:tblGrid>
              <a:tr h="269713">
                <a:tc gridSpan="3">
                  <a:txBody>
                    <a:bodyPr/>
                    <a:lstStyle/>
                    <a:p>
                      <a:pPr algn="ctr"/>
                      <a:r>
                        <a:rPr lang="de-DE" sz="1200" kern="1200" dirty="0">
                          <a:solidFill>
                            <a:schemeClr val="bg1"/>
                          </a:solidFill>
                          <a:latin typeface="Century Gothic" panose="020B0502020202020204" pitchFamily="34" charset="0"/>
                          <a:ea typeface="+mn-ea"/>
                          <a:cs typeface="+mn-cs"/>
                        </a:rPr>
                        <a:t>Prüfungsrisiko</a:t>
                      </a: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lumMod val="50000"/>
                      </a:schemeClr>
                    </a:solidFill>
                  </a:tcPr>
                </a:tc>
                <a:tc hMerge="1">
                  <a:txBody>
                    <a:bodyPr/>
                    <a:lstStyle/>
                    <a:p>
                      <a:endParaRPr lang="de-DE"/>
                    </a:p>
                  </a:txBody>
                  <a:tcPr/>
                </a:tc>
                <a:tc hMerge="1">
                  <a:txBody>
                    <a:bodyPr/>
                    <a:lstStyle/>
                    <a:p>
                      <a:endParaRPr lang="de-DE" dirty="0"/>
                    </a:p>
                  </a:txBody>
                  <a:tcPr/>
                </a:tc>
                <a:extLst>
                  <a:ext uri="{0D108BD9-81ED-4DB2-BD59-A6C34878D82A}">
                    <a16:rowId xmlns:a16="http://schemas.microsoft.com/office/drawing/2014/main" val="10000"/>
                  </a:ext>
                </a:extLst>
              </a:tr>
              <a:tr h="270262">
                <a:tc gridSpan="2">
                  <a:txBody>
                    <a:bodyPr/>
                    <a:lstStyle/>
                    <a:p>
                      <a:pPr algn="ctr"/>
                      <a:r>
                        <a:rPr lang="de-DE" sz="1200" b="1" dirty="0">
                          <a:latin typeface="Century Gothic" panose="020B0502020202020204" pitchFamily="34" charset="0"/>
                        </a:rPr>
                        <a:t>Fehlerriskio</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hMerge="1">
                  <a:txBody>
                    <a:bodyPr/>
                    <a:lstStyle/>
                    <a:p>
                      <a:endParaRPr lang="de-DE"/>
                    </a:p>
                  </a:txBody>
                  <a:tcPr/>
                </a:tc>
                <a:tc rowSpan="2">
                  <a:txBody>
                    <a:bodyPr/>
                    <a:lstStyle/>
                    <a:p>
                      <a:pPr algn="ctr"/>
                      <a:r>
                        <a:rPr lang="de-DE" sz="1100" b="1" dirty="0">
                          <a:latin typeface="Century Gothic" panose="020B0502020202020204" pitchFamily="34" charset="0"/>
                        </a:rPr>
                        <a:t>Entdeckungs-</a:t>
                      </a:r>
                    </a:p>
                    <a:p>
                      <a:pPr algn="ctr"/>
                      <a:r>
                        <a:rPr lang="de-DE" sz="1100" b="1" dirty="0" err="1">
                          <a:latin typeface="Century Gothic" panose="020B0502020202020204" pitchFamily="34" charset="0"/>
                        </a:rPr>
                        <a:t>risiko</a:t>
                      </a:r>
                      <a:endParaRPr lang="de-DE" sz="1100" b="1" dirty="0">
                        <a:latin typeface="Century Gothic" panose="020B0502020202020204" pitchFamily="34" charset="0"/>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55982">
                <a:tc>
                  <a:txBody>
                    <a:bodyPr/>
                    <a:lstStyle/>
                    <a:p>
                      <a:pPr algn="ctr"/>
                      <a:r>
                        <a:rPr lang="de-DE" sz="1050" b="1" dirty="0">
                          <a:latin typeface="Century Gothic" panose="020B0502020202020204" pitchFamily="34" charset="0"/>
                        </a:rPr>
                        <a:t>Inhärentes Risiko</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r>
                        <a:rPr lang="de-DE" sz="1150" b="1" dirty="0">
                          <a:latin typeface="Century Gothic" panose="020B0502020202020204" pitchFamily="34" charset="0"/>
                        </a:rPr>
                        <a:t>Kontrollrisiko</a:t>
                      </a:r>
                    </a:p>
                    <a:p>
                      <a:pPr algn="ctr"/>
                      <a:endParaRPr lang="de-DE" sz="1400" b="1" dirty="0">
                        <a:latin typeface="Century Gothic" panose="020B0502020202020204" pitchFamily="34" charset="0"/>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de-DE" dirty="0"/>
                    </a:p>
                  </a:txBody>
                  <a:tcPr/>
                </a:tc>
                <a:extLst>
                  <a:ext uri="{0D108BD9-81ED-4DB2-BD59-A6C34878D82A}">
                    <a16:rowId xmlns:a16="http://schemas.microsoft.com/office/drawing/2014/main" val="10002"/>
                  </a:ext>
                </a:extLst>
              </a:tr>
            </a:tbl>
          </a:graphicData>
        </a:graphic>
      </p:graphicFrame>
      <p:sp>
        <p:nvSpPr>
          <p:cNvPr id="29" name="Flussdiagramm: Verbindungsstelle 33">
            <a:extLst>
              <a:ext uri="{FF2B5EF4-FFF2-40B4-BE49-F238E27FC236}">
                <a16:creationId xmlns:a16="http://schemas.microsoft.com/office/drawing/2014/main" id="{3FD4CB00-3034-4AD0-BF90-D825C696F7A7}"/>
              </a:ext>
            </a:extLst>
          </p:cNvPr>
          <p:cNvSpPr/>
          <p:nvPr/>
        </p:nvSpPr>
        <p:spPr>
          <a:xfrm>
            <a:off x="9375707" y="4049378"/>
            <a:ext cx="216024" cy="216024"/>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4</a:t>
            </a:r>
          </a:p>
        </p:txBody>
      </p:sp>
      <p:sp>
        <p:nvSpPr>
          <p:cNvPr id="30" name="Textfeld 29">
            <a:extLst>
              <a:ext uri="{FF2B5EF4-FFF2-40B4-BE49-F238E27FC236}">
                <a16:creationId xmlns:a16="http://schemas.microsoft.com/office/drawing/2014/main" id="{FE63FCC4-57C6-47C5-8108-44E6E7C080DB}"/>
              </a:ext>
            </a:extLst>
          </p:cNvPr>
          <p:cNvSpPr txBox="1"/>
          <p:nvPr/>
        </p:nvSpPr>
        <p:spPr>
          <a:xfrm>
            <a:off x="8972809" y="5447007"/>
            <a:ext cx="1011623" cy="446276"/>
          </a:xfrm>
          <a:prstGeom prst="rect">
            <a:avLst/>
          </a:prstGeom>
          <a:noFill/>
          <a:ln>
            <a:noFill/>
          </a:ln>
        </p:spPr>
        <p:txBody>
          <a:bodyPr wrap="square" rtlCol="0" anchor="ctr">
            <a:spAutoFit/>
          </a:bodyPr>
          <a:lstStyle/>
          <a:p>
            <a:r>
              <a:rPr lang="de-DE" sz="1150" b="1" dirty="0">
                <a:latin typeface="Century Gothic" panose="020B0502020202020204" pitchFamily="34" charset="0"/>
              </a:rPr>
              <a:t>Prüfungs-nachweise</a:t>
            </a:r>
          </a:p>
        </p:txBody>
      </p:sp>
      <p:sp>
        <p:nvSpPr>
          <p:cNvPr id="31" name="Flussdiagramm: Verbindungsstelle 35">
            <a:extLst>
              <a:ext uri="{FF2B5EF4-FFF2-40B4-BE49-F238E27FC236}">
                <a16:creationId xmlns:a16="http://schemas.microsoft.com/office/drawing/2014/main" id="{05D5B89A-C9E6-49E4-A29E-8D11D10A0AEE}"/>
              </a:ext>
            </a:extLst>
          </p:cNvPr>
          <p:cNvSpPr/>
          <p:nvPr/>
        </p:nvSpPr>
        <p:spPr>
          <a:xfrm>
            <a:off x="1853991" y="4738717"/>
            <a:ext cx="216024" cy="216024"/>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1</a:t>
            </a:r>
          </a:p>
        </p:txBody>
      </p:sp>
      <p:sp>
        <p:nvSpPr>
          <p:cNvPr id="32" name="Flussdiagramm: Verbindungsstelle 36">
            <a:extLst>
              <a:ext uri="{FF2B5EF4-FFF2-40B4-BE49-F238E27FC236}">
                <a16:creationId xmlns:a16="http://schemas.microsoft.com/office/drawing/2014/main" id="{9886DC24-6609-4AF3-9F7F-586DFEB1D9F1}"/>
              </a:ext>
            </a:extLst>
          </p:cNvPr>
          <p:cNvSpPr/>
          <p:nvPr/>
        </p:nvSpPr>
        <p:spPr>
          <a:xfrm>
            <a:off x="1853991" y="5011353"/>
            <a:ext cx="216024" cy="216024"/>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2</a:t>
            </a:r>
          </a:p>
        </p:txBody>
      </p:sp>
      <p:sp>
        <p:nvSpPr>
          <p:cNvPr id="33" name="Flussdiagramm: Verbindungsstelle 37">
            <a:extLst>
              <a:ext uri="{FF2B5EF4-FFF2-40B4-BE49-F238E27FC236}">
                <a16:creationId xmlns:a16="http://schemas.microsoft.com/office/drawing/2014/main" id="{D80E555C-DEA0-4205-8AB7-0C750BF5DC75}"/>
              </a:ext>
            </a:extLst>
          </p:cNvPr>
          <p:cNvSpPr/>
          <p:nvPr/>
        </p:nvSpPr>
        <p:spPr>
          <a:xfrm>
            <a:off x="1853991" y="5288636"/>
            <a:ext cx="216024" cy="216024"/>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3</a:t>
            </a:r>
          </a:p>
        </p:txBody>
      </p:sp>
      <p:sp>
        <p:nvSpPr>
          <p:cNvPr id="34" name="Flussdiagramm: Verbindungsstelle 38">
            <a:extLst>
              <a:ext uri="{FF2B5EF4-FFF2-40B4-BE49-F238E27FC236}">
                <a16:creationId xmlns:a16="http://schemas.microsoft.com/office/drawing/2014/main" id="{3E322688-0D76-42E1-8C0A-C243103CDC7F}"/>
              </a:ext>
            </a:extLst>
          </p:cNvPr>
          <p:cNvSpPr/>
          <p:nvPr/>
        </p:nvSpPr>
        <p:spPr>
          <a:xfrm>
            <a:off x="1860742" y="5701326"/>
            <a:ext cx="216024" cy="216024"/>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4</a:t>
            </a:r>
          </a:p>
        </p:txBody>
      </p:sp>
      <p:sp>
        <p:nvSpPr>
          <p:cNvPr id="35" name="Textfeld 34">
            <a:extLst>
              <a:ext uri="{FF2B5EF4-FFF2-40B4-BE49-F238E27FC236}">
                <a16:creationId xmlns:a16="http://schemas.microsoft.com/office/drawing/2014/main" id="{30664D94-2FAA-4AD6-BAD7-365F98AFA81E}"/>
              </a:ext>
            </a:extLst>
          </p:cNvPr>
          <p:cNvSpPr txBox="1"/>
          <p:nvPr/>
        </p:nvSpPr>
        <p:spPr>
          <a:xfrm>
            <a:off x="2070016" y="4708229"/>
            <a:ext cx="6215890" cy="276999"/>
          </a:xfrm>
          <a:prstGeom prst="rect">
            <a:avLst/>
          </a:prstGeom>
          <a:noFill/>
        </p:spPr>
        <p:txBody>
          <a:bodyPr wrap="square" rtlCol="0">
            <a:spAutoFit/>
          </a:bodyPr>
          <a:lstStyle/>
          <a:p>
            <a:r>
              <a:rPr lang="de-DE" sz="1200" b="1" dirty="0">
                <a:latin typeface="Century Gothic" panose="020B0502020202020204" pitchFamily="34" charset="0"/>
              </a:rPr>
              <a:t>Herabsetzung der Wesentlichkeitsgrenze</a:t>
            </a:r>
          </a:p>
        </p:txBody>
      </p:sp>
      <p:sp>
        <p:nvSpPr>
          <p:cNvPr id="36" name="Textfeld 35">
            <a:extLst>
              <a:ext uri="{FF2B5EF4-FFF2-40B4-BE49-F238E27FC236}">
                <a16:creationId xmlns:a16="http://schemas.microsoft.com/office/drawing/2014/main" id="{EDAD5806-AC51-4BA2-9F25-05236D53DA1A}"/>
              </a:ext>
            </a:extLst>
          </p:cNvPr>
          <p:cNvSpPr txBox="1"/>
          <p:nvPr/>
        </p:nvSpPr>
        <p:spPr>
          <a:xfrm>
            <a:off x="2076766" y="4980865"/>
            <a:ext cx="6187293" cy="276999"/>
          </a:xfrm>
          <a:prstGeom prst="rect">
            <a:avLst/>
          </a:prstGeom>
          <a:noFill/>
        </p:spPr>
        <p:txBody>
          <a:bodyPr wrap="square" rtlCol="0">
            <a:spAutoFit/>
          </a:bodyPr>
          <a:lstStyle/>
          <a:p>
            <a:r>
              <a:rPr lang="de-DE" sz="1200" b="1" dirty="0">
                <a:latin typeface="Century Gothic" panose="020B0502020202020204" pitchFamily="34" charset="0"/>
              </a:rPr>
              <a:t>Führt zum Anstieg des Prüfungsrisikos</a:t>
            </a:r>
          </a:p>
        </p:txBody>
      </p:sp>
      <p:sp>
        <p:nvSpPr>
          <p:cNvPr id="37" name="Textfeld 36">
            <a:extLst>
              <a:ext uri="{FF2B5EF4-FFF2-40B4-BE49-F238E27FC236}">
                <a16:creationId xmlns:a16="http://schemas.microsoft.com/office/drawing/2014/main" id="{24473457-145D-4E1A-96F3-E8B00361D0D1}"/>
              </a:ext>
            </a:extLst>
          </p:cNvPr>
          <p:cNvSpPr txBox="1"/>
          <p:nvPr/>
        </p:nvSpPr>
        <p:spPr>
          <a:xfrm>
            <a:off x="2070015" y="5243658"/>
            <a:ext cx="6806731" cy="461665"/>
          </a:xfrm>
          <a:prstGeom prst="rect">
            <a:avLst/>
          </a:prstGeom>
          <a:noFill/>
        </p:spPr>
        <p:txBody>
          <a:bodyPr wrap="square" rtlCol="0">
            <a:spAutoFit/>
          </a:bodyPr>
          <a:lstStyle/>
          <a:p>
            <a:r>
              <a:rPr lang="de-DE" sz="1200" b="1" dirty="0">
                <a:latin typeface="Century Gothic" panose="020B0502020202020204" pitchFamily="34" charset="0"/>
              </a:rPr>
              <a:t>Möglichkeit 1: Notwendiges „Gegengewicht“ - Ausweitung der aussagebezogenen Prüfungshandlungen</a:t>
            </a:r>
          </a:p>
        </p:txBody>
      </p:sp>
      <p:sp>
        <p:nvSpPr>
          <p:cNvPr id="38" name="Textfeld 37">
            <a:extLst>
              <a:ext uri="{FF2B5EF4-FFF2-40B4-BE49-F238E27FC236}">
                <a16:creationId xmlns:a16="http://schemas.microsoft.com/office/drawing/2014/main" id="{9DD46D0A-B714-4936-AA84-6C3843D30AC0}"/>
              </a:ext>
            </a:extLst>
          </p:cNvPr>
          <p:cNvSpPr txBox="1"/>
          <p:nvPr/>
        </p:nvSpPr>
        <p:spPr>
          <a:xfrm>
            <a:off x="2070016" y="5645204"/>
            <a:ext cx="7054354" cy="461665"/>
          </a:xfrm>
          <a:prstGeom prst="rect">
            <a:avLst/>
          </a:prstGeom>
          <a:noFill/>
        </p:spPr>
        <p:txBody>
          <a:bodyPr wrap="square" rtlCol="0">
            <a:spAutoFit/>
          </a:bodyPr>
          <a:lstStyle/>
          <a:p>
            <a:r>
              <a:rPr lang="de-DE" sz="1200" b="1" dirty="0">
                <a:latin typeface="Century Gothic" panose="020B0502020202020204" pitchFamily="34" charset="0"/>
              </a:rPr>
              <a:t>Möglichkeit 2: Notwendiges „Gegengewicht“ - Aufbau- und Funktionsprüfung mit Kontrolltests, um ggf. die Höhe des Kontrollrisikios nach unten stufen zu können</a:t>
            </a:r>
          </a:p>
        </p:txBody>
      </p:sp>
      <p:sp>
        <p:nvSpPr>
          <p:cNvPr id="39" name="Geschweifte Klammer rechts 38">
            <a:extLst>
              <a:ext uri="{FF2B5EF4-FFF2-40B4-BE49-F238E27FC236}">
                <a16:creationId xmlns:a16="http://schemas.microsoft.com/office/drawing/2014/main" id="{6F19883E-E57C-48A6-ABF9-08E885430EC0}"/>
              </a:ext>
            </a:extLst>
          </p:cNvPr>
          <p:cNvSpPr/>
          <p:nvPr/>
        </p:nvSpPr>
        <p:spPr>
          <a:xfrm>
            <a:off x="8832304" y="5287557"/>
            <a:ext cx="84225" cy="776998"/>
          </a:xfrm>
          <a:prstGeom prst="rightBrac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latin typeface="Century Gothic" panose="020B0502020202020204" pitchFamily="34" charset="0"/>
            </a:endParaRPr>
          </a:p>
        </p:txBody>
      </p:sp>
      <p:sp>
        <p:nvSpPr>
          <p:cNvPr id="40" name="Rechteck 39">
            <a:extLst>
              <a:ext uri="{FF2B5EF4-FFF2-40B4-BE49-F238E27FC236}">
                <a16:creationId xmlns:a16="http://schemas.microsoft.com/office/drawing/2014/main" id="{A5DFEC75-2261-489E-9CA9-CBDBC0E101D4}"/>
              </a:ext>
            </a:extLst>
          </p:cNvPr>
          <p:cNvSpPr/>
          <p:nvPr/>
        </p:nvSpPr>
        <p:spPr>
          <a:xfrm>
            <a:off x="1751430" y="4666709"/>
            <a:ext cx="8432301" cy="14860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cxnSp>
        <p:nvCxnSpPr>
          <p:cNvPr id="41" name="Gerade Verbindung mit Pfeil 40">
            <a:extLst>
              <a:ext uri="{FF2B5EF4-FFF2-40B4-BE49-F238E27FC236}">
                <a16:creationId xmlns:a16="http://schemas.microsoft.com/office/drawing/2014/main" id="{F1F3B2AC-0DC5-41DA-A74E-7E91E8D330BA}"/>
              </a:ext>
            </a:extLst>
          </p:cNvPr>
          <p:cNvCxnSpPr>
            <a:stCxn id="17" idx="3"/>
            <a:endCxn id="18" idx="1"/>
          </p:cNvCxnSpPr>
          <p:nvPr/>
        </p:nvCxnSpPr>
        <p:spPr>
          <a:xfrm>
            <a:off x="3503512" y="2374704"/>
            <a:ext cx="432701"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Abgerundetes Rechteck 18">
            <a:extLst>
              <a:ext uri="{FF2B5EF4-FFF2-40B4-BE49-F238E27FC236}">
                <a16:creationId xmlns:a16="http://schemas.microsoft.com/office/drawing/2014/main" id="{11B23226-09E3-4973-AC47-4B30943AEA05}"/>
              </a:ext>
            </a:extLst>
          </p:cNvPr>
          <p:cNvSpPr/>
          <p:nvPr/>
        </p:nvSpPr>
        <p:spPr>
          <a:xfrm>
            <a:off x="6153283" y="1956831"/>
            <a:ext cx="1800000" cy="835746"/>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54000" rIns="108000" bIns="54000" rtlCol="0" anchor="ctr">
            <a:spAutoFit/>
          </a:bodyPr>
          <a:lstStyle/>
          <a:p>
            <a:pPr algn="ctr"/>
            <a:r>
              <a:rPr lang="de-DE" sz="1400" b="1" dirty="0">
                <a:solidFill>
                  <a:schemeClr val="tx1"/>
                </a:solidFill>
                <a:latin typeface="Century Gothic" panose="020B0502020202020204" pitchFamily="34" charset="0"/>
              </a:rPr>
              <a:t>Würdigung von Prüfungs-feststellungen</a:t>
            </a:r>
            <a:endParaRPr lang="de-DE" sz="1400" b="1" baseline="30000" dirty="0">
              <a:solidFill>
                <a:schemeClr val="tx1"/>
              </a:solidFill>
              <a:latin typeface="Century Gothic" panose="020B0502020202020204" pitchFamily="34" charset="0"/>
            </a:endParaRPr>
          </a:p>
        </p:txBody>
      </p:sp>
      <p:cxnSp>
        <p:nvCxnSpPr>
          <p:cNvPr id="43" name="Gerade Verbindung mit Pfeil 42">
            <a:extLst>
              <a:ext uri="{FF2B5EF4-FFF2-40B4-BE49-F238E27FC236}">
                <a16:creationId xmlns:a16="http://schemas.microsoft.com/office/drawing/2014/main" id="{2B53DD8E-6E96-41CF-A2F5-222785CC76EA}"/>
              </a:ext>
            </a:extLst>
          </p:cNvPr>
          <p:cNvCxnSpPr>
            <a:stCxn id="18" idx="3"/>
            <a:endCxn id="42" idx="1"/>
          </p:cNvCxnSpPr>
          <p:nvPr/>
        </p:nvCxnSpPr>
        <p:spPr>
          <a:xfrm flipV="1">
            <a:off x="5736213" y="2374704"/>
            <a:ext cx="417070" cy="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Gerade Verbindung mit Pfeil 43">
            <a:extLst>
              <a:ext uri="{FF2B5EF4-FFF2-40B4-BE49-F238E27FC236}">
                <a16:creationId xmlns:a16="http://schemas.microsoft.com/office/drawing/2014/main" id="{CD19D147-9193-487D-B5BD-85BE050A7E2F}"/>
              </a:ext>
            </a:extLst>
          </p:cNvPr>
          <p:cNvCxnSpPr>
            <a:stCxn id="19" idx="3"/>
            <a:endCxn id="20" idx="1"/>
          </p:cNvCxnSpPr>
          <p:nvPr/>
        </p:nvCxnSpPr>
        <p:spPr>
          <a:xfrm>
            <a:off x="7968914" y="2384824"/>
            <a:ext cx="424336" cy="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5" name="Flussdiagramm: Verbindungsstelle 37">
            <a:extLst>
              <a:ext uri="{FF2B5EF4-FFF2-40B4-BE49-F238E27FC236}">
                <a16:creationId xmlns:a16="http://schemas.microsoft.com/office/drawing/2014/main" id="{E1ADD057-C156-48CD-8314-9BAA285455BB}"/>
              </a:ext>
            </a:extLst>
          </p:cNvPr>
          <p:cNvSpPr/>
          <p:nvPr/>
        </p:nvSpPr>
        <p:spPr>
          <a:xfrm>
            <a:off x="8249807" y="4058004"/>
            <a:ext cx="216024" cy="216024"/>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3</a:t>
            </a:r>
          </a:p>
        </p:txBody>
      </p:sp>
    </p:spTree>
    <p:extLst>
      <p:ext uri="{BB962C8B-B14F-4D97-AF65-F5344CB8AC3E}">
        <p14:creationId xmlns:p14="http://schemas.microsoft.com/office/powerpoint/2010/main" val="255595012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3">
            <a:extLst>
              <a:ext uri="{FF2B5EF4-FFF2-40B4-BE49-F238E27FC236}">
                <a16:creationId xmlns:a16="http://schemas.microsoft.com/office/drawing/2014/main" id="{990BC497-62DB-4DE4-9EB1-B95903F4A88A}"/>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12" name="Textfeld 11">
            <a:extLst>
              <a:ext uri="{FF2B5EF4-FFF2-40B4-BE49-F238E27FC236}">
                <a16:creationId xmlns:a16="http://schemas.microsoft.com/office/drawing/2014/main" id="{FCB09E18-4DBC-4B60-A9C4-909607E6AD74}"/>
              </a:ext>
            </a:extLst>
          </p:cNvPr>
          <p:cNvSpPr txBox="1"/>
          <p:nvPr/>
        </p:nvSpPr>
        <p:spPr>
          <a:xfrm>
            <a:off x="1054801" y="1080000"/>
            <a:ext cx="9327449" cy="4170372"/>
          </a:xfrm>
          <a:prstGeom prst="rect">
            <a:avLst/>
          </a:prstGeom>
          <a:noFill/>
        </p:spPr>
        <p:txBody>
          <a:bodyPr wrap="square" lIns="0" tIns="0" rIns="0" bIns="0">
            <a:spAutoFit/>
          </a:bodyPr>
          <a:lstStyle/>
          <a:p>
            <a:pPr eaLnBrk="1" fontAlgn="auto" hangingPunct="1">
              <a:spcBef>
                <a:spcPts val="1200"/>
              </a:spcBef>
              <a:spcAft>
                <a:spcPts val="1200"/>
              </a:spcAft>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4.3.2 Bestimmung der </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Wesentlichkeitsgrenzen</a:t>
            </a:r>
          </a:p>
          <a:p>
            <a:pPr marL="266700" lvl="1" eaLnBrk="1" fontAlgn="auto" hangingPunct="1">
              <a:spcBef>
                <a:spcPts val="1200"/>
              </a:spcBef>
              <a:spcAft>
                <a:spcPts val="600"/>
              </a:spcAft>
              <a:buClr>
                <a:schemeClr val="tx1"/>
              </a:buClr>
              <a:defRPr/>
            </a:pPr>
            <a:endParaRPr lang="de-DE" altLang="de-DE" sz="1400" dirty="0">
              <a:solidFill>
                <a:srgbClr val="FF0000"/>
              </a:solidFill>
              <a:latin typeface="Century Gothic" panose="020B0502020202020204" pitchFamily="34" charset="0"/>
              <a:ea typeface="Verdana" panose="020B0604030504040204" pitchFamily="34" charset="0"/>
              <a:cs typeface="Verdana" panose="020B0604030504040204" pitchFamily="34" charset="0"/>
            </a:endParaRPr>
          </a:p>
          <a:p>
            <a:pPr marL="360363" lvl="1" indent="-360363" eaLnBrk="1" fontAlgn="auto" hangingPunct="1">
              <a:spcBef>
                <a:spcPts val="1200"/>
              </a:spcBef>
              <a:spcAft>
                <a:spcPts val="300"/>
              </a:spcAft>
              <a:buClr>
                <a:schemeClr val="tx1"/>
              </a:buClr>
              <a:buFont typeface="Arial" panose="020B0604020202020204" pitchFamily="34" charset="0"/>
              <a:buChar char="•"/>
              <a:tabLst>
                <a:tab pos="360363" algn="l"/>
                <a:tab pos="447675" algn="l"/>
              </a:tabLst>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Wesentlichkeit für den Abschluss als Ganzes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(verpflichtende Festlegung)</a:t>
            </a:r>
            <a:b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b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Simulation der Bedeutung für wirtschaftliche Entscheidungen des Adressatenkreises in Abhängigkeit von wirtschaftlichen Bezugsgrößen</a:t>
            </a:r>
          </a:p>
          <a:p>
            <a:pPr marL="0" lvl="1" indent="360363" eaLnBrk="1" fontAlgn="auto" hangingPunct="1">
              <a:spcBef>
                <a:spcPts val="300"/>
              </a:spcBef>
              <a:spcAft>
                <a:spcPts val="300"/>
              </a:spcAft>
              <a:buClr>
                <a:schemeClr val="tx1"/>
              </a:buClr>
              <a:buFontTx/>
              <a:buChar char="•"/>
              <a:tabLst>
                <a:tab pos="447675" algn="l"/>
              </a:tabLst>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Toleranzwesentlichkeit für den Abschluss als Ganzes </a:t>
            </a:r>
            <a:r>
              <a:rPr lang="de-DE" altLang="de-DE" b="0" dirty="0">
                <a:latin typeface="Century Gothic" panose="020B0502020202020204" pitchFamily="34" charset="0"/>
                <a:ea typeface="Verdana" panose="020B0604030504040204" pitchFamily="34" charset="0"/>
                <a:cs typeface="Verdana" panose="020B0604030504040204" pitchFamily="34" charset="0"/>
              </a:rPr>
              <a:t>(verpflichtende Festlegung)</a:t>
            </a:r>
          </a:p>
          <a:p>
            <a:pPr marL="360363" lvl="1" eaLnBrk="1" fontAlgn="auto" hangingPunct="1">
              <a:spcBef>
                <a:spcPts val="300"/>
              </a:spcBef>
              <a:spcAft>
                <a:spcPts val="300"/>
              </a:spcAft>
              <a:buClr>
                <a:schemeClr val="tx1"/>
              </a:buClr>
              <a:tabLst>
                <a:tab pos="447675"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Wesentlichkeit unter Einbeziehung nicht aufgedeckter und nicht geänderter Fehler</a:t>
            </a:r>
          </a:p>
          <a:p>
            <a:pPr marL="360363" lvl="1" indent="-360363" eaLnBrk="1" fontAlgn="auto" hangingPunct="1">
              <a:spcBef>
                <a:spcPts val="300"/>
              </a:spcBef>
              <a:spcAft>
                <a:spcPts val="300"/>
              </a:spcAft>
              <a:buClr>
                <a:schemeClr val="tx1"/>
              </a:buClr>
              <a:buFontTx/>
              <a:buChar char="•"/>
              <a:tabLst>
                <a:tab pos="447675" algn="l"/>
              </a:tabLst>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Spezifische Toleranzwesentlichkeit für einzelne Positionen und Salden </a:t>
            </a:r>
            <a:r>
              <a:rPr lang="de-DE" altLang="de-DE" b="0" dirty="0">
                <a:latin typeface="Century Gothic" panose="020B0502020202020204" pitchFamily="34" charset="0"/>
                <a:ea typeface="Verdana" panose="020B0604030504040204" pitchFamily="34" charset="0"/>
                <a:cs typeface="Verdana" panose="020B0604030504040204" pitchFamily="34" charset="0"/>
              </a:rPr>
              <a:t>(ggf. ergänzende Festlegung)</a:t>
            </a:r>
          </a:p>
          <a:p>
            <a:pPr marL="360363" lvl="1" eaLnBrk="1" fontAlgn="auto" hangingPunct="1">
              <a:spcBef>
                <a:spcPts val="300"/>
              </a:spcBef>
              <a:spcAft>
                <a:spcPts val="300"/>
              </a:spcAft>
              <a:buClr>
                <a:schemeClr val="tx1"/>
              </a:buClr>
              <a:tabLst>
                <a:tab pos="447675"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Auftragsbezogen zu bestimmen</a:t>
            </a:r>
          </a:p>
          <a:p>
            <a:pPr marL="360363" lvl="1" indent="-360363" eaLnBrk="1" fontAlgn="auto" hangingPunct="1">
              <a:spcBef>
                <a:spcPts val="300"/>
              </a:spcBef>
              <a:spcAft>
                <a:spcPts val="300"/>
              </a:spcAft>
              <a:buClr>
                <a:schemeClr val="tx1"/>
              </a:buClr>
              <a:buFontTx/>
              <a:buChar char="•"/>
              <a:tabLst>
                <a:tab pos="447675" algn="l"/>
              </a:tabLst>
              <a:defRPr/>
            </a:pPr>
            <a:r>
              <a:rPr lang="de-DE" altLang="de-DE" dirty="0" err="1">
                <a:solidFill>
                  <a:srgbClr val="FF0000"/>
                </a:solidFill>
                <a:latin typeface="Century Gothic" panose="020B0502020202020204" pitchFamily="34" charset="0"/>
                <a:ea typeface="Verdana" panose="020B0604030504040204" pitchFamily="34" charset="0"/>
                <a:cs typeface="Verdana" panose="020B0604030504040204" pitchFamily="34" charset="0"/>
              </a:rPr>
              <a:t>Nichtaufgriffsgrenze</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 </a:t>
            </a:r>
            <a:r>
              <a:rPr lang="de-DE" altLang="de-DE" b="0" dirty="0">
                <a:latin typeface="Century Gothic" panose="020B0502020202020204" pitchFamily="34" charset="0"/>
                <a:ea typeface="Verdana" panose="020B0604030504040204" pitchFamily="34" charset="0"/>
                <a:cs typeface="Verdana" panose="020B0604030504040204" pitchFamily="34" charset="0"/>
              </a:rPr>
              <a:t>(verpflichtende Festlegung)</a:t>
            </a:r>
          </a:p>
          <a:p>
            <a:pPr marL="360363" lvl="1" eaLnBrk="1" fontAlgn="auto" hangingPunct="1">
              <a:spcBef>
                <a:spcPts val="300"/>
              </a:spcBef>
              <a:spcAft>
                <a:spcPts val="300"/>
              </a:spcAft>
              <a:buClr>
                <a:schemeClr val="tx1"/>
              </a:buClr>
              <a:tabLst>
                <a:tab pos="447675"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Betrag unterhalb dem ein Fehler </a:t>
            </a:r>
            <a:r>
              <a:rPr lang="de-DE" b="0" dirty="0">
                <a:latin typeface="Century Gothic" panose="020B0502020202020204" pitchFamily="34" charset="0"/>
              </a:rPr>
              <a:t>– auch bei mehrfacher Feststellung – nicht berichtigt werden muss </a:t>
            </a:r>
            <a:endPar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p:txBody>
      </p:sp>
      <p:sp>
        <p:nvSpPr>
          <p:cNvPr id="2" name="Abgerundetes Rechteck 1">
            <a:extLst>
              <a:ext uri="{FF2B5EF4-FFF2-40B4-BE49-F238E27FC236}">
                <a16:creationId xmlns:a16="http://schemas.microsoft.com/office/drawing/2014/main" id="{C945C298-3378-43E0-9627-9272DFF70028}"/>
              </a:ext>
            </a:extLst>
          </p:cNvPr>
          <p:cNvSpPr/>
          <p:nvPr/>
        </p:nvSpPr>
        <p:spPr bwMode="auto">
          <a:xfrm>
            <a:off x="1054800" y="1418400"/>
            <a:ext cx="9217719" cy="540000"/>
          </a:xfrm>
          <a:prstGeom prst="roundRect">
            <a:avLst/>
          </a:prstGeom>
          <a:solidFill>
            <a:schemeClr val="bg1">
              <a:lumMod val="85000"/>
            </a:schemeClr>
          </a:solidFill>
          <a:ln>
            <a:noFill/>
          </a:ln>
          <a:effectLst/>
          <a:extLst/>
        </p:spPr>
        <p:txBody>
          <a:bodyPr wrap="square" anchor="ctr">
            <a:spAutoFit/>
          </a:bodyPr>
          <a:lstStyle/>
          <a:p>
            <a:pPr marL="0" lvl="1" eaLnBrk="1" hangingPunct="1">
              <a:spcBef>
                <a:spcPct val="20000"/>
              </a:spcBef>
              <a:buClr>
                <a:srgbClr val="003371"/>
              </a:buClr>
              <a:tabLst>
                <a:tab pos="625475" algn="l"/>
              </a:tabLst>
              <a:defRPr/>
            </a:pP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a:p>
            <a:pPr marL="0" lvl="1" eaLnBrk="1" hangingPunct="1">
              <a:spcBef>
                <a:spcPct val="20000"/>
              </a:spcBef>
              <a:buClr>
                <a:srgbClr val="003371"/>
              </a:buClr>
              <a:tabLst>
                <a:tab pos="625475" algn="l"/>
              </a:tabLs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Die Bestimmung der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Wesentlichkeitsgrenzen</a:t>
            </a:r>
            <a:r>
              <a:rPr lang="de-DE" altLang="de-DE" b="0" dirty="0">
                <a:latin typeface="Century Gothic" panose="020B0502020202020204" pitchFamily="34" charset="0"/>
                <a:ea typeface="Verdana" panose="020B0604030504040204" pitchFamily="34" charset="0"/>
                <a:cs typeface="Verdana" panose="020B0604030504040204" pitchFamily="34" charset="0"/>
              </a:rPr>
              <a:t> stellt das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Herzstück</a:t>
            </a:r>
            <a:r>
              <a:rPr lang="de-DE" altLang="de-DE" b="0" dirty="0">
                <a:latin typeface="Century Gothic" panose="020B0502020202020204" pitchFamily="34" charset="0"/>
                <a:ea typeface="Verdana" panose="020B0604030504040204" pitchFamily="34" charset="0"/>
                <a:cs typeface="Verdana" panose="020B0604030504040204" pitchFamily="34" charset="0"/>
              </a:rPr>
              <a:t> der Prüfungsplanung dar.</a:t>
            </a:r>
          </a:p>
          <a:p>
            <a:pPr marL="1524000" eaLnBrk="1" hangingPunct="1">
              <a:spcBef>
                <a:spcPct val="20000"/>
              </a:spcBef>
              <a:buClr>
                <a:srgbClr val="003371"/>
              </a:buClr>
              <a:buFont typeface="Wingdings" pitchFamily="2" charset="2"/>
              <a:buChar char="Ø"/>
              <a:tabLst>
                <a:tab pos="625475" algn="l"/>
              </a:tabLst>
              <a:defRPr/>
            </a:pPr>
            <a:endParaRPr lang="de-DE" dirty="0"/>
          </a:p>
        </p:txBody>
      </p:sp>
      <p:pic>
        <p:nvPicPr>
          <p:cNvPr id="289799" name="Grafik 9">
            <a:extLst>
              <a:ext uri="{FF2B5EF4-FFF2-40B4-BE49-F238E27FC236}">
                <a16:creationId xmlns:a16="http://schemas.microsoft.com/office/drawing/2014/main" id="{01EBE321-1F4B-431B-A28D-1FD57ADD56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feld 1">
            <a:extLst>
              <a:ext uri="{FF2B5EF4-FFF2-40B4-BE49-F238E27FC236}">
                <a16:creationId xmlns:a16="http://schemas.microsoft.com/office/drawing/2014/main" id="{69E00680-8F37-4FD5-BEBD-7716E03C36F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extLst>
      <p:ext uri="{BB962C8B-B14F-4D97-AF65-F5344CB8AC3E}">
        <p14:creationId xmlns:p14="http://schemas.microsoft.com/office/powerpoint/2010/main" val="202207548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3">
            <a:extLst>
              <a:ext uri="{FF2B5EF4-FFF2-40B4-BE49-F238E27FC236}">
                <a16:creationId xmlns:a16="http://schemas.microsoft.com/office/drawing/2014/main" id="{F7D9EE00-FD64-41C5-948F-97ADECE52423}"/>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12" name="Textfeld 11">
            <a:extLst>
              <a:ext uri="{FF2B5EF4-FFF2-40B4-BE49-F238E27FC236}">
                <a16:creationId xmlns:a16="http://schemas.microsoft.com/office/drawing/2014/main" id="{36809193-14BB-4A4D-95AA-A97C458E017B}"/>
              </a:ext>
            </a:extLst>
          </p:cNvPr>
          <p:cNvSpPr txBox="1"/>
          <p:nvPr/>
        </p:nvSpPr>
        <p:spPr>
          <a:xfrm>
            <a:off x="1054800" y="1418400"/>
            <a:ext cx="10225776" cy="4062413"/>
          </a:xfrm>
          <a:prstGeom prst="rect">
            <a:avLst/>
          </a:prstGeom>
          <a:noFill/>
        </p:spPr>
        <p:txBody>
          <a:bodyPr wrap="square" lIns="0" tIns="0" rIns="0" bIns="0">
            <a:spAutoFit/>
          </a:bodyPr>
          <a:lstStyle/>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Beurteilung der Risiken wesentlicher falscher Darstellungen bildet die Grundlage für die Auswahl, die Art und den Umfang der Prüfungshandlungen </a:t>
            </a:r>
          </a:p>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Prüfungshandlungen können</a:t>
            </a:r>
          </a:p>
          <a:p>
            <a:pPr marL="552450" lvl="1" indent="-285750"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aussagebezogene Prüfungshandlungen oder  </a:t>
            </a:r>
          </a:p>
          <a:p>
            <a:pPr marL="552450" lvl="1" indent="-285750"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Funktionsprüfungen </a:t>
            </a:r>
          </a:p>
          <a:p>
            <a:pPr marL="266700" lvl="1" eaLnBrk="1" fontAlgn="auto"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sein.</a:t>
            </a:r>
          </a:p>
          <a:p>
            <a:pPr marL="266700" lvl="1" eaLnBrk="1" fontAlgn="auto" hangingPunct="1">
              <a:spcBef>
                <a:spcPts val="300"/>
              </a:spcBef>
              <a:spcAft>
                <a:spcPts val="300"/>
              </a:spcAft>
              <a:defRPr/>
            </a:pPr>
            <a:endPar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266700" lvl="1" eaLnBrk="1" fontAlgn="auto" hangingPunct="1">
              <a:spcBef>
                <a:spcPts val="300"/>
              </a:spcBef>
              <a:spcAft>
                <a:spcPts val="300"/>
              </a:spcAft>
              <a:defRPr/>
            </a:pPr>
            <a:endPar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266700" lvl="1" eaLnBrk="1" fontAlgn="auto" hangingPunct="1">
              <a:spcBef>
                <a:spcPts val="300"/>
              </a:spcBef>
              <a:spcAft>
                <a:spcPts val="300"/>
              </a:spcAft>
              <a:defRPr/>
            </a:pPr>
            <a:endPar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266700" lvl="1" eaLnBrk="1" fontAlgn="auto" hangingPunct="1">
              <a:spcBef>
                <a:spcPts val="300"/>
              </a:spcBef>
              <a:spcAft>
                <a:spcPts val="300"/>
              </a:spcAft>
              <a:defRPr/>
            </a:pPr>
            <a:endPar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266700" indent="-266700" eaLnBrk="1" fontAlgn="auto" hangingPunct="1">
              <a:spcBef>
                <a:spcPts val="300"/>
              </a:spcBef>
              <a:spcAft>
                <a:spcPts val="300"/>
              </a:spcAft>
              <a:buFont typeface="Arial" panose="020B0604020202020204" pitchFamily="34" charset="0"/>
              <a:buChar char="•"/>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Ausgestaltung des risikoorientierten Prüfungsansatzes nach der Systematik der Rechnungslegung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oder nach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Unternehmensprozessen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p>
          <a:p>
            <a:pPr eaLnBrk="1" fontAlgn="auto" hangingPunct="1">
              <a:spcBef>
                <a:spcPts val="300"/>
              </a:spcBef>
              <a:spcAft>
                <a:spcPts val="300"/>
              </a:spcAft>
              <a:defRPr/>
            </a:pPr>
            <a:endPar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p:txBody>
      </p:sp>
      <p:grpSp>
        <p:nvGrpSpPr>
          <p:cNvPr id="291845" name="Gruppieren 2">
            <a:extLst>
              <a:ext uri="{FF2B5EF4-FFF2-40B4-BE49-F238E27FC236}">
                <a16:creationId xmlns:a16="http://schemas.microsoft.com/office/drawing/2014/main" id="{07FC4E22-A592-470A-8E98-234A47BD6063}"/>
              </a:ext>
            </a:extLst>
          </p:cNvPr>
          <p:cNvGrpSpPr>
            <a:grpSpLocks/>
          </p:cNvGrpSpPr>
          <p:nvPr/>
        </p:nvGrpSpPr>
        <p:grpSpPr bwMode="auto">
          <a:xfrm>
            <a:off x="2503488" y="3500438"/>
            <a:ext cx="5689600" cy="576262"/>
            <a:chOff x="969964" y="3367088"/>
            <a:chExt cx="5690268" cy="576263"/>
          </a:xfrm>
        </p:grpSpPr>
        <p:sp>
          <p:nvSpPr>
            <p:cNvPr id="26634" name="AutoShape 4">
              <a:extLst>
                <a:ext uri="{FF2B5EF4-FFF2-40B4-BE49-F238E27FC236}">
                  <a16:creationId xmlns:a16="http://schemas.microsoft.com/office/drawing/2014/main" id="{56EB5497-875E-48E9-9AED-A4FAF4449523}"/>
                </a:ext>
              </a:extLst>
            </p:cNvPr>
            <p:cNvSpPr>
              <a:spLocks noChangeArrowheads="1"/>
            </p:cNvSpPr>
            <p:nvPr/>
          </p:nvSpPr>
          <p:spPr bwMode="auto">
            <a:xfrm>
              <a:off x="969964" y="3367088"/>
              <a:ext cx="855762" cy="576263"/>
            </a:xfrm>
            <a:prstGeom prst="rightArrow">
              <a:avLst>
                <a:gd name="adj1" fmla="val 50000"/>
                <a:gd name="adj2" fmla="val 57369"/>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6635" name="Textfeld 1">
              <a:extLst>
                <a:ext uri="{FF2B5EF4-FFF2-40B4-BE49-F238E27FC236}">
                  <a16:creationId xmlns:a16="http://schemas.microsoft.com/office/drawing/2014/main" id="{03E90273-E66F-452E-9925-B81027B6C736}"/>
                </a:ext>
              </a:extLst>
            </p:cNvPr>
            <p:cNvSpPr txBox="1">
              <a:spLocks noChangeArrowheads="1"/>
            </p:cNvSpPr>
            <p:nvPr/>
          </p:nvSpPr>
          <p:spPr bwMode="auto">
            <a:xfrm>
              <a:off x="2051178" y="3489325"/>
              <a:ext cx="4609054" cy="3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None/>
                <a:defRPr/>
              </a:pPr>
              <a:r>
                <a:rPr lang="de-DE" altLang="de-DE" sz="1600" dirty="0">
                  <a:solidFill>
                    <a:srgbClr val="000000"/>
                  </a:solidFill>
                  <a:latin typeface="Century Gothic" pitchFamily="34" charset="0"/>
                  <a:cs typeface="+mn-cs"/>
                </a:rPr>
                <a:t>RISIKOORIENTIERTER PRÜFUNGSANSATZ</a:t>
              </a:r>
            </a:p>
          </p:txBody>
        </p:sp>
      </p:grpSp>
      <p:sp>
        <p:nvSpPr>
          <p:cNvPr id="291847" name="Rectangle 2">
            <a:extLst>
              <a:ext uri="{FF2B5EF4-FFF2-40B4-BE49-F238E27FC236}">
                <a16:creationId xmlns:a16="http://schemas.microsoft.com/office/drawing/2014/main" id="{E172ADDD-E591-4628-A178-ED4F5FE1578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4.3.2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Bestimmung der </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Wesentlichkeitsgrenzen</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 </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(ISA [DE] 320)</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 Forts.</a:t>
            </a:r>
          </a:p>
          <a:p>
            <a:pPr>
              <a:lnSpc>
                <a:spcPct val="110000"/>
              </a:lnSpc>
              <a:spcBef>
                <a:spcPts val="600"/>
              </a:spcBef>
              <a:spcAft>
                <a:spcPts val="600"/>
              </a:spcAft>
            </a:pPr>
            <a:endParaRPr lang="de-DE" altLang="de-DE" dirty="0">
              <a:solidFill>
                <a:srgbClr val="00B0F0"/>
              </a:solidFill>
              <a:latin typeface="Century Gothic" panose="020B0502020202020204" pitchFamily="34" charset="0"/>
            </a:endParaRPr>
          </a:p>
        </p:txBody>
      </p:sp>
      <p:sp>
        <p:nvSpPr>
          <p:cNvPr id="13" name="Textfeld 1">
            <a:extLst>
              <a:ext uri="{FF2B5EF4-FFF2-40B4-BE49-F238E27FC236}">
                <a16:creationId xmlns:a16="http://schemas.microsoft.com/office/drawing/2014/main" id="{467B1016-2222-43CB-A35C-F97E8782A4A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Tree>
    <p:extLst>
      <p:ext uri="{BB962C8B-B14F-4D97-AF65-F5344CB8AC3E}">
        <p14:creationId xmlns:p14="http://schemas.microsoft.com/office/powerpoint/2010/main" val="389195767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764704"/>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4.3.2 Bestimmung der Wesentlichkeitsgrenzen; Forts.</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graphicFrame>
        <p:nvGraphicFramePr>
          <p:cNvPr id="46" name="Tabelle 45">
            <a:extLst>
              <a:ext uri="{FF2B5EF4-FFF2-40B4-BE49-F238E27FC236}">
                <a16:creationId xmlns:a16="http://schemas.microsoft.com/office/drawing/2014/main" id="{CD06FACD-8C79-4CAA-9B90-5ABA23B8323D}"/>
              </a:ext>
            </a:extLst>
          </p:cNvPr>
          <p:cNvGraphicFramePr>
            <a:graphicFrameLocks noGrp="1"/>
          </p:cNvGraphicFramePr>
          <p:nvPr>
            <p:extLst/>
          </p:nvPr>
        </p:nvGraphicFramePr>
        <p:xfrm>
          <a:off x="2124050" y="1124744"/>
          <a:ext cx="8292430" cy="5151285"/>
        </p:xfrm>
        <a:graphic>
          <a:graphicData uri="http://schemas.openxmlformats.org/drawingml/2006/table">
            <a:tbl>
              <a:tblPr firstRow="1" firstCol="1" bandRow="1">
                <a:tableStyleId>{5C22544A-7EE6-4342-B048-85BDC9FD1C3A}</a:tableStyleId>
              </a:tblPr>
              <a:tblGrid>
                <a:gridCol w="2073108">
                  <a:extLst>
                    <a:ext uri="{9D8B030D-6E8A-4147-A177-3AD203B41FA5}">
                      <a16:colId xmlns:a16="http://schemas.microsoft.com/office/drawing/2014/main" val="3680541945"/>
                    </a:ext>
                  </a:extLst>
                </a:gridCol>
                <a:gridCol w="2203015">
                  <a:extLst>
                    <a:ext uri="{9D8B030D-6E8A-4147-A177-3AD203B41FA5}">
                      <a16:colId xmlns:a16="http://schemas.microsoft.com/office/drawing/2014/main" val="1251871001"/>
                    </a:ext>
                  </a:extLst>
                </a:gridCol>
                <a:gridCol w="1744682">
                  <a:extLst>
                    <a:ext uri="{9D8B030D-6E8A-4147-A177-3AD203B41FA5}">
                      <a16:colId xmlns:a16="http://schemas.microsoft.com/office/drawing/2014/main" val="3125703001"/>
                    </a:ext>
                  </a:extLst>
                </a:gridCol>
                <a:gridCol w="2271625">
                  <a:extLst>
                    <a:ext uri="{9D8B030D-6E8A-4147-A177-3AD203B41FA5}">
                      <a16:colId xmlns:a16="http://schemas.microsoft.com/office/drawing/2014/main" val="3737617847"/>
                    </a:ext>
                  </a:extLst>
                </a:gridCol>
              </a:tblGrid>
              <a:tr h="1198946">
                <a:tc>
                  <a:txBody>
                    <a:bodyPr/>
                    <a:lstStyle/>
                    <a:p>
                      <a:pPr marL="0" indent="0" algn="ctr">
                        <a:spcBef>
                          <a:spcPts val="0"/>
                        </a:spcBef>
                        <a:spcAft>
                          <a:spcPts val="0"/>
                        </a:spcAft>
                      </a:pPr>
                      <a:endParaRPr lang="de-DE" sz="14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54000" marR="54000" marT="54000" marB="54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spcBef>
                          <a:spcPts val="0"/>
                        </a:spcBef>
                        <a:spcAft>
                          <a:spcPts val="0"/>
                        </a:spcAft>
                      </a:pPr>
                      <a:r>
                        <a:rPr lang="de-DE" sz="1400" b="1" kern="1200" dirty="0">
                          <a:solidFill>
                            <a:schemeClr val="tx1"/>
                          </a:solidFill>
                          <a:effectLst/>
                          <a:latin typeface="Century Gothic" panose="020B0502020202020204" pitchFamily="34" charset="0"/>
                          <a:ea typeface="+mn-ea"/>
                          <a:cs typeface="+mn-cs"/>
                        </a:rPr>
                        <a:t>Fokus auf den Informations-</a:t>
                      </a:r>
                      <a:br>
                        <a:rPr lang="de-DE" sz="1400" b="1" kern="1200" dirty="0">
                          <a:solidFill>
                            <a:schemeClr val="tx1"/>
                          </a:solidFill>
                          <a:effectLst/>
                          <a:latin typeface="Century Gothic" panose="020B0502020202020204" pitchFamily="34" charset="0"/>
                          <a:ea typeface="+mn-ea"/>
                          <a:cs typeface="+mn-cs"/>
                        </a:rPr>
                      </a:br>
                      <a:r>
                        <a:rPr lang="de-DE" sz="1400" b="1" kern="1200" dirty="0" err="1">
                          <a:solidFill>
                            <a:schemeClr val="tx1"/>
                          </a:solidFill>
                          <a:effectLst/>
                          <a:latin typeface="Century Gothic" panose="020B0502020202020204" pitchFamily="34" charset="0"/>
                          <a:ea typeface="+mn-ea"/>
                          <a:cs typeface="+mn-cs"/>
                        </a:rPr>
                        <a:t>bedürfnissen</a:t>
                      </a:r>
                      <a:r>
                        <a:rPr lang="de-DE" sz="1400" b="1" kern="1200" dirty="0">
                          <a:solidFill>
                            <a:schemeClr val="tx1"/>
                          </a:solidFill>
                          <a:effectLst/>
                          <a:latin typeface="Century Gothic" panose="020B0502020202020204" pitchFamily="34" charset="0"/>
                          <a:ea typeface="+mn-ea"/>
                          <a:cs typeface="+mn-cs"/>
                        </a:rPr>
                        <a:t> der Abschlussadressaten</a:t>
                      </a:r>
                    </a:p>
                  </a:txBody>
                  <a:tcPr marL="54000" marR="54000" marT="54000" marB="54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lgn="ctr" defTabSz="914400" rtl="0" eaLnBrk="1" latinLnBrk="0" hangingPunct="1">
                        <a:spcBef>
                          <a:spcPts val="0"/>
                        </a:spcBef>
                        <a:spcAft>
                          <a:spcPts val="0"/>
                        </a:spcAft>
                      </a:pPr>
                      <a:endParaRPr lang="de-DE" sz="1400" b="1" kern="1200" dirty="0">
                        <a:solidFill>
                          <a:schemeClr val="tx1"/>
                        </a:solidFill>
                        <a:effectLst/>
                        <a:latin typeface="Century Gothic" panose="020B0502020202020204" pitchFamily="34" charset="0"/>
                        <a:ea typeface="+mn-ea"/>
                        <a:cs typeface="+mn-cs"/>
                      </a:endParaRPr>
                    </a:p>
                  </a:txBody>
                  <a:tcPr marL="54000" marR="54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lgn="ctr" defTabSz="914400" rtl="0" eaLnBrk="1" latinLnBrk="0" hangingPunct="1">
                        <a:spcBef>
                          <a:spcPts val="0"/>
                        </a:spcBef>
                        <a:spcAft>
                          <a:spcPts val="0"/>
                        </a:spcAft>
                      </a:pPr>
                      <a:r>
                        <a:rPr lang="de-DE" sz="1400" b="1" kern="1200" dirty="0">
                          <a:solidFill>
                            <a:schemeClr val="tx1"/>
                          </a:solidFill>
                          <a:effectLst/>
                          <a:latin typeface="Century Gothic" panose="020B0502020202020204" pitchFamily="34" charset="0"/>
                          <a:ea typeface="+mn-ea"/>
                          <a:cs typeface="+mn-cs"/>
                        </a:rPr>
                        <a:t>Fokus auf der </a:t>
                      </a:r>
                    </a:p>
                    <a:p>
                      <a:pPr marL="0" indent="0" algn="ctr" defTabSz="914400" rtl="0" eaLnBrk="1" latinLnBrk="0" hangingPunct="1">
                        <a:spcBef>
                          <a:spcPts val="0"/>
                        </a:spcBef>
                        <a:spcAft>
                          <a:spcPts val="0"/>
                        </a:spcAft>
                      </a:pPr>
                      <a:r>
                        <a:rPr lang="de-DE" sz="1400" b="1" kern="1200" dirty="0">
                          <a:solidFill>
                            <a:schemeClr val="tx1"/>
                          </a:solidFill>
                          <a:effectLst/>
                          <a:latin typeface="Century Gothic" panose="020B0502020202020204" pitchFamily="34" charset="0"/>
                          <a:ea typeface="+mn-ea"/>
                          <a:cs typeface="+mn-cs"/>
                        </a:rPr>
                        <a:t>Risikoeinschätzung durch den Abschlussprüfer</a:t>
                      </a:r>
                    </a:p>
                  </a:txBody>
                  <a:tcPr marL="54000" marR="54000" marT="54000" marB="54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204383348"/>
                  </a:ext>
                </a:extLst>
              </a:tr>
              <a:tr h="1118587">
                <a:tc>
                  <a:txBody>
                    <a:bodyPr/>
                    <a:lstStyle/>
                    <a:p>
                      <a:pPr marL="0" indent="0" algn="ctr" defTabSz="914400" rtl="0" eaLnBrk="1" latinLnBrk="0" hangingPunct="1">
                        <a:spcBef>
                          <a:spcPts val="0"/>
                        </a:spcBef>
                        <a:spcAft>
                          <a:spcPts val="0"/>
                        </a:spcAft>
                      </a:pPr>
                      <a:r>
                        <a:rPr lang="de-DE" sz="1400" b="1" kern="1200" dirty="0">
                          <a:solidFill>
                            <a:schemeClr val="tx1"/>
                          </a:solidFill>
                          <a:effectLst/>
                          <a:latin typeface="Century Gothic" panose="020B0502020202020204" pitchFamily="34" charset="0"/>
                          <a:ea typeface="+mn-ea"/>
                          <a:cs typeface="+mn-cs"/>
                        </a:rPr>
                        <a:t>Abschluss als Ganzes</a:t>
                      </a:r>
                    </a:p>
                  </a:txBody>
                  <a:tcPr marL="54000" marR="54000" marT="54000" marB="54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lgn="ctr" defTabSz="914400" rtl="0" eaLnBrk="1" latinLnBrk="0" hangingPunct="1">
                        <a:spcBef>
                          <a:spcPts val="0"/>
                        </a:spcBef>
                        <a:spcAft>
                          <a:spcPts val="0"/>
                        </a:spcAft>
                      </a:pPr>
                      <a:r>
                        <a:rPr lang="de-DE" sz="1400" b="0" kern="1200" dirty="0">
                          <a:solidFill>
                            <a:schemeClr val="tx1"/>
                          </a:solidFill>
                          <a:effectLst/>
                          <a:latin typeface="Century Gothic" panose="020B0502020202020204" pitchFamily="34" charset="0"/>
                          <a:ea typeface="+mn-ea"/>
                          <a:cs typeface="+mn-cs"/>
                        </a:rPr>
                        <a:t>Wesentlichkeit für den Abschluss als Ganzes</a:t>
                      </a:r>
                    </a:p>
                  </a:txBody>
                  <a:tcPr marL="54000" marR="54000" marT="54000" marB="5400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pPr marL="0" indent="0" algn="l" defTabSz="914400" rtl="0" eaLnBrk="1" latinLnBrk="0" hangingPunct="1">
                        <a:spcBef>
                          <a:spcPts val="0"/>
                        </a:spcBef>
                        <a:spcAft>
                          <a:spcPts val="0"/>
                        </a:spcAft>
                      </a:pPr>
                      <a:r>
                        <a:rPr lang="de-DE" sz="1400" b="0" kern="1200" dirty="0">
                          <a:solidFill>
                            <a:schemeClr val="tx1"/>
                          </a:solidFill>
                          <a:effectLst/>
                          <a:latin typeface="Century Gothic" panose="020B0502020202020204" pitchFamily="34" charset="0"/>
                          <a:ea typeface="+mn-ea"/>
                          <a:cs typeface="+mn-cs"/>
                        </a:rPr>
                        <a:t>    Größer als</a:t>
                      </a:r>
                    </a:p>
                  </a:txBody>
                  <a:tcPr marL="54000" marR="54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spcBef>
                          <a:spcPts val="0"/>
                        </a:spcBef>
                        <a:spcAft>
                          <a:spcPts val="0"/>
                        </a:spcAft>
                      </a:pPr>
                      <a:r>
                        <a:rPr lang="de-DE" sz="1400" b="0" kern="1200" dirty="0">
                          <a:solidFill>
                            <a:schemeClr val="tx1"/>
                          </a:solidFill>
                          <a:effectLst/>
                          <a:latin typeface="Century Gothic" panose="020B0502020202020204" pitchFamily="34" charset="0"/>
                          <a:ea typeface="+mn-ea"/>
                          <a:cs typeface="+mn-cs"/>
                        </a:rPr>
                        <a:t>Toleranzwesentlichkeit</a:t>
                      </a:r>
                    </a:p>
                  </a:txBody>
                  <a:tcPr marL="54000" marR="54000" marT="54000" marB="54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3281859343"/>
                  </a:ext>
                </a:extLst>
              </a:tr>
              <a:tr h="507357">
                <a:tc>
                  <a:txBody>
                    <a:bodyPr/>
                    <a:lstStyle/>
                    <a:p>
                      <a:pPr marL="0" indent="0" algn="ctr" defTabSz="914400" rtl="0" eaLnBrk="1" latinLnBrk="0" hangingPunct="1">
                        <a:spcBef>
                          <a:spcPts val="0"/>
                        </a:spcBef>
                        <a:spcAft>
                          <a:spcPts val="0"/>
                        </a:spcAft>
                      </a:pPr>
                      <a:endParaRPr lang="de-DE" sz="1400" b="1" kern="1200" dirty="0">
                        <a:solidFill>
                          <a:schemeClr val="tx1"/>
                        </a:solidFill>
                        <a:effectLst/>
                        <a:latin typeface="Century Gothic" panose="020B0502020202020204" pitchFamily="34" charset="0"/>
                        <a:ea typeface="+mn-ea"/>
                        <a:cs typeface="+mn-cs"/>
                      </a:endParaRPr>
                    </a:p>
                  </a:txBody>
                  <a:tcPr marL="54000" marR="54000" marT="54000" marB="54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lgn="l" defTabSz="914400" rtl="0" eaLnBrk="1" latinLnBrk="0" hangingPunct="1">
                        <a:spcBef>
                          <a:spcPts val="0"/>
                        </a:spcBef>
                        <a:spcAft>
                          <a:spcPts val="0"/>
                        </a:spcAft>
                      </a:pPr>
                      <a:r>
                        <a:rPr lang="de-DE" sz="1400" b="0" kern="1200" dirty="0">
                          <a:solidFill>
                            <a:schemeClr val="tx1"/>
                          </a:solidFill>
                          <a:effectLst/>
                          <a:latin typeface="Century Gothic" panose="020B0502020202020204" pitchFamily="34" charset="0"/>
                          <a:ea typeface="+mn-ea"/>
                          <a:cs typeface="+mn-cs"/>
                        </a:rPr>
                        <a:t>Größer als</a:t>
                      </a:r>
                    </a:p>
                  </a:txBody>
                  <a:tcPr marL="54000" marR="54000" marT="54000" marB="5400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spcBef>
                          <a:spcPts val="0"/>
                        </a:spcBef>
                        <a:spcAft>
                          <a:spcPts val="0"/>
                        </a:spcAft>
                      </a:pPr>
                      <a:endParaRPr lang="de-DE" sz="1400" b="0" kern="1200" dirty="0">
                        <a:solidFill>
                          <a:schemeClr val="tx1"/>
                        </a:solidFill>
                        <a:effectLst/>
                        <a:latin typeface="Century Gothic" panose="020B0502020202020204" pitchFamily="34" charset="0"/>
                        <a:ea typeface="+mn-ea"/>
                        <a:cs typeface="+mn-cs"/>
                      </a:endParaRPr>
                    </a:p>
                  </a:txBody>
                  <a:tcPr marL="54000" marR="54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spcBef>
                          <a:spcPts val="0"/>
                        </a:spcBef>
                        <a:spcAft>
                          <a:spcPts val="0"/>
                        </a:spcAft>
                      </a:pPr>
                      <a:endParaRPr lang="de-DE" sz="1400" b="0" kern="1200" dirty="0">
                        <a:solidFill>
                          <a:schemeClr val="tx1"/>
                        </a:solidFill>
                        <a:effectLst/>
                        <a:latin typeface="Century Gothic" panose="020B0502020202020204" pitchFamily="34" charset="0"/>
                        <a:ea typeface="+mn-ea"/>
                        <a:cs typeface="+mn-cs"/>
                      </a:endParaRPr>
                    </a:p>
                  </a:txBody>
                  <a:tcPr marL="54000" marR="54000" marT="54000" marB="54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3224008"/>
                  </a:ext>
                </a:extLst>
              </a:tr>
              <a:tr h="921513">
                <a:tc>
                  <a:txBody>
                    <a:bodyPr/>
                    <a:lstStyle/>
                    <a:p>
                      <a:pPr marL="0" indent="0" algn="ctr" defTabSz="914400" rtl="0" eaLnBrk="1" latinLnBrk="0" hangingPunct="1">
                        <a:spcBef>
                          <a:spcPts val="0"/>
                        </a:spcBef>
                        <a:spcAft>
                          <a:spcPts val="0"/>
                        </a:spcAft>
                      </a:pPr>
                      <a:r>
                        <a:rPr lang="de-DE" sz="1400" b="1" kern="1200" dirty="0">
                          <a:solidFill>
                            <a:schemeClr val="tx1"/>
                          </a:solidFill>
                          <a:effectLst/>
                          <a:latin typeface="Century Gothic" panose="020B0502020202020204" pitchFamily="34" charset="0"/>
                          <a:ea typeface="+mn-ea"/>
                          <a:cs typeface="+mn-cs"/>
                        </a:rPr>
                        <a:t>Für spezielle, einzelne Angaben </a:t>
                      </a:r>
                    </a:p>
                  </a:txBody>
                  <a:tcPr marL="54000" marR="54000" marT="54000" marB="54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lgn="ctr" defTabSz="914400" rtl="0" eaLnBrk="1" latinLnBrk="0" hangingPunct="1">
                        <a:spcBef>
                          <a:spcPts val="0"/>
                        </a:spcBef>
                        <a:spcAft>
                          <a:spcPts val="0"/>
                        </a:spcAft>
                      </a:pPr>
                      <a:r>
                        <a:rPr lang="de-DE" sz="1400" b="0" kern="1200" dirty="0">
                          <a:solidFill>
                            <a:schemeClr val="tx1"/>
                          </a:solidFill>
                          <a:effectLst/>
                          <a:latin typeface="Century Gothic" panose="020B0502020202020204" pitchFamily="34" charset="0"/>
                          <a:ea typeface="+mn-ea"/>
                          <a:cs typeface="+mn-cs"/>
                        </a:rPr>
                        <a:t>spezifische Wesentlichkeit</a:t>
                      </a:r>
                    </a:p>
                  </a:txBody>
                  <a:tcPr marL="54000" marR="54000" marT="54000" marB="5400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ECFF"/>
                    </a:solidFill>
                  </a:tcPr>
                </a:tc>
                <a:tc>
                  <a:txBody>
                    <a:bodyPr/>
                    <a:lstStyle/>
                    <a:p>
                      <a:pPr marL="0" indent="0" algn="l" defTabSz="914400" rtl="0" eaLnBrk="1" latinLnBrk="0" hangingPunct="1">
                        <a:spcBef>
                          <a:spcPts val="0"/>
                        </a:spcBef>
                        <a:spcAft>
                          <a:spcPts val="0"/>
                        </a:spcAft>
                      </a:pPr>
                      <a:r>
                        <a:rPr lang="de-DE" sz="1400" b="0" kern="1200" dirty="0">
                          <a:solidFill>
                            <a:schemeClr val="tx1"/>
                          </a:solidFill>
                          <a:effectLst/>
                          <a:latin typeface="Century Gothic" panose="020B0502020202020204" pitchFamily="34" charset="0"/>
                          <a:ea typeface="+mn-ea"/>
                          <a:cs typeface="+mn-cs"/>
                        </a:rPr>
                        <a:t>    Größer als</a:t>
                      </a:r>
                    </a:p>
                  </a:txBody>
                  <a:tcPr marL="54000" marR="54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spcBef>
                          <a:spcPts val="0"/>
                        </a:spcBef>
                        <a:spcAft>
                          <a:spcPts val="0"/>
                        </a:spcAft>
                      </a:pPr>
                      <a:r>
                        <a:rPr lang="de-DE" sz="1400" b="0" kern="1200" dirty="0">
                          <a:solidFill>
                            <a:schemeClr val="tx1"/>
                          </a:solidFill>
                          <a:effectLst/>
                          <a:latin typeface="Century Gothic" panose="020B0502020202020204" pitchFamily="34" charset="0"/>
                          <a:ea typeface="+mn-ea"/>
                          <a:cs typeface="+mn-cs"/>
                        </a:rPr>
                        <a:t>spezifische </a:t>
                      </a:r>
                    </a:p>
                    <a:p>
                      <a:pPr marL="0" indent="0" algn="ctr" defTabSz="914400" rtl="0" eaLnBrk="1" latinLnBrk="0" hangingPunct="1">
                        <a:spcBef>
                          <a:spcPts val="0"/>
                        </a:spcBef>
                        <a:spcAft>
                          <a:spcPts val="0"/>
                        </a:spcAft>
                      </a:pPr>
                      <a:r>
                        <a:rPr lang="de-DE" sz="1400" b="0" kern="1200" dirty="0">
                          <a:solidFill>
                            <a:schemeClr val="tx1"/>
                          </a:solidFill>
                          <a:effectLst/>
                          <a:latin typeface="Century Gothic" panose="020B0502020202020204" pitchFamily="34" charset="0"/>
                          <a:ea typeface="+mn-ea"/>
                          <a:cs typeface="+mn-cs"/>
                        </a:rPr>
                        <a:t>Toleranzwesentlichkeit</a:t>
                      </a:r>
                    </a:p>
                  </a:txBody>
                  <a:tcPr marL="54000" marR="54000" marT="54000" marB="54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CECFF"/>
                    </a:solidFill>
                  </a:tcPr>
                </a:tc>
                <a:extLst>
                  <a:ext uri="{0D108BD9-81ED-4DB2-BD59-A6C34878D82A}">
                    <a16:rowId xmlns:a16="http://schemas.microsoft.com/office/drawing/2014/main" val="4021130682"/>
                  </a:ext>
                </a:extLst>
              </a:tr>
              <a:tr h="1404882">
                <a:tc>
                  <a:txBody>
                    <a:bodyPr/>
                    <a:lstStyle/>
                    <a:p>
                      <a:pPr marL="0" indent="0" algn="ctr" defTabSz="914400" rtl="0" eaLnBrk="1" latinLnBrk="0" hangingPunct="1">
                        <a:spcBef>
                          <a:spcPts val="0"/>
                        </a:spcBef>
                        <a:spcAft>
                          <a:spcPts val="0"/>
                        </a:spcAft>
                      </a:pPr>
                      <a:r>
                        <a:rPr lang="de-DE" sz="1400" b="1" kern="1200" dirty="0">
                          <a:solidFill>
                            <a:schemeClr val="tx1"/>
                          </a:solidFill>
                          <a:effectLst/>
                          <a:latin typeface="Century Gothic" panose="020B0502020202020204" pitchFamily="34" charset="0"/>
                          <a:ea typeface="+mn-ea"/>
                          <a:cs typeface="+mn-cs"/>
                        </a:rPr>
                        <a:t>Anzahl der Wesentlichkeits-grenzen</a:t>
                      </a:r>
                    </a:p>
                  </a:txBody>
                  <a:tcPr marL="54000" marR="54000" marT="54000" marB="5400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0" algn="ctr" defTabSz="914400" rtl="0" eaLnBrk="1" latinLnBrk="0" hangingPunct="1">
                        <a:spcBef>
                          <a:spcPts val="0"/>
                        </a:spcBef>
                        <a:spcAft>
                          <a:spcPts val="0"/>
                        </a:spcAft>
                      </a:pPr>
                      <a:r>
                        <a:rPr lang="de-DE" sz="1400" b="1" kern="1200" dirty="0">
                          <a:solidFill>
                            <a:srgbClr val="FF0000"/>
                          </a:solidFill>
                          <a:effectLst/>
                          <a:latin typeface="Century Gothic" panose="020B0502020202020204" pitchFamily="34" charset="0"/>
                          <a:ea typeface="+mn-ea"/>
                          <a:cs typeface="+mn-cs"/>
                        </a:rPr>
                        <a:t>Ein</a:t>
                      </a:r>
                      <a:r>
                        <a:rPr lang="de-DE" sz="1400" b="0" kern="1200" dirty="0">
                          <a:solidFill>
                            <a:srgbClr val="FF0000"/>
                          </a:solidFill>
                          <a:effectLst/>
                          <a:latin typeface="Century Gothic" panose="020B0502020202020204" pitchFamily="34" charset="0"/>
                          <a:ea typeface="+mn-ea"/>
                          <a:cs typeface="+mn-cs"/>
                        </a:rPr>
                        <a:t> </a:t>
                      </a:r>
                      <a:r>
                        <a:rPr lang="de-DE" sz="1400" b="0" kern="1200" dirty="0">
                          <a:solidFill>
                            <a:schemeClr val="tx1"/>
                          </a:solidFill>
                          <a:effectLst/>
                          <a:latin typeface="Century Gothic" panose="020B0502020202020204" pitchFamily="34" charset="0"/>
                          <a:ea typeface="+mn-ea"/>
                          <a:cs typeface="+mn-cs"/>
                        </a:rPr>
                        <a:t>Betrag</a:t>
                      </a:r>
                      <a:br>
                        <a:rPr lang="de-DE" sz="1400" b="0" kern="1200" dirty="0">
                          <a:solidFill>
                            <a:schemeClr val="tx1"/>
                          </a:solidFill>
                          <a:effectLst/>
                          <a:latin typeface="Century Gothic" panose="020B0502020202020204" pitchFamily="34" charset="0"/>
                          <a:ea typeface="+mn-ea"/>
                          <a:cs typeface="+mn-cs"/>
                        </a:rPr>
                      </a:br>
                      <a:r>
                        <a:rPr lang="de-DE" sz="1400" b="0" kern="1200" dirty="0">
                          <a:solidFill>
                            <a:schemeClr val="tx1"/>
                          </a:solidFill>
                          <a:effectLst/>
                          <a:latin typeface="Century Gothic" panose="020B0502020202020204" pitchFamily="34" charset="0"/>
                          <a:ea typeface="+mn-ea"/>
                          <a:cs typeface="+mn-cs"/>
                        </a:rPr>
                        <a:t>(bzw. ein Betrag je spezifischer Abschlussinformation)</a:t>
                      </a:r>
                    </a:p>
                  </a:txBody>
                  <a:tcPr marL="54000" marR="54000" marT="54000" marB="5400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spcBef>
                          <a:spcPts val="0"/>
                        </a:spcBef>
                        <a:spcAft>
                          <a:spcPts val="0"/>
                        </a:spcAft>
                      </a:pPr>
                      <a:endParaRPr lang="de-DE" sz="1400" b="0" kern="1200" dirty="0">
                        <a:solidFill>
                          <a:schemeClr val="tx1"/>
                        </a:solidFill>
                        <a:effectLst/>
                        <a:latin typeface="Century Gothic" panose="020B0502020202020204" pitchFamily="34" charset="0"/>
                        <a:ea typeface="+mn-ea"/>
                        <a:cs typeface="+mn-cs"/>
                      </a:endParaRPr>
                    </a:p>
                  </a:txBody>
                  <a:tcPr marL="54000" marR="54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spcBef>
                          <a:spcPts val="0"/>
                        </a:spcBef>
                        <a:spcAft>
                          <a:spcPts val="0"/>
                        </a:spcAft>
                      </a:pPr>
                      <a:r>
                        <a:rPr lang="de-DE" sz="1400" b="1" kern="1200" dirty="0">
                          <a:solidFill>
                            <a:srgbClr val="FF0000"/>
                          </a:solidFill>
                          <a:effectLst/>
                          <a:latin typeface="Century Gothic" panose="020B0502020202020204" pitchFamily="34" charset="0"/>
                          <a:ea typeface="+mn-ea"/>
                          <a:cs typeface="+mn-cs"/>
                        </a:rPr>
                        <a:t>Unterschiedliche</a:t>
                      </a:r>
                      <a:r>
                        <a:rPr lang="de-DE" sz="1400" b="0" kern="1200" dirty="0">
                          <a:solidFill>
                            <a:srgbClr val="FF0000"/>
                          </a:solidFill>
                          <a:effectLst/>
                          <a:latin typeface="Century Gothic" panose="020B0502020202020204" pitchFamily="34" charset="0"/>
                          <a:ea typeface="+mn-ea"/>
                          <a:cs typeface="+mn-cs"/>
                        </a:rPr>
                        <a:t> </a:t>
                      </a:r>
                      <a:r>
                        <a:rPr lang="de-DE" sz="1400" b="1" kern="1200" dirty="0">
                          <a:solidFill>
                            <a:srgbClr val="FF0000"/>
                          </a:solidFill>
                          <a:effectLst/>
                          <a:latin typeface="Century Gothic" panose="020B0502020202020204" pitchFamily="34" charset="0"/>
                          <a:ea typeface="+mn-ea"/>
                          <a:cs typeface="+mn-cs"/>
                        </a:rPr>
                        <a:t>Beträge</a:t>
                      </a:r>
                      <a:r>
                        <a:rPr lang="de-DE" sz="1400" b="0" kern="1200" dirty="0">
                          <a:solidFill>
                            <a:srgbClr val="FF0000"/>
                          </a:solidFill>
                          <a:effectLst/>
                          <a:latin typeface="Century Gothic" panose="020B0502020202020204" pitchFamily="34" charset="0"/>
                          <a:ea typeface="+mn-ea"/>
                          <a:cs typeface="+mn-cs"/>
                        </a:rPr>
                        <a:t> </a:t>
                      </a:r>
                      <a:r>
                        <a:rPr lang="de-DE" sz="1400" b="0" kern="1200" dirty="0">
                          <a:solidFill>
                            <a:schemeClr val="tx1"/>
                          </a:solidFill>
                          <a:effectLst/>
                          <a:latin typeface="Century Gothic" panose="020B0502020202020204" pitchFamily="34" charset="0"/>
                          <a:ea typeface="+mn-ea"/>
                          <a:cs typeface="+mn-cs"/>
                        </a:rPr>
                        <a:t>für verschiedene Positionen</a:t>
                      </a:r>
                    </a:p>
                  </a:txBody>
                  <a:tcPr marL="54000" marR="54000" marT="54000" marB="5400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7518611"/>
                  </a:ext>
                </a:extLst>
              </a:tr>
            </a:tbl>
          </a:graphicData>
        </a:graphic>
      </p:graphicFrame>
      <p:sp>
        <p:nvSpPr>
          <p:cNvPr id="47" name="Pfeil: Chevron 46">
            <a:extLst>
              <a:ext uri="{FF2B5EF4-FFF2-40B4-BE49-F238E27FC236}">
                <a16:creationId xmlns:a16="http://schemas.microsoft.com/office/drawing/2014/main" id="{93292BE3-EF18-4FA2-A483-18D031B7F420}"/>
              </a:ext>
            </a:extLst>
          </p:cNvPr>
          <p:cNvSpPr/>
          <p:nvPr/>
        </p:nvSpPr>
        <p:spPr>
          <a:xfrm>
            <a:off x="5840301" y="3563891"/>
            <a:ext cx="292963" cy="272989"/>
          </a:xfrm>
          <a:prstGeom prst="chevr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latin typeface="Century Gothic" panose="020B0502020202020204" pitchFamily="34" charset="0"/>
            </a:endParaRPr>
          </a:p>
        </p:txBody>
      </p:sp>
      <p:sp>
        <p:nvSpPr>
          <p:cNvPr id="48" name="Pfeil: Chevron 47">
            <a:extLst>
              <a:ext uri="{FF2B5EF4-FFF2-40B4-BE49-F238E27FC236}">
                <a16:creationId xmlns:a16="http://schemas.microsoft.com/office/drawing/2014/main" id="{1AB970C3-24C0-4B32-AE09-22A1075742B4}"/>
              </a:ext>
            </a:extLst>
          </p:cNvPr>
          <p:cNvSpPr/>
          <p:nvPr/>
        </p:nvSpPr>
        <p:spPr>
          <a:xfrm>
            <a:off x="7603607" y="4276415"/>
            <a:ext cx="292963" cy="272989"/>
          </a:xfrm>
          <a:prstGeom prst="chevr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latin typeface="Century Gothic" panose="020B0502020202020204" pitchFamily="34" charset="0"/>
            </a:endParaRPr>
          </a:p>
        </p:txBody>
      </p:sp>
      <p:sp>
        <p:nvSpPr>
          <p:cNvPr id="49" name="Pfeil: Chevron 48">
            <a:extLst>
              <a:ext uri="{FF2B5EF4-FFF2-40B4-BE49-F238E27FC236}">
                <a16:creationId xmlns:a16="http://schemas.microsoft.com/office/drawing/2014/main" id="{38406901-DF02-4B99-BDE6-99ADE16BACD1}"/>
              </a:ext>
            </a:extLst>
          </p:cNvPr>
          <p:cNvSpPr/>
          <p:nvPr/>
        </p:nvSpPr>
        <p:spPr>
          <a:xfrm>
            <a:off x="7603606" y="2741507"/>
            <a:ext cx="292963" cy="272989"/>
          </a:xfrm>
          <a:prstGeom prst="chevron">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latin typeface="Century Gothic" panose="020B0502020202020204" pitchFamily="34" charset="0"/>
            </a:endParaRPr>
          </a:p>
        </p:txBody>
      </p:sp>
    </p:spTree>
    <p:extLst>
      <p:ext uri="{BB962C8B-B14F-4D97-AF65-F5344CB8AC3E}">
        <p14:creationId xmlns:p14="http://schemas.microsoft.com/office/powerpoint/2010/main" val="363546492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4.3.3 Wahl der Bezugsgrößen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graphicFrame>
        <p:nvGraphicFramePr>
          <p:cNvPr id="11" name="Tabelle 10">
            <a:extLst>
              <a:ext uri="{FF2B5EF4-FFF2-40B4-BE49-F238E27FC236}">
                <a16:creationId xmlns:a16="http://schemas.microsoft.com/office/drawing/2014/main" id="{EFA54694-F61B-4A87-8E9B-B134F36FD99E}"/>
              </a:ext>
            </a:extLst>
          </p:cNvPr>
          <p:cNvGraphicFramePr>
            <a:graphicFrameLocks noGrp="1"/>
          </p:cNvGraphicFramePr>
          <p:nvPr>
            <p:extLst>
              <p:ext uri="{D42A27DB-BD31-4B8C-83A1-F6EECF244321}">
                <p14:modId xmlns:p14="http://schemas.microsoft.com/office/powerpoint/2010/main" val="4086242384"/>
              </p:ext>
            </p:extLst>
          </p:nvPr>
        </p:nvGraphicFramePr>
        <p:xfrm>
          <a:off x="1055440" y="1474396"/>
          <a:ext cx="10416968" cy="4258860"/>
        </p:xfrm>
        <a:graphic>
          <a:graphicData uri="http://schemas.openxmlformats.org/drawingml/2006/table">
            <a:tbl>
              <a:tblPr firstRow="1" bandRow="1">
                <a:tableStyleId>{5C22544A-7EE6-4342-B048-85BDC9FD1C3A}</a:tableStyleId>
              </a:tblPr>
              <a:tblGrid>
                <a:gridCol w="5208484">
                  <a:extLst>
                    <a:ext uri="{9D8B030D-6E8A-4147-A177-3AD203B41FA5}">
                      <a16:colId xmlns:a16="http://schemas.microsoft.com/office/drawing/2014/main" val="1176171396"/>
                    </a:ext>
                  </a:extLst>
                </a:gridCol>
                <a:gridCol w="5208484">
                  <a:extLst>
                    <a:ext uri="{9D8B030D-6E8A-4147-A177-3AD203B41FA5}">
                      <a16:colId xmlns:a16="http://schemas.microsoft.com/office/drawing/2014/main" val="4266778934"/>
                    </a:ext>
                  </a:extLst>
                </a:gridCol>
              </a:tblGrid>
              <a:tr h="632229">
                <a:tc>
                  <a:txBody>
                    <a:bodyPr/>
                    <a:lstStyle/>
                    <a:p>
                      <a:pPr algn="ctr"/>
                      <a:r>
                        <a:rPr lang="de-DE" sz="1400" dirty="0">
                          <a:latin typeface="Century Gothic" panose="020B0502020202020204" pitchFamily="34" charset="0"/>
                        </a:rPr>
                        <a:t>Faktoren für die Auswahl von Bezugsgrößen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400" dirty="0">
                          <a:latin typeface="Century Gothic" panose="020B0502020202020204" pitchFamily="34" charset="0"/>
                        </a:rPr>
                        <a:t>Aufstellung nicht korrigierter Prüfungsdifferenzen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209370254"/>
                  </a:ext>
                </a:extLst>
              </a:tr>
              <a:tr h="504967">
                <a:tc>
                  <a:txBody>
                    <a:bodyPr/>
                    <a:lstStyle/>
                    <a:p>
                      <a:pPr algn="ctr"/>
                      <a:r>
                        <a:rPr lang="de-DE" sz="1400" b="0" dirty="0">
                          <a:solidFill>
                            <a:schemeClr val="tx1"/>
                          </a:solidFill>
                          <a:latin typeface="Century Gothic" panose="020B0502020202020204" pitchFamily="34" charset="0"/>
                        </a:rPr>
                        <a:t>Die Bestandteile des Abschlusses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de-DE" sz="1400" b="0" dirty="0">
                          <a:latin typeface="Century Gothic" panose="020B0502020202020204" pitchFamily="34" charset="0"/>
                        </a:rPr>
                        <a:t>z. B. Vermögenswerte, Schulden, Eigenkapital, Erlöse, Aufwendungen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8246450"/>
                  </a:ext>
                </a:extLst>
              </a:tr>
              <a:tr h="747262">
                <a:tc>
                  <a:txBody>
                    <a:bodyPr/>
                    <a:lstStyle/>
                    <a:p>
                      <a:pPr algn="ctr"/>
                      <a:r>
                        <a:rPr lang="de-DE" sz="1400" b="0" dirty="0">
                          <a:solidFill>
                            <a:schemeClr val="tx1"/>
                          </a:solidFill>
                          <a:latin typeface="Century Gothic" panose="020B0502020202020204" pitchFamily="34" charset="0"/>
                        </a:rPr>
                        <a:t>Die Frage, ob es Posten gibt, auf die sich tendenziell die Aufmerksamkeit der Rechnungslegungsadressaten einer zu prüfenden Einheit richtet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b="0" dirty="0">
                          <a:latin typeface="Century Gothic" panose="020B0502020202020204" pitchFamily="34" charset="0"/>
                        </a:rPr>
                        <a:t>z. B. bei Beurteilung der wirtschaftlichen Leistungsfähigkeit (Orientierung v.a. am Gewinn, den Umsatzerlösen oder am Eigenkapital)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824479">
                <a:tc>
                  <a:txBody>
                    <a:bodyPr/>
                    <a:lstStyle/>
                    <a:p>
                      <a:pPr algn="ctr"/>
                      <a:r>
                        <a:rPr lang="de-DE" sz="1400" b="0" dirty="0">
                          <a:solidFill>
                            <a:schemeClr val="tx1"/>
                          </a:solidFill>
                          <a:latin typeface="Century Gothic" panose="020B0502020202020204" pitchFamily="34" charset="0"/>
                        </a:rPr>
                        <a:t>Die Art der zu prüfenden Einheit, ihre Lebenszyklusphase sowie die Branche und das wirtschaftliche Umfeld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de-DE" sz="1400" b="0" dirty="0">
                          <a:latin typeface="Century Gothic" panose="020B0502020202020204" pitchFamily="34" charset="0"/>
                        </a:rPr>
                        <a:t>z. B. bei nicht gewinnorientierten Unternehmen der öffentlichen Hand (Gesamtaufwendungen); </a:t>
                      </a:r>
                      <a:br>
                        <a:rPr lang="de-DE" sz="1400" b="0" dirty="0">
                          <a:latin typeface="Century Gothic" panose="020B0502020202020204" pitchFamily="34" charset="0"/>
                        </a:rPr>
                      </a:br>
                      <a:r>
                        <a:rPr lang="de-DE" sz="1400" b="0" dirty="0">
                          <a:latin typeface="Century Gothic" panose="020B0502020202020204" pitchFamily="34" charset="0"/>
                        </a:rPr>
                        <a:t>Neugründungen (Investitionsvolumen);</a:t>
                      </a:r>
                      <a:br>
                        <a:rPr lang="de-DE" sz="1400" b="0" dirty="0">
                          <a:latin typeface="Century Gothic" panose="020B0502020202020204" pitchFamily="34" charset="0"/>
                        </a:rPr>
                      </a:br>
                      <a:r>
                        <a:rPr lang="de-DE" sz="1400" b="0" dirty="0">
                          <a:latin typeface="Century Gothic" panose="020B0502020202020204" pitchFamily="34" charset="0"/>
                        </a:rPr>
                        <a:t>Einzelhandel (Umsatzerlöse)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209703"/>
                  </a:ext>
                </a:extLst>
              </a:tr>
              <a:tr h="684809">
                <a:tc>
                  <a:txBody>
                    <a:bodyPr/>
                    <a:lstStyle/>
                    <a:p>
                      <a:pPr algn="ctr"/>
                      <a:r>
                        <a:rPr lang="de-DE" sz="1400" b="0" dirty="0">
                          <a:solidFill>
                            <a:schemeClr val="tx1"/>
                          </a:solidFill>
                          <a:latin typeface="Century Gothic" panose="020B0502020202020204" pitchFamily="34" charset="0"/>
                        </a:rPr>
                        <a:t>Eigentumsverhältnisse</a:t>
                      </a:r>
                      <a:br>
                        <a:rPr lang="de-DE" sz="1400" b="0" dirty="0">
                          <a:solidFill>
                            <a:schemeClr val="tx1"/>
                          </a:solidFill>
                          <a:latin typeface="Century Gothic" panose="020B0502020202020204" pitchFamily="34" charset="0"/>
                        </a:rPr>
                      </a:br>
                      <a:r>
                        <a:rPr lang="de-DE" sz="1400" b="0" dirty="0">
                          <a:solidFill>
                            <a:schemeClr val="tx1"/>
                          </a:solidFill>
                          <a:latin typeface="Century Gothic" panose="020B0502020202020204" pitchFamily="34" charset="0"/>
                        </a:rPr>
                        <a:t>Finanzierungsstruktur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b="0" dirty="0">
                          <a:latin typeface="Century Gothic" panose="020B0502020202020204" pitchFamily="34" charset="0"/>
                        </a:rPr>
                        <a:t>z. B. hohes Fremdkapital </a:t>
                      </a:r>
                      <a:br>
                        <a:rPr lang="de-DE" sz="1400" b="0" dirty="0">
                          <a:latin typeface="Century Gothic" panose="020B0502020202020204" pitchFamily="34" charset="0"/>
                        </a:rPr>
                      </a:br>
                      <a:r>
                        <a:rPr lang="de-DE" sz="1400" b="0" dirty="0">
                          <a:latin typeface="Century Gothic" panose="020B0502020202020204" pitchFamily="34" charset="0"/>
                        </a:rPr>
                        <a:t>(Vermögenswerte und darauf bestehende Ansprüche)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5074916"/>
                  </a:ext>
                </a:extLst>
              </a:tr>
              <a:tr h="669358">
                <a:tc>
                  <a:txBody>
                    <a:bodyPr/>
                    <a:lstStyle/>
                    <a:p>
                      <a:pPr algn="ctr"/>
                      <a:r>
                        <a:rPr lang="de-DE" sz="1400" b="0" dirty="0">
                          <a:solidFill>
                            <a:schemeClr val="tx1"/>
                          </a:solidFill>
                          <a:latin typeface="Century Gothic" panose="020B0502020202020204" pitchFamily="34" charset="0"/>
                        </a:rPr>
                        <a:t>Relative Volatilität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de-DE" sz="1400" b="0" dirty="0">
                          <a:latin typeface="Century Gothic" panose="020B0502020202020204" pitchFamily="34" charset="0"/>
                        </a:rPr>
                        <a:t>z. B. bei stark schwankenden Jahresergebnissen: Bruttogrößen (z. B. Umsatz) oft weniger volatil als Residualgrößen (z. B. Gewinn vor Steuern)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68406931"/>
                  </a:ext>
                </a:extLst>
              </a:tr>
            </a:tbl>
          </a:graphicData>
        </a:graphic>
      </p:graphicFrame>
      <p:sp>
        <p:nvSpPr>
          <p:cNvPr id="12" name="Textfeld 11">
            <a:extLst>
              <a:ext uri="{FF2B5EF4-FFF2-40B4-BE49-F238E27FC236}">
                <a16:creationId xmlns:a16="http://schemas.microsoft.com/office/drawing/2014/main" id="{71FFEF1A-0D75-4350-AB64-E217A1105B54}"/>
              </a:ext>
            </a:extLst>
          </p:cNvPr>
          <p:cNvSpPr txBox="1"/>
          <p:nvPr/>
        </p:nvSpPr>
        <p:spPr>
          <a:xfrm>
            <a:off x="1116507" y="5949280"/>
            <a:ext cx="7970294" cy="307777"/>
          </a:xfrm>
          <a:prstGeom prst="rect">
            <a:avLst/>
          </a:prstGeom>
          <a:noFill/>
        </p:spPr>
        <p:txBody>
          <a:bodyPr wrap="square" rtlCol="0">
            <a:spAutoFit/>
          </a:bodyPr>
          <a:lstStyle/>
          <a:p>
            <a:r>
              <a:rPr lang="de-DE" sz="1400" b="0" dirty="0">
                <a:latin typeface="Century Gothic" panose="020B0502020202020204" pitchFamily="34" charset="0"/>
              </a:rPr>
              <a:t>Quelle: F &amp; A zu ISA [DE] 320 bzw. IDW PS 250 n.F. Tz. 3.2.2</a:t>
            </a:r>
          </a:p>
        </p:txBody>
      </p:sp>
    </p:spTree>
    <p:extLst>
      <p:ext uri="{BB962C8B-B14F-4D97-AF65-F5344CB8AC3E}">
        <p14:creationId xmlns:p14="http://schemas.microsoft.com/office/powerpoint/2010/main" val="184237170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4.3.4 Qualitative Faktoren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graphicFrame>
        <p:nvGraphicFramePr>
          <p:cNvPr id="9" name="Tabelle 8">
            <a:extLst>
              <a:ext uri="{FF2B5EF4-FFF2-40B4-BE49-F238E27FC236}">
                <a16:creationId xmlns:a16="http://schemas.microsoft.com/office/drawing/2014/main" id="{FD0D1ECC-E502-4D22-BF4C-02FE040F5B6F}"/>
              </a:ext>
            </a:extLst>
          </p:cNvPr>
          <p:cNvGraphicFramePr>
            <a:graphicFrameLocks noGrp="1"/>
          </p:cNvGraphicFramePr>
          <p:nvPr>
            <p:extLst>
              <p:ext uri="{D42A27DB-BD31-4B8C-83A1-F6EECF244321}">
                <p14:modId xmlns:p14="http://schemas.microsoft.com/office/powerpoint/2010/main" val="2812270580"/>
              </p:ext>
            </p:extLst>
          </p:nvPr>
        </p:nvGraphicFramePr>
        <p:xfrm>
          <a:off x="1054800" y="1556792"/>
          <a:ext cx="10354550" cy="4036339"/>
        </p:xfrm>
        <a:graphic>
          <a:graphicData uri="http://schemas.openxmlformats.org/drawingml/2006/table">
            <a:tbl>
              <a:tblPr firstRow="1" bandRow="1">
                <a:tableStyleId>{5C22544A-7EE6-4342-B048-85BDC9FD1C3A}</a:tableStyleId>
              </a:tblPr>
              <a:tblGrid>
                <a:gridCol w="10354550">
                  <a:extLst>
                    <a:ext uri="{9D8B030D-6E8A-4147-A177-3AD203B41FA5}">
                      <a16:colId xmlns:a16="http://schemas.microsoft.com/office/drawing/2014/main" val="1176171396"/>
                    </a:ext>
                  </a:extLst>
                </a:gridCol>
              </a:tblGrid>
              <a:tr h="632229">
                <a:tc>
                  <a:txBody>
                    <a:bodyPr/>
                    <a:lstStyle/>
                    <a:p>
                      <a:pPr algn="ctr"/>
                      <a:r>
                        <a:rPr lang="de-DE" sz="1400" dirty="0">
                          <a:latin typeface="Century Gothic" panose="020B0502020202020204" pitchFamily="34" charset="0"/>
                        </a:rPr>
                        <a:t>Qualitative Faktoren zur Unterstützung der Ermessensentscheidung: </a:t>
                      </a:r>
                    </a:p>
                    <a:p>
                      <a:pPr algn="ctr"/>
                      <a:r>
                        <a:rPr lang="de-DE" sz="1400" dirty="0">
                          <a:latin typeface="Century Gothic" panose="020B0502020202020204" pitchFamily="34" charset="0"/>
                        </a:rPr>
                        <a:t>„Höhe des anzuwendenden Prozentsatzes“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209370254"/>
                  </a:ext>
                </a:extLst>
              </a:tr>
              <a:tr h="412073">
                <a:tc>
                  <a:txBody>
                    <a:bodyPr/>
                    <a:lstStyle/>
                    <a:p>
                      <a:pPr algn="ctr"/>
                      <a:r>
                        <a:rPr lang="de-DE" sz="1400" b="0" dirty="0">
                          <a:solidFill>
                            <a:schemeClr val="tx1"/>
                          </a:solidFill>
                          <a:latin typeface="Century Gothic" panose="020B0502020202020204" pitchFamily="34" charset="0"/>
                        </a:rPr>
                        <a:t>Gesellschafterstruktur (z. B. wenig Großgesellschafter vs. zahlreiche Kleinanleger)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8246450"/>
                  </a:ext>
                </a:extLst>
              </a:tr>
              <a:tr h="432048">
                <a:tc>
                  <a:txBody>
                    <a:bodyPr/>
                    <a:lstStyle/>
                    <a:p>
                      <a:pPr algn="ctr"/>
                      <a:r>
                        <a:rPr lang="de-DE" sz="1400" b="0" dirty="0">
                          <a:solidFill>
                            <a:schemeClr val="tx1"/>
                          </a:solidFill>
                          <a:latin typeface="Century Gothic" panose="020B0502020202020204" pitchFamily="34" charset="0"/>
                        </a:rPr>
                        <a:t>Verschuldungsgrad der Unternehmung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432048">
                <a:tc>
                  <a:txBody>
                    <a:bodyPr/>
                    <a:lstStyle/>
                    <a:p>
                      <a:pPr algn="ctr"/>
                      <a:r>
                        <a:rPr lang="de-DE" sz="1400" b="0" dirty="0">
                          <a:solidFill>
                            <a:schemeClr val="tx1"/>
                          </a:solidFill>
                          <a:latin typeface="Century Gothic" panose="020B0502020202020204" pitchFamily="34" charset="0"/>
                        </a:rPr>
                        <a:t>Stabilität des Branchenumfelds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6263830"/>
                  </a:ext>
                </a:extLst>
              </a:tr>
              <a:tr h="432048">
                <a:tc>
                  <a:txBody>
                    <a:bodyPr/>
                    <a:lstStyle/>
                    <a:p>
                      <a:pPr algn="ctr"/>
                      <a:r>
                        <a:rPr lang="de-DE" sz="1400" b="0" dirty="0">
                          <a:solidFill>
                            <a:schemeClr val="tx1"/>
                          </a:solidFill>
                          <a:latin typeface="Century Gothic" panose="020B0502020202020204" pitchFamily="34" charset="0"/>
                        </a:rPr>
                        <a:t>Nachhaltigkeit des Geschäftsmodells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165627"/>
                  </a:ext>
                </a:extLst>
              </a:tr>
              <a:tr h="432048">
                <a:tc>
                  <a:txBody>
                    <a:bodyPr/>
                    <a:lstStyle/>
                    <a:p>
                      <a:pPr algn="ctr"/>
                      <a:r>
                        <a:rPr lang="de-DE" sz="1400" b="0" dirty="0">
                          <a:solidFill>
                            <a:schemeClr val="tx1"/>
                          </a:solidFill>
                          <a:latin typeface="Century Gothic" panose="020B0502020202020204" pitchFamily="34" charset="0"/>
                        </a:rPr>
                        <a:t>Grad der Regulierung der Branche bzw. Einheit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60523791"/>
                  </a:ext>
                </a:extLst>
              </a:tr>
              <a:tr h="432048">
                <a:tc>
                  <a:txBody>
                    <a:bodyPr/>
                    <a:lstStyle/>
                    <a:p>
                      <a:pPr algn="ctr"/>
                      <a:r>
                        <a:rPr lang="de-DE" sz="1400" b="0" dirty="0">
                          <a:solidFill>
                            <a:schemeClr val="tx1"/>
                          </a:solidFill>
                          <a:latin typeface="Century Gothic" panose="020B0502020202020204" pitchFamily="34" charset="0"/>
                        </a:rPr>
                        <a:t>Absolute Größe der Einheit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320276"/>
                  </a:ext>
                </a:extLst>
              </a:tr>
              <a:tr h="432048">
                <a:tc>
                  <a:txBody>
                    <a:bodyPr/>
                    <a:lstStyle/>
                    <a:p>
                      <a:pPr algn="ctr"/>
                      <a:r>
                        <a:rPr lang="de-DE" sz="1400" b="0" dirty="0">
                          <a:solidFill>
                            <a:schemeClr val="tx1"/>
                          </a:solidFill>
                          <a:latin typeface="Century Gothic" panose="020B0502020202020204" pitchFamily="34" charset="0"/>
                        </a:rPr>
                        <a:t>Branche, in der die zu prüfenden Einheit tätig 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209703"/>
                  </a:ext>
                </a:extLst>
              </a:tr>
              <a:tr h="399749">
                <a:tc>
                  <a:txBody>
                    <a:bodyPr/>
                    <a:lstStyle/>
                    <a:p>
                      <a:pPr algn="ctr"/>
                      <a:r>
                        <a:rPr lang="de-DE" sz="1400" b="0" dirty="0">
                          <a:solidFill>
                            <a:schemeClr val="tx1"/>
                          </a:solidFill>
                          <a:latin typeface="Century Gothic" panose="020B0502020202020204" pitchFamily="34" charset="0"/>
                        </a:rPr>
                        <a:t>Absolute Höhe der Bezugsgröße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5074916"/>
                  </a:ext>
                </a:extLst>
              </a:tr>
            </a:tbl>
          </a:graphicData>
        </a:graphic>
      </p:graphicFrame>
      <p:sp>
        <p:nvSpPr>
          <p:cNvPr id="13" name="Textfeld 12">
            <a:extLst>
              <a:ext uri="{FF2B5EF4-FFF2-40B4-BE49-F238E27FC236}">
                <a16:creationId xmlns:a16="http://schemas.microsoft.com/office/drawing/2014/main" id="{9C4EAF98-15F8-4F35-B6D0-ACDC10FEAA8E}"/>
              </a:ext>
            </a:extLst>
          </p:cNvPr>
          <p:cNvSpPr txBox="1"/>
          <p:nvPr/>
        </p:nvSpPr>
        <p:spPr>
          <a:xfrm>
            <a:off x="1178925" y="5795391"/>
            <a:ext cx="7970294" cy="307777"/>
          </a:xfrm>
          <a:prstGeom prst="rect">
            <a:avLst/>
          </a:prstGeom>
          <a:noFill/>
        </p:spPr>
        <p:txBody>
          <a:bodyPr wrap="square" rtlCol="0">
            <a:spAutoFit/>
          </a:bodyPr>
          <a:lstStyle/>
          <a:p>
            <a:r>
              <a:rPr lang="de-DE" sz="1400" b="0" dirty="0">
                <a:latin typeface="Century Gothic" panose="020B0502020202020204" pitchFamily="34" charset="0"/>
              </a:rPr>
              <a:t>Quelle: F &amp; A zu ISA [DE] 320 bzw. IDW PS 250 n.F. Tz. 3.3.3</a:t>
            </a:r>
          </a:p>
        </p:txBody>
      </p:sp>
    </p:spTree>
    <p:extLst>
      <p:ext uri="{BB962C8B-B14F-4D97-AF65-F5344CB8AC3E}">
        <p14:creationId xmlns:p14="http://schemas.microsoft.com/office/powerpoint/2010/main" val="3893033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a:extLst>
              <a:ext uri="{FF2B5EF4-FFF2-40B4-BE49-F238E27FC236}">
                <a16:creationId xmlns:a16="http://schemas.microsoft.com/office/drawing/2014/main" id="{DE98D2C7-F3E8-4A9D-8519-A6C1715078A8}"/>
              </a:ext>
            </a:extLst>
          </p:cNvPr>
          <p:cNvSpPr txBox="1">
            <a:spLocks/>
          </p:cNvSpPr>
          <p:nvPr/>
        </p:nvSpPr>
        <p:spPr bwMode="auto">
          <a:xfrm>
            <a:off x="1054800" y="1080000"/>
            <a:ext cx="10801350" cy="472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2327275" indent="-2327275">
              <a:spcBef>
                <a:spcPts val="600"/>
              </a:spcBef>
              <a:spcAft>
                <a:spcPts val="600"/>
              </a:spcAft>
              <a:tabLst>
                <a:tab pos="2327275" algn="l"/>
              </a:tabLs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1.1.4 Prüfungsplanung: Festlegung der Wesentlichkeit und Beurteilung des Risikos </a:t>
            </a:r>
            <a:b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b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wesentlicher falscher Darstellungen; Forts.</a:t>
            </a:r>
            <a:endParaRPr lang="de-DE" altLang="de-DE" sz="1600" dirty="0">
              <a:solidFill>
                <a:srgbClr val="00B0F0"/>
              </a:solidFill>
              <a:highlight>
                <a:srgbClr val="FFFF00"/>
              </a:highlight>
              <a:latin typeface="Century Gothic" panose="020B0502020202020204" pitchFamily="34" charset="0"/>
              <a:ea typeface="Verdana" panose="020B0604030504040204" pitchFamily="34" charset="0"/>
              <a:cs typeface="Verdana" panose="020B0604030504040204" pitchFamily="34" charset="0"/>
            </a:endParaRPr>
          </a:p>
        </p:txBody>
      </p:sp>
      <p:sp>
        <p:nvSpPr>
          <p:cNvPr id="10" name="Textfeld 9">
            <a:extLst>
              <a:ext uri="{FF2B5EF4-FFF2-40B4-BE49-F238E27FC236}">
                <a16:creationId xmlns:a16="http://schemas.microsoft.com/office/drawing/2014/main" id="{4851B272-FE95-45C1-8A0F-3AEBD07A5F73}"/>
              </a:ext>
            </a:extLst>
          </p:cNvPr>
          <p:cNvSpPr txBox="1"/>
          <p:nvPr/>
        </p:nvSpPr>
        <p:spPr>
          <a:xfrm>
            <a:off x="1054800" y="1684800"/>
            <a:ext cx="10801350" cy="4708981"/>
          </a:xfrm>
          <a:prstGeom prst="rect">
            <a:avLst/>
          </a:prstGeom>
          <a:noFill/>
        </p:spPr>
        <p:txBody>
          <a:bodyPr lIns="0" tIns="0" rIns="0" bIns="0">
            <a:spAutoFit/>
          </a:bodyPr>
          <a:lstStyle/>
          <a:p>
            <a:pPr eaLnBrk="1" hangingPunct="1">
              <a:spcBef>
                <a:spcPts val="300"/>
              </a:spcBef>
              <a:spcAft>
                <a:spcPts val="300"/>
              </a:spcAf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Beispiel WPG: (Kanzleiindividuelle Arbeitshilfen, -programme)</a:t>
            </a:r>
          </a:p>
          <a:p>
            <a:pPr eaLnBrk="1" hangingPunct="1">
              <a:spcBef>
                <a:spcPts val="0"/>
              </a:spcBef>
              <a:spcAft>
                <a:spcPts val="0"/>
              </a:spcAft>
              <a:defRPr/>
            </a:pP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a:p>
            <a:pPr eaLnBrk="1" hangingPunct="1">
              <a:spcBef>
                <a:spcPts val="300"/>
              </a:spcBef>
              <a:spcAft>
                <a:spcPts val="300"/>
              </a:spcAft>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d. Welche Formulare / Checklisten sind zu bearbeiten?</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Planungstool:	</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Risikoeinschätzung und Feststellung der bedeutsamen Risiken auf Grundlage des ISA [DE] 315, entsprechend der Vorgehensweise der Prüfungssoftware</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Festlegung der Wesentlichkeitsgrenzen </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Pro bedeutsames Risiko: Prüfung der IKS- bzw. IT-Prozesse:</a:t>
            </a:r>
          </a:p>
          <a:p>
            <a:pPr marL="1076325"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Anlagevermögen</a:t>
            </a:r>
          </a:p>
          <a:p>
            <a:pPr marL="1076325"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Einkauf / Vorräte </a:t>
            </a:r>
          </a:p>
          <a:p>
            <a:pPr marL="1076325"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Produktion  </a:t>
            </a:r>
          </a:p>
          <a:p>
            <a:pPr marL="1076325"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Verkauf </a:t>
            </a:r>
          </a:p>
          <a:p>
            <a:pPr marL="1076325"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Personal </a:t>
            </a:r>
          </a:p>
          <a:p>
            <a:pPr marL="1076325"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Treasury / Verbund </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Zeitliche und personelle Prüfungsplanung</a:t>
            </a:r>
          </a:p>
        </p:txBody>
      </p:sp>
      <p:sp>
        <p:nvSpPr>
          <p:cNvPr id="9" name="Textfeld 1">
            <a:extLst>
              <a:ext uri="{FF2B5EF4-FFF2-40B4-BE49-F238E27FC236}">
                <a16:creationId xmlns:a16="http://schemas.microsoft.com/office/drawing/2014/main" id="{0D6DA614-C436-4637-99A3-612234C2C9D3}"/>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extLst>
      <p:ext uri="{BB962C8B-B14F-4D97-AF65-F5344CB8AC3E}">
        <p14:creationId xmlns:p14="http://schemas.microsoft.com/office/powerpoint/2010/main" val="3300325262"/>
      </p:ext>
    </p:extLst>
  </p:cSld>
  <p:clrMapOvr>
    <a:masterClrMapping/>
  </p:clrMapOvr>
  <p:transition spd="slow"/>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764704"/>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4.3.5 Wesentlichkeit</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11" name="Textfeld 10">
            <a:extLst>
              <a:ext uri="{FF2B5EF4-FFF2-40B4-BE49-F238E27FC236}">
                <a16:creationId xmlns:a16="http://schemas.microsoft.com/office/drawing/2014/main" id="{631BD7A2-7543-4F4C-9A23-60877F7CD07F}"/>
              </a:ext>
            </a:extLst>
          </p:cNvPr>
          <p:cNvSpPr txBox="1"/>
          <p:nvPr/>
        </p:nvSpPr>
        <p:spPr>
          <a:xfrm>
            <a:off x="1993081" y="2551913"/>
            <a:ext cx="3060000" cy="307777"/>
          </a:xfrm>
          <a:prstGeom prst="rect">
            <a:avLst/>
          </a:prstGeom>
          <a:noFill/>
          <a:ln>
            <a:noFill/>
          </a:ln>
        </p:spPr>
        <p:txBody>
          <a:bodyPr wrap="square" rtlCol="0">
            <a:spAutoFit/>
          </a:bodyPr>
          <a:lstStyle/>
          <a:p>
            <a:pPr algn="ctr"/>
            <a:r>
              <a:rPr lang="de-DE" sz="1400" dirty="0">
                <a:latin typeface="Century Gothic" panose="020B0502020202020204" pitchFamily="34" charset="0"/>
              </a:rPr>
              <a:t>Fehler 1  </a:t>
            </a:r>
            <a:r>
              <a:rPr lang="de-DE" sz="1400" b="1" dirty="0">
                <a:solidFill>
                  <a:srgbClr val="FF0000"/>
                </a:solidFill>
                <a:latin typeface="Century Gothic" panose="020B0502020202020204" pitchFamily="34" charset="0"/>
              </a:rPr>
              <a:t>&lt; </a:t>
            </a:r>
            <a:r>
              <a:rPr lang="de-DE" sz="1400" dirty="0">
                <a:latin typeface="Century Gothic" panose="020B0502020202020204" pitchFamily="34" charset="0"/>
              </a:rPr>
              <a:t> </a:t>
            </a:r>
            <a:r>
              <a:rPr lang="de-DE" sz="1400" dirty="0" err="1">
                <a:latin typeface="Century Gothic" panose="020B0502020202020204" pitchFamily="34" charset="0"/>
              </a:rPr>
              <a:t>WfAaG</a:t>
            </a:r>
            <a:endParaRPr lang="de-DE" sz="1400" dirty="0">
              <a:latin typeface="Century Gothic" panose="020B0502020202020204" pitchFamily="34" charset="0"/>
            </a:endParaRPr>
          </a:p>
        </p:txBody>
      </p:sp>
      <p:sp>
        <p:nvSpPr>
          <p:cNvPr id="12" name="Rechteck: abgerundete Ecken 11">
            <a:extLst>
              <a:ext uri="{FF2B5EF4-FFF2-40B4-BE49-F238E27FC236}">
                <a16:creationId xmlns:a16="http://schemas.microsoft.com/office/drawing/2014/main" id="{D38B1EE4-B155-4F8F-A6FA-F6B4545DE58B}"/>
              </a:ext>
            </a:extLst>
          </p:cNvPr>
          <p:cNvSpPr/>
          <p:nvPr/>
        </p:nvSpPr>
        <p:spPr>
          <a:xfrm>
            <a:off x="1775520" y="1109067"/>
            <a:ext cx="8418020" cy="365819"/>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tx1"/>
                </a:solidFill>
                <a:latin typeface="Century Gothic" panose="020B0502020202020204" pitchFamily="34" charset="0"/>
              </a:rPr>
              <a:t>Aggregationsrisiko</a:t>
            </a:r>
          </a:p>
        </p:txBody>
      </p:sp>
      <p:sp>
        <p:nvSpPr>
          <p:cNvPr id="14" name="Rechteck: abgerundete Ecken 13">
            <a:extLst>
              <a:ext uri="{FF2B5EF4-FFF2-40B4-BE49-F238E27FC236}">
                <a16:creationId xmlns:a16="http://schemas.microsoft.com/office/drawing/2014/main" id="{97F4895D-78F0-4A32-BCF5-84153752CAB3}"/>
              </a:ext>
            </a:extLst>
          </p:cNvPr>
          <p:cNvSpPr/>
          <p:nvPr/>
        </p:nvSpPr>
        <p:spPr>
          <a:xfrm>
            <a:off x="1993081" y="1736896"/>
            <a:ext cx="3060000" cy="756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latin typeface="Century Gothic" panose="020B0502020202020204" pitchFamily="34" charset="0"/>
              </a:rPr>
              <a:t>Wesentlichkeit für Abschluss </a:t>
            </a:r>
          </a:p>
          <a:p>
            <a:pPr algn="ctr"/>
            <a:r>
              <a:rPr lang="de-DE" sz="1400" b="1" dirty="0">
                <a:solidFill>
                  <a:schemeClr val="tx1"/>
                </a:solidFill>
                <a:latin typeface="Century Gothic" panose="020B0502020202020204" pitchFamily="34" charset="0"/>
              </a:rPr>
              <a:t>als Ganzes (</a:t>
            </a:r>
            <a:r>
              <a:rPr lang="de-DE" sz="1400" b="1" dirty="0" err="1">
                <a:solidFill>
                  <a:schemeClr val="tx1"/>
                </a:solidFill>
                <a:latin typeface="Century Gothic" panose="020B0502020202020204" pitchFamily="34" charset="0"/>
              </a:rPr>
              <a:t>WfAaG</a:t>
            </a:r>
            <a:r>
              <a:rPr lang="de-DE" sz="1400" b="1" dirty="0">
                <a:solidFill>
                  <a:schemeClr val="tx1"/>
                </a:solidFill>
                <a:latin typeface="Century Gothic" panose="020B0502020202020204" pitchFamily="34" charset="0"/>
              </a:rPr>
              <a:t>)</a:t>
            </a:r>
          </a:p>
        </p:txBody>
      </p:sp>
      <p:sp>
        <p:nvSpPr>
          <p:cNvPr id="15" name="Rechteck: abgerundete Ecken 14">
            <a:extLst>
              <a:ext uri="{FF2B5EF4-FFF2-40B4-BE49-F238E27FC236}">
                <a16:creationId xmlns:a16="http://schemas.microsoft.com/office/drawing/2014/main" id="{DDC058B0-DDF6-492D-85C7-063212634ED7}"/>
              </a:ext>
            </a:extLst>
          </p:cNvPr>
          <p:cNvSpPr/>
          <p:nvPr/>
        </p:nvSpPr>
        <p:spPr>
          <a:xfrm>
            <a:off x="6846511" y="1734418"/>
            <a:ext cx="3060000" cy="756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latin typeface="Century Gothic" panose="020B0502020202020204" pitchFamily="34" charset="0"/>
              </a:rPr>
              <a:t>Aggregationsrisiko</a:t>
            </a:r>
          </a:p>
        </p:txBody>
      </p:sp>
      <p:sp>
        <p:nvSpPr>
          <p:cNvPr id="16" name="Textfeld 15">
            <a:extLst>
              <a:ext uri="{FF2B5EF4-FFF2-40B4-BE49-F238E27FC236}">
                <a16:creationId xmlns:a16="http://schemas.microsoft.com/office/drawing/2014/main" id="{27FD5E87-EE55-43A8-BA46-746ABCE6F8A4}"/>
              </a:ext>
            </a:extLst>
          </p:cNvPr>
          <p:cNvSpPr txBox="1"/>
          <p:nvPr/>
        </p:nvSpPr>
        <p:spPr>
          <a:xfrm>
            <a:off x="1993081" y="3290577"/>
            <a:ext cx="3060000" cy="307777"/>
          </a:xfrm>
          <a:prstGeom prst="rect">
            <a:avLst/>
          </a:prstGeom>
          <a:noFill/>
          <a:ln>
            <a:noFill/>
          </a:ln>
        </p:spPr>
        <p:txBody>
          <a:bodyPr wrap="square" rtlCol="0">
            <a:spAutoFit/>
          </a:bodyPr>
          <a:lstStyle/>
          <a:p>
            <a:pPr algn="ctr"/>
            <a:r>
              <a:rPr lang="de-DE" sz="1400" dirty="0">
                <a:latin typeface="Century Gothic" panose="020B0502020202020204" pitchFamily="34" charset="0"/>
              </a:rPr>
              <a:t>Fehler 2  </a:t>
            </a:r>
            <a:r>
              <a:rPr lang="de-DE" sz="1400" b="1" dirty="0">
                <a:solidFill>
                  <a:srgbClr val="FF0000"/>
                </a:solidFill>
                <a:latin typeface="Century Gothic" panose="020B0502020202020204" pitchFamily="34" charset="0"/>
              </a:rPr>
              <a:t>&lt; </a:t>
            </a:r>
            <a:r>
              <a:rPr lang="de-DE" sz="1400" dirty="0">
                <a:latin typeface="Century Gothic" panose="020B0502020202020204" pitchFamily="34" charset="0"/>
              </a:rPr>
              <a:t> </a:t>
            </a:r>
            <a:r>
              <a:rPr lang="de-DE" sz="1400" dirty="0" err="1">
                <a:latin typeface="Century Gothic" panose="020B0502020202020204" pitchFamily="34" charset="0"/>
              </a:rPr>
              <a:t>WfAaG</a:t>
            </a:r>
            <a:endParaRPr lang="de-DE" sz="1400" dirty="0">
              <a:latin typeface="Century Gothic" panose="020B0502020202020204" pitchFamily="34" charset="0"/>
            </a:endParaRPr>
          </a:p>
        </p:txBody>
      </p:sp>
      <p:sp>
        <p:nvSpPr>
          <p:cNvPr id="17" name="Textfeld 16">
            <a:extLst>
              <a:ext uri="{FF2B5EF4-FFF2-40B4-BE49-F238E27FC236}">
                <a16:creationId xmlns:a16="http://schemas.microsoft.com/office/drawing/2014/main" id="{3EA7FFE8-8509-4AA2-BF03-4CA0F78CC898}"/>
              </a:ext>
            </a:extLst>
          </p:cNvPr>
          <p:cNvSpPr txBox="1"/>
          <p:nvPr/>
        </p:nvSpPr>
        <p:spPr>
          <a:xfrm>
            <a:off x="1993081" y="4029241"/>
            <a:ext cx="3059231" cy="307777"/>
          </a:xfrm>
          <a:prstGeom prst="rect">
            <a:avLst/>
          </a:prstGeom>
          <a:noFill/>
          <a:ln>
            <a:noFill/>
          </a:ln>
        </p:spPr>
        <p:txBody>
          <a:bodyPr wrap="square" rtlCol="0">
            <a:spAutoFit/>
          </a:bodyPr>
          <a:lstStyle/>
          <a:p>
            <a:pPr algn="ctr"/>
            <a:r>
              <a:rPr lang="de-DE" sz="1400" dirty="0">
                <a:latin typeface="Century Gothic" panose="020B0502020202020204" pitchFamily="34" charset="0"/>
              </a:rPr>
              <a:t>Fehler 3  </a:t>
            </a:r>
            <a:r>
              <a:rPr lang="de-DE" sz="1400" b="1" dirty="0">
                <a:solidFill>
                  <a:srgbClr val="FF0000"/>
                </a:solidFill>
                <a:latin typeface="Century Gothic" panose="020B0502020202020204" pitchFamily="34" charset="0"/>
              </a:rPr>
              <a:t>&lt; </a:t>
            </a:r>
            <a:r>
              <a:rPr lang="de-DE" sz="1400" dirty="0">
                <a:latin typeface="Century Gothic" panose="020B0502020202020204" pitchFamily="34" charset="0"/>
              </a:rPr>
              <a:t> </a:t>
            </a:r>
            <a:r>
              <a:rPr lang="de-DE" sz="1400" dirty="0" err="1">
                <a:latin typeface="Century Gothic" panose="020B0502020202020204" pitchFamily="34" charset="0"/>
              </a:rPr>
              <a:t>WfAaG</a:t>
            </a:r>
            <a:endParaRPr lang="de-DE" sz="1400" dirty="0">
              <a:latin typeface="Century Gothic" panose="020B0502020202020204" pitchFamily="34" charset="0"/>
            </a:endParaRPr>
          </a:p>
        </p:txBody>
      </p:sp>
      <p:sp>
        <p:nvSpPr>
          <p:cNvPr id="18" name="Textfeld 17">
            <a:extLst>
              <a:ext uri="{FF2B5EF4-FFF2-40B4-BE49-F238E27FC236}">
                <a16:creationId xmlns:a16="http://schemas.microsoft.com/office/drawing/2014/main" id="{E3A978CF-11AB-4FAA-8AA0-BEA4FF88429D}"/>
              </a:ext>
            </a:extLst>
          </p:cNvPr>
          <p:cNvSpPr txBox="1"/>
          <p:nvPr/>
        </p:nvSpPr>
        <p:spPr>
          <a:xfrm>
            <a:off x="1993082" y="5789934"/>
            <a:ext cx="3059230" cy="523220"/>
          </a:xfrm>
          <a:prstGeom prst="rect">
            <a:avLst/>
          </a:prstGeom>
          <a:noFill/>
          <a:ln>
            <a:noFill/>
          </a:ln>
        </p:spPr>
        <p:txBody>
          <a:bodyPr wrap="square" rtlCol="0">
            <a:spAutoFit/>
          </a:bodyPr>
          <a:lstStyle/>
          <a:p>
            <a:pPr algn="ctr"/>
            <a:r>
              <a:rPr lang="de-DE" sz="1400" b="1" dirty="0">
                <a:solidFill>
                  <a:srgbClr val="FF0000"/>
                </a:solidFill>
                <a:latin typeface="Century Gothic" panose="020B0502020202020204" pitchFamily="34" charset="0"/>
              </a:rPr>
              <a:t>Keine</a:t>
            </a:r>
            <a:r>
              <a:rPr lang="de-DE" sz="1400" dirty="0">
                <a:latin typeface="Century Gothic" panose="020B0502020202020204" pitchFamily="34" charset="0"/>
              </a:rPr>
              <a:t> Überschreitung </a:t>
            </a:r>
          </a:p>
          <a:p>
            <a:pPr algn="ctr"/>
            <a:r>
              <a:rPr lang="de-DE" sz="1400" dirty="0">
                <a:latin typeface="Century Gothic" panose="020B0502020202020204" pitchFamily="34" charset="0"/>
              </a:rPr>
              <a:t>der Wesentlichkeit</a:t>
            </a:r>
          </a:p>
        </p:txBody>
      </p:sp>
      <p:sp>
        <p:nvSpPr>
          <p:cNvPr id="19" name="Pfeil: nach unten 18">
            <a:extLst>
              <a:ext uri="{FF2B5EF4-FFF2-40B4-BE49-F238E27FC236}">
                <a16:creationId xmlns:a16="http://schemas.microsoft.com/office/drawing/2014/main" id="{85943A4D-3B94-4356-B632-25AC4E9851B5}"/>
              </a:ext>
            </a:extLst>
          </p:cNvPr>
          <p:cNvSpPr/>
          <p:nvPr/>
        </p:nvSpPr>
        <p:spPr>
          <a:xfrm>
            <a:off x="3420276" y="4444783"/>
            <a:ext cx="180000" cy="338554"/>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sp>
        <p:nvSpPr>
          <p:cNvPr id="20" name="Textfeld 19">
            <a:extLst>
              <a:ext uri="{FF2B5EF4-FFF2-40B4-BE49-F238E27FC236}">
                <a16:creationId xmlns:a16="http://schemas.microsoft.com/office/drawing/2014/main" id="{782481D2-30B7-42BE-8178-39CD80A35766}"/>
              </a:ext>
            </a:extLst>
          </p:cNvPr>
          <p:cNvSpPr txBox="1"/>
          <p:nvPr/>
        </p:nvSpPr>
        <p:spPr>
          <a:xfrm>
            <a:off x="6846175" y="2546880"/>
            <a:ext cx="3060000" cy="307777"/>
          </a:xfrm>
          <a:prstGeom prst="rect">
            <a:avLst/>
          </a:prstGeom>
          <a:noFill/>
          <a:ln>
            <a:noFill/>
          </a:ln>
        </p:spPr>
        <p:txBody>
          <a:bodyPr wrap="square" rtlCol="0">
            <a:spAutoFit/>
          </a:bodyPr>
          <a:lstStyle/>
          <a:p>
            <a:pPr algn="ctr"/>
            <a:r>
              <a:rPr lang="de-DE" sz="1400" dirty="0">
                <a:latin typeface="Century Gothic" panose="020B0502020202020204" pitchFamily="34" charset="0"/>
              </a:rPr>
              <a:t>(Fehler 1 + Fehler 2) </a:t>
            </a:r>
            <a:r>
              <a:rPr lang="de-DE" sz="1400" b="1" dirty="0">
                <a:solidFill>
                  <a:srgbClr val="FF0000"/>
                </a:solidFill>
                <a:latin typeface="Century Gothic" panose="020B0502020202020204" pitchFamily="34" charset="0"/>
              </a:rPr>
              <a:t>&gt; </a:t>
            </a:r>
            <a:r>
              <a:rPr lang="de-DE" sz="1400" dirty="0">
                <a:latin typeface="Century Gothic" panose="020B0502020202020204" pitchFamily="34" charset="0"/>
              </a:rPr>
              <a:t> </a:t>
            </a:r>
            <a:r>
              <a:rPr lang="de-DE" sz="1400" dirty="0" err="1">
                <a:latin typeface="Century Gothic" panose="020B0502020202020204" pitchFamily="34" charset="0"/>
              </a:rPr>
              <a:t>WfAaG</a:t>
            </a:r>
            <a:endParaRPr lang="de-DE" sz="1400" dirty="0">
              <a:latin typeface="Century Gothic" panose="020B0502020202020204" pitchFamily="34" charset="0"/>
            </a:endParaRPr>
          </a:p>
        </p:txBody>
      </p:sp>
      <p:sp>
        <p:nvSpPr>
          <p:cNvPr id="21" name="Textfeld 20">
            <a:extLst>
              <a:ext uri="{FF2B5EF4-FFF2-40B4-BE49-F238E27FC236}">
                <a16:creationId xmlns:a16="http://schemas.microsoft.com/office/drawing/2014/main" id="{89E613D1-B215-4D88-9723-3669897F59E9}"/>
              </a:ext>
            </a:extLst>
          </p:cNvPr>
          <p:cNvSpPr txBox="1"/>
          <p:nvPr/>
        </p:nvSpPr>
        <p:spPr>
          <a:xfrm>
            <a:off x="6846175" y="3131655"/>
            <a:ext cx="3058896" cy="307777"/>
          </a:xfrm>
          <a:prstGeom prst="rect">
            <a:avLst/>
          </a:prstGeom>
          <a:noFill/>
          <a:ln>
            <a:noFill/>
          </a:ln>
        </p:spPr>
        <p:txBody>
          <a:bodyPr wrap="square" rtlCol="0">
            <a:spAutoFit/>
          </a:bodyPr>
          <a:lstStyle/>
          <a:p>
            <a:pPr algn="ctr"/>
            <a:r>
              <a:rPr lang="de-DE" sz="1400" dirty="0">
                <a:latin typeface="Century Gothic" panose="020B0502020202020204" pitchFamily="34" charset="0"/>
              </a:rPr>
              <a:t>Fehler 3  </a:t>
            </a:r>
            <a:r>
              <a:rPr lang="de-DE" sz="1400" b="1" dirty="0">
                <a:solidFill>
                  <a:srgbClr val="FF0000"/>
                </a:solidFill>
                <a:latin typeface="Century Gothic" panose="020B0502020202020204" pitchFamily="34" charset="0"/>
              </a:rPr>
              <a:t>&lt; </a:t>
            </a:r>
            <a:r>
              <a:rPr lang="de-DE" sz="1400" dirty="0">
                <a:latin typeface="Century Gothic" panose="020B0502020202020204" pitchFamily="34" charset="0"/>
              </a:rPr>
              <a:t> </a:t>
            </a:r>
            <a:r>
              <a:rPr lang="de-DE" sz="1400" dirty="0" err="1">
                <a:latin typeface="Century Gothic" panose="020B0502020202020204" pitchFamily="34" charset="0"/>
              </a:rPr>
              <a:t>WfAaG</a:t>
            </a:r>
            <a:endParaRPr lang="de-DE" sz="1400" dirty="0">
              <a:latin typeface="Century Gothic" panose="020B0502020202020204" pitchFamily="34" charset="0"/>
            </a:endParaRPr>
          </a:p>
        </p:txBody>
      </p:sp>
      <p:sp>
        <p:nvSpPr>
          <p:cNvPr id="22" name="Textfeld 21">
            <a:extLst>
              <a:ext uri="{FF2B5EF4-FFF2-40B4-BE49-F238E27FC236}">
                <a16:creationId xmlns:a16="http://schemas.microsoft.com/office/drawing/2014/main" id="{573332E9-0C80-4F8F-B008-70FE6DD0AD76}"/>
              </a:ext>
            </a:extLst>
          </p:cNvPr>
          <p:cNvSpPr txBox="1"/>
          <p:nvPr/>
        </p:nvSpPr>
        <p:spPr>
          <a:xfrm>
            <a:off x="1993081" y="4817254"/>
            <a:ext cx="3059231" cy="523220"/>
          </a:xfrm>
          <a:prstGeom prst="rect">
            <a:avLst/>
          </a:prstGeom>
          <a:noFill/>
          <a:ln>
            <a:noFill/>
          </a:ln>
        </p:spPr>
        <p:txBody>
          <a:bodyPr wrap="square" rtlCol="0">
            <a:spAutoFit/>
          </a:bodyPr>
          <a:lstStyle/>
          <a:p>
            <a:pPr algn="ctr"/>
            <a:r>
              <a:rPr lang="de-DE" sz="1400" dirty="0">
                <a:latin typeface="Century Gothic" panose="020B0502020202020204" pitchFamily="34" charset="0"/>
              </a:rPr>
              <a:t>Bei ausschließlicher Betrachtung der </a:t>
            </a:r>
            <a:r>
              <a:rPr lang="de-DE" sz="1400" dirty="0" err="1">
                <a:latin typeface="Century Gothic" panose="020B0502020202020204" pitchFamily="34" charset="0"/>
              </a:rPr>
              <a:t>WfAaG</a:t>
            </a:r>
            <a:endParaRPr lang="de-DE" sz="1400" dirty="0">
              <a:latin typeface="Century Gothic" panose="020B0502020202020204" pitchFamily="34" charset="0"/>
            </a:endParaRPr>
          </a:p>
        </p:txBody>
      </p:sp>
      <p:sp>
        <p:nvSpPr>
          <p:cNvPr id="23" name="Pfeil: nach unten 22">
            <a:extLst>
              <a:ext uri="{FF2B5EF4-FFF2-40B4-BE49-F238E27FC236}">
                <a16:creationId xmlns:a16="http://schemas.microsoft.com/office/drawing/2014/main" id="{A329F776-9F9F-40F2-84A6-AF21A5C62013}"/>
              </a:ext>
            </a:extLst>
          </p:cNvPr>
          <p:cNvSpPr/>
          <p:nvPr/>
        </p:nvSpPr>
        <p:spPr>
          <a:xfrm>
            <a:off x="3420276" y="5344106"/>
            <a:ext cx="180000" cy="338554"/>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cxnSp>
        <p:nvCxnSpPr>
          <p:cNvPr id="24" name="Verbinder: gewinkelt 23">
            <a:extLst>
              <a:ext uri="{FF2B5EF4-FFF2-40B4-BE49-F238E27FC236}">
                <a16:creationId xmlns:a16="http://schemas.microsoft.com/office/drawing/2014/main" id="{87907DE0-5E6E-4231-8663-6C98659D4460}"/>
              </a:ext>
            </a:extLst>
          </p:cNvPr>
          <p:cNvCxnSpPr>
            <a:cxnSpLocks/>
            <a:stCxn id="18" idx="3"/>
            <a:endCxn id="20" idx="1"/>
          </p:cNvCxnSpPr>
          <p:nvPr/>
        </p:nvCxnSpPr>
        <p:spPr>
          <a:xfrm flipV="1">
            <a:off x="5052312" y="2700769"/>
            <a:ext cx="1793863" cy="3350775"/>
          </a:xfrm>
          <a:prstGeom prst="bentConnector3">
            <a:avLst>
              <a:gd name="adj1" fmla="val 50000"/>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275B34BA-7AB3-4488-9371-7C6E5717685A}"/>
              </a:ext>
            </a:extLst>
          </p:cNvPr>
          <p:cNvSpPr txBox="1"/>
          <p:nvPr/>
        </p:nvSpPr>
        <p:spPr>
          <a:xfrm>
            <a:off x="5433666" y="4234248"/>
            <a:ext cx="1028156" cy="338554"/>
          </a:xfrm>
          <a:prstGeom prst="rect">
            <a:avLst/>
          </a:prstGeom>
          <a:noFill/>
        </p:spPr>
        <p:txBody>
          <a:bodyPr wrap="square" rtlCol="0">
            <a:spAutoFit/>
          </a:bodyPr>
          <a:lstStyle/>
          <a:p>
            <a:pPr algn="ctr"/>
            <a:r>
              <a:rPr lang="de-DE" b="1" dirty="0">
                <a:solidFill>
                  <a:schemeClr val="bg1"/>
                </a:solidFill>
                <a:highlight>
                  <a:srgbClr val="FF0000"/>
                </a:highlight>
                <a:latin typeface="Century Gothic" panose="020B0502020202020204" pitchFamily="34" charset="0"/>
              </a:rPr>
              <a:t>aber</a:t>
            </a:r>
          </a:p>
        </p:txBody>
      </p:sp>
      <p:sp>
        <p:nvSpPr>
          <p:cNvPr id="26" name="Pfeil: nach unten 25">
            <a:extLst>
              <a:ext uri="{FF2B5EF4-FFF2-40B4-BE49-F238E27FC236}">
                <a16:creationId xmlns:a16="http://schemas.microsoft.com/office/drawing/2014/main" id="{0B1F8956-92D8-433B-89D0-D00B313F813D}"/>
              </a:ext>
            </a:extLst>
          </p:cNvPr>
          <p:cNvSpPr/>
          <p:nvPr/>
        </p:nvSpPr>
        <p:spPr>
          <a:xfrm>
            <a:off x="8271886" y="3547153"/>
            <a:ext cx="180000" cy="338554"/>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sp>
        <p:nvSpPr>
          <p:cNvPr id="27" name="Textfeld 26">
            <a:extLst>
              <a:ext uri="{FF2B5EF4-FFF2-40B4-BE49-F238E27FC236}">
                <a16:creationId xmlns:a16="http://schemas.microsoft.com/office/drawing/2014/main" id="{11EF505D-E6B3-4DED-A981-CA6364F98661}"/>
              </a:ext>
            </a:extLst>
          </p:cNvPr>
          <p:cNvSpPr txBox="1"/>
          <p:nvPr/>
        </p:nvSpPr>
        <p:spPr>
          <a:xfrm>
            <a:off x="6843175" y="3941861"/>
            <a:ext cx="3058896" cy="1169551"/>
          </a:xfrm>
          <a:prstGeom prst="rect">
            <a:avLst/>
          </a:prstGeom>
          <a:noFill/>
          <a:ln>
            <a:noFill/>
          </a:ln>
        </p:spPr>
        <p:txBody>
          <a:bodyPr wrap="square" rtlCol="0">
            <a:spAutoFit/>
          </a:bodyPr>
          <a:lstStyle/>
          <a:p>
            <a:pPr algn="ctr"/>
            <a:r>
              <a:rPr lang="de-DE" sz="1400" dirty="0">
                <a:latin typeface="Century Gothic" panose="020B0502020202020204" pitchFamily="34" charset="0"/>
              </a:rPr>
              <a:t>Zusammen können die Fehler für die Entscheidungsfindung wesentlich sein, und somit einen Korrekturbedarf implizieren</a:t>
            </a:r>
            <a:br>
              <a:rPr lang="de-DE" sz="1400" dirty="0">
                <a:latin typeface="Century Gothic" panose="020B0502020202020204" pitchFamily="34" charset="0"/>
              </a:rPr>
            </a:br>
            <a:r>
              <a:rPr lang="de-DE" sz="1400" dirty="0">
                <a:latin typeface="Century Gothic" panose="020B0502020202020204" pitchFamily="34" charset="0"/>
              </a:rPr>
              <a:t>(</a:t>
            </a:r>
            <a:r>
              <a:rPr lang="de-DE" sz="1400" b="1" dirty="0">
                <a:solidFill>
                  <a:srgbClr val="FF0000"/>
                </a:solidFill>
                <a:latin typeface="Century Gothic" panose="020B0502020202020204" pitchFamily="34" charset="0"/>
              </a:rPr>
              <a:t>Aggregationsrisiko</a:t>
            </a:r>
            <a:r>
              <a:rPr lang="de-DE" sz="1400" dirty="0">
                <a:latin typeface="Century Gothic" panose="020B0502020202020204" pitchFamily="34" charset="0"/>
              </a:rPr>
              <a:t>)</a:t>
            </a:r>
          </a:p>
        </p:txBody>
      </p:sp>
      <p:cxnSp>
        <p:nvCxnSpPr>
          <p:cNvPr id="28" name="Gerade Verbindung mit Pfeil 27">
            <a:extLst>
              <a:ext uri="{FF2B5EF4-FFF2-40B4-BE49-F238E27FC236}">
                <a16:creationId xmlns:a16="http://schemas.microsoft.com/office/drawing/2014/main" id="{D0BB3509-A0EF-4D97-B682-C95269A22DE6}"/>
              </a:ext>
            </a:extLst>
          </p:cNvPr>
          <p:cNvCxnSpPr>
            <a:stCxn id="14" idx="3"/>
            <a:endCxn id="15" idx="1"/>
          </p:cNvCxnSpPr>
          <p:nvPr/>
        </p:nvCxnSpPr>
        <p:spPr>
          <a:xfrm flipV="1">
            <a:off x="5053081" y="2112418"/>
            <a:ext cx="1793430" cy="2478"/>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927407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692696"/>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4.3.6 Zusammenfassender Überblick: Die vier verschiedenen Wesentlichkeitsgrenzen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29" name="Rechteck 28">
            <a:extLst>
              <a:ext uri="{FF2B5EF4-FFF2-40B4-BE49-F238E27FC236}">
                <a16:creationId xmlns:a16="http://schemas.microsoft.com/office/drawing/2014/main" id="{4DF3B4C8-364F-4880-843D-75C60DB84170}"/>
              </a:ext>
            </a:extLst>
          </p:cNvPr>
          <p:cNvSpPr/>
          <p:nvPr/>
        </p:nvSpPr>
        <p:spPr>
          <a:xfrm>
            <a:off x="1055440" y="1059157"/>
            <a:ext cx="2588541" cy="4601581"/>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Fokus: Abschlussadressaten</a:t>
            </a:r>
            <a:br>
              <a:rPr lang="de-DE" sz="1200" dirty="0">
                <a:solidFill>
                  <a:schemeClr val="tx1"/>
                </a:solidFill>
                <a:latin typeface="Century Gothic" panose="020B0502020202020204" pitchFamily="34" charset="0"/>
              </a:rPr>
            </a:br>
            <a:r>
              <a:rPr lang="de-DE" sz="1200" dirty="0">
                <a:solidFill>
                  <a:schemeClr val="tx1"/>
                </a:solidFill>
                <a:latin typeface="Century Gothic" panose="020B0502020202020204" pitchFamily="34" charset="0"/>
              </a:rPr>
              <a:t>(ab welchem Betrag beeinflussen Fehler im Abschluss die wirtschaftlichen Entscheidungen der Adressaten)</a:t>
            </a:r>
            <a:br>
              <a:rPr lang="de-DE" sz="1200" dirty="0">
                <a:solidFill>
                  <a:schemeClr val="tx1"/>
                </a:solidFill>
                <a:latin typeface="Century Gothic" panose="020B0502020202020204" pitchFamily="34" charset="0"/>
              </a:rPr>
            </a:br>
            <a:br>
              <a:rPr lang="de-DE" sz="1200" dirty="0">
                <a:solidFill>
                  <a:schemeClr val="tx1"/>
                </a:solidFill>
                <a:latin typeface="Century Gothic" panose="020B0502020202020204" pitchFamily="34" charset="0"/>
              </a:rPr>
            </a:br>
            <a:r>
              <a:rPr lang="de-DE" sz="1200" b="1" dirty="0">
                <a:solidFill>
                  <a:schemeClr val="tx1"/>
                </a:solidFill>
                <a:latin typeface="Century Gothic" panose="020B0502020202020204" pitchFamily="34" charset="0"/>
              </a:rPr>
              <a:t>Grundlage</a:t>
            </a:r>
            <a:r>
              <a:rPr lang="de-DE" sz="1200" dirty="0">
                <a:solidFill>
                  <a:schemeClr val="tx1"/>
                </a:solidFill>
                <a:latin typeface="Century Gothic" panose="020B0502020202020204" pitchFamily="34" charset="0"/>
              </a:rPr>
              <a:t>: </a:t>
            </a:r>
          </a:p>
          <a:p>
            <a:pPr algn="ctr"/>
            <a:r>
              <a:rPr lang="de-DE" sz="1200" dirty="0">
                <a:solidFill>
                  <a:schemeClr val="tx1"/>
                </a:solidFill>
                <a:latin typeface="Century Gothic" panose="020B0502020202020204" pitchFamily="34" charset="0"/>
              </a:rPr>
              <a:t>Individuelle </a:t>
            </a:r>
            <a:r>
              <a:rPr lang="de-DE" sz="1200" b="1" dirty="0">
                <a:solidFill>
                  <a:srgbClr val="FF0000"/>
                </a:solidFill>
                <a:latin typeface="Century Gothic" panose="020B0502020202020204" pitchFamily="34" charset="0"/>
              </a:rPr>
              <a:t>Einschätzung</a:t>
            </a:r>
            <a:r>
              <a:rPr lang="de-DE" sz="1200" dirty="0">
                <a:solidFill>
                  <a:schemeClr val="tx1"/>
                </a:solidFill>
                <a:latin typeface="Century Gothic" panose="020B0502020202020204" pitchFamily="34" charset="0"/>
              </a:rPr>
              <a:t> der </a:t>
            </a:r>
            <a:r>
              <a:rPr lang="de-DE" sz="1200" b="1" dirty="0">
                <a:solidFill>
                  <a:srgbClr val="FF0000"/>
                </a:solidFill>
                <a:latin typeface="Century Gothic" panose="020B0502020202020204" pitchFamily="34" charset="0"/>
              </a:rPr>
              <a:t>Informationsbedürfnisse</a:t>
            </a:r>
            <a:r>
              <a:rPr lang="de-DE" sz="1200" dirty="0">
                <a:solidFill>
                  <a:srgbClr val="FF0000"/>
                </a:solidFill>
                <a:latin typeface="Century Gothic" panose="020B0502020202020204" pitchFamily="34" charset="0"/>
              </a:rPr>
              <a:t> </a:t>
            </a:r>
            <a:r>
              <a:rPr lang="de-DE" sz="1200" b="1" dirty="0">
                <a:solidFill>
                  <a:srgbClr val="FF0000"/>
                </a:solidFill>
                <a:latin typeface="Century Gothic" panose="020B0502020202020204" pitchFamily="34" charset="0"/>
              </a:rPr>
              <a:t>der</a:t>
            </a:r>
            <a:r>
              <a:rPr lang="de-DE" sz="1200" dirty="0">
                <a:solidFill>
                  <a:srgbClr val="FF0000"/>
                </a:solidFill>
                <a:latin typeface="Century Gothic" panose="020B0502020202020204" pitchFamily="34" charset="0"/>
              </a:rPr>
              <a:t> </a:t>
            </a:r>
            <a:r>
              <a:rPr lang="de-DE" sz="1200" b="1" dirty="0">
                <a:solidFill>
                  <a:srgbClr val="FF0000"/>
                </a:solidFill>
                <a:latin typeface="Century Gothic" panose="020B0502020202020204" pitchFamily="34" charset="0"/>
              </a:rPr>
              <a:t>Adressaten</a:t>
            </a:r>
            <a:r>
              <a:rPr lang="de-DE" sz="1200" dirty="0">
                <a:solidFill>
                  <a:srgbClr val="FF0000"/>
                </a:solidFill>
                <a:latin typeface="Century Gothic" panose="020B0502020202020204" pitchFamily="34" charset="0"/>
              </a:rPr>
              <a:t> </a:t>
            </a:r>
            <a:r>
              <a:rPr lang="de-DE" sz="1200" dirty="0">
                <a:solidFill>
                  <a:schemeClr val="tx1"/>
                </a:solidFill>
                <a:latin typeface="Century Gothic" panose="020B0502020202020204" pitchFamily="34" charset="0"/>
              </a:rPr>
              <a:t>des Abschlusses</a:t>
            </a:r>
          </a:p>
        </p:txBody>
      </p:sp>
      <p:sp>
        <p:nvSpPr>
          <p:cNvPr id="30" name="Rechteck 29">
            <a:extLst>
              <a:ext uri="{FF2B5EF4-FFF2-40B4-BE49-F238E27FC236}">
                <a16:creationId xmlns:a16="http://schemas.microsoft.com/office/drawing/2014/main" id="{86290D37-9660-492B-8D55-73B0FAE4FA8F}"/>
              </a:ext>
            </a:extLst>
          </p:cNvPr>
          <p:cNvSpPr/>
          <p:nvPr/>
        </p:nvSpPr>
        <p:spPr>
          <a:xfrm>
            <a:off x="1055440" y="5723209"/>
            <a:ext cx="2588541" cy="586112"/>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00B0F0"/>
                </a:solidFill>
                <a:latin typeface="Century Gothic" panose="020B0502020202020204" pitchFamily="34" charset="0"/>
              </a:rPr>
              <a:t>1. </a:t>
            </a:r>
          </a:p>
          <a:p>
            <a:pPr algn="ctr"/>
            <a:r>
              <a:rPr lang="de-DE" sz="1200" b="1" dirty="0">
                <a:solidFill>
                  <a:schemeClr val="tx1"/>
                </a:solidFill>
                <a:latin typeface="Century Gothic" panose="020B0502020202020204" pitchFamily="34" charset="0"/>
              </a:rPr>
              <a:t>Wesentlichkeit für den </a:t>
            </a:r>
          </a:p>
          <a:p>
            <a:pPr algn="ctr"/>
            <a:r>
              <a:rPr lang="de-DE" sz="1200" b="1" dirty="0">
                <a:solidFill>
                  <a:schemeClr val="tx1"/>
                </a:solidFill>
                <a:latin typeface="Century Gothic" panose="020B0502020202020204" pitchFamily="34" charset="0"/>
              </a:rPr>
              <a:t>Abschluss als Ganzes</a:t>
            </a:r>
          </a:p>
        </p:txBody>
      </p:sp>
      <p:sp>
        <p:nvSpPr>
          <p:cNvPr id="31" name="Rechteck 30">
            <a:extLst>
              <a:ext uri="{FF2B5EF4-FFF2-40B4-BE49-F238E27FC236}">
                <a16:creationId xmlns:a16="http://schemas.microsoft.com/office/drawing/2014/main" id="{F326B938-5BEE-40D1-AED7-0BF01DCFEBA8}"/>
              </a:ext>
            </a:extLst>
          </p:cNvPr>
          <p:cNvSpPr/>
          <p:nvPr/>
        </p:nvSpPr>
        <p:spPr>
          <a:xfrm>
            <a:off x="3885710" y="2535203"/>
            <a:ext cx="2588541" cy="312553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200" b="1" dirty="0">
                <a:solidFill>
                  <a:schemeClr val="tx1"/>
                </a:solidFill>
                <a:latin typeface="Century Gothic" panose="020B0502020202020204" pitchFamily="34" charset="0"/>
              </a:rPr>
              <a:t>Fokus: </a:t>
            </a:r>
          </a:p>
          <a:p>
            <a:pPr algn="ctr"/>
            <a:r>
              <a:rPr lang="de-DE" sz="1200" b="1" dirty="0">
                <a:solidFill>
                  <a:srgbClr val="FF0000"/>
                </a:solidFill>
                <a:latin typeface="Century Gothic" panose="020B0502020202020204" pitchFamily="34" charset="0"/>
              </a:rPr>
              <a:t>Abschlussprüfer</a:t>
            </a:r>
            <a:br>
              <a:rPr lang="de-DE" sz="1200" dirty="0">
                <a:solidFill>
                  <a:schemeClr val="tx1"/>
                </a:solidFill>
                <a:latin typeface="Century Gothic" panose="020B0502020202020204" pitchFamily="34" charset="0"/>
              </a:rPr>
            </a:br>
            <a:r>
              <a:rPr lang="de-DE" sz="1200" dirty="0">
                <a:solidFill>
                  <a:schemeClr val="tx1"/>
                </a:solidFill>
                <a:latin typeface="Century Gothic" panose="020B0502020202020204" pitchFamily="34" charset="0"/>
              </a:rPr>
              <a:t>(Betrag unterhalb der Wesentlichkeit als Ganzes zur Reduktion der Wahrscheinlichkeit auf ein vertretbares Niveau, dass Abschluss nicht korrigierte /nicht aufgedeckte Fehler enthält)</a:t>
            </a:r>
          </a:p>
          <a:p>
            <a:pPr algn="ctr"/>
            <a:endParaRPr lang="de-DE" sz="1200" dirty="0">
              <a:solidFill>
                <a:schemeClr val="tx1"/>
              </a:solidFill>
              <a:latin typeface="Century Gothic" panose="020B0502020202020204" pitchFamily="34" charset="0"/>
            </a:endParaRPr>
          </a:p>
          <a:p>
            <a:pPr algn="ctr"/>
            <a:r>
              <a:rPr lang="de-DE" sz="1200" b="1" dirty="0">
                <a:solidFill>
                  <a:schemeClr val="tx1"/>
                </a:solidFill>
                <a:latin typeface="Century Gothic" panose="020B0502020202020204" pitchFamily="34" charset="0"/>
              </a:rPr>
              <a:t>Grundlage</a:t>
            </a:r>
            <a:r>
              <a:rPr lang="de-DE" sz="1200" dirty="0">
                <a:solidFill>
                  <a:schemeClr val="tx1"/>
                </a:solidFill>
                <a:latin typeface="Century Gothic" panose="020B0502020202020204" pitchFamily="34" charset="0"/>
              </a:rPr>
              <a:t>: </a:t>
            </a:r>
          </a:p>
          <a:p>
            <a:pPr algn="ctr"/>
            <a:r>
              <a:rPr lang="de-DE" sz="1200" dirty="0">
                <a:solidFill>
                  <a:schemeClr val="tx1"/>
                </a:solidFill>
                <a:latin typeface="Century Gothic" panose="020B0502020202020204" pitchFamily="34" charset="0"/>
              </a:rPr>
              <a:t>Individuelle </a:t>
            </a:r>
            <a:r>
              <a:rPr lang="de-DE" sz="1200" b="1" dirty="0">
                <a:solidFill>
                  <a:srgbClr val="FF0000"/>
                </a:solidFill>
                <a:latin typeface="Century Gothic" panose="020B0502020202020204" pitchFamily="34" charset="0"/>
              </a:rPr>
              <a:t>Einschätzung</a:t>
            </a:r>
            <a:r>
              <a:rPr lang="de-DE" sz="1200" dirty="0">
                <a:solidFill>
                  <a:schemeClr val="tx1"/>
                </a:solidFill>
                <a:latin typeface="Century Gothic" panose="020B0502020202020204" pitchFamily="34" charset="0"/>
              </a:rPr>
              <a:t> des </a:t>
            </a:r>
            <a:r>
              <a:rPr lang="de-DE" sz="1200" b="1" dirty="0">
                <a:solidFill>
                  <a:srgbClr val="FF0000"/>
                </a:solidFill>
                <a:latin typeface="Century Gothic" panose="020B0502020202020204" pitchFamily="34" charset="0"/>
              </a:rPr>
              <a:t>Aggregationsrisikos</a:t>
            </a:r>
          </a:p>
        </p:txBody>
      </p:sp>
      <p:sp>
        <p:nvSpPr>
          <p:cNvPr id="32" name="Rechteck 31">
            <a:extLst>
              <a:ext uri="{FF2B5EF4-FFF2-40B4-BE49-F238E27FC236}">
                <a16:creationId xmlns:a16="http://schemas.microsoft.com/office/drawing/2014/main" id="{1D4CBC52-32B9-450D-9E7D-D97A44AF1629}"/>
              </a:ext>
            </a:extLst>
          </p:cNvPr>
          <p:cNvSpPr/>
          <p:nvPr/>
        </p:nvSpPr>
        <p:spPr>
          <a:xfrm>
            <a:off x="3885708" y="5723209"/>
            <a:ext cx="2588541" cy="586112"/>
          </a:xfrm>
          <a:prstGeom prst="rect">
            <a:avLst/>
          </a:prstGeom>
          <a:solidFill>
            <a:srgbClr val="CCECFF"/>
          </a:solidFill>
          <a:ln w="31750">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00B0F0"/>
                </a:solidFill>
                <a:latin typeface="Century Gothic" panose="020B0502020202020204" pitchFamily="34" charset="0"/>
              </a:rPr>
              <a:t>2. </a:t>
            </a:r>
            <a:r>
              <a:rPr lang="de-DE" sz="1200" b="1" dirty="0">
                <a:solidFill>
                  <a:schemeClr val="bg1"/>
                </a:solidFill>
                <a:highlight>
                  <a:srgbClr val="FF0000"/>
                </a:highlight>
                <a:latin typeface="Century Gothic" panose="020B0502020202020204" pitchFamily="34" charset="0"/>
              </a:rPr>
              <a:t>Toleranzwesentlichkeit</a:t>
            </a:r>
          </a:p>
        </p:txBody>
      </p:sp>
      <p:sp>
        <p:nvSpPr>
          <p:cNvPr id="33" name="Rechteck 32">
            <a:extLst>
              <a:ext uri="{FF2B5EF4-FFF2-40B4-BE49-F238E27FC236}">
                <a16:creationId xmlns:a16="http://schemas.microsoft.com/office/drawing/2014/main" id="{DDCE24D9-6B4E-40CD-88FE-13039D8E7858}"/>
              </a:ext>
            </a:extLst>
          </p:cNvPr>
          <p:cNvSpPr/>
          <p:nvPr/>
        </p:nvSpPr>
        <p:spPr>
          <a:xfrm>
            <a:off x="3885709" y="1052736"/>
            <a:ext cx="2588541" cy="1415082"/>
          </a:xfrm>
          <a:prstGeom prst="rect">
            <a:avLst/>
          </a:prstGeom>
          <a:solidFill>
            <a:srgbClr val="F2DBDB"/>
          </a:solidFill>
          <a:ln>
            <a:solidFill>
              <a:srgbClr val="D9959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200" b="1" dirty="0">
                <a:solidFill>
                  <a:srgbClr val="FF0000"/>
                </a:solidFill>
                <a:latin typeface="Century Gothic" panose="020B0502020202020204" pitchFamily="34" charset="0"/>
              </a:rPr>
              <a:t>Sicherheitspuffer</a:t>
            </a:r>
            <a:br>
              <a:rPr lang="de-DE" sz="1200" b="1" dirty="0">
                <a:solidFill>
                  <a:schemeClr val="tx1"/>
                </a:solidFill>
                <a:latin typeface="Century Gothic" panose="020B0502020202020204" pitchFamily="34" charset="0"/>
              </a:rPr>
            </a:br>
            <a:r>
              <a:rPr lang="de-DE" sz="1200" dirty="0">
                <a:solidFill>
                  <a:schemeClr val="tx1"/>
                </a:solidFill>
                <a:latin typeface="Century Gothic" panose="020B0502020202020204" pitchFamily="34" charset="0"/>
              </a:rPr>
              <a:t>(repräsentiert die nicht geprüften Sachverhalte, in denen immer noch fehlerhafte Angaben im Abschluss enthalten sein können)</a:t>
            </a:r>
            <a:endParaRPr lang="de-DE" sz="1200" dirty="0">
              <a:solidFill>
                <a:srgbClr val="FF0000"/>
              </a:solidFill>
              <a:latin typeface="Century Gothic" panose="020B0502020202020204" pitchFamily="34" charset="0"/>
            </a:endParaRPr>
          </a:p>
        </p:txBody>
      </p:sp>
      <p:sp>
        <p:nvSpPr>
          <p:cNvPr id="34" name="Rechteck 33">
            <a:extLst>
              <a:ext uri="{FF2B5EF4-FFF2-40B4-BE49-F238E27FC236}">
                <a16:creationId xmlns:a16="http://schemas.microsoft.com/office/drawing/2014/main" id="{9171FF7A-7882-4088-89DD-9480D78CB7DA}"/>
              </a:ext>
            </a:extLst>
          </p:cNvPr>
          <p:cNvSpPr/>
          <p:nvPr/>
        </p:nvSpPr>
        <p:spPr>
          <a:xfrm>
            <a:off x="6636603" y="3427363"/>
            <a:ext cx="2588400" cy="223337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algn="ctr"/>
            <a:r>
              <a:rPr lang="de-DE" sz="1200" b="1" dirty="0">
                <a:solidFill>
                  <a:schemeClr val="tx1"/>
                </a:solidFill>
                <a:latin typeface="Century Gothic" panose="020B0502020202020204" pitchFamily="34" charset="0"/>
              </a:rPr>
              <a:t>Fokus:</a:t>
            </a:r>
            <a:r>
              <a:rPr lang="de-DE" sz="1200" dirty="0">
                <a:solidFill>
                  <a:srgbClr val="FF0000"/>
                </a:solidFill>
                <a:latin typeface="Century Gothic" panose="020B0502020202020204" pitchFamily="34" charset="0"/>
              </a:rPr>
              <a:t> </a:t>
            </a:r>
          </a:p>
          <a:p>
            <a:pPr algn="ctr"/>
            <a:r>
              <a:rPr lang="de-DE" sz="1200" b="1" dirty="0">
                <a:solidFill>
                  <a:schemeClr val="tx1"/>
                </a:solidFill>
                <a:latin typeface="Century Gothic" panose="020B0502020202020204" pitchFamily="34" charset="0"/>
              </a:rPr>
              <a:t>Adressaten</a:t>
            </a:r>
            <a:br>
              <a:rPr lang="de-DE" sz="1200" dirty="0">
                <a:solidFill>
                  <a:schemeClr val="tx1"/>
                </a:solidFill>
                <a:latin typeface="Century Gothic" panose="020B0502020202020204" pitchFamily="34" charset="0"/>
              </a:rPr>
            </a:br>
            <a:r>
              <a:rPr lang="de-DE" sz="1200" dirty="0">
                <a:solidFill>
                  <a:schemeClr val="tx1"/>
                </a:solidFill>
                <a:latin typeface="Century Gothic" panose="020B0502020202020204" pitchFamily="34" charset="0"/>
              </a:rPr>
              <a:t>(ab welchem Betrag beeinflussen Fehler in einer </a:t>
            </a:r>
            <a:r>
              <a:rPr lang="de-DE" sz="1200" b="1" dirty="0">
                <a:solidFill>
                  <a:schemeClr val="tx1"/>
                </a:solidFill>
                <a:latin typeface="Century Gothic" panose="020B0502020202020204" pitchFamily="34" charset="0"/>
              </a:rPr>
              <a:t>bestimmten Position/Angabe</a:t>
            </a:r>
            <a:r>
              <a:rPr lang="de-DE" sz="1200" dirty="0">
                <a:solidFill>
                  <a:schemeClr val="tx1"/>
                </a:solidFill>
                <a:latin typeface="Century Gothic" panose="020B0502020202020204" pitchFamily="34" charset="0"/>
              </a:rPr>
              <a:t>) die wirtschaftliche Entscheidung</a:t>
            </a:r>
          </a:p>
          <a:p>
            <a:pPr algn="ctr"/>
            <a:endParaRPr lang="de-DE" sz="1200" dirty="0">
              <a:solidFill>
                <a:schemeClr val="tx1"/>
              </a:solidFill>
              <a:latin typeface="Century Gothic" panose="020B0502020202020204" pitchFamily="34" charset="0"/>
            </a:endParaRPr>
          </a:p>
          <a:p>
            <a:pPr algn="ctr"/>
            <a:r>
              <a:rPr lang="de-DE" sz="1200" b="1" dirty="0">
                <a:solidFill>
                  <a:schemeClr val="tx1"/>
                </a:solidFill>
                <a:latin typeface="Century Gothic" panose="020B0502020202020204" pitchFamily="34" charset="0"/>
              </a:rPr>
              <a:t>Grundlage</a:t>
            </a:r>
            <a:r>
              <a:rPr lang="de-DE" sz="1200" dirty="0">
                <a:solidFill>
                  <a:schemeClr val="tx1"/>
                </a:solidFill>
                <a:latin typeface="Century Gothic" panose="020B0502020202020204" pitchFamily="34" charset="0"/>
              </a:rPr>
              <a:t>: </a:t>
            </a:r>
          </a:p>
          <a:p>
            <a:pPr algn="ctr"/>
            <a:r>
              <a:rPr lang="de-DE" sz="1200" dirty="0">
                <a:solidFill>
                  <a:schemeClr val="tx1"/>
                </a:solidFill>
                <a:latin typeface="Century Gothic" panose="020B0502020202020204" pitchFamily="34" charset="0"/>
              </a:rPr>
              <a:t>Einschätzung </a:t>
            </a:r>
            <a:r>
              <a:rPr lang="de-DE" sz="1200" b="1" dirty="0">
                <a:solidFill>
                  <a:srgbClr val="FF0000"/>
                </a:solidFill>
                <a:latin typeface="Century Gothic" panose="020B0502020202020204" pitchFamily="34" charset="0"/>
              </a:rPr>
              <a:t>besonderer</a:t>
            </a:r>
            <a:r>
              <a:rPr lang="de-DE" sz="1200" dirty="0">
                <a:solidFill>
                  <a:srgbClr val="FF0000"/>
                </a:solidFill>
                <a:latin typeface="Century Gothic" panose="020B0502020202020204" pitchFamily="34" charset="0"/>
              </a:rPr>
              <a:t> </a:t>
            </a:r>
            <a:r>
              <a:rPr lang="de-DE" sz="1200" b="1" dirty="0">
                <a:solidFill>
                  <a:srgbClr val="FF0000"/>
                </a:solidFill>
                <a:latin typeface="Century Gothic" panose="020B0502020202020204" pitchFamily="34" charset="0"/>
              </a:rPr>
              <a:t>Informationsbedürfnisse</a:t>
            </a:r>
          </a:p>
        </p:txBody>
      </p:sp>
      <p:sp>
        <p:nvSpPr>
          <p:cNvPr id="35" name="Rechteck 34">
            <a:extLst>
              <a:ext uri="{FF2B5EF4-FFF2-40B4-BE49-F238E27FC236}">
                <a16:creationId xmlns:a16="http://schemas.microsoft.com/office/drawing/2014/main" id="{FC876AAA-F5A6-4F79-9825-71AC9FFD19AB}"/>
              </a:ext>
            </a:extLst>
          </p:cNvPr>
          <p:cNvSpPr/>
          <p:nvPr/>
        </p:nvSpPr>
        <p:spPr>
          <a:xfrm>
            <a:off x="6635495" y="5723209"/>
            <a:ext cx="2588400" cy="586112"/>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00B0F0"/>
                </a:solidFill>
                <a:latin typeface="Century Gothic" panose="020B0502020202020204" pitchFamily="34" charset="0"/>
              </a:rPr>
              <a:t>3.</a:t>
            </a:r>
          </a:p>
          <a:p>
            <a:pPr algn="ctr"/>
            <a:r>
              <a:rPr lang="de-DE" sz="1200" b="1" dirty="0">
                <a:solidFill>
                  <a:schemeClr val="tx1"/>
                </a:solidFill>
                <a:latin typeface="Century Gothic" panose="020B0502020202020204" pitchFamily="34" charset="0"/>
              </a:rPr>
              <a:t>spezifische Wesentlichkeit</a:t>
            </a:r>
          </a:p>
        </p:txBody>
      </p:sp>
      <p:sp>
        <p:nvSpPr>
          <p:cNvPr id="36" name="Rechteck 35">
            <a:extLst>
              <a:ext uri="{FF2B5EF4-FFF2-40B4-BE49-F238E27FC236}">
                <a16:creationId xmlns:a16="http://schemas.microsoft.com/office/drawing/2014/main" id="{ED18F31D-FFCD-4C85-9504-76DD7D602D0B}"/>
              </a:ext>
            </a:extLst>
          </p:cNvPr>
          <p:cNvSpPr/>
          <p:nvPr/>
        </p:nvSpPr>
        <p:spPr>
          <a:xfrm>
            <a:off x="9390445" y="3899241"/>
            <a:ext cx="2588400" cy="176149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de-DE" sz="1200" b="1" dirty="0">
                <a:solidFill>
                  <a:schemeClr val="tx1"/>
                </a:solidFill>
                <a:latin typeface="Century Gothic" panose="020B0502020202020204" pitchFamily="34" charset="0"/>
              </a:rPr>
              <a:t>Fokus:</a:t>
            </a:r>
            <a:r>
              <a:rPr lang="de-DE" sz="1200" b="1" dirty="0">
                <a:solidFill>
                  <a:srgbClr val="FF0000"/>
                </a:solidFill>
                <a:latin typeface="Century Gothic" panose="020B0502020202020204" pitchFamily="34" charset="0"/>
              </a:rPr>
              <a:t> </a:t>
            </a:r>
          </a:p>
          <a:p>
            <a:pPr algn="ctr"/>
            <a:r>
              <a:rPr lang="de-DE" sz="1200" b="1" dirty="0">
                <a:solidFill>
                  <a:srgbClr val="FF0000"/>
                </a:solidFill>
                <a:latin typeface="Century Gothic" panose="020B0502020202020204" pitchFamily="34" charset="0"/>
              </a:rPr>
              <a:t>Prüfer</a:t>
            </a:r>
            <a:br>
              <a:rPr lang="de-DE" sz="1200" dirty="0">
                <a:solidFill>
                  <a:schemeClr val="tx1"/>
                </a:solidFill>
                <a:latin typeface="Century Gothic" panose="020B0502020202020204" pitchFamily="34" charset="0"/>
              </a:rPr>
            </a:br>
            <a:r>
              <a:rPr lang="de-DE" sz="1200" dirty="0">
                <a:solidFill>
                  <a:schemeClr val="tx1"/>
                </a:solidFill>
                <a:latin typeface="Century Gothic" panose="020B0502020202020204" pitchFamily="34" charset="0"/>
              </a:rPr>
              <a:t>(zur Reduzierung Wahrscheinlichkeit Fehlerhaftigkeit spezieller Informationen)</a:t>
            </a:r>
          </a:p>
          <a:p>
            <a:pPr algn="ctr"/>
            <a:endParaRPr lang="de-DE" sz="1200" dirty="0">
              <a:solidFill>
                <a:schemeClr val="tx1"/>
              </a:solidFill>
              <a:latin typeface="Century Gothic" panose="020B0502020202020204" pitchFamily="34" charset="0"/>
            </a:endParaRPr>
          </a:p>
          <a:p>
            <a:pPr algn="ctr"/>
            <a:r>
              <a:rPr lang="de-DE" sz="1200" b="1" dirty="0">
                <a:solidFill>
                  <a:schemeClr val="tx1"/>
                </a:solidFill>
                <a:latin typeface="Century Gothic" panose="020B0502020202020204" pitchFamily="34" charset="0"/>
              </a:rPr>
              <a:t>Grundlage:</a:t>
            </a:r>
            <a:r>
              <a:rPr lang="de-DE" sz="1200" dirty="0">
                <a:solidFill>
                  <a:schemeClr val="tx1"/>
                </a:solidFill>
                <a:latin typeface="Century Gothic" panose="020B0502020202020204" pitchFamily="34" charset="0"/>
              </a:rPr>
              <a:t> </a:t>
            </a:r>
          </a:p>
          <a:p>
            <a:pPr algn="ctr"/>
            <a:r>
              <a:rPr lang="de-DE" sz="1200" dirty="0">
                <a:solidFill>
                  <a:schemeClr val="tx1"/>
                </a:solidFill>
                <a:latin typeface="Century Gothic" panose="020B0502020202020204" pitchFamily="34" charset="0"/>
              </a:rPr>
              <a:t>Einschätzung Aggregationsrisiko bezogen auf Spezielle Angabe</a:t>
            </a:r>
            <a:endParaRPr lang="de-DE" sz="1200" dirty="0">
              <a:solidFill>
                <a:srgbClr val="FF0000"/>
              </a:solidFill>
              <a:latin typeface="Century Gothic" panose="020B0502020202020204" pitchFamily="34" charset="0"/>
            </a:endParaRPr>
          </a:p>
        </p:txBody>
      </p:sp>
      <p:sp>
        <p:nvSpPr>
          <p:cNvPr id="37" name="Rechteck 36">
            <a:extLst>
              <a:ext uri="{FF2B5EF4-FFF2-40B4-BE49-F238E27FC236}">
                <a16:creationId xmlns:a16="http://schemas.microsoft.com/office/drawing/2014/main" id="{9B274918-CAB7-48A4-9041-3447D609E155}"/>
              </a:ext>
            </a:extLst>
          </p:cNvPr>
          <p:cNvSpPr/>
          <p:nvPr/>
        </p:nvSpPr>
        <p:spPr>
          <a:xfrm>
            <a:off x="9392249" y="5723209"/>
            <a:ext cx="2583505" cy="586111"/>
          </a:xfrm>
          <a:prstGeom prst="rect">
            <a:avLst/>
          </a:prstGeom>
          <a:solidFill>
            <a:srgbClr val="CCECFF"/>
          </a:solidFill>
          <a:ln w="38100">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00B0F0"/>
                </a:solidFill>
                <a:latin typeface="Century Gothic" panose="020B0502020202020204" pitchFamily="34" charset="0"/>
              </a:rPr>
              <a:t>4.</a:t>
            </a:r>
          </a:p>
          <a:p>
            <a:pPr algn="ctr"/>
            <a:r>
              <a:rPr lang="de-DE" sz="1200" b="1" dirty="0">
                <a:highlight>
                  <a:srgbClr val="FF0000"/>
                </a:highlight>
                <a:latin typeface="Century Gothic" panose="020B0502020202020204" pitchFamily="34" charset="0"/>
              </a:rPr>
              <a:t>spezifische </a:t>
            </a:r>
          </a:p>
          <a:p>
            <a:pPr algn="ctr"/>
            <a:r>
              <a:rPr lang="de-DE" sz="1200" b="1" dirty="0">
                <a:highlight>
                  <a:srgbClr val="FF0000"/>
                </a:highlight>
                <a:latin typeface="Century Gothic" panose="020B0502020202020204" pitchFamily="34" charset="0"/>
              </a:rPr>
              <a:t>Toleranzwesentlichkeit</a:t>
            </a:r>
          </a:p>
        </p:txBody>
      </p:sp>
      <p:pic>
        <p:nvPicPr>
          <p:cNvPr id="38" name="Grafik 37" descr="Benutzer">
            <a:extLst>
              <a:ext uri="{FF2B5EF4-FFF2-40B4-BE49-F238E27FC236}">
                <a16:creationId xmlns:a16="http://schemas.microsoft.com/office/drawing/2014/main" id="{101716FA-9AF1-48FA-97FA-31111A279B6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82250" y="907058"/>
            <a:ext cx="684970" cy="684970"/>
          </a:xfrm>
          <a:prstGeom prst="rect">
            <a:avLst/>
          </a:prstGeom>
        </p:spPr>
      </p:pic>
      <p:sp>
        <p:nvSpPr>
          <p:cNvPr id="39" name="Rechteck 38">
            <a:extLst>
              <a:ext uri="{FF2B5EF4-FFF2-40B4-BE49-F238E27FC236}">
                <a16:creationId xmlns:a16="http://schemas.microsoft.com/office/drawing/2014/main" id="{66E35501-CDD4-49A8-A104-6D66E33A9F79}"/>
              </a:ext>
            </a:extLst>
          </p:cNvPr>
          <p:cNvSpPr/>
          <p:nvPr/>
        </p:nvSpPr>
        <p:spPr>
          <a:xfrm>
            <a:off x="9387355" y="3416148"/>
            <a:ext cx="2588400" cy="427925"/>
          </a:xfrm>
          <a:prstGeom prst="rect">
            <a:avLst/>
          </a:prstGeom>
          <a:solidFill>
            <a:srgbClr val="F2DBDB"/>
          </a:solidFill>
          <a:ln>
            <a:solidFill>
              <a:srgbClr val="D9959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200" b="1" dirty="0">
                <a:solidFill>
                  <a:srgbClr val="FF0000"/>
                </a:solidFill>
                <a:latin typeface="Century Gothic" panose="020B0502020202020204" pitchFamily="34" charset="0"/>
              </a:rPr>
              <a:t>Sicherheitspuffer</a:t>
            </a:r>
          </a:p>
        </p:txBody>
      </p:sp>
      <p:cxnSp>
        <p:nvCxnSpPr>
          <p:cNvPr id="40" name="Gerade Verbindung mit Pfeil 39">
            <a:extLst>
              <a:ext uri="{FF2B5EF4-FFF2-40B4-BE49-F238E27FC236}">
                <a16:creationId xmlns:a16="http://schemas.microsoft.com/office/drawing/2014/main" id="{0A4A2190-69E1-4E39-9B94-B4DA57638F09}"/>
              </a:ext>
            </a:extLst>
          </p:cNvPr>
          <p:cNvCxnSpPr>
            <a:cxnSpLocks/>
          </p:cNvCxnSpPr>
          <p:nvPr/>
        </p:nvCxnSpPr>
        <p:spPr>
          <a:xfrm flipH="1">
            <a:off x="6453087" y="1545736"/>
            <a:ext cx="3929163" cy="1193009"/>
          </a:xfrm>
          <a:prstGeom prst="straightConnector1">
            <a:avLst/>
          </a:prstGeom>
          <a:ln w="635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5011C185-6D70-4E4C-9AB3-5A5613E7D070}"/>
              </a:ext>
            </a:extLst>
          </p:cNvPr>
          <p:cNvCxnSpPr>
            <a:cxnSpLocks/>
          </p:cNvCxnSpPr>
          <p:nvPr/>
        </p:nvCxnSpPr>
        <p:spPr>
          <a:xfrm>
            <a:off x="10724735" y="1577990"/>
            <a:ext cx="0" cy="1779312"/>
          </a:xfrm>
          <a:prstGeom prst="straightConnector1">
            <a:avLst/>
          </a:prstGeom>
          <a:ln w="635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2" name="Rechteck: abgerundete Ecken 41">
            <a:extLst>
              <a:ext uri="{FF2B5EF4-FFF2-40B4-BE49-F238E27FC236}">
                <a16:creationId xmlns:a16="http://schemas.microsoft.com/office/drawing/2014/main" id="{AC5CF42F-BAB5-4614-A70D-379B11CA8BD4}"/>
              </a:ext>
            </a:extLst>
          </p:cNvPr>
          <p:cNvSpPr/>
          <p:nvPr/>
        </p:nvSpPr>
        <p:spPr>
          <a:xfrm>
            <a:off x="9129725" y="1647195"/>
            <a:ext cx="2726911" cy="74233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br>
              <a:rPr lang="de-DE" sz="1400" dirty="0">
                <a:solidFill>
                  <a:schemeClr val="tx1"/>
                </a:solidFill>
                <a:latin typeface="Century Gothic" panose="020B0502020202020204" pitchFamily="34" charset="0"/>
              </a:rPr>
            </a:br>
            <a:r>
              <a:rPr lang="de-DE" sz="1400" b="1" dirty="0">
                <a:solidFill>
                  <a:schemeClr val="tx1"/>
                </a:solidFill>
                <a:latin typeface="Century Gothic" panose="020B0502020202020204" pitchFamily="34" charset="0"/>
              </a:rPr>
              <a:t>Grundlage für sein Handeln</a:t>
            </a:r>
            <a:r>
              <a:rPr lang="de-DE" sz="900" b="1" dirty="0">
                <a:solidFill>
                  <a:schemeClr val="tx1"/>
                </a:solidFill>
                <a:latin typeface="Century Gothic" panose="020B0502020202020204" pitchFamily="34" charset="0"/>
              </a:rPr>
              <a:t> </a:t>
            </a:r>
          </a:p>
          <a:p>
            <a:pPr algn="ctr"/>
            <a:r>
              <a:rPr lang="de-DE" sz="900" dirty="0">
                <a:solidFill>
                  <a:schemeClr val="tx1"/>
                </a:solidFill>
                <a:latin typeface="Century Gothic" panose="020B0502020202020204" pitchFamily="34" charset="0"/>
              </a:rPr>
              <a:t>z. B. Risikobeurteilung / </a:t>
            </a:r>
          </a:p>
          <a:p>
            <a:pPr algn="ctr"/>
            <a:r>
              <a:rPr lang="de-DE" sz="900" dirty="0">
                <a:solidFill>
                  <a:schemeClr val="tx1"/>
                </a:solidFill>
                <a:latin typeface="Century Gothic" panose="020B0502020202020204" pitchFamily="34" charset="0"/>
              </a:rPr>
              <a:t>Bestimmung Art und Umfang von Prüfungshandlungen</a:t>
            </a:r>
          </a:p>
          <a:p>
            <a:pPr algn="ctr"/>
            <a:endParaRPr lang="de-DE" sz="1400" dirty="0">
              <a:solidFill>
                <a:schemeClr val="tx1"/>
              </a:solidFill>
              <a:latin typeface="Century Gothic" panose="020B0502020202020204" pitchFamily="34" charset="0"/>
            </a:endParaRPr>
          </a:p>
        </p:txBody>
      </p:sp>
      <p:sp>
        <p:nvSpPr>
          <p:cNvPr id="43" name="Rechteck 42">
            <a:extLst>
              <a:ext uri="{FF2B5EF4-FFF2-40B4-BE49-F238E27FC236}">
                <a16:creationId xmlns:a16="http://schemas.microsoft.com/office/drawing/2014/main" id="{B6656EB1-7D8B-4FF8-9A3D-6E0C58840C33}"/>
              </a:ext>
            </a:extLst>
          </p:cNvPr>
          <p:cNvSpPr/>
          <p:nvPr/>
        </p:nvSpPr>
        <p:spPr>
          <a:xfrm>
            <a:off x="6636603" y="2535206"/>
            <a:ext cx="2588400" cy="822096"/>
          </a:xfrm>
          <a:prstGeom prst="rect">
            <a:avLst/>
          </a:prstGeom>
          <a:solidFill>
            <a:srgbClr val="F2DBDB"/>
          </a:solidFill>
          <a:ln>
            <a:solidFill>
              <a:srgbClr val="D9959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200" b="1" dirty="0">
                <a:solidFill>
                  <a:srgbClr val="FF0000"/>
                </a:solidFill>
                <a:latin typeface="Century Gothic" panose="020B0502020202020204" pitchFamily="34" charset="0"/>
              </a:rPr>
              <a:t>Sicherheitspuffer</a:t>
            </a:r>
          </a:p>
        </p:txBody>
      </p:sp>
    </p:spTree>
    <p:extLst>
      <p:ext uri="{BB962C8B-B14F-4D97-AF65-F5344CB8AC3E}">
        <p14:creationId xmlns:p14="http://schemas.microsoft.com/office/powerpoint/2010/main" val="232357486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4.3.7 Wesentlichkeit</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29" name="Textfeld 28">
            <a:extLst>
              <a:ext uri="{FF2B5EF4-FFF2-40B4-BE49-F238E27FC236}">
                <a16:creationId xmlns:a16="http://schemas.microsoft.com/office/drawing/2014/main" id="{A80A6D54-3175-4E03-A4E1-B946F06E5F5F}"/>
              </a:ext>
            </a:extLst>
          </p:cNvPr>
          <p:cNvSpPr txBox="1"/>
          <p:nvPr/>
        </p:nvSpPr>
        <p:spPr>
          <a:xfrm>
            <a:off x="1550656" y="2798392"/>
            <a:ext cx="3897272" cy="1384995"/>
          </a:xfrm>
          <a:prstGeom prst="rect">
            <a:avLst/>
          </a:prstGeom>
          <a:noFill/>
          <a:ln>
            <a:noFill/>
          </a:ln>
        </p:spPr>
        <p:txBody>
          <a:bodyPr wrap="square" rtlCol="0">
            <a:spAutoFit/>
          </a:bodyPr>
          <a:lstStyle/>
          <a:p>
            <a:pPr marL="285750" indent="-285750">
              <a:buClr>
                <a:schemeClr val="tx1"/>
              </a:buClr>
              <a:buFont typeface="Arial" panose="020B0604020202020204" pitchFamily="34" charset="0"/>
              <a:buChar char="•"/>
            </a:pPr>
            <a:r>
              <a:rPr lang="de-DE" sz="1400" b="1" dirty="0">
                <a:solidFill>
                  <a:srgbClr val="00B0F0"/>
                </a:solidFill>
                <a:latin typeface="Century Gothic" panose="020B0502020202020204" pitchFamily="34" charset="0"/>
              </a:rPr>
              <a:t>Welche Arten </a:t>
            </a:r>
            <a:r>
              <a:rPr lang="de-DE" sz="1400" dirty="0">
                <a:latin typeface="Century Gothic" panose="020B0502020202020204" pitchFamily="34" charset="0"/>
              </a:rPr>
              <a:t>von Wesentlichkeiten sind für Zwecke der Abschlussprüfung festzulegen?</a:t>
            </a:r>
          </a:p>
          <a:p>
            <a:pPr marL="285750" indent="-285750">
              <a:buFont typeface="Arial" panose="020B0604020202020204" pitchFamily="34" charset="0"/>
              <a:buChar char="•"/>
            </a:pPr>
            <a:r>
              <a:rPr lang="de-DE" sz="1400" dirty="0">
                <a:latin typeface="Century Gothic" panose="020B0502020202020204" pitchFamily="34" charset="0"/>
              </a:rPr>
              <a:t>Erläuterung, </a:t>
            </a:r>
            <a:r>
              <a:rPr lang="de-DE" sz="1400" b="1" dirty="0">
                <a:solidFill>
                  <a:srgbClr val="00B0F0"/>
                </a:solidFill>
                <a:latin typeface="Century Gothic" panose="020B0502020202020204" pitchFamily="34" charset="0"/>
              </a:rPr>
              <a:t>wie deren Beträge bestimmt</a:t>
            </a:r>
            <a:r>
              <a:rPr lang="de-DE" sz="1400" dirty="0">
                <a:latin typeface="Century Gothic" panose="020B0502020202020204" pitchFamily="34" charset="0"/>
              </a:rPr>
              <a:t> werden können.</a:t>
            </a:r>
          </a:p>
          <a:p>
            <a:endParaRPr lang="de-DE" sz="1400" dirty="0">
              <a:latin typeface="Century Gothic" panose="020B0502020202020204" pitchFamily="34" charset="0"/>
            </a:endParaRPr>
          </a:p>
        </p:txBody>
      </p:sp>
      <p:sp>
        <p:nvSpPr>
          <p:cNvPr id="30" name="Textfeld 29">
            <a:extLst>
              <a:ext uri="{FF2B5EF4-FFF2-40B4-BE49-F238E27FC236}">
                <a16:creationId xmlns:a16="http://schemas.microsoft.com/office/drawing/2014/main" id="{B591DC50-3EE4-4E6B-AA07-8B218845F419}"/>
              </a:ext>
            </a:extLst>
          </p:cNvPr>
          <p:cNvSpPr txBox="1"/>
          <p:nvPr/>
        </p:nvSpPr>
        <p:spPr>
          <a:xfrm>
            <a:off x="6888088" y="2815872"/>
            <a:ext cx="3897272" cy="1169551"/>
          </a:xfrm>
          <a:prstGeom prst="rect">
            <a:avLst/>
          </a:prstGeom>
          <a:noFill/>
          <a:ln>
            <a:noFill/>
          </a:ln>
        </p:spPr>
        <p:txBody>
          <a:bodyPr wrap="square" rtlCol="0">
            <a:spAutoFit/>
          </a:bodyPr>
          <a:lstStyle/>
          <a:p>
            <a:pPr algn="ctr"/>
            <a:r>
              <a:rPr lang="de-DE" sz="1400" b="1" dirty="0">
                <a:solidFill>
                  <a:srgbClr val="00B0F0"/>
                </a:solidFill>
                <a:latin typeface="Century Gothic" panose="020B0502020202020204" pitchFamily="34" charset="0"/>
              </a:rPr>
              <a:t>Wie</a:t>
            </a:r>
            <a:r>
              <a:rPr lang="de-DE" sz="1400" dirty="0">
                <a:latin typeface="Century Gothic" panose="020B0502020202020204" pitchFamily="34" charset="0"/>
              </a:rPr>
              <a:t> werden </a:t>
            </a:r>
            <a:r>
              <a:rPr lang="de-DE" sz="1400" b="1" dirty="0">
                <a:latin typeface="Century Gothic" panose="020B0502020202020204" pitchFamily="34" charset="0"/>
              </a:rPr>
              <a:t>unter Verwendung der zuvor festgelegten Wesentlichkeiten </a:t>
            </a:r>
            <a:r>
              <a:rPr lang="de-DE" sz="1400" dirty="0">
                <a:latin typeface="Century Gothic" panose="020B0502020202020204" pitchFamily="34" charset="0"/>
              </a:rPr>
              <a:t>die </a:t>
            </a:r>
            <a:r>
              <a:rPr lang="de-DE" sz="1400" b="1" dirty="0">
                <a:solidFill>
                  <a:srgbClr val="00B0F0"/>
                </a:solidFill>
                <a:latin typeface="Century Gothic" panose="020B0502020202020204" pitchFamily="34" charset="0"/>
              </a:rPr>
              <a:t>Auswirkungen falscher Darstellungen beurteilt</a:t>
            </a:r>
            <a:r>
              <a:rPr lang="de-DE" sz="1400" dirty="0">
                <a:latin typeface="Century Gothic" panose="020B0502020202020204" pitchFamily="34" charset="0"/>
              </a:rPr>
              <a:t>?</a:t>
            </a:r>
          </a:p>
          <a:p>
            <a:pPr algn="ctr"/>
            <a:r>
              <a:rPr lang="de-DE" sz="1400" dirty="0">
                <a:latin typeface="Century Gothic" panose="020B0502020202020204" pitchFamily="34" charset="0"/>
              </a:rPr>
              <a:t>Bezug zur </a:t>
            </a:r>
          </a:p>
        </p:txBody>
      </p:sp>
      <p:sp>
        <p:nvSpPr>
          <p:cNvPr id="31" name="Rechteck: abgerundete Ecken 30">
            <a:extLst>
              <a:ext uri="{FF2B5EF4-FFF2-40B4-BE49-F238E27FC236}">
                <a16:creationId xmlns:a16="http://schemas.microsoft.com/office/drawing/2014/main" id="{FBFFB029-336A-4FDB-B58C-F0B51C245B40}"/>
              </a:ext>
            </a:extLst>
          </p:cNvPr>
          <p:cNvSpPr/>
          <p:nvPr/>
        </p:nvSpPr>
        <p:spPr>
          <a:xfrm>
            <a:off x="1199505" y="1475412"/>
            <a:ext cx="9937055" cy="437063"/>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tx1"/>
                </a:solidFill>
                <a:latin typeface="Century Gothic" panose="020B0502020202020204" pitchFamily="34" charset="0"/>
              </a:rPr>
              <a:t>Konzept der Wesentlichkeit nach ISA</a:t>
            </a:r>
          </a:p>
        </p:txBody>
      </p:sp>
      <p:sp>
        <p:nvSpPr>
          <p:cNvPr id="32" name="Rechteck: abgerundete Ecken 31">
            <a:extLst>
              <a:ext uri="{FF2B5EF4-FFF2-40B4-BE49-F238E27FC236}">
                <a16:creationId xmlns:a16="http://schemas.microsoft.com/office/drawing/2014/main" id="{60DF7969-FC23-4BEF-BD89-FB6AF1B1BF42}"/>
              </a:ext>
            </a:extLst>
          </p:cNvPr>
          <p:cNvSpPr/>
          <p:nvPr/>
        </p:nvSpPr>
        <p:spPr>
          <a:xfrm>
            <a:off x="1551841" y="2217667"/>
            <a:ext cx="3896087" cy="56434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rgbClr val="00B0F0"/>
                </a:solidFill>
                <a:latin typeface="Century Gothic" panose="020B0502020202020204" pitchFamily="34" charset="0"/>
              </a:rPr>
              <a:t>ISA [DE] 320</a:t>
            </a:r>
            <a:r>
              <a:rPr lang="de-DE" sz="1400" dirty="0">
                <a:latin typeface="Century Gothic" panose="020B0502020202020204" pitchFamily="34" charset="0"/>
              </a:rPr>
              <a:t> </a:t>
            </a:r>
          </a:p>
          <a:p>
            <a:pPr algn="ctr"/>
            <a:r>
              <a:rPr lang="de-DE" sz="1400" b="1" dirty="0">
                <a:solidFill>
                  <a:schemeClr val="tx1"/>
                </a:solidFill>
                <a:latin typeface="Century Gothic" panose="020B0502020202020204" pitchFamily="34" charset="0"/>
              </a:rPr>
              <a:t>Wesentlichkeit</a:t>
            </a:r>
          </a:p>
        </p:txBody>
      </p:sp>
      <p:sp>
        <p:nvSpPr>
          <p:cNvPr id="33" name="Rechteck: abgerundete Ecken 32">
            <a:extLst>
              <a:ext uri="{FF2B5EF4-FFF2-40B4-BE49-F238E27FC236}">
                <a16:creationId xmlns:a16="http://schemas.microsoft.com/office/drawing/2014/main" id="{AFA24D1D-2712-429B-A8D5-23759B6C3980}"/>
              </a:ext>
            </a:extLst>
          </p:cNvPr>
          <p:cNvSpPr/>
          <p:nvPr/>
        </p:nvSpPr>
        <p:spPr>
          <a:xfrm>
            <a:off x="6888088" y="2261097"/>
            <a:ext cx="3897272" cy="5652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rgbClr val="00B0F0"/>
                </a:solidFill>
                <a:latin typeface="Century Gothic" panose="020B0502020202020204" pitchFamily="34" charset="0"/>
              </a:rPr>
              <a:t>ISA [DE] 450</a:t>
            </a:r>
            <a:r>
              <a:rPr lang="de-DE" sz="1400" dirty="0">
                <a:latin typeface="Century Gothic" panose="020B0502020202020204" pitchFamily="34" charset="0"/>
              </a:rPr>
              <a:t> </a:t>
            </a:r>
          </a:p>
          <a:p>
            <a:pPr algn="ctr"/>
            <a:r>
              <a:rPr lang="de-DE" sz="1400" b="1" dirty="0">
                <a:solidFill>
                  <a:schemeClr val="tx1"/>
                </a:solidFill>
                <a:latin typeface="Century Gothic" panose="020B0502020202020204" pitchFamily="34" charset="0"/>
              </a:rPr>
              <a:t>Beurteilung festgestellter Fehler</a:t>
            </a:r>
          </a:p>
        </p:txBody>
      </p:sp>
      <p:sp>
        <p:nvSpPr>
          <p:cNvPr id="34" name="Textfeld 33">
            <a:extLst>
              <a:ext uri="{FF2B5EF4-FFF2-40B4-BE49-F238E27FC236}">
                <a16:creationId xmlns:a16="http://schemas.microsoft.com/office/drawing/2014/main" id="{366902DC-ECD2-4EC8-8338-024A56FBEDD8}"/>
              </a:ext>
            </a:extLst>
          </p:cNvPr>
          <p:cNvSpPr txBox="1"/>
          <p:nvPr/>
        </p:nvSpPr>
        <p:spPr>
          <a:xfrm>
            <a:off x="6744072" y="5641503"/>
            <a:ext cx="2093008" cy="307777"/>
          </a:xfrm>
          <a:prstGeom prst="rect">
            <a:avLst/>
          </a:prstGeom>
          <a:noFill/>
          <a:ln>
            <a:noFill/>
          </a:ln>
        </p:spPr>
        <p:txBody>
          <a:bodyPr wrap="square" rtlCol="0">
            <a:spAutoFit/>
          </a:bodyPr>
          <a:lstStyle/>
          <a:p>
            <a:pPr algn="ctr"/>
            <a:r>
              <a:rPr lang="de-DE" sz="1400" b="1" dirty="0">
                <a:latin typeface="Century Gothic" panose="020B0502020202020204" pitchFamily="34" charset="0"/>
              </a:rPr>
              <a:t>Prüfungsdurchführung</a:t>
            </a:r>
          </a:p>
        </p:txBody>
      </p:sp>
      <p:sp>
        <p:nvSpPr>
          <p:cNvPr id="35" name="Textfeld 34">
            <a:extLst>
              <a:ext uri="{FF2B5EF4-FFF2-40B4-BE49-F238E27FC236}">
                <a16:creationId xmlns:a16="http://schemas.microsoft.com/office/drawing/2014/main" id="{55406DCC-8A91-4029-AA09-F0E012E52EC4}"/>
              </a:ext>
            </a:extLst>
          </p:cNvPr>
          <p:cNvSpPr txBox="1"/>
          <p:nvPr/>
        </p:nvSpPr>
        <p:spPr>
          <a:xfrm>
            <a:off x="8787378" y="5641501"/>
            <a:ext cx="1989731" cy="307777"/>
          </a:xfrm>
          <a:prstGeom prst="rect">
            <a:avLst/>
          </a:prstGeom>
          <a:noFill/>
          <a:ln>
            <a:noFill/>
          </a:ln>
        </p:spPr>
        <p:txBody>
          <a:bodyPr wrap="square" rtlCol="0">
            <a:spAutoFit/>
          </a:bodyPr>
          <a:lstStyle/>
          <a:p>
            <a:pPr algn="ctr"/>
            <a:r>
              <a:rPr lang="de-DE" sz="1400" b="1" dirty="0">
                <a:latin typeface="Century Gothic" panose="020B0502020202020204" pitchFamily="34" charset="0"/>
              </a:rPr>
              <a:t>Rechnungslegung</a:t>
            </a:r>
          </a:p>
        </p:txBody>
      </p:sp>
      <p:sp>
        <p:nvSpPr>
          <p:cNvPr id="36" name="Pfeil: nach rechts 35">
            <a:extLst>
              <a:ext uri="{FF2B5EF4-FFF2-40B4-BE49-F238E27FC236}">
                <a16:creationId xmlns:a16="http://schemas.microsoft.com/office/drawing/2014/main" id="{65978CA6-8229-4A9F-A5D4-97F2871D8052}"/>
              </a:ext>
            </a:extLst>
          </p:cNvPr>
          <p:cNvSpPr/>
          <p:nvPr/>
        </p:nvSpPr>
        <p:spPr>
          <a:xfrm>
            <a:off x="5663952" y="2434481"/>
            <a:ext cx="954127" cy="218432"/>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cxnSp>
        <p:nvCxnSpPr>
          <p:cNvPr id="37" name="Verbinder: gewinkelt 36">
            <a:extLst>
              <a:ext uri="{FF2B5EF4-FFF2-40B4-BE49-F238E27FC236}">
                <a16:creationId xmlns:a16="http://schemas.microsoft.com/office/drawing/2014/main" id="{259971DE-C996-4B26-A1C6-3B55EB226E1B}"/>
              </a:ext>
            </a:extLst>
          </p:cNvPr>
          <p:cNvCxnSpPr>
            <a:cxnSpLocks/>
            <a:stCxn id="30" idx="2"/>
            <a:endCxn id="35" idx="0"/>
          </p:cNvCxnSpPr>
          <p:nvPr/>
        </p:nvCxnSpPr>
        <p:spPr>
          <a:xfrm rot="16200000" flipH="1">
            <a:off x="8481445" y="4340702"/>
            <a:ext cx="1656078" cy="945520"/>
          </a:xfrm>
          <a:prstGeom prst="bentConnector3">
            <a:avLst>
              <a:gd name="adj1" fmla="val 50000"/>
            </a:avLst>
          </a:prstGeom>
          <a:ln w="19050">
            <a:solidFill>
              <a:schemeClr val="bg1">
                <a:lumMod val="50000"/>
              </a:schemeClr>
            </a:solidFill>
            <a:tailEnd type="triangle"/>
          </a:ln>
        </p:spPr>
        <p:style>
          <a:lnRef idx="1">
            <a:schemeClr val="dk1"/>
          </a:lnRef>
          <a:fillRef idx="0">
            <a:schemeClr val="dk1"/>
          </a:fillRef>
          <a:effectRef idx="0">
            <a:schemeClr val="dk1"/>
          </a:effectRef>
          <a:fontRef idx="minor">
            <a:schemeClr val="tx1"/>
          </a:fontRef>
        </p:style>
      </p:cxnSp>
      <p:cxnSp>
        <p:nvCxnSpPr>
          <p:cNvPr id="38" name="Verbinder: gewinkelt 37">
            <a:extLst>
              <a:ext uri="{FF2B5EF4-FFF2-40B4-BE49-F238E27FC236}">
                <a16:creationId xmlns:a16="http://schemas.microsoft.com/office/drawing/2014/main" id="{89418335-901A-4827-816D-4A0FDBDA69B6}"/>
              </a:ext>
            </a:extLst>
          </p:cNvPr>
          <p:cNvCxnSpPr>
            <a:cxnSpLocks/>
            <a:stCxn id="30" idx="2"/>
            <a:endCxn id="34" idx="0"/>
          </p:cNvCxnSpPr>
          <p:nvPr/>
        </p:nvCxnSpPr>
        <p:spPr>
          <a:xfrm rot="5400000">
            <a:off x="7485610" y="4290389"/>
            <a:ext cx="1656080" cy="1046148"/>
          </a:xfrm>
          <a:prstGeom prst="bentConnector3">
            <a:avLst/>
          </a:prstGeom>
          <a:ln w="19050">
            <a:solidFill>
              <a:schemeClr val="bg1">
                <a:lumMod val="50000"/>
              </a:schemeClr>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5701687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692696"/>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4.3.8 Beurteilung falscher Darstellungen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16" name="Rechteck: abgerundete Ecken 15">
            <a:extLst>
              <a:ext uri="{FF2B5EF4-FFF2-40B4-BE49-F238E27FC236}">
                <a16:creationId xmlns:a16="http://schemas.microsoft.com/office/drawing/2014/main" id="{3EAAD463-1A13-4B51-BC21-5110CC36A153}"/>
              </a:ext>
            </a:extLst>
          </p:cNvPr>
          <p:cNvSpPr/>
          <p:nvPr/>
        </p:nvSpPr>
        <p:spPr>
          <a:xfrm>
            <a:off x="1559496" y="980728"/>
            <a:ext cx="8640960" cy="437063"/>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latin typeface="Century Gothic" panose="020B0502020202020204" pitchFamily="34" charset="0"/>
              </a:rPr>
              <a:t>Feststellung von falschen Darstellungen</a:t>
            </a:r>
          </a:p>
        </p:txBody>
      </p:sp>
      <p:sp>
        <p:nvSpPr>
          <p:cNvPr id="17" name="Rechteck: abgerundete Ecken 16">
            <a:extLst>
              <a:ext uri="{FF2B5EF4-FFF2-40B4-BE49-F238E27FC236}">
                <a16:creationId xmlns:a16="http://schemas.microsoft.com/office/drawing/2014/main" id="{46F7598A-C064-4883-96E5-869B6C339820}"/>
              </a:ext>
            </a:extLst>
          </p:cNvPr>
          <p:cNvSpPr/>
          <p:nvPr/>
        </p:nvSpPr>
        <p:spPr>
          <a:xfrm>
            <a:off x="1644245" y="1561807"/>
            <a:ext cx="2024108" cy="54828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FF0000"/>
                </a:solidFill>
                <a:latin typeface="Century Gothic" panose="020B0502020202020204" pitchFamily="34" charset="0"/>
              </a:rPr>
              <a:t>Unterhalb</a:t>
            </a:r>
            <a:r>
              <a:rPr lang="de-DE" sz="1200" b="1" dirty="0">
                <a:solidFill>
                  <a:schemeClr val="tx1"/>
                </a:solidFill>
                <a:latin typeface="Century Gothic" panose="020B0502020202020204" pitchFamily="34" charset="0"/>
              </a:rPr>
              <a:t> </a:t>
            </a:r>
            <a:r>
              <a:rPr lang="de-DE" sz="1200" b="1" dirty="0" err="1">
                <a:solidFill>
                  <a:schemeClr val="tx1"/>
                </a:solidFill>
                <a:latin typeface="Century Gothic" panose="020B0502020202020204" pitchFamily="34" charset="0"/>
              </a:rPr>
              <a:t>Nichtaufgriffsgrenze</a:t>
            </a:r>
            <a:endParaRPr lang="de-DE" sz="1200" b="1" dirty="0">
              <a:solidFill>
                <a:schemeClr val="tx1"/>
              </a:solidFill>
              <a:latin typeface="Century Gothic" panose="020B0502020202020204" pitchFamily="34" charset="0"/>
            </a:endParaRPr>
          </a:p>
        </p:txBody>
      </p:sp>
      <p:sp>
        <p:nvSpPr>
          <p:cNvPr id="18" name="Rechteck: abgerundete Ecken 17">
            <a:extLst>
              <a:ext uri="{FF2B5EF4-FFF2-40B4-BE49-F238E27FC236}">
                <a16:creationId xmlns:a16="http://schemas.microsoft.com/office/drawing/2014/main" id="{02AC0160-1EF6-4B14-8261-E01AB775806F}"/>
              </a:ext>
            </a:extLst>
          </p:cNvPr>
          <p:cNvSpPr/>
          <p:nvPr/>
        </p:nvSpPr>
        <p:spPr>
          <a:xfrm>
            <a:off x="5341726" y="1557285"/>
            <a:ext cx="3566625" cy="54828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rgbClr val="00B0F0"/>
                </a:solidFill>
                <a:latin typeface="Century Gothic" panose="020B0502020202020204" pitchFamily="34" charset="0"/>
              </a:rPr>
              <a:t>Oberhalb</a:t>
            </a:r>
            <a:r>
              <a:rPr lang="de-DE" sz="1200" b="1" dirty="0">
                <a:solidFill>
                  <a:schemeClr val="tx1"/>
                </a:solidFill>
                <a:latin typeface="Century Gothic" panose="020B0502020202020204" pitchFamily="34" charset="0"/>
              </a:rPr>
              <a:t> </a:t>
            </a:r>
            <a:r>
              <a:rPr lang="de-DE" sz="1200" b="1" dirty="0" err="1">
                <a:solidFill>
                  <a:schemeClr val="tx1"/>
                </a:solidFill>
                <a:latin typeface="Century Gothic" panose="020B0502020202020204" pitchFamily="34" charset="0"/>
              </a:rPr>
              <a:t>Nichtaufgriffsgrenze</a:t>
            </a:r>
            <a:endParaRPr lang="de-DE" sz="1200" b="1" dirty="0">
              <a:solidFill>
                <a:schemeClr val="tx1"/>
              </a:solidFill>
              <a:latin typeface="Century Gothic" panose="020B0502020202020204" pitchFamily="34" charset="0"/>
            </a:endParaRPr>
          </a:p>
        </p:txBody>
      </p:sp>
      <p:sp>
        <p:nvSpPr>
          <p:cNvPr id="19" name="Textfeld 18">
            <a:extLst>
              <a:ext uri="{FF2B5EF4-FFF2-40B4-BE49-F238E27FC236}">
                <a16:creationId xmlns:a16="http://schemas.microsoft.com/office/drawing/2014/main" id="{2B489A5C-6EE9-47BF-88EB-43D88096935C}"/>
              </a:ext>
            </a:extLst>
          </p:cNvPr>
          <p:cNvSpPr txBox="1"/>
          <p:nvPr/>
        </p:nvSpPr>
        <p:spPr>
          <a:xfrm>
            <a:off x="1644245" y="2495525"/>
            <a:ext cx="2024108" cy="461665"/>
          </a:xfrm>
          <a:prstGeom prst="rect">
            <a:avLst/>
          </a:prstGeom>
          <a:noFill/>
          <a:ln>
            <a:noFill/>
          </a:ln>
        </p:spPr>
        <p:txBody>
          <a:bodyPr wrap="square" rtlCol="0">
            <a:spAutoFit/>
          </a:bodyPr>
          <a:lstStyle/>
          <a:p>
            <a:pPr algn="ctr"/>
            <a:r>
              <a:rPr lang="de-DE" sz="1200" b="1" dirty="0">
                <a:latin typeface="Century Gothic" panose="020B0502020202020204" pitchFamily="34" charset="0"/>
              </a:rPr>
              <a:t>Unbeachtliche</a:t>
            </a:r>
            <a:r>
              <a:rPr lang="de-DE" sz="1200" dirty="0">
                <a:latin typeface="Century Gothic" panose="020B0502020202020204" pitchFamily="34" charset="0"/>
              </a:rPr>
              <a:t> </a:t>
            </a:r>
            <a:r>
              <a:rPr lang="de-DE" sz="1200" b="0" dirty="0">
                <a:latin typeface="Century Gothic" panose="020B0502020202020204" pitchFamily="34" charset="0"/>
              </a:rPr>
              <a:t>falsche Darstellung</a:t>
            </a:r>
          </a:p>
        </p:txBody>
      </p:sp>
      <p:sp>
        <p:nvSpPr>
          <p:cNvPr id="20" name="Textfeld 19">
            <a:extLst>
              <a:ext uri="{FF2B5EF4-FFF2-40B4-BE49-F238E27FC236}">
                <a16:creationId xmlns:a16="http://schemas.microsoft.com/office/drawing/2014/main" id="{9EC70F5A-4C43-4F35-BD8C-6F3BAD83E9DF}"/>
              </a:ext>
            </a:extLst>
          </p:cNvPr>
          <p:cNvSpPr txBox="1"/>
          <p:nvPr/>
        </p:nvSpPr>
        <p:spPr>
          <a:xfrm>
            <a:off x="6539665" y="3368025"/>
            <a:ext cx="1440000" cy="276999"/>
          </a:xfrm>
          <a:prstGeom prst="rect">
            <a:avLst/>
          </a:prstGeom>
          <a:solidFill>
            <a:schemeClr val="bg1">
              <a:lumMod val="85000"/>
            </a:schemeClr>
          </a:solidFill>
          <a:ln>
            <a:noFill/>
          </a:ln>
        </p:spPr>
        <p:txBody>
          <a:bodyPr wrap="square" rtlCol="0" anchor="ctr">
            <a:spAutoFit/>
          </a:bodyPr>
          <a:lstStyle>
            <a:defPPr>
              <a:defRPr lang="de-DE"/>
            </a:defPPr>
            <a:lvl1pPr algn="ctr">
              <a:defRPr sz="1100"/>
            </a:lvl1pPr>
          </a:lstStyle>
          <a:p>
            <a:r>
              <a:rPr lang="de-DE" sz="1200" dirty="0">
                <a:latin typeface="Century Gothic" panose="020B0502020202020204" pitchFamily="34" charset="0"/>
              </a:rPr>
              <a:t>Korrektur erfolgt</a:t>
            </a:r>
          </a:p>
        </p:txBody>
      </p:sp>
      <p:sp>
        <p:nvSpPr>
          <p:cNvPr id="21" name="Textfeld 20">
            <a:extLst>
              <a:ext uri="{FF2B5EF4-FFF2-40B4-BE49-F238E27FC236}">
                <a16:creationId xmlns:a16="http://schemas.microsoft.com/office/drawing/2014/main" id="{DCB89A0D-A7EB-40F8-B3F2-A138B276724B}"/>
              </a:ext>
            </a:extLst>
          </p:cNvPr>
          <p:cNvSpPr txBox="1"/>
          <p:nvPr/>
        </p:nvSpPr>
        <p:spPr>
          <a:xfrm>
            <a:off x="1644246" y="3355353"/>
            <a:ext cx="2024107" cy="461665"/>
          </a:xfrm>
          <a:prstGeom prst="rect">
            <a:avLst/>
          </a:prstGeom>
          <a:noFill/>
          <a:ln>
            <a:noFill/>
          </a:ln>
        </p:spPr>
        <p:txBody>
          <a:bodyPr wrap="square" rtlCol="0">
            <a:spAutoFit/>
          </a:bodyPr>
          <a:lstStyle/>
          <a:p>
            <a:pPr algn="ctr"/>
            <a:r>
              <a:rPr lang="de-DE" sz="1200" b="1" dirty="0">
                <a:latin typeface="Century Gothic" panose="020B0502020202020204" pitchFamily="34" charset="0"/>
              </a:rPr>
              <a:t>Keine</a:t>
            </a:r>
            <a:r>
              <a:rPr lang="de-DE" sz="1200" dirty="0">
                <a:latin typeface="Century Gothic" panose="020B0502020202020204" pitchFamily="34" charset="0"/>
              </a:rPr>
              <a:t> </a:t>
            </a:r>
            <a:r>
              <a:rPr lang="de-DE" sz="1200" b="0" dirty="0">
                <a:latin typeface="Century Gothic" panose="020B0502020202020204" pitchFamily="34" charset="0"/>
              </a:rPr>
              <a:t>weitere Beurteilung </a:t>
            </a:r>
          </a:p>
        </p:txBody>
      </p:sp>
      <p:sp>
        <p:nvSpPr>
          <p:cNvPr id="22" name="Textfeld 21">
            <a:extLst>
              <a:ext uri="{FF2B5EF4-FFF2-40B4-BE49-F238E27FC236}">
                <a16:creationId xmlns:a16="http://schemas.microsoft.com/office/drawing/2014/main" id="{DE33A921-CE25-4A1F-9857-3FC67D10364D}"/>
              </a:ext>
            </a:extLst>
          </p:cNvPr>
          <p:cNvSpPr txBox="1"/>
          <p:nvPr/>
        </p:nvSpPr>
        <p:spPr>
          <a:xfrm>
            <a:off x="3896719" y="2567486"/>
            <a:ext cx="2520000" cy="461665"/>
          </a:xfrm>
          <a:prstGeom prst="rect">
            <a:avLst/>
          </a:prstGeom>
          <a:noFill/>
          <a:ln>
            <a:noFill/>
          </a:ln>
        </p:spPr>
        <p:txBody>
          <a:bodyPr wrap="square" rtlCol="0">
            <a:spAutoFit/>
          </a:bodyPr>
          <a:lstStyle/>
          <a:p>
            <a:pPr algn="ctr"/>
            <a:r>
              <a:rPr lang="de-DE" sz="1200" b="1" dirty="0">
                <a:solidFill>
                  <a:srgbClr val="FF0000"/>
                </a:solidFill>
                <a:latin typeface="Century Gothic" panose="020B0502020202020204" pitchFamily="34" charset="0"/>
              </a:rPr>
              <a:t>Beurteilung</a:t>
            </a:r>
            <a:r>
              <a:rPr lang="de-DE" sz="1200" dirty="0">
                <a:latin typeface="Century Gothic" panose="020B0502020202020204" pitchFamily="34" charset="0"/>
              </a:rPr>
              <a:t> </a:t>
            </a:r>
            <a:r>
              <a:rPr lang="de-DE" sz="1200" b="0" dirty="0">
                <a:latin typeface="Century Gothic" panose="020B0502020202020204" pitchFamily="34" charset="0"/>
              </a:rPr>
              <a:t>der Auswirkungen auf die Prüfungsdurchführung</a:t>
            </a:r>
          </a:p>
        </p:txBody>
      </p:sp>
      <p:sp>
        <p:nvSpPr>
          <p:cNvPr id="23" name="Textfeld 22">
            <a:extLst>
              <a:ext uri="{FF2B5EF4-FFF2-40B4-BE49-F238E27FC236}">
                <a16:creationId xmlns:a16="http://schemas.microsoft.com/office/drawing/2014/main" id="{45F63B0E-3973-4D7A-A2D5-75969466F722}"/>
              </a:ext>
            </a:extLst>
          </p:cNvPr>
          <p:cNvSpPr txBox="1"/>
          <p:nvPr/>
        </p:nvSpPr>
        <p:spPr>
          <a:xfrm>
            <a:off x="3896720" y="3974824"/>
            <a:ext cx="2520000" cy="1015663"/>
          </a:xfrm>
          <a:prstGeom prst="rect">
            <a:avLst/>
          </a:prstGeom>
          <a:noFill/>
          <a:ln>
            <a:noFill/>
          </a:ln>
        </p:spPr>
        <p:txBody>
          <a:bodyPr wrap="square" rtlCol="0">
            <a:spAutoFit/>
          </a:bodyPr>
          <a:lstStyle/>
          <a:p>
            <a:pPr algn="ctr"/>
            <a:r>
              <a:rPr lang="de-DE" sz="1200" b="0" dirty="0">
                <a:latin typeface="Century Gothic" panose="020B0502020202020204" pitchFamily="34" charset="0"/>
              </a:rPr>
              <a:t>Unter Verwendung der </a:t>
            </a:r>
            <a:r>
              <a:rPr lang="de-DE" sz="1200" b="1" dirty="0">
                <a:solidFill>
                  <a:srgbClr val="FF0000"/>
                </a:solidFill>
                <a:latin typeface="Century Gothic" panose="020B0502020202020204" pitchFamily="34" charset="0"/>
              </a:rPr>
              <a:t>Wesentlichkeit</a:t>
            </a:r>
            <a:r>
              <a:rPr lang="de-DE" sz="1200" b="0" dirty="0">
                <a:latin typeface="Century Gothic" panose="020B0502020202020204" pitchFamily="34" charset="0"/>
              </a:rPr>
              <a:t>:</a:t>
            </a:r>
            <a:br>
              <a:rPr lang="de-DE" sz="1200" dirty="0">
                <a:latin typeface="Century Gothic" panose="020B0502020202020204" pitchFamily="34" charset="0"/>
              </a:rPr>
            </a:br>
            <a:r>
              <a:rPr lang="de-DE" sz="1200" b="0" dirty="0">
                <a:latin typeface="Century Gothic" panose="020B0502020202020204" pitchFamily="34" charset="0"/>
              </a:rPr>
              <a:t>ggf. Anpassung Prüfungs-strategie und Prüfprogramm notwendig</a:t>
            </a:r>
          </a:p>
        </p:txBody>
      </p:sp>
      <p:sp>
        <p:nvSpPr>
          <p:cNvPr id="24" name="Textfeld 23">
            <a:extLst>
              <a:ext uri="{FF2B5EF4-FFF2-40B4-BE49-F238E27FC236}">
                <a16:creationId xmlns:a16="http://schemas.microsoft.com/office/drawing/2014/main" id="{8AF1611C-565C-4B00-8242-F1C2E56FA5D2}"/>
              </a:ext>
            </a:extLst>
          </p:cNvPr>
          <p:cNvSpPr txBox="1"/>
          <p:nvPr/>
        </p:nvSpPr>
        <p:spPr>
          <a:xfrm>
            <a:off x="3896718" y="5111015"/>
            <a:ext cx="2519999" cy="646331"/>
          </a:xfrm>
          <a:prstGeom prst="rect">
            <a:avLst/>
          </a:prstGeom>
          <a:noFill/>
          <a:ln>
            <a:noFill/>
          </a:ln>
        </p:spPr>
        <p:txBody>
          <a:bodyPr wrap="square" rtlCol="0">
            <a:spAutoFit/>
          </a:bodyPr>
          <a:lstStyle/>
          <a:p>
            <a:pPr algn="ctr"/>
            <a:r>
              <a:rPr lang="de-DE" sz="1200" b="1" dirty="0">
                <a:solidFill>
                  <a:schemeClr val="bg1"/>
                </a:solidFill>
                <a:highlight>
                  <a:srgbClr val="FF0000"/>
                </a:highlight>
                <a:latin typeface="Century Gothic" panose="020B0502020202020204" pitchFamily="34" charset="0"/>
              </a:rPr>
              <a:t>Ziel: </a:t>
            </a:r>
          </a:p>
          <a:p>
            <a:pPr algn="ctr"/>
            <a:r>
              <a:rPr lang="de-DE" sz="1200" b="0" dirty="0">
                <a:latin typeface="Century Gothic" panose="020B0502020202020204" pitchFamily="34" charset="0"/>
              </a:rPr>
              <a:t>Hinreichende Prüfungssicherheit</a:t>
            </a:r>
          </a:p>
        </p:txBody>
      </p:sp>
      <p:sp>
        <p:nvSpPr>
          <p:cNvPr id="25" name="Textfeld 24">
            <a:extLst>
              <a:ext uri="{FF2B5EF4-FFF2-40B4-BE49-F238E27FC236}">
                <a16:creationId xmlns:a16="http://schemas.microsoft.com/office/drawing/2014/main" id="{44DBB392-1B69-490F-A845-A68779DAF311}"/>
              </a:ext>
            </a:extLst>
          </p:cNvPr>
          <p:cNvSpPr txBox="1"/>
          <p:nvPr/>
        </p:nvSpPr>
        <p:spPr>
          <a:xfrm>
            <a:off x="7418758" y="2567488"/>
            <a:ext cx="2520000" cy="461665"/>
          </a:xfrm>
          <a:prstGeom prst="rect">
            <a:avLst/>
          </a:prstGeom>
          <a:noFill/>
          <a:ln>
            <a:noFill/>
          </a:ln>
        </p:spPr>
        <p:txBody>
          <a:bodyPr wrap="square" rtlCol="0">
            <a:spAutoFit/>
          </a:bodyPr>
          <a:lstStyle/>
          <a:p>
            <a:pPr algn="ctr"/>
            <a:r>
              <a:rPr lang="de-DE" sz="1200" b="0" dirty="0">
                <a:latin typeface="Century Gothic" panose="020B0502020202020204" pitchFamily="34" charset="0"/>
              </a:rPr>
              <a:t>Aufforderung der gesetzlichen Vertreter zur Korrektur</a:t>
            </a:r>
          </a:p>
        </p:txBody>
      </p:sp>
      <p:sp>
        <p:nvSpPr>
          <p:cNvPr id="26" name="Textfeld 25">
            <a:extLst>
              <a:ext uri="{FF2B5EF4-FFF2-40B4-BE49-F238E27FC236}">
                <a16:creationId xmlns:a16="http://schemas.microsoft.com/office/drawing/2014/main" id="{43901FEC-24DA-448F-A84E-D89F663B3B0E}"/>
              </a:ext>
            </a:extLst>
          </p:cNvPr>
          <p:cNvSpPr txBox="1"/>
          <p:nvPr/>
        </p:nvSpPr>
        <p:spPr>
          <a:xfrm>
            <a:off x="6579197" y="4300786"/>
            <a:ext cx="1360936" cy="461665"/>
          </a:xfrm>
          <a:prstGeom prst="rect">
            <a:avLst/>
          </a:prstGeom>
          <a:noFill/>
          <a:ln>
            <a:noFill/>
          </a:ln>
        </p:spPr>
        <p:txBody>
          <a:bodyPr wrap="square" rtlCol="0">
            <a:spAutoFit/>
          </a:bodyPr>
          <a:lstStyle>
            <a:defPPr>
              <a:defRPr lang="de-DE"/>
            </a:defPPr>
            <a:lvl1pPr algn="ctr">
              <a:defRPr sz="1100"/>
            </a:lvl1pPr>
          </a:lstStyle>
          <a:p>
            <a:r>
              <a:rPr lang="de-DE" sz="1200" b="0" dirty="0">
                <a:latin typeface="Century Gothic" panose="020B0502020202020204" pitchFamily="34" charset="0"/>
              </a:rPr>
              <a:t>Keine weitere Beurteilung </a:t>
            </a:r>
          </a:p>
        </p:txBody>
      </p:sp>
      <p:sp>
        <p:nvSpPr>
          <p:cNvPr id="27" name="Textfeld 26">
            <a:extLst>
              <a:ext uri="{FF2B5EF4-FFF2-40B4-BE49-F238E27FC236}">
                <a16:creationId xmlns:a16="http://schemas.microsoft.com/office/drawing/2014/main" id="{82234DF6-619E-4AA2-BD1D-C67225F14FE8}"/>
              </a:ext>
            </a:extLst>
          </p:cNvPr>
          <p:cNvSpPr txBox="1"/>
          <p:nvPr/>
        </p:nvSpPr>
        <p:spPr>
          <a:xfrm>
            <a:off x="8467662" y="3379255"/>
            <a:ext cx="1662441" cy="468000"/>
          </a:xfrm>
          <a:prstGeom prst="rect">
            <a:avLst/>
          </a:prstGeom>
          <a:solidFill>
            <a:schemeClr val="bg1">
              <a:lumMod val="85000"/>
            </a:schemeClr>
          </a:solidFill>
          <a:ln>
            <a:noFill/>
          </a:ln>
        </p:spPr>
        <p:txBody>
          <a:bodyPr wrap="square" rtlCol="0" anchor="ctr">
            <a:spAutoFit/>
          </a:bodyPr>
          <a:lstStyle/>
          <a:p>
            <a:pPr algn="ctr"/>
            <a:r>
              <a:rPr lang="de-DE" sz="1200" dirty="0">
                <a:latin typeface="Century Gothic" panose="020B0502020202020204" pitchFamily="34" charset="0"/>
              </a:rPr>
              <a:t>Korrektur </a:t>
            </a:r>
          </a:p>
          <a:p>
            <a:pPr algn="ctr"/>
            <a:r>
              <a:rPr lang="de-DE" sz="1200" dirty="0">
                <a:latin typeface="Century Gothic" panose="020B0502020202020204" pitchFamily="34" charset="0"/>
              </a:rPr>
              <a:t>erfolgt </a:t>
            </a:r>
            <a:r>
              <a:rPr lang="de-DE" sz="1200" b="1" dirty="0">
                <a:solidFill>
                  <a:srgbClr val="FF0000"/>
                </a:solidFill>
                <a:latin typeface="Century Gothic" panose="020B0502020202020204" pitchFamily="34" charset="0"/>
              </a:rPr>
              <a:t>nicht</a:t>
            </a:r>
          </a:p>
        </p:txBody>
      </p:sp>
      <p:sp>
        <p:nvSpPr>
          <p:cNvPr id="28" name="Textfeld 27">
            <a:extLst>
              <a:ext uri="{FF2B5EF4-FFF2-40B4-BE49-F238E27FC236}">
                <a16:creationId xmlns:a16="http://schemas.microsoft.com/office/drawing/2014/main" id="{29EEF1B7-8FB6-4BC6-AFB9-510C85EAC055}"/>
              </a:ext>
            </a:extLst>
          </p:cNvPr>
          <p:cNvSpPr txBox="1"/>
          <p:nvPr/>
        </p:nvSpPr>
        <p:spPr>
          <a:xfrm>
            <a:off x="8467661" y="3933779"/>
            <a:ext cx="1662441" cy="646331"/>
          </a:xfrm>
          <a:prstGeom prst="rect">
            <a:avLst/>
          </a:prstGeom>
          <a:noFill/>
          <a:ln>
            <a:noFill/>
          </a:ln>
        </p:spPr>
        <p:txBody>
          <a:bodyPr wrap="square" rtlCol="0">
            <a:spAutoFit/>
          </a:bodyPr>
          <a:lstStyle/>
          <a:p>
            <a:pPr algn="ctr"/>
            <a:r>
              <a:rPr lang="de-DE" sz="1200" b="1" dirty="0">
                <a:solidFill>
                  <a:srgbClr val="FF0000"/>
                </a:solidFill>
                <a:latin typeface="Century Gothic" panose="020B0502020202020204" pitchFamily="34" charset="0"/>
              </a:rPr>
              <a:t>Beurteilung</a:t>
            </a:r>
            <a:r>
              <a:rPr lang="de-DE" sz="1200" dirty="0">
                <a:latin typeface="Century Gothic" panose="020B0502020202020204" pitchFamily="34" charset="0"/>
              </a:rPr>
              <a:t> </a:t>
            </a:r>
            <a:r>
              <a:rPr lang="de-DE" sz="1200" b="0" dirty="0">
                <a:latin typeface="Century Gothic" panose="020B0502020202020204" pitchFamily="34" charset="0"/>
              </a:rPr>
              <a:t>unter Verwendung der Wesentlichkeit:</a:t>
            </a:r>
          </a:p>
        </p:txBody>
      </p:sp>
      <p:sp>
        <p:nvSpPr>
          <p:cNvPr id="39" name="Textfeld 38">
            <a:extLst>
              <a:ext uri="{FF2B5EF4-FFF2-40B4-BE49-F238E27FC236}">
                <a16:creationId xmlns:a16="http://schemas.microsoft.com/office/drawing/2014/main" id="{FE94D449-0B0F-41EF-BC7D-2F93E92EC43D}"/>
              </a:ext>
            </a:extLst>
          </p:cNvPr>
          <p:cNvSpPr txBox="1"/>
          <p:nvPr/>
        </p:nvSpPr>
        <p:spPr>
          <a:xfrm>
            <a:off x="8467660" y="4779795"/>
            <a:ext cx="1662441" cy="830997"/>
          </a:xfrm>
          <a:prstGeom prst="rect">
            <a:avLst/>
          </a:prstGeom>
          <a:noFill/>
          <a:ln>
            <a:noFill/>
          </a:ln>
        </p:spPr>
        <p:txBody>
          <a:bodyPr wrap="square" rtlCol="0">
            <a:spAutoFit/>
          </a:bodyPr>
          <a:lstStyle/>
          <a:p>
            <a:pPr algn="ctr"/>
            <a:r>
              <a:rPr lang="de-DE" sz="1200" b="0" dirty="0">
                <a:latin typeface="Century Gothic" panose="020B0502020202020204" pitchFamily="34" charset="0"/>
              </a:rPr>
              <a:t>Beurteilung, ob Auswirkungen auf Rechnungslegung und Prüfungsurteil</a:t>
            </a:r>
          </a:p>
        </p:txBody>
      </p:sp>
      <p:sp>
        <p:nvSpPr>
          <p:cNvPr id="40" name="Textfeld 39">
            <a:extLst>
              <a:ext uri="{FF2B5EF4-FFF2-40B4-BE49-F238E27FC236}">
                <a16:creationId xmlns:a16="http://schemas.microsoft.com/office/drawing/2014/main" id="{EB311BC4-5EE0-426D-B540-50E6B036BA56}"/>
              </a:ext>
            </a:extLst>
          </p:cNvPr>
          <p:cNvSpPr txBox="1"/>
          <p:nvPr/>
        </p:nvSpPr>
        <p:spPr>
          <a:xfrm>
            <a:off x="8414495" y="5805264"/>
            <a:ext cx="1804804" cy="461665"/>
          </a:xfrm>
          <a:prstGeom prst="rect">
            <a:avLst/>
          </a:prstGeom>
          <a:noFill/>
          <a:ln>
            <a:noFill/>
          </a:ln>
        </p:spPr>
        <p:txBody>
          <a:bodyPr wrap="square" rtlCol="0">
            <a:spAutoFit/>
          </a:bodyPr>
          <a:lstStyle/>
          <a:p>
            <a:pPr algn="ctr"/>
            <a:r>
              <a:rPr lang="de-DE" sz="1200" b="0" dirty="0">
                <a:latin typeface="Century Gothic" panose="020B0502020202020204" pitchFamily="34" charset="0"/>
              </a:rPr>
              <a:t>Kommunikation mit dem Aufsichtsorgan</a:t>
            </a:r>
          </a:p>
        </p:txBody>
      </p:sp>
      <p:sp>
        <p:nvSpPr>
          <p:cNvPr id="41" name="Additionszeichen 40">
            <a:extLst>
              <a:ext uri="{FF2B5EF4-FFF2-40B4-BE49-F238E27FC236}">
                <a16:creationId xmlns:a16="http://schemas.microsoft.com/office/drawing/2014/main" id="{917170DF-C6A2-4969-B2F1-1EF99684295D}"/>
              </a:ext>
            </a:extLst>
          </p:cNvPr>
          <p:cNvSpPr/>
          <p:nvPr/>
        </p:nvSpPr>
        <p:spPr>
          <a:xfrm>
            <a:off x="9192021" y="5630475"/>
            <a:ext cx="216389" cy="174789"/>
          </a:xfrm>
          <a:prstGeom prst="mathPlus">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42" name="Pfeil: nach unten 41">
            <a:extLst>
              <a:ext uri="{FF2B5EF4-FFF2-40B4-BE49-F238E27FC236}">
                <a16:creationId xmlns:a16="http://schemas.microsoft.com/office/drawing/2014/main" id="{423E9CAD-9907-4676-BE77-23912C52ED81}"/>
              </a:ext>
            </a:extLst>
          </p:cNvPr>
          <p:cNvSpPr/>
          <p:nvPr/>
        </p:nvSpPr>
        <p:spPr>
          <a:xfrm>
            <a:off x="9208883" y="4595668"/>
            <a:ext cx="180000" cy="166783"/>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sp>
        <p:nvSpPr>
          <p:cNvPr id="43" name="Pfeil: nach unten 42">
            <a:extLst>
              <a:ext uri="{FF2B5EF4-FFF2-40B4-BE49-F238E27FC236}">
                <a16:creationId xmlns:a16="http://schemas.microsoft.com/office/drawing/2014/main" id="{A8BFDBEE-2703-40AE-A0D6-734BF7DFEB1D}"/>
              </a:ext>
            </a:extLst>
          </p:cNvPr>
          <p:cNvSpPr/>
          <p:nvPr/>
        </p:nvSpPr>
        <p:spPr>
          <a:xfrm>
            <a:off x="5066719" y="3084166"/>
            <a:ext cx="180000" cy="856390"/>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cxnSp>
        <p:nvCxnSpPr>
          <p:cNvPr id="44" name="Verbinder: gewinkelt 43">
            <a:extLst>
              <a:ext uri="{FF2B5EF4-FFF2-40B4-BE49-F238E27FC236}">
                <a16:creationId xmlns:a16="http://schemas.microsoft.com/office/drawing/2014/main" id="{F4A9702E-1738-435F-917E-214808469C55}"/>
              </a:ext>
            </a:extLst>
          </p:cNvPr>
          <p:cNvCxnSpPr>
            <a:cxnSpLocks/>
            <a:stCxn id="18" idx="2"/>
            <a:endCxn id="22" idx="0"/>
          </p:cNvCxnSpPr>
          <p:nvPr/>
        </p:nvCxnSpPr>
        <p:spPr>
          <a:xfrm rot="5400000">
            <a:off x="5909920" y="1352366"/>
            <a:ext cx="461919" cy="1968320"/>
          </a:xfrm>
          <a:prstGeom prst="bentConnector3">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Verbinder: gewinkelt 44">
            <a:extLst>
              <a:ext uri="{FF2B5EF4-FFF2-40B4-BE49-F238E27FC236}">
                <a16:creationId xmlns:a16="http://schemas.microsoft.com/office/drawing/2014/main" id="{30DA81B9-7131-4FD0-9139-295C5EA7280A}"/>
              </a:ext>
            </a:extLst>
          </p:cNvPr>
          <p:cNvCxnSpPr>
            <a:cxnSpLocks/>
            <a:stCxn id="18" idx="2"/>
            <a:endCxn id="25" idx="0"/>
          </p:cNvCxnSpPr>
          <p:nvPr/>
        </p:nvCxnSpPr>
        <p:spPr>
          <a:xfrm rot="16200000" flipH="1">
            <a:off x="7670938" y="1559667"/>
            <a:ext cx="461921" cy="1553719"/>
          </a:xfrm>
          <a:prstGeom prst="bentConnector3">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Verbinder: gewinkelt 45">
            <a:extLst>
              <a:ext uri="{FF2B5EF4-FFF2-40B4-BE49-F238E27FC236}">
                <a16:creationId xmlns:a16="http://schemas.microsoft.com/office/drawing/2014/main" id="{F6B17B2E-B8CE-47DC-B520-DB9BBFD8D3AA}"/>
              </a:ext>
            </a:extLst>
          </p:cNvPr>
          <p:cNvCxnSpPr>
            <a:cxnSpLocks/>
            <a:stCxn id="25" idx="2"/>
            <a:endCxn id="20" idx="0"/>
          </p:cNvCxnSpPr>
          <p:nvPr/>
        </p:nvCxnSpPr>
        <p:spPr>
          <a:xfrm rot="5400000">
            <a:off x="7799776" y="2489043"/>
            <a:ext cx="338872" cy="1419093"/>
          </a:xfrm>
          <a:prstGeom prst="bentConnector3">
            <a:avLst>
              <a:gd name="adj1" fmla="val 50000"/>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Verbinder: gewinkelt 46">
            <a:extLst>
              <a:ext uri="{FF2B5EF4-FFF2-40B4-BE49-F238E27FC236}">
                <a16:creationId xmlns:a16="http://schemas.microsoft.com/office/drawing/2014/main" id="{2B65DF02-C74D-4412-A6A4-91EF3E88C0F2}"/>
              </a:ext>
            </a:extLst>
          </p:cNvPr>
          <p:cNvCxnSpPr>
            <a:cxnSpLocks/>
            <a:stCxn id="25" idx="2"/>
            <a:endCxn id="27" idx="0"/>
          </p:cNvCxnSpPr>
          <p:nvPr/>
        </p:nvCxnSpPr>
        <p:spPr>
          <a:xfrm rot="16200000" flipH="1">
            <a:off x="8813769" y="2894141"/>
            <a:ext cx="350102" cy="620125"/>
          </a:xfrm>
          <a:prstGeom prst="bentConnector3">
            <a:avLst>
              <a:gd name="adj1" fmla="val 50000"/>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48" name="Pfeil: nach unten 47">
            <a:extLst>
              <a:ext uri="{FF2B5EF4-FFF2-40B4-BE49-F238E27FC236}">
                <a16:creationId xmlns:a16="http://schemas.microsoft.com/office/drawing/2014/main" id="{79766466-2F44-4184-937E-973A97E44D61}"/>
              </a:ext>
            </a:extLst>
          </p:cNvPr>
          <p:cNvSpPr/>
          <p:nvPr/>
        </p:nvSpPr>
        <p:spPr>
          <a:xfrm>
            <a:off x="7176120" y="3894481"/>
            <a:ext cx="180000" cy="349849"/>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sp>
        <p:nvSpPr>
          <p:cNvPr id="49" name="Pfeil: nach unten 48">
            <a:extLst>
              <a:ext uri="{FF2B5EF4-FFF2-40B4-BE49-F238E27FC236}">
                <a16:creationId xmlns:a16="http://schemas.microsoft.com/office/drawing/2014/main" id="{7D8130EE-8FB7-454D-AA6E-BC45887C0A2E}"/>
              </a:ext>
            </a:extLst>
          </p:cNvPr>
          <p:cNvSpPr/>
          <p:nvPr/>
        </p:nvSpPr>
        <p:spPr>
          <a:xfrm>
            <a:off x="2566299" y="2194098"/>
            <a:ext cx="180000" cy="222658"/>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sp>
        <p:nvSpPr>
          <p:cNvPr id="50" name="Pfeil: nach unten 49">
            <a:extLst>
              <a:ext uri="{FF2B5EF4-FFF2-40B4-BE49-F238E27FC236}">
                <a16:creationId xmlns:a16="http://schemas.microsoft.com/office/drawing/2014/main" id="{31087D34-8015-498C-A613-BA418711AC37}"/>
              </a:ext>
            </a:extLst>
          </p:cNvPr>
          <p:cNvSpPr/>
          <p:nvPr/>
        </p:nvSpPr>
        <p:spPr>
          <a:xfrm>
            <a:off x="2566299" y="2994678"/>
            <a:ext cx="180000" cy="222658"/>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spTree>
    <p:extLst>
      <p:ext uri="{BB962C8B-B14F-4D97-AF65-F5344CB8AC3E}">
        <p14:creationId xmlns:p14="http://schemas.microsoft.com/office/powerpoint/2010/main" val="405778271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4.3.9 Zusammenstellung falscher Darstellungen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graphicFrame>
        <p:nvGraphicFramePr>
          <p:cNvPr id="16" name="Tabelle 15">
            <a:extLst>
              <a:ext uri="{FF2B5EF4-FFF2-40B4-BE49-F238E27FC236}">
                <a16:creationId xmlns:a16="http://schemas.microsoft.com/office/drawing/2014/main" id="{B6E88470-8108-42AF-88D6-300E2A1B9720}"/>
              </a:ext>
            </a:extLst>
          </p:cNvPr>
          <p:cNvGraphicFramePr>
            <a:graphicFrameLocks noGrp="1"/>
          </p:cNvGraphicFramePr>
          <p:nvPr>
            <p:extLst>
              <p:ext uri="{D42A27DB-BD31-4B8C-83A1-F6EECF244321}">
                <p14:modId xmlns:p14="http://schemas.microsoft.com/office/powerpoint/2010/main" val="1215486951"/>
              </p:ext>
            </p:extLst>
          </p:nvPr>
        </p:nvGraphicFramePr>
        <p:xfrm>
          <a:off x="1073031" y="1627200"/>
          <a:ext cx="5166985" cy="3365771"/>
        </p:xfrm>
        <a:graphic>
          <a:graphicData uri="http://schemas.openxmlformats.org/drawingml/2006/table">
            <a:tbl>
              <a:tblPr firstRow="1" bandRow="1">
                <a:tableStyleId>{5C22544A-7EE6-4342-B048-85BDC9FD1C3A}</a:tableStyleId>
              </a:tblPr>
              <a:tblGrid>
                <a:gridCol w="5166985">
                  <a:extLst>
                    <a:ext uri="{9D8B030D-6E8A-4147-A177-3AD203B41FA5}">
                      <a16:colId xmlns:a16="http://schemas.microsoft.com/office/drawing/2014/main" val="1176171396"/>
                    </a:ext>
                  </a:extLst>
                </a:gridCol>
              </a:tblGrid>
              <a:tr h="673341">
                <a:tc>
                  <a:txBody>
                    <a:bodyPr/>
                    <a:lstStyle/>
                    <a:p>
                      <a:pPr algn="ctr"/>
                      <a:r>
                        <a:rPr lang="de-DE" sz="1400" dirty="0">
                          <a:latin typeface="Century Gothic" panose="020B0502020202020204" pitchFamily="34" charset="0"/>
                        </a:rPr>
                        <a:t>1. Zusammenstellung festgestellter falscher Darstellungen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209370254"/>
                  </a:ext>
                </a:extLst>
              </a:tr>
              <a:tr h="638354">
                <a:tc>
                  <a:txBody>
                    <a:bodyPr/>
                    <a:lstStyle/>
                    <a:p>
                      <a:pPr algn="ctr"/>
                      <a:r>
                        <a:rPr lang="de-DE" sz="1400" b="1" dirty="0">
                          <a:solidFill>
                            <a:srgbClr val="FF0000"/>
                          </a:solidFill>
                          <a:latin typeface="Century Gothic" panose="020B0502020202020204" pitchFamily="34" charset="0"/>
                        </a:rPr>
                        <a:t>Sämtliche</a:t>
                      </a:r>
                      <a:r>
                        <a:rPr lang="de-DE" sz="1400" dirty="0">
                          <a:latin typeface="Century Gothic" panose="020B0502020202020204" pitchFamily="34" charset="0"/>
                        </a:rPr>
                        <a:t> während der Prüfung festgestellten falschen Darstellungen, </a:t>
                      </a:r>
                      <a:r>
                        <a:rPr lang="de-DE" sz="1400" b="1" dirty="0">
                          <a:latin typeface="Century Gothic" panose="020B0502020202020204" pitchFamily="34" charset="0"/>
                        </a:rPr>
                        <a:t>soweit</a:t>
                      </a:r>
                      <a:r>
                        <a:rPr lang="de-DE" sz="1400" dirty="0">
                          <a:latin typeface="Century Gothic" panose="020B0502020202020204" pitchFamily="34" charset="0"/>
                        </a:rPr>
                        <a:t> diese nicht zweifelsfrei unbeachtlich sind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8246450"/>
                  </a:ext>
                </a:extLst>
              </a:tr>
              <a:tr h="476178">
                <a:tc>
                  <a:txBody>
                    <a:bodyPr/>
                    <a:lstStyle/>
                    <a:p>
                      <a:pPr algn="ctr"/>
                      <a:r>
                        <a:rPr lang="de-DE" sz="1400" b="1" dirty="0">
                          <a:solidFill>
                            <a:srgbClr val="FF0000"/>
                          </a:solidFill>
                          <a:latin typeface="Century Gothic" panose="020B0502020202020204" pitchFamily="34" charset="0"/>
                        </a:rPr>
                        <a:t>Unabhängig </a:t>
                      </a:r>
                      <a:r>
                        <a:rPr lang="de-DE" sz="1400" b="0" dirty="0">
                          <a:solidFill>
                            <a:schemeClr val="tx1"/>
                          </a:solidFill>
                          <a:latin typeface="Century Gothic" panose="020B0502020202020204" pitchFamily="34" charset="0"/>
                        </a:rPr>
                        <a:t>davon, </a:t>
                      </a:r>
                      <a:r>
                        <a:rPr lang="de-DE" sz="1400" dirty="0">
                          <a:latin typeface="Century Gothic" panose="020B0502020202020204" pitchFamily="34" charset="0"/>
                        </a:rPr>
                        <a:t>ob diese </a:t>
                      </a:r>
                      <a:r>
                        <a:rPr lang="de-DE" sz="1400" b="1" dirty="0">
                          <a:solidFill>
                            <a:srgbClr val="FF0000"/>
                          </a:solidFill>
                          <a:latin typeface="Century Gothic" panose="020B0502020202020204" pitchFamily="34" charset="0"/>
                        </a:rPr>
                        <a:t>korrigiert</a:t>
                      </a:r>
                      <a:r>
                        <a:rPr lang="de-DE" sz="1400" dirty="0">
                          <a:latin typeface="Century Gothic" panose="020B0502020202020204" pitchFamily="34" charset="0"/>
                        </a:rPr>
                        <a:t> werden oder nicht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535988">
                <a:tc>
                  <a:txBody>
                    <a:bodyPr/>
                    <a:lstStyle/>
                    <a:p>
                      <a:pPr algn="ctr"/>
                      <a:r>
                        <a:rPr lang="de-DE" sz="1400" b="1" dirty="0">
                          <a:solidFill>
                            <a:schemeClr val="tx1"/>
                          </a:solidFill>
                          <a:latin typeface="Century Gothic" panose="020B0502020202020204" pitchFamily="34" charset="0"/>
                        </a:rPr>
                        <a:t>Fortlaufend</a:t>
                      </a:r>
                      <a:r>
                        <a:rPr lang="de-DE" sz="1400" dirty="0">
                          <a:latin typeface="Century Gothic" panose="020B0502020202020204" pitchFamily="34" charset="0"/>
                        </a:rPr>
                        <a:t> und prüfungsbegleitend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5074916"/>
                  </a:ext>
                </a:extLst>
              </a:tr>
              <a:tr h="948744">
                <a:tc>
                  <a:txBody>
                    <a:bodyPr/>
                    <a:lstStyle/>
                    <a:p>
                      <a:pPr algn="ctr"/>
                      <a:r>
                        <a:rPr lang="de-DE" sz="1400" b="1" dirty="0">
                          <a:latin typeface="Century Gothic" panose="020B0502020202020204" pitchFamily="34" charset="0"/>
                        </a:rPr>
                        <a:t>Zweck: </a:t>
                      </a:r>
                      <a:r>
                        <a:rPr lang="de-DE" sz="1400" dirty="0">
                          <a:latin typeface="Century Gothic" panose="020B0502020202020204" pitchFamily="34" charset="0"/>
                        </a:rPr>
                        <a:t>Auswirkungen auf </a:t>
                      </a:r>
                      <a:r>
                        <a:rPr lang="de-DE" sz="1400" b="1" dirty="0">
                          <a:solidFill>
                            <a:srgbClr val="FF0000"/>
                          </a:solidFill>
                          <a:latin typeface="Century Gothic" panose="020B0502020202020204" pitchFamily="34" charset="0"/>
                        </a:rPr>
                        <a:t>Prüfungsdurchführung</a:t>
                      </a:r>
                      <a:r>
                        <a:rPr lang="de-DE" sz="1400" dirty="0">
                          <a:latin typeface="Century Gothic" panose="020B0502020202020204" pitchFamily="34" charset="0"/>
                        </a:rPr>
                        <a:t> </a:t>
                      </a:r>
                      <a:r>
                        <a:rPr lang="de-DE" sz="1400" b="1" dirty="0">
                          <a:latin typeface="Century Gothic" panose="020B0502020202020204" pitchFamily="34" charset="0"/>
                        </a:rPr>
                        <a:t>zeitnah</a:t>
                      </a:r>
                      <a:r>
                        <a:rPr lang="de-DE" sz="1400" dirty="0">
                          <a:latin typeface="Century Gothic" panose="020B0502020202020204" pitchFamily="34" charset="0"/>
                        </a:rPr>
                        <a:t> beurteilen und Einschätzung, ob Fehler einzeln oder als Summe </a:t>
                      </a:r>
                      <a:r>
                        <a:rPr lang="de-DE" sz="1400" b="1" dirty="0">
                          <a:latin typeface="Century Gothic" panose="020B0502020202020204" pitchFamily="34" charset="0"/>
                        </a:rPr>
                        <a:t>wesentlich</a:t>
                      </a:r>
                      <a:r>
                        <a:rPr lang="de-DE" sz="1400" dirty="0">
                          <a:latin typeface="Century Gothic" panose="020B0502020202020204" pitchFamily="34" charset="0"/>
                        </a:rPr>
                        <a:t> sind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406931"/>
                  </a:ext>
                </a:extLst>
              </a:tr>
            </a:tbl>
          </a:graphicData>
        </a:graphic>
      </p:graphicFrame>
      <p:pic>
        <p:nvPicPr>
          <p:cNvPr id="17" name="Grafik 16" descr="Blitzschlag">
            <a:extLst>
              <a:ext uri="{FF2B5EF4-FFF2-40B4-BE49-F238E27FC236}">
                <a16:creationId xmlns:a16="http://schemas.microsoft.com/office/drawing/2014/main" id="{63F1E437-ABB6-4CC8-B704-9175ECB92391}"/>
              </a:ext>
            </a:extLst>
          </p:cNvPr>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56817" y="1607674"/>
            <a:ext cx="472021" cy="597190"/>
          </a:xfrm>
          <a:prstGeom prst="rect">
            <a:avLst/>
          </a:prstGeom>
        </p:spPr>
      </p:pic>
      <p:graphicFrame>
        <p:nvGraphicFramePr>
          <p:cNvPr id="2" name="Tabelle 1">
            <a:extLst>
              <a:ext uri="{FF2B5EF4-FFF2-40B4-BE49-F238E27FC236}">
                <a16:creationId xmlns:a16="http://schemas.microsoft.com/office/drawing/2014/main" id="{F6265472-5C09-4E61-BC65-234A06E7FF64}"/>
              </a:ext>
            </a:extLst>
          </p:cNvPr>
          <p:cNvGraphicFramePr>
            <a:graphicFrameLocks noGrp="1"/>
          </p:cNvGraphicFramePr>
          <p:nvPr>
            <p:extLst>
              <p:ext uri="{D42A27DB-BD31-4B8C-83A1-F6EECF244321}">
                <p14:modId xmlns:p14="http://schemas.microsoft.com/office/powerpoint/2010/main" val="747099457"/>
              </p:ext>
            </p:extLst>
          </p:nvPr>
        </p:nvGraphicFramePr>
        <p:xfrm>
          <a:off x="6545639" y="1628800"/>
          <a:ext cx="5166985" cy="3365771"/>
        </p:xfrm>
        <a:graphic>
          <a:graphicData uri="http://schemas.openxmlformats.org/drawingml/2006/table">
            <a:tbl>
              <a:tblPr firstRow="1" bandRow="1">
                <a:tableStyleId>{5C22544A-7EE6-4342-B048-85BDC9FD1C3A}</a:tableStyleId>
              </a:tblPr>
              <a:tblGrid>
                <a:gridCol w="5166985">
                  <a:extLst>
                    <a:ext uri="{9D8B030D-6E8A-4147-A177-3AD203B41FA5}">
                      <a16:colId xmlns:a16="http://schemas.microsoft.com/office/drawing/2014/main" val="753788694"/>
                    </a:ext>
                  </a:extLst>
                </a:gridCol>
              </a:tblGrid>
              <a:tr h="692510">
                <a:tc>
                  <a:txBody>
                    <a:bodyPr/>
                    <a:lstStyle/>
                    <a:p>
                      <a:pPr algn="ctr"/>
                      <a:r>
                        <a:rPr lang="de-DE" sz="1400" dirty="0">
                          <a:latin typeface="Century Gothic" panose="020B0502020202020204" pitchFamily="34" charset="0"/>
                        </a:rPr>
                        <a:t>2. Aufstellung nicht korrigierter Prüfungsdifferenzen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409075008"/>
                  </a:ext>
                </a:extLst>
              </a:tr>
              <a:tr h="656527">
                <a:tc>
                  <a:txBody>
                    <a:bodyPr/>
                    <a:lstStyle/>
                    <a:p>
                      <a:pPr algn="ctr"/>
                      <a:r>
                        <a:rPr lang="de-DE" sz="1400" b="1" dirty="0">
                          <a:latin typeface="Century Gothic" panose="020B0502020202020204" pitchFamily="34" charset="0"/>
                        </a:rPr>
                        <a:t>Nur</a:t>
                      </a:r>
                      <a:r>
                        <a:rPr lang="de-DE" sz="1400" dirty="0">
                          <a:latin typeface="Century Gothic" panose="020B0502020202020204" pitchFamily="34" charset="0"/>
                        </a:rPr>
                        <a:t> die falschen Darstellungen, die bis zur Beendigung der Prüfung nicht korrigiert wurden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7699742"/>
                  </a:ext>
                </a:extLst>
              </a:tr>
              <a:tr h="489734">
                <a:tc>
                  <a:txBody>
                    <a:bodyPr/>
                    <a:lstStyle/>
                    <a:p>
                      <a:pPr algn="ctr"/>
                      <a:r>
                        <a:rPr lang="de-DE" sz="1400" dirty="0">
                          <a:latin typeface="Century Gothic" panose="020B0502020202020204" pitchFamily="34" charset="0"/>
                        </a:rPr>
                        <a:t>Ausschließlich </a:t>
                      </a:r>
                      <a:r>
                        <a:rPr lang="de-DE" sz="1400" b="1" dirty="0">
                          <a:latin typeface="Century Gothic" panose="020B0502020202020204" pitchFamily="34" charset="0"/>
                        </a:rPr>
                        <a:t>nicht korrigierte </a:t>
                      </a:r>
                      <a:r>
                        <a:rPr lang="de-DE" sz="1400" dirty="0">
                          <a:latin typeface="Century Gothic" panose="020B0502020202020204" pitchFamily="34" charset="0"/>
                        </a:rPr>
                        <a:t>falsche Angaben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49396735"/>
                  </a:ext>
                </a:extLst>
              </a:tr>
              <a:tr h="551246">
                <a:tc>
                  <a:txBody>
                    <a:bodyPr/>
                    <a:lstStyle/>
                    <a:p>
                      <a:pPr algn="ctr"/>
                      <a:r>
                        <a:rPr lang="de-DE" sz="1400" b="1" dirty="0">
                          <a:solidFill>
                            <a:schemeClr val="tx1"/>
                          </a:solidFill>
                          <a:latin typeface="Century Gothic" panose="020B0502020202020204" pitchFamily="34" charset="0"/>
                        </a:rPr>
                        <a:t>Einmalige</a:t>
                      </a:r>
                      <a:r>
                        <a:rPr lang="de-DE" sz="1400" dirty="0">
                          <a:latin typeface="Century Gothic" panose="020B0502020202020204" pitchFamily="34" charset="0"/>
                        </a:rPr>
                        <a:t> Erstellung zum Zeitpunkt der Beendigung der Prüfung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4801945"/>
                  </a:ext>
                </a:extLst>
              </a:tr>
              <a:tr h="975754">
                <a:tc>
                  <a:txBody>
                    <a:bodyPr/>
                    <a:lstStyle/>
                    <a:p>
                      <a:pPr algn="ctr"/>
                      <a:r>
                        <a:rPr lang="de-DE" sz="1400" b="1" dirty="0">
                          <a:latin typeface="Century Gothic" panose="020B0502020202020204" pitchFamily="34" charset="0"/>
                        </a:rPr>
                        <a:t>Zweck:</a:t>
                      </a:r>
                      <a:r>
                        <a:rPr lang="de-DE" sz="1400" dirty="0">
                          <a:latin typeface="Century Gothic" panose="020B0502020202020204" pitchFamily="34" charset="0"/>
                        </a:rPr>
                        <a:t> Einholung einer schriftlichen </a:t>
                      </a:r>
                      <a:r>
                        <a:rPr lang="de-DE" sz="1400" b="1" dirty="0">
                          <a:solidFill>
                            <a:srgbClr val="FF0000"/>
                          </a:solidFill>
                          <a:latin typeface="Century Gothic" panose="020B0502020202020204" pitchFamily="34" charset="0"/>
                        </a:rPr>
                        <a:t>Erklärung der gesetzlichen Vertreter</a:t>
                      </a:r>
                      <a:r>
                        <a:rPr lang="de-DE" sz="1400" dirty="0">
                          <a:latin typeface="Century Gothic" panose="020B0502020202020204" pitchFamily="34" charset="0"/>
                        </a:rPr>
                        <a:t>, dass aus deren Sicht falsche Angaben einzeln oder in Summe unwesentlich sind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8168010"/>
                  </a:ext>
                </a:extLst>
              </a:tr>
            </a:tbl>
          </a:graphicData>
        </a:graphic>
      </p:graphicFrame>
    </p:spTree>
    <p:extLst>
      <p:ext uri="{BB962C8B-B14F-4D97-AF65-F5344CB8AC3E}">
        <p14:creationId xmlns:p14="http://schemas.microsoft.com/office/powerpoint/2010/main" val="15030628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Verbinder: gewinkelt 32">
            <a:extLst>
              <a:ext uri="{FF2B5EF4-FFF2-40B4-BE49-F238E27FC236}">
                <a16:creationId xmlns:a16="http://schemas.microsoft.com/office/drawing/2014/main" id="{3ED905F4-6CCD-4FEA-A0B6-8C1E0856795F}"/>
              </a:ext>
            </a:extLst>
          </p:cNvPr>
          <p:cNvCxnSpPr>
            <a:cxnSpLocks/>
            <a:endCxn id="9" idx="3"/>
          </p:cNvCxnSpPr>
          <p:nvPr/>
        </p:nvCxnSpPr>
        <p:spPr>
          <a:xfrm rot="5400000">
            <a:off x="5481884" y="1457163"/>
            <a:ext cx="815017" cy="229114"/>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Verbinder: gewinkelt 33">
            <a:extLst>
              <a:ext uri="{FF2B5EF4-FFF2-40B4-BE49-F238E27FC236}">
                <a16:creationId xmlns:a16="http://schemas.microsoft.com/office/drawing/2014/main" id="{25728C5D-F3E7-41FC-B911-5CCB50A4F3C4}"/>
              </a:ext>
            </a:extLst>
          </p:cNvPr>
          <p:cNvCxnSpPr>
            <a:cxnSpLocks/>
            <a:endCxn id="11" idx="1"/>
          </p:cNvCxnSpPr>
          <p:nvPr/>
        </p:nvCxnSpPr>
        <p:spPr>
          <a:xfrm rot="16200000" flipH="1">
            <a:off x="5693081" y="1463135"/>
            <a:ext cx="815018" cy="217170"/>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692696"/>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4.3.10 Wesentlichkeit Anhang nach ISA [DE] 450</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9" name="Rechteck: abgerundete Ecken 8">
            <a:extLst>
              <a:ext uri="{FF2B5EF4-FFF2-40B4-BE49-F238E27FC236}">
                <a16:creationId xmlns:a16="http://schemas.microsoft.com/office/drawing/2014/main" id="{EC16B27B-2CA9-465A-9F06-FE81CF4F8AB3}"/>
              </a:ext>
            </a:extLst>
          </p:cNvPr>
          <p:cNvSpPr/>
          <p:nvPr/>
        </p:nvSpPr>
        <p:spPr>
          <a:xfrm>
            <a:off x="1677984" y="1709229"/>
            <a:ext cx="4096851" cy="540000"/>
          </a:xfrm>
          <a:prstGeom prst="roundRect">
            <a:avLst/>
          </a:prstGeom>
          <a:solidFill>
            <a:schemeClr val="bg1">
              <a:lumMod val="85000"/>
            </a:schemeClr>
          </a:solidFill>
          <a:ln w="12700" cap="flat" cmpd="sng" algn="ctr">
            <a:solidFill>
              <a:schemeClr val="bg1">
                <a:lumMod val="85000"/>
              </a:schemeClr>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1400" b="1" dirty="0">
                <a:effectLst/>
                <a:latin typeface="Century Gothic" panose="020B0502020202020204" pitchFamily="34" charset="0"/>
                <a:ea typeface="Calibri" panose="020F0502020204030204" pitchFamily="34" charset="0"/>
                <a:cs typeface="Times New Roman" panose="02020603050405020304" pitchFamily="18" charset="0"/>
              </a:rPr>
              <a:t>Originäre</a:t>
            </a:r>
            <a:r>
              <a:rPr lang="de-DE" sz="1400" dirty="0">
                <a:effectLst/>
                <a:latin typeface="Century Gothic" panose="020B0502020202020204" pitchFamily="34" charset="0"/>
                <a:ea typeface="Calibri" panose="020F0502020204030204" pitchFamily="34" charset="0"/>
                <a:cs typeface="Times New Roman" panose="02020603050405020304" pitchFamily="18" charset="0"/>
              </a:rPr>
              <a:t> </a:t>
            </a:r>
            <a:r>
              <a:rPr lang="de-DE" sz="1400" dirty="0" err="1">
                <a:effectLst/>
                <a:latin typeface="Century Gothic" panose="020B0502020202020204" pitchFamily="34" charset="0"/>
                <a:ea typeface="Calibri" panose="020F0502020204030204" pitchFamily="34" charset="0"/>
                <a:cs typeface="Times New Roman" panose="02020603050405020304" pitchFamily="18" charset="0"/>
              </a:rPr>
              <a:t>Anhangsangabe</a:t>
            </a:r>
            <a:endParaRPr lang="de-DE" sz="2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1" name="Rechteck: abgerundete Ecken 10">
            <a:extLst>
              <a:ext uri="{FF2B5EF4-FFF2-40B4-BE49-F238E27FC236}">
                <a16:creationId xmlns:a16="http://schemas.microsoft.com/office/drawing/2014/main" id="{9BFC3111-B44A-44D7-ABA1-6F4E405D689F}"/>
              </a:ext>
            </a:extLst>
          </p:cNvPr>
          <p:cNvSpPr/>
          <p:nvPr/>
        </p:nvSpPr>
        <p:spPr>
          <a:xfrm>
            <a:off x="6209175" y="1709229"/>
            <a:ext cx="3844638" cy="540000"/>
          </a:xfrm>
          <a:prstGeom prst="roundRect">
            <a:avLst/>
          </a:prstGeom>
          <a:solidFill>
            <a:schemeClr val="bg1">
              <a:lumMod val="85000"/>
            </a:schemeClr>
          </a:solidFill>
          <a:ln w="12700" cap="flat" cmpd="sng" algn="ctr">
            <a:solidFill>
              <a:schemeClr val="bg1">
                <a:lumMod val="85000"/>
              </a:schemeClr>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algn="ctr"/>
            <a:r>
              <a:rPr lang="de-DE" sz="1400" b="1" dirty="0">
                <a:effectLst/>
                <a:latin typeface="Century Gothic" panose="020B0502020202020204" pitchFamily="34" charset="0"/>
                <a:ea typeface="Calibri" panose="020F0502020204030204" pitchFamily="34" charset="0"/>
                <a:cs typeface="Times New Roman" panose="02020603050405020304" pitchFamily="18" charset="0"/>
              </a:rPr>
              <a:t>Aufgliederung</a:t>
            </a:r>
            <a:r>
              <a:rPr lang="de-DE" sz="1400" dirty="0">
                <a:effectLst/>
                <a:latin typeface="Century Gothic" panose="020B0502020202020204" pitchFamily="34" charset="0"/>
                <a:ea typeface="Calibri" panose="020F0502020204030204" pitchFamily="34" charset="0"/>
                <a:cs typeface="Times New Roman" panose="02020603050405020304" pitchFamily="18" charset="0"/>
              </a:rPr>
              <a:t> bzw. Erläuterung von </a:t>
            </a:r>
          </a:p>
          <a:p>
            <a:pPr algn="ctr"/>
            <a:r>
              <a:rPr lang="de-DE" sz="1400" b="1" dirty="0">
                <a:effectLst/>
                <a:latin typeface="Century Gothic" panose="020B0502020202020204" pitchFamily="34" charset="0"/>
                <a:ea typeface="Calibri" panose="020F0502020204030204" pitchFamily="34" charset="0"/>
                <a:cs typeface="Times New Roman" panose="02020603050405020304" pitchFamily="18" charset="0"/>
              </a:rPr>
              <a:t>Bilanz- und GuV-Posten</a:t>
            </a:r>
            <a:endParaRPr lang="de-DE" sz="2800" b="1"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2" name="Rechteck: abgerundete Ecken 11">
            <a:extLst>
              <a:ext uri="{FF2B5EF4-FFF2-40B4-BE49-F238E27FC236}">
                <a16:creationId xmlns:a16="http://schemas.microsoft.com/office/drawing/2014/main" id="{D1C7F554-8F40-46AE-91B5-C68C5DA863D5}"/>
              </a:ext>
            </a:extLst>
          </p:cNvPr>
          <p:cNvSpPr/>
          <p:nvPr/>
        </p:nvSpPr>
        <p:spPr>
          <a:xfrm>
            <a:off x="1962753" y="2561697"/>
            <a:ext cx="1432559" cy="320039"/>
          </a:xfrm>
          <a:prstGeom prst="roundRect">
            <a:avLst/>
          </a:prstGeom>
          <a:solidFill>
            <a:schemeClr val="bg1">
              <a:lumMod val="85000"/>
            </a:schemeClr>
          </a:solidFill>
          <a:ln w="12700" cap="flat" cmpd="sng" algn="ctr">
            <a:solidFill>
              <a:schemeClr val="bg1">
                <a:lumMod val="85000"/>
              </a:schemeClr>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1400" b="0" dirty="0">
                <a:effectLst/>
                <a:latin typeface="Century Gothic" panose="020B0502020202020204" pitchFamily="34" charset="0"/>
                <a:ea typeface="Calibri" panose="020F0502020204030204" pitchFamily="34" charset="0"/>
                <a:cs typeface="Times New Roman" panose="02020603050405020304" pitchFamily="18" charset="0"/>
              </a:rPr>
              <a:t>Quantitativ</a:t>
            </a:r>
            <a:endParaRPr lang="de-DE" b="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3" name="Rechteck: abgerundete Ecken 12">
            <a:extLst>
              <a:ext uri="{FF2B5EF4-FFF2-40B4-BE49-F238E27FC236}">
                <a16:creationId xmlns:a16="http://schemas.microsoft.com/office/drawing/2014/main" id="{CC949A78-F232-41B4-8BBD-F38B504971D2}"/>
              </a:ext>
            </a:extLst>
          </p:cNvPr>
          <p:cNvSpPr/>
          <p:nvPr/>
        </p:nvSpPr>
        <p:spPr>
          <a:xfrm>
            <a:off x="4036403" y="2562532"/>
            <a:ext cx="1538685" cy="345082"/>
          </a:xfrm>
          <a:prstGeom prst="roundRect">
            <a:avLst/>
          </a:prstGeom>
          <a:solidFill>
            <a:schemeClr val="bg1">
              <a:lumMod val="85000"/>
            </a:schemeClr>
          </a:solidFill>
          <a:ln w="12700" cap="flat" cmpd="sng" algn="ctr">
            <a:solidFill>
              <a:schemeClr val="bg1">
                <a:lumMod val="85000"/>
              </a:schemeClr>
            </a:solid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algn="ctr">
              <a:lnSpc>
                <a:spcPct val="107000"/>
              </a:lnSpc>
              <a:spcAft>
                <a:spcPts val="800"/>
              </a:spcAft>
            </a:pPr>
            <a:r>
              <a:rPr lang="de-DE" sz="1400" b="0" dirty="0">
                <a:effectLst/>
                <a:latin typeface="Century Gothic" panose="020B0502020202020204" pitchFamily="34" charset="0"/>
                <a:ea typeface="Calibri" panose="020F0502020204030204" pitchFamily="34" charset="0"/>
                <a:cs typeface="Times New Roman" panose="02020603050405020304" pitchFamily="18" charset="0"/>
              </a:rPr>
              <a:t>Qualitativ</a:t>
            </a:r>
            <a:endParaRPr lang="de-DE" sz="1600" b="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4" name="Textfeld 43">
            <a:extLst>
              <a:ext uri="{FF2B5EF4-FFF2-40B4-BE49-F238E27FC236}">
                <a16:creationId xmlns:a16="http://schemas.microsoft.com/office/drawing/2014/main" id="{41EF7483-5C78-47FC-BED8-3290AEF2E380}"/>
              </a:ext>
            </a:extLst>
          </p:cNvPr>
          <p:cNvSpPr txBox="1"/>
          <p:nvPr/>
        </p:nvSpPr>
        <p:spPr>
          <a:xfrm>
            <a:off x="2005802" y="3793587"/>
            <a:ext cx="3555672" cy="739459"/>
          </a:xfrm>
          <a:prstGeom prst="rect">
            <a:avLst/>
          </a:prstGeom>
          <a:solidFill>
            <a:sysClr val="window" lastClr="FFFFFF"/>
          </a:solidFill>
          <a:ln w="12700" cap="flat" cmpd="sng" algn="ctr">
            <a:solidFill>
              <a:sysClr val="window" lastClr="FFFFFF"/>
            </a:solidFill>
            <a:prstDash val="solid"/>
            <a:miter lim="800000"/>
          </a:ln>
          <a:effectLst/>
        </p:spPr>
        <p:txBody>
          <a:bodyPr rot="0" spcFirstLastPara="0" vert="horz" wrap="square" lIns="0" tIns="45720" rIns="0" bIns="45720" numCol="1" spcCol="0" rtlCol="0" fromWordArt="0" anchor="ctr" anchorCtr="0" forceAA="0" compatLnSpc="1">
            <a:prstTxWarp prst="textNoShape">
              <a:avLst/>
            </a:prstTxWarp>
            <a:noAutofit/>
          </a:bodyPr>
          <a:lstStyle/>
          <a:p>
            <a:pPr>
              <a:lnSpc>
                <a:spcPct val="107000"/>
              </a:lnSpc>
              <a:spcAft>
                <a:spcPts val="800"/>
              </a:spcAft>
            </a:pPr>
            <a:r>
              <a:rPr lang="de-DE" sz="1200" dirty="0">
                <a:effectLst/>
                <a:latin typeface="Century Gothic" panose="020B0502020202020204" pitchFamily="34" charset="0"/>
                <a:ea typeface="Calibri" panose="020F0502020204030204" pitchFamily="34" charset="0"/>
                <a:cs typeface="Times New Roman" panose="02020603050405020304" pitchFamily="18" charset="0"/>
              </a:rPr>
              <a:t>a) </a:t>
            </a: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Zur</a:t>
            </a:r>
            <a:r>
              <a:rPr lang="de-DE" sz="1200" dirty="0">
                <a:effectLst/>
                <a:latin typeface="Century Gothic" panose="020B0502020202020204" pitchFamily="34" charset="0"/>
                <a:ea typeface="Calibri" panose="020F0502020204030204" pitchFamily="34" charset="0"/>
                <a:cs typeface="Times New Roman" panose="02020603050405020304" pitchFamily="18" charset="0"/>
              </a:rPr>
              <a:t>  </a:t>
            </a:r>
            <a:r>
              <a:rPr lang="de-DE" sz="1200" b="1" dirty="0">
                <a:effectLst/>
                <a:latin typeface="Century Gothic" panose="020B0502020202020204" pitchFamily="34" charset="0"/>
                <a:ea typeface="Calibri" panose="020F0502020204030204" pitchFamily="34" charset="0"/>
                <a:cs typeface="Times New Roman" panose="02020603050405020304" pitchFamily="18" charset="0"/>
              </a:rPr>
              <a:t>Vermögens-, Finanz- und Ertragslage</a:t>
            </a:r>
            <a:br>
              <a:rPr lang="de-DE" sz="1200" dirty="0">
                <a:effectLst/>
                <a:latin typeface="Century Gothic" panose="020B0502020202020204" pitchFamily="34" charset="0"/>
                <a:ea typeface="Calibri" panose="020F0502020204030204" pitchFamily="34" charset="0"/>
                <a:cs typeface="Times New Roman" panose="02020603050405020304" pitchFamily="18" charset="0"/>
              </a:rPr>
            </a:br>
            <a:r>
              <a:rPr lang="de-DE" sz="1200" dirty="0">
                <a:effectLst/>
                <a:latin typeface="Century Gothic" panose="020B0502020202020204" pitchFamily="34" charset="0"/>
                <a:ea typeface="Calibri" panose="020F0502020204030204" pitchFamily="34" charset="0"/>
                <a:cs typeface="Times New Roman" panose="02020603050405020304" pitchFamily="18" charset="0"/>
              </a:rPr>
              <a:t>    </a:t>
            </a:r>
            <a:r>
              <a:rPr lang="de-DE" sz="1200" b="1" dirty="0">
                <a:solidFill>
                  <a:srgbClr val="00B0F0"/>
                </a:solidFill>
                <a:effectLst/>
                <a:latin typeface="Century Gothic" panose="020B0502020202020204" pitchFamily="34" charset="0"/>
                <a:ea typeface="Calibri" panose="020F0502020204030204" pitchFamily="34" charset="0"/>
                <a:cs typeface="Times New Roman" panose="02020603050405020304" pitchFamily="18" charset="0"/>
              </a:rPr>
              <a:t>Würdigung</a:t>
            </a:r>
            <a:r>
              <a:rPr lang="de-DE" sz="1200"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 </a:t>
            </a: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unter Berücksichtigung der      </a:t>
            </a:r>
            <a:br>
              <a:rPr lang="de-DE" sz="1200" b="0" dirty="0">
                <a:effectLst/>
                <a:latin typeface="Century Gothic" panose="020B0502020202020204" pitchFamily="34" charset="0"/>
                <a:ea typeface="Calibri" panose="020F0502020204030204" pitchFamily="34" charset="0"/>
                <a:cs typeface="Times New Roman" panose="02020603050405020304" pitchFamily="18" charset="0"/>
              </a:rPr>
            </a:b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    Entscheidungsrelevanz für die Nutzer</a:t>
            </a:r>
            <a:endParaRPr lang="de-DE" sz="2800" b="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5" name="Textfeld 47">
            <a:extLst>
              <a:ext uri="{FF2B5EF4-FFF2-40B4-BE49-F238E27FC236}">
                <a16:creationId xmlns:a16="http://schemas.microsoft.com/office/drawing/2014/main" id="{C6A476F2-A84F-4503-8A8D-C0547C8F820F}"/>
              </a:ext>
            </a:extLst>
          </p:cNvPr>
          <p:cNvSpPr txBox="1"/>
          <p:nvPr/>
        </p:nvSpPr>
        <p:spPr>
          <a:xfrm>
            <a:off x="1993233" y="3367111"/>
            <a:ext cx="3568241" cy="320038"/>
          </a:xfrm>
          <a:prstGeom prst="roundRect">
            <a:avLst/>
          </a:prstGeom>
          <a:solidFill>
            <a:srgbClr val="FFFFA3"/>
          </a:solidFill>
          <a:ln w="6350">
            <a:solidFill>
              <a:srgbClr val="FFFFA3"/>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de-DE" sz="1400" b="1" dirty="0">
                <a:effectLst/>
                <a:latin typeface="Century Gothic" panose="020B0502020202020204" pitchFamily="34" charset="0"/>
                <a:ea typeface="Calibri" panose="020F0502020204030204" pitchFamily="34" charset="0"/>
                <a:cs typeface="Times New Roman" panose="02020603050405020304" pitchFamily="18" charset="0"/>
              </a:rPr>
              <a:t>Unterlassen von Angaben</a:t>
            </a:r>
            <a:endParaRPr lang="de-DE" sz="2800" b="1"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8" name="Textfeld 48">
            <a:extLst>
              <a:ext uri="{FF2B5EF4-FFF2-40B4-BE49-F238E27FC236}">
                <a16:creationId xmlns:a16="http://schemas.microsoft.com/office/drawing/2014/main" id="{769D57CF-25F5-48CD-823A-9D11DA1392AE}"/>
              </a:ext>
            </a:extLst>
          </p:cNvPr>
          <p:cNvSpPr txBox="1"/>
          <p:nvPr/>
        </p:nvSpPr>
        <p:spPr>
          <a:xfrm>
            <a:off x="1990667" y="4690100"/>
            <a:ext cx="3555671" cy="466767"/>
          </a:xfrm>
          <a:prstGeom prst="rect">
            <a:avLst/>
          </a:prstGeom>
          <a:solidFill>
            <a:sysClr val="window" lastClr="FFFFFF"/>
          </a:solidFill>
          <a:ln w="12700" cap="flat" cmpd="sng" algn="ctr">
            <a:solidFill>
              <a:sysClr val="window" lastClr="FFFFFF"/>
            </a:solidFill>
            <a:prstDash val="solid"/>
            <a:miter lim="800000"/>
          </a:ln>
          <a:effectLst/>
        </p:spPr>
        <p:txBody>
          <a:bodyPr rot="0" spcFirstLastPara="0" vert="horz" wrap="square" lIns="0" tIns="45720" rIns="0" bIns="45720" numCol="1" spcCol="0" rtlCol="0" fromWordArt="0" anchor="ctr" anchorCtr="0" forceAA="0" compatLnSpc="1">
            <a:prstTxWarp prst="textNoShape">
              <a:avLst/>
            </a:prstTxWarp>
            <a:noAutofit/>
          </a:bodyPr>
          <a:lstStyle/>
          <a:p>
            <a:pPr>
              <a:lnSpc>
                <a:spcPct val="107000"/>
              </a:lnSpc>
              <a:spcAft>
                <a:spcPts val="800"/>
              </a:spcAft>
            </a:pPr>
            <a:r>
              <a:rPr lang="de-DE" sz="1200" dirty="0">
                <a:effectLst/>
                <a:latin typeface="Century Gothic" panose="020B0502020202020204" pitchFamily="34" charset="0"/>
                <a:ea typeface="Calibri" panose="020F0502020204030204" pitchFamily="34" charset="0"/>
                <a:cs typeface="Times New Roman" panose="02020603050405020304" pitchFamily="18" charset="0"/>
              </a:rPr>
              <a:t>b) </a:t>
            </a: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Angabe, die </a:t>
            </a:r>
            <a:r>
              <a:rPr lang="de-DE" sz="1200" b="1" dirty="0">
                <a:effectLst/>
                <a:latin typeface="Century Gothic" panose="020B0502020202020204" pitchFamily="34" charset="0"/>
                <a:ea typeface="Calibri" panose="020F0502020204030204" pitchFamily="34" charset="0"/>
                <a:cs typeface="Times New Roman" panose="02020603050405020304" pitchFamily="18" charset="0"/>
              </a:rPr>
              <a:t>anderen</a:t>
            </a:r>
            <a:r>
              <a:rPr lang="de-DE" sz="1200" dirty="0">
                <a:effectLst/>
                <a:latin typeface="Century Gothic" panose="020B0502020202020204" pitchFamily="34" charset="0"/>
                <a:ea typeface="Calibri" panose="020F0502020204030204" pitchFamily="34" charset="0"/>
                <a:cs typeface="Times New Roman" panose="02020603050405020304" pitchFamily="18" charset="0"/>
              </a:rPr>
              <a:t> </a:t>
            </a:r>
            <a:r>
              <a:rPr lang="de-DE" sz="1200" b="0" dirty="0" err="1">
                <a:effectLst/>
                <a:latin typeface="Century Gothic" panose="020B0502020202020204" pitchFamily="34" charset="0"/>
                <a:ea typeface="Calibri" panose="020F0502020204030204" pitchFamily="34" charset="0"/>
                <a:cs typeface="Times New Roman" panose="02020603050405020304" pitchFamily="18" charset="0"/>
              </a:rPr>
              <a:t>Einblickszielen</a:t>
            </a: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 dienen</a:t>
            </a:r>
            <a:br>
              <a:rPr lang="de-DE" sz="1200" b="0" dirty="0">
                <a:effectLst/>
                <a:latin typeface="Century Gothic" panose="020B0502020202020204" pitchFamily="34" charset="0"/>
                <a:ea typeface="Calibri" panose="020F0502020204030204" pitchFamily="34" charset="0"/>
                <a:cs typeface="Times New Roman" panose="02020603050405020304" pitchFamily="18" charset="0"/>
              </a:rPr>
            </a:b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Sind grundsätzlich </a:t>
            </a:r>
            <a:r>
              <a:rPr lang="de-DE" sz="1200" b="1" dirty="0">
                <a:solidFill>
                  <a:srgbClr val="FF0000"/>
                </a:solidFill>
                <a:effectLst/>
                <a:latin typeface="Century Gothic" panose="020B0502020202020204" pitchFamily="34" charset="0"/>
                <a:ea typeface="Calibri" panose="020F0502020204030204" pitchFamily="34" charset="0"/>
                <a:cs typeface="Times New Roman" panose="02020603050405020304" pitchFamily="18" charset="0"/>
              </a:rPr>
              <a:t>wesentlich</a:t>
            </a:r>
            <a:endParaRPr lang="de-DE" sz="2800" b="1"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19" name="Textfeld 49">
            <a:extLst>
              <a:ext uri="{FF2B5EF4-FFF2-40B4-BE49-F238E27FC236}">
                <a16:creationId xmlns:a16="http://schemas.microsoft.com/office/drawing/2014/main" id="{4BD9487D-C008-4C4F-937D-E1AEFCCE8EC2}"/>
              </a:ext>
            </a:extLst>
          </p:cNvPr>
          <p:cNvSpPr txBox="1"/>
          <p:nvPr/>
        </p:nvSpPr>
        <p:spPr>
          <a:xfrm>
            <a:off x="1990667" y="5949305"/>
            <a:ext cx="3568239" cy="360015"/>
          </a:xfrm>
          <a:prstGeom prst="rect">
            <a:avLst/>
          </a:prstGeom>
          <a:solidFill>
            <a:sysClr val="window" lastClr="FFFFFF"/>
          </a:solidFill>
          <a:ln w="12700" cap="flat" cmpd="sng" algn="ctr">
            <a:solidFill>
              <a:sysClr val="window" lastClr="FFFFFF"/>
            </a:solidFill>
            <a:prstDash val="solid"/>
            <a:miter lim="800000"/>
          </a:ln>
          <a:effectLst/>
        </p:spPr>
        <p:txBody>
          <a:bodyPr rot="0" spcFirstLastPara="0" vert="horz" wrap="square" lIns="0" tIns="45720" rIns="0" bIns="45720" numCol="1" spcCol="0" rtlCol="0" fromWordArt="0" anchor="ctr" anchorCtr="0" forceAA="0" compatLnSpc="1">
            <a:prstTxWarp prst="textNoShape">
              <a:avLst/>
            </a:prstTxWarp>
            <a:noAutofit/>
          </a:bodyPr>
          <a:lstStyle/>
          <a:p>
            <a:pPr algn="ctr">
              <a:lnSpc>
                <a:spcPct val="107000"/>
              </a:lnSpc>
              <a:spcAft>
                <a:spcPts val="800"/>
              </a:spcAft>
            </a:pPr>
            <a:r>
              <a:rPr lang="de-DE" sz="1200" b="1" dirty="0">
                <a:solidFill>
                  <a:srgbClr val="00B0F0"/>
                </a:solidFill>
                <a:effectLst/>
                <a:latin typeface="Century Gothic" panose="020B0502020202020204" pitchFamily="34" charset="0"/>
                <a:ea typeface="Calibri" panose="020F0502020204030204" pitchFamily="34" charset="0"/>
                <a:cs typeface="Times New Roman" panose="02020603050405020304" pitchFamily="18" charset="0"/>
              </a:rPr>
              <a:t>Würdigung</a:t>
            </a:r>
            <a:r>
              <a:rPr lang="de-DE" sz="1200"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 </a:t>
            </a: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unter Berücksichtigung der Entscheidungsrelevanz für die Nutzer</a:t>
            </a:r>
          </a:p>
        </p:txBody>
      </p:sp>
      <p:sp>
        <p:nvSpPr>
          <p:cNvPr id="20" name="Textfeld 50">
            <a:extLst>
              <a:ext uri="{FF2B5EF4-FFF2-40B4-BE49-F238E27FC236}">
                <a16:creationId xmlns:a16="http://schemas.microsoft.com/office/drawing/2014/main" id="{85E899C9-7985-4DC8-8A59-6F361277D66B}"/>
              </a:ext>
            </a:extLst>
          </p:cNvPr>
          <p:cNvSpPr txBox="1"/>
          <p:nvPr/>
        </p:nvSpPr>
        <p:spPr>
          <a:xfrm>
            <a:off x="2003237" y="5503164"/>
            <a:ext cx="3555670" cy="360016"/>
          </a:xfrm>
          <a:prstGeom prst="roundRect">
            <a:avLst/>
          </a:prstGeom>
          <a:solidFill>
            <a:srgbClr val="FFFFA3"/>
          </a:solidFill>
          <a:ln w="6350">
            <a:solidFill>
              <a:srgbClr val="FFFFA3"/>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de-DE" sz="1400" b="1" dirty="0">
                <a:effectLst/>
                <a:latin typeface="Century Gothic" panose="020B0502020202020204" pitchFamily="34" charset="0"/>
                <a:ea typeface="Calibri" panose="020F0502020204030204" pitchFamily="34" charset="0"/>
                <a:cs typeface="Times New Roman" panose="02020603050405020304" pitchFamily="18" charset="0"/>
              </a:rPr>
              <a:t>Fehlerhafte Angabe</a:t>
            </a:r>
            <a:endParaRPr lang="de-DE" sz="2800" b="1"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21" name="Textfeld 51">
            <a:extLst>
              <a:ext uri="{FF2B5EF4-FFF2-40B4-BE49-F238E27FC236}">
                <a16:creationId xmlns:a16="http://schemas.microsoft.com/office/drawing/2014/main" id="{76DCC577-70C7-4B27-BB32-7D1F6824C8CA}"/>
              </a:ext>
            </a:extLst>
          </p:cNvPr>
          <p:cNvSpPr txBox="1"/>
          <p:nvPr/>
        </p:nvSpPr>
        <p:spPr>
          <a:xfrm>
            <a:off x="6408923" y="2628750"/>
            <a:ext cx="3490627" cy="345082"/>
          </a:xfrm>
          <a:prstGeom prst="roundRect">
            <a:avLst/>
          </a:prstGeom>
          <a:solidFill>
            <a:srgbClr val="FFFFA3"/>
          </a:solidFill>
          <a:ln w="6350">
            <a:solidFill>
              <a:srgbClr val="FFFFA3"/>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de-DE" sz="1400" b="0" dirty="0">
                <a:effectLst/>
                <a:latin typeface="Century Gothic" panose="020B0502020202020204" pitchFamily="34" charset="0"/>
                <a:ea typeface="Calibri" panose="020F0502020204030204" pitchFamily="34" charset="0"/>
                <a:cs typeface="Times New Roman" panose="02020603050405020304" pitchFamily="18" charset="0"/>
              </a:rPr>
              <a:t>Bilanz- oder GuV-Posten</a:t>
            </a:r>
          </a:p>
        </p:txBody>
      </p:sp>
      <p:sp>
        <p:nvSpPr>
          <p:cNvPr id="22" name="Textfeld 52">
            <a:extLst>
              <a:ext uri="{FF2B5EF4-FFF2-40B4-BE49-F238E27FC236}">
                <a16:creationId xmlns:a16="http://schemas.microsoft.com/office/drawing/2014/main" id="{91738106-4AB0-4B61-A097-59F723161AF6}"/>
              </a:ext>
            </a:extLst>
          </p:cNvPr>
          <p:cNvSpPr txBox="1"/>
          <p:nvPr/>
        </p:nvSpPr>
        <p:spPr>
          <a:xfrm>
            <a:off x="6043761" y="4092620"/>
            <a:ext cx="1255967" cy="1132970"/>
          </a:xfrm>
          <a:prstGeom prst="rect">
            <a:avLst/>
          </a:prstGeom>
          <a:solidFill>
            <a:sysClr val="window" lastClr="FFFFFF"/>
          </a:solidFill>
          <a:ln w="12700" cap="flat" cmpd="sng" algn="ctr">
            <a:solidFill>
              <a:sysClr val="window" lastClr="FFFFFF"/>
            </a:solidFill>
            <a:prstDash val="solid"/>
            <a:miter lim="800000"/>
          </a:ln>
          <a:effectLst/>
        </p:spPr>
        <p:txBody>
          <a:bodyPr rot="0" spcFirstLastPara="0" vert="horz" wrap="square" lIns="0" tIns="45720" rIns="0" bIns="45720" numCol="1" spcCol="0" rtlCol="0" fromWordArt="0" anchor="ctr" anchorCtr="0" forceAA="0" compatLnSpc="1">
            <a:prstTxWarp prst="textNoShape">
              <a:avLst/>
            </a:prstTxWarp>
            <a:noAutofit/>
          </a:bodyPr>
          <a:lstStyle/>
          <a:p>
            <a:pPr algn="ctr"/>
            <a:r>
              <a:rPr lang="de-DE" sz="1200" dirty="0">
                <a:effectLst/>
                <a:latin typeface="Century Gothic" panose="020B0502020202020204" pitchFamily="34" charset="0"/>
                <a:ea typeface="Calibri" panose="020F0502020204030204" pitchFamily="34" charset="0"/>
                <a:cs typeface="Times New Roman" panose="02020603050405020304" pitchFamily="18" charset="0"/>
              </a:rPr>
              <a:t>Unterlassene/</a:t>
            </a:r>
          </a:p>
          <a:p>
            <a:pPr algn="ct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fehlerhafte Angabe:</a:t>
            </a:r>
            <a:br>
              <a:rPr lang="de-DE" sz="1200" b="0" dirty="0">
                <a:effectLst/>
                <a:latin typeface="Century Gothic" panose="020B0502020202020204" pitchFamily="34" charset="0"/>
                <a:ea typeface="Calibri" panose="020F0502020204030204" pitchFamily="34" charset="0"/>
                <a:cs typeface="Times New Roman" panose="02020603050405020304" pitchFamily="18" charset="0"/>
              </a:rPr>
            </a:b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grundsätzlich</a:t>
            </a:r>
            <a:r>
              <a:rPr lang="de-DE" sz="1200" dirty="0">
                <a:effectLst/>
                <a:latin typeface="Century Gothic" panose="020B0502020202020204" pitchFamily="34" charset="0"/>
                <a:ea typeface="Calibri" panose="020F0502020204030204" pitchFamily="34" charset="0"/>
                <a:cs typeface="Times New Roman" panose="02020603050405020304" pitchFamily="18" charset="0"/>
              </a:rPr>
              <a:t> </a:t>
            </a:r>
            <a:r>
              <a:rPr lang="de-DE" sz="1200" b="1" dirty="0">
                <a:effectLst/>
                <a:latin typeface="Century Gothic" panose="020B0502020202020204" pitchFamily="34" charset="0"/>
                <a:ea typeface="Calibri" panose="020F0502020204030204" pitchFamily="34" charset="0"/>
                <a:cs typeface="Times New Roman" panose="02020603050405020304" pitchFamily="18" charset="0"/>
              </a:rPr>
              <a:t>unwesentlich</a:t>
            </a:r>
          </a:p>
        </p:txBody>
      </p:sp>
      <p:sp>
        <p:nvSpPr>
          <p:cNvPr id="23" name="Textfeld 53">
            <a:extLst>
              <a:ext uri="{FF2B5EF4-FFF2-40B4-BE49-F238E27FC236}">
                <a16:creationId xmlns:a16="http://schemas.microsoft.com/office/drawing/2014/main" id="{5280CF0C-0FEB-44D9-9849-8093A189C6D4}"/>
              </a:ext>
            </a:extLst>
          </p:cNvPr>
          <p:cNvSpPr txBox="1"/>
          <p:nvPr/>
        </p:nvSpPr>
        <p:spPr>
          <a:xfrm>
            <a:off x="8470139" y="3314713"/>
            <a:ext cx="1417950" cy="356302"/>
          </a:xfrm>
          <a:prstGeom prst="roundRect">
            <a:avLst/>
          </a:prstGeom>
          <a:solidFill>
            <a:srgbClr val="FFFFA3"/>
          </a:solidFill>
          <a:ln w="6350">
            <a:solidFill>
              <a:srgbClr val="FFFFA3"/>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de-DE" sz="1400" b="1" dirty="0">
                <a:effectLst/>
                <a:latin typeface="Century Gothic" panose="020B0502020202020204" pitchFamily="34" charset="0"/>
                <a:ea typeface="Calibri" panose="020F0502020204030204" pitchFamily="34" charset="0"/>
                <a:cs typeface="Times New Roman" panose="02020603050405020304" pitchFamily="18" charset="0"/>
              </a:rPr>
              <a:t>wesentlich</a:t>
            </a:r>
          </a:p>
        </p:txBody>
      </p:sp>
      <p:sp>
        <p:nvSpPr>
          <p:cNvPr id="24" name="Textfeld 54">
            <a:extLst>
              <a:ext uri="{FF2B5EF4-FFF2-40B4-BE49-F238E27FC236}">
                <a16:creationId xmlns:a16="http://schemas.microsoft.com/office/drawing/2014/main" id="{B5D17F85-36A3-498C-8644-A7F582765A65}"/>
              </a:ext>
            </a:extLst>
          </p:cNvPr>
          <p:cNvSpPr txBox="1"/>
          <p:nvPr/>
        </p:nvSpPr>
        <p:spPr>
          <a:xfrm>
            <a:off x="7470296" y="4059791"/>
            <a:ext cx="1255967" cy="933506"/>
          </a:xfrm>
          <a:prstGeom prst="rect">
            <a:avLst/>
          </a:prstGeom>
          <a:solidFill>
            <a:sysClr val="window" lastClr="FFFFFF"/>
          </a:solidFill>
          <a:ln w="12700" cap="flat" cmpd="sng" algn="ctr">
            <a:solidFill>
              <a:sysClr val="window" lastClr="FFFFFF"/>
            </a:solidFill>
            <a:prstDash val="solid"/>
            <a:miter lim="800000"/>
          </a:ln>
          <a:effectLst/>
        </p:spPr>
        <p:txBody>
          <a:bodyPr rot="0" spcFirstLastPara="0" vert="horz" wrap="square" lIns="0" tIns="45720" rIns="0" bIns="45720" numCol="1" spcCol="0" rtlCol="0" fromWordArt="0" anchor="ctr" anchorCtr="0" forceAA="0" compatLnSpc="1">
            <a:prstTxWarp prst="textNoShape">
              <a:avLst/>
            </a:prstTxWarp>
            <a:noAutofit/>
          </a:bodyPr>
          <a:lstStyle/>
          <a:p>
            <a:pPr algn="ctr">
              <a:lnSpc>
                <a:spcPct val="107000"/>
              </a:lnSpc>
              <a:spcAft>
                <a:spcPts val="800"/>
              </a:spcAft>
            </a:pPr>
            <a:r>
              <a:rPr lang="de-DE" sz="1200" dirty="0">
                <a:effectLst/>
                <a:latin typeface="Century Gothic" panose="020B0502020202020204" pitchFamily="34" charset="0"/>
                <a:ea typeface="Calibri" panose="020F0502020204030204" pitchFamily="34" charset="0"/>
                <a:cs typeface="Times New Roman" panose="02020603050405020304" pitchFamily="18" charset="0"/>
              </a:rPr>
              <a:t>Unterlassene</a:t>
            </a: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 Angaben:</a:t>
            </a:r>
            <a:br>
              <a:rPr lang="de-DE" sz="1200" b="0" dirty="0">
                <a:effectLst/>
                <a:latin typeface="Century Gothic" panose="020B0502020202020204" pitchFamily="34" charset="0"/>
                <a:ea typeface="Calibri" panose="020F0502020204030204" pitchFamily="34" charset="0"/>
                <a:cs typeface="Times New Roman" panose="02020603050405020304" pitchFamily="18" charset="0"/>
              </a:rPr>
            </a:b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grundsätzlic</a:t>
            </a:r>
            <a:r>
              <a:rPr lang="de-DE" sz="1200" b="0" dirty="0">
                <a:latin typeface="Century Gothic" panose="020B0502020202020204" pitchFamily="34" charset="0"/>
                <a:ea typeface="Calibri" panose="020F0502020204030204" pitchFamily="34" charset="0"/>
                <a:cs typeface="Times New Roman" panose="02020603050405020304" pitchFamily="18" charset="0"/>
              </a:rPr>
              <a:t>h </a:t>
            </a:r>
            <a:r>
              <a:rPr lang="de-DE" sz="1200" b="1" dirty="0">
                <a:solidFill>
                  <a:srgbClr val="FF0000"/>
                </a:solidFill>
                <a:effectLst/>
                <a:latin typeface="Century Gothic" panose="020B0502020202020204" pitchFamily="34" charset="0"/>
                <a:ea typeface="Calibri" panose="020F0502020204030204" pitchFamily="34" charset="0"/>
                <a:cs typeface="Times New Roman" panose="02020603050405020304" pitchFamily="18" charset="0"/>
              </a:rPr>
              <a:t>wesentlich</a:t>
            </a:r>
            <a:endParaRPr lang="de-DE" sz="1200" b="1"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25" name="Textfeld 55">
            <a:extLst>
              <a:ext uri="{FF2B5EF4-FFF2-40B4-BE49-F238E27FC236}">
                <a16:creationId xmlns:a16="http://schemas.microsoft.com/office/drawing/2014/main" id="{0AACC311-71F7-45E5-8D9C-F3A1B8E0F779}"/>
              </a:ext>
            </a:extLst>
          </p:cNvPr>
          <p:cNvSpPr txBox="1"/>
          <p:nvPr/>
        </p:nvSpPr>
        <p:spPr>
          <a:xfrm>
            <a:off x="8769729" y="4057422"/>
            <a:ext cx="1430727" cy="1372299"/>
          </a:xfrm>
          <a:prstGeom prst="rect">
            <a:avLst/>
          </a:prstGeom>
          <a:solidFill>
            <a:sysClr val="window" lastClr="FFFFFF"/>
          </a:solidFill>
          <a:ln w="12700" cap="flat" cmpd="sng" algn="ctr">
            <a:solidFill>
              <a:sysClr val="window" lastClr="FFFFFF"/>
            </a:solidFill>
            <a:prstDash val="solid"/>
            <a:miter lim="800000"/>
          </a:ln>
          <a:effectLst/>
        </p:spPr>
        <p:txBody>
          <a:bodyPr rot="0" spcFirstLastPara="0" vert="horz" wrap="square" lIns="0" tIns="45720" rIns="0" bIns="45720" numCol="1" spcCol="0" rtlCol="0" fromWordArt="0" anchor="ctr" anchorCtr="0" forceAA="0" compatLnSpc="1">
            <a:prstTxWarp prst="textNoShape">
              <a:avLst/>
            </a:prstTxWarp>
            <a:noAutofit/>
          </a:bodyPr>
          <a:lstStyle/>
          <a:p>
            <a:pPr algn="ctr">
              <a:lnSpc>
                <a:spcPct val="107000"/>
              </a:lnSpc>
              <a:spcAft>
                <a:spcPts val="800"/>
              </a:spcAft>
            </a:pPr>
            <a:r>
              <a:rPr lang="de-DE" sz="1200" b="1" dirty="0">
                <a:effectLst/>
                <a:latin typeface="Century Gothic" panose="020B0502020202020204" pitchFamily="34" charset="0"/>
                <a:ea typeface="Calibri" panose="020F0502020204030204" pitchFamily="34" charset="0"/>
                <a:cs typeface="Times New Roman" panose="02020603050405020304" pitchFamily="18" charset="0"/>
              </a:rPr>
              <a:t>Fehlerhafte</a:t>
            </a:r>
            <a:r>
              <a:rPr lang="de-DE" sz="1200" dirty="0">
                <a:effectLst/>
                <a:latin typeface="Century Gothic" panose="020B0502020202020204" pitchFamily="34" charset="0"/>
                <a:ea typeface="Calibri" panose="020F0502020204030204" pitchFamily="34" charset="0"/>
                <a:cs typeface="Times New Roman" panose="02020603050405020304" pitchFamily="18" charset="0"/>
              </a:rPr>
              <a:t> </a:t>
            </a: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Angaben</a:t>
            </a:r>
            <a:r>
              <a:rPr lang="de-DE" sz="1200" dirty="0">
                <a:effectLst/>
                <a:latin typeface="Century Gothic" panose="020B0502020202020204" pitchFamily="34" charset="0"/>
                <a:ea typeface="Calibri" panose="020F0502020204030204" pitchFamily="34" charset="0"/>
                <a:cs typeface="Times New Roman" panose="02020603050405020304" pitchFamily="18" charset="0"/>
              </a:rPr>
              <a:t>:</a:t>
            </a:r>
            <a:br>
              <a:rPr lang="de-DE" sz="1200" dirty="0">
                <a:effectLst/>
                <a:latin typeface="Century Gothic" panose="020B0502020202020204" pitchFamily="34" charset="0"/>
                <a:ea typeface="Calibri" panose="020F0502020204030204" pitchFamily="34" charset="0"/>
                <a:cs typeface="Times New Roman" panose="02020603050405020304" pitchFamily="18" charset="0"/>
              </a:rPr>
            </a:br>
            <a:r>
              <a:rPr lang="de-DE" sz="1200" b="1" dirty="0">
                <a:solidFill>
                  <a:srgbClr val="00B0F0"/>
                </a:solidFill>
                <a:effectLst/>
                <a:latin typeface="Century Gothic" panose="020B0502020202020204" pitchFamily="34" charset="0"/>
                <a:ea typeface="Calibri" panose="020F0502020204030204" pitchFamily="34" charset="0"/>
                <a:cs typeface="Times New Roman" panose="02020603050405020304" pitchFamily="18" charset="0"/>
              </a:rPr>
              <a:t>Würdigung</a:t>
            </a:r>
            <a:r>
              <a:rPr lang="de-DE" sz="1200" dirty="0">
                <a:solidFill>
                  <a:srgbClr val="0070C0"/>
                </a:solidFill>
                <a:effectLst/>
                <a:latin typeface="Century Gothic" panose="020B0502020202020204" pitchFamily="34" charset="0"/>
                <a:ea typeface="Calibri" panose="020F0502020204030204" pitchFamily="34" charset="0"/>
                <a:cs typeface="Times New Roman" panose="02020603050405020304" pitchFamily="18" charset="0"/>
              </a:rPr>
              <a:t> </a:t>
            </a:r>
            <a:r>
              <a:rPr lang="de-DE" sz="1200" b="0" dirty="0">
                <a:effectLst/>
                <a:latin typeface="Century Gothic" panose="020B0502020202020204" pitchFamily="34" charset="0"/>
                <a:ea typeface="Calibri" panose="020F0502020204030204" pitchFamily="34" charset="0"/>
                <a:cs typeface="Times New Roman" panose="02020603050405020304" pitchFamily="18" charset="0"/>
              </a:rPr>
              <a:t>unter Berücksichtigung der Entscheidungs-relevanz für die Nutzer</a:t>
            </a:r>
          </a:p>
        </p:txBody>
      </p:sp>
      <p:sp>
        <p:nvSpPr>
          <p:cNvPr id="26" name="Rechteck: abgerundete Ecken 25">
            <a:extLst>
              <a:ext uri="{FF2B5EF4-FFF2-40B4-BE49-F238E27FC236}">
                <a16:creationId xmlns:a16="http://schemas.microsoft.com/office/drawing/2014/main" id="{D3F63761-81A9-4188-9258-C0658326B96C}"/>
              </a:ext>
            </a:extLst>
          </p:cNvPr>
          <p:cNvSpPr/>
          <p:nvPr/>
        </p:nvSpPr>
        <p:spPr>
          <a:xfrm>
            <a:off x="1799050" y="1035278"/>
            <a:ext cx="8375829" cy="395865"/>
          </a:xfrm>
          <a:prstGeom prst="roundRect">
            <a:avLst/>
          </a:prstGeom>
          <a:solidFill>
            <a:srgbClr val="CCECFF"/>
          </a:solidFill>
          <a:ln w="12700" cap="flat" cmpd="sng" algn="ctr">
            <a:solidFill>
              <a:srgbClr val="CCECFF"/>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de-DE" sz="1400" b="1"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Wesentlichkeit Anhang</a:t>
            </a:r>
            <a:endParaRPr lang="de-DE" sz="14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27" name="Textfeld 51">
            <a:extLst>
              <a:ext uri="{FF2B5EF4-FFF2-40B4-BE49-F238E27FC236}">
                <a16:creationId xmlns:a16="http://schemas.microsoft.com/office/drawing/2014/main" id="{88DAFDFC-6FC8-460A-9D07-5EB6A2F07B9F}"/>
              </a:ext>
            </a:extLst>
          </p:cNvPr>
          <p:cNvSpPr txBox="1"/>
          <p:nvPr/>
        </p:nvSpPr>
        <p:spPr>
          <a:xfrm>
            <a:off x="6460680" y="3324239"/>
            <a:ext cx="1377772" cy="345082"/>
          </a:xfrm>
          <a:prstGeom prst="roundRect">
            <a:avLst/>
          </a:prstGeom>
          <a:solidFill>
            <a:srgbClr val="FFFFA3"/>
          </a:solidFill>
          <a:ln w="6350">
            <a:solidFill>
              <a:srgbClr val="FFFFA3"/>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de-DE" sz="1400" b="1" dirty="0">
                <a:solidFill>
                  <a:srgbClr val="FF0000"/>
                </a:solidFill>
                <a:effectLst/>
                <a:latin typeface="Century Gothic" panose="020B0502020202020204" pitchFamily="34" charset="0"/>
                <a:ea typeface="Calibri" panose="020F0502020204030204" pitchFamily="34" charset="0"/>
                <a:cs typeface="Times New Roman" panose="02020603050405020304" pitchFamily="18" charset="0"/>
              </a:rPr>
              <a:t>un</a:t>
            </a:r>
            <a:r>
              <a:rPr lang="de-DE" sz="1400" b="1" dirty="0">
                <a:effectLst/>
                <a:latin typeface="Century Gothic" panose="020B0502020202020204" pitchFamily="34" charset="0"/>
                <a:ea typeface="Calibri" panose="020F0502020204030204" pitchFamily="34" charset="0"/>
                <a:cs typeface="Times New Roman" panose="02020603050405020304" pitchFamily="18" charset="0"/>
              </a:rPr>
              <a:t>wesentlich</a:t>
            </a:r>
          </a:p>
        </p:txBody>
      </p:sp>
      <p:sp>
        <p:nvSpPr>
          <p:cNvPr id="28" name="Pfeil: nach unten 27">
            <a:extLst>
              <a:ext uri="{FF2B5EF4-FFF2-40B4-BE49-F238E27FC236}">
                <a16:creationId xmlns:a16="http://schemas.microsoft.com/office/drawing/2014/main" id="{7230AC65-7B23-4E40-B8EF-317DAD9C94C1}"/>
              </a:ext>
            </a:extLst>
          </p:cNvPr>
          <p:cNvSpPr/>
          <p:nvPr/>
        </p:nvSpPr>
        <p:spPr>
          <a:xfrm>
            <a:off x="6581257" y="3747538"/>
            <a:ext cx="183316" cy="345082"/>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cxnSp>
        <p:nvCxnSpPr>
          <p:cNvPr id="29" name="Verbinder: gewinkelt 28">
            <a:extLst>
              <a:ext uri="{FF2B5EF4-FFF2-40B4-BE49-F238E27FC236}">
                <a16:creationId xmlns:a16="http://schemas.microsoft.com/office/drawing/2014/main" id="{95613FBA-F708-4236-B32A-1797DA31DD6D}"/>
              </a:ext>
            </a:extLst>
          </p:cNvPr>
          <p:cNvCxnSpPr>
            <a:cxnSpLocks/>
          </p:cNvCxnSpPr>
          <p:nvPr/>
        </p:nvCxnSpPr>
        <p:spPr>
          <a:xfrm rot="5400000">
            <a:off x="7757547" y="3070642"/>
            <a:ext cx="502279" cy="340470"/>
          </a:xfrm>
          <a:prstGeom prst="bentConnector2">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Verbinder: gewinkelt 29">
            <a:extLst>
              <a:ext uri="{FF2B5EF4-FFF2-40B4-BE49-F238E27FC236}">
                <a16:creationId xmlns:a16="http://schemas.microsoft.com/office/drawing/2014/main" id="{775B7406-9DF1-4F00-A5E1-1D534C222002}"/>
              </a:ext>
            </a:extLst>
          </p:cNvPr>
          <p:cNvCxnSpPr>
            <a:cxnSpLocks/>
            <a:endCxn id="23" idx="1"/>
          </p:cNvCxnSpPr>
          <p:nvPr/>
        </p:nvCxnSpPr>
        <p:spPr>
          <a:xfrm rot="16200000" flipH="1">
            <a:off x="8073154" y="3095879"/>
            <a:ext cx="499036" cy="294934"/>
          </a:xfrm>
          <a:prstGeom prst="bentConnector2">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Verbinder: gewinkelt 30">
            <a:extLst>
              <a:ext uri="{FF2B5EF4-FFF2-40B4-BE49-F238E27FC236}">
                <a16:creationId xmlns:a16="http://schemas.microsoft.com/office/drawing/2014/main" id="{7AD73E60-0EEB-4F11-B72D-001FCBBE0E9C}"/>
              </a:ext>
            </a:extLst>
          </p:cNvPr>
          <p:cNvCxnSpPr>
            <a:cxnSpLocks/>
            <a:stCxn id="9" idx="2"/>
            <a:endCxn id="12" idx="0"/>
          </p:cNvCxnSpPr>
          <p:nvPr/>
        </p:nvCxnSpPr>
        <p:spPr>
          <a:xfrm rot="5400000">
            <a:off x="3046488" y="1881775"/>
            <a:ext cx="312468" cy="1047377"/>
          </a:xfrm>
          <a:prstGeom prst="bentConnector3">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Verbinder: gewinkelt 31">
            <a:extLst>
              <a:ext uri="{FF2B5EF4-FFF2-40B4-BE49-F238E27FC236}">
                <a16:creationId xmlns:a16="http://schemas.microsoft.com/office/drawing/2014/main" id="{1A132D4C-96D6-454D-B5FC-96D95F2BADC8}"/>
              </a:ext>
            </a:extLst>
          </p:cNvPr>
          <p:cNvCxnSpPr>
            <a:cxnSpLocks/>
            <a:stCxn id="9" idx="2"/>
            <a:endCxn id="13" idx="0"/>
          </p:cNvCxnSpPr>
          <p:nvPr/>
        </p:nvCxnSpPr>
        <p:spPr>
          <a:xfrm rot="16200000" flipH="1">
            <a:off x="4109427" y="1866212"/>
            <a:ext cx="313303" cy="1079336"/>
          </a:xfrm>
          <a:prstGeom prst="bentConnector3">
            <a:avLst>
              <a:gd name="adj1" fmla="val 50000"/>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Verbinder: gewinkelt 34">
            <a:extLst>
              <a:ext uri="{FF2B5EF4-FFF2-40B4-BE49-F238E27FC236}">
                <a16:creationId xmlns:a16="http://schemas.microsoft.com/office/drawing/2014/main" id="{1E744AD3-5F18-45CA-958C-22775B8BF625}"/>
              </a:ext>
            </a:extLst>
          </p:cNvPr>
          <p:cNvCxnSpPr>
            <a:stCxn id="23" idx="2"/>
            <a:endCxn id="25" idx="0"/>
          </p:cNvCxnSpPr>
          <p:nvPr/>
        </p:nvCxnSpPr>
        <p:spPr>
          <a:xfrm rot="16200000" flipH="1">
            <a:off x="9138900" y="3711228"/>
            <a:ext cx="386407" cy="305979"/>
          </a:xfrm>
          <a:prstGeom prst="bentConnector3">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Verbinder: gewinkelt 35">
            <a:extLst>
              <a:ext uri="{FF2B5EF4-FFF2-40B4-BE49-F238E27FC236}">
                <a16:creationId xmlns:a16="http://schemas.microsoft.com/office/drawing/2014/main" id="{E65FD84A-2AE7-4D7D-B7DE-850462D258C6}"/>
              </a:ext>
            </a:extLst>
          </p:cNvPr>
          <p:cNvCxnSpPr>
            <a:stCxn id="23" idx="2"/>
            <a:endCxn id="24" idx="0"/>
          </p:cNvCxnSpPr>
          <p:nvPr/>
        </p:nvCxnSpPr>
        <p:spPr>
          <a:xfrm rot="5400000">
            <a:off x="8444309" y="3324986"/>
            <a:ext cx="388776" cy="1080834"/>
          </a:xfrm>
          <a:prstGeom prst="bentConnector3">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312262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1">
            <a:extLst>
              <a:ext uri="{FF2B5EF4-FFF2-40B4-BE49-F238E27FC236}">
                <a16:creationId xmlns:a16="http://schemas.microsoft.com/office/drawing/2014/main" id="{CBBA5C77-63E7-44C0-A198-1A3674C974B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6" name="Rectangle 2">
            <a:extLst>
              <a:ext uri="{FF2B5EF4-FFF2-40B4-BE49-F238E27FC236}">
                <a16:creationId xmlns:a16="http://schemas.microsoft.com/office/drawing/2014/main" id="{C191D246-0A64-4F86-AA4D-FC45C1593D02}"/>
              </a:ext>
            </a:extLst>
          </p:cNvPr>
          <p:cNvSpPr txBox="1">
            <a:spLocks/>
          </p:cNvSpPr>
          <p:nvPr/>
        </p:nvSpPr>
        <p:spPr bwMode="auto">
          <a:xfrm>
            <a:off x="998975"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4.4	</a:t>
            </a:r>
            <a:r>
              <a:rPr lang="de-DE" sz="2800" dirty="0">
                <a:latin typeface="Century Gothic" panose="020B0502020202020204" pitchFamily="34" charset="0"/>
              </a:rPr>
              <a:t>Reaktionen des Abschlussprüfers auf beurteilte Risiken (ISA [DE] 330)</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4.4.1</a:t>
            </a:r>
            <a:r>
              <a:rPr lang="de-DE" sz="1800" b="0" dirty="0">
                <a:latin typeface="Century Gothic" panose="020B0502020202020204" pitchFamily="34" charset="0"/>
              </a:rPr>
              <a:t>	Verknüpfung ISA [DE] 315 (</a:t>
            </a:r>
            <a:r>
              <a:rPr lang="de-DE" sz="1800" b="0" dirty="0" err="1">
                <a:latin typeface="Century Gothic" panose="020B0502020202020204" pitchFamily="34" charset="0"/>
              </a:rPr>
              <a:t>Revised</a:t>
            </a:r>
            <a:r>
              <a:rPr lang="de-DE" sz="1800" b="0" dirty="0">
                <a:latin typeface="Century Gothic" panose="020B0502020202020204" pitchFamily="34" charset="0"/>
              </a:rPr>
              <a:t> 2019) und ISA [DE] 330</a:t>
            </a:r>
          </a:p>
          <a:p>
            <a:pPr marL="2724150" lvl="4" indent="-895350">
              <a:spcBef>
                <a:spcPts val="600"/>
              </a:spcBef>
              <a:spcAft>
                <a:spcPts val="600"/>
              </a:spcAft>
              <a:tabLst>
                <a:tab pos="444500" algn="l"/>
              </a:tabLst>
            </a:pPr>
            <a:r>
              <a:rPr lang="de-DE" sz="1800" dirty="0">
                <a:latin typeface="Century Gothic" panose="020B0502020202020204" pitchFamily="34" charset="0"/>
              </a:rPr>
              <a:t>4.4.2	</a:t>
            </a:r>
            <a:r>
              <a:rPr lang="de-DE" sz="1800" b="0" dirty="0">
                <a:latin typeface="Century Gothic" panose="020B0502020202020204" pitchFamily="34" charset="0"/>
              </a:rPr>
              <a:t>Entwicklung einer Prüfungsstrategie</a:t>
            </a:r>
          </a:p>
          <a:p>
            <a:pPr marL="2724150" lvl="4" indent="-895350">
              <a:spcBef>
                <a:spcPts val="600"/>
              </a:spcBef>
              <a:spcAft>
                <a:spcPts val="600"/>
              </a:spcAft>
              <a:tabLst>
                <a:tab pos="444500" algn="l"/>
              </a:tabLst>
            </a:pPr>
            <a:r>
              <a:rPr lang="de-DE" sz="1800" dirty="0">
                <a:latin typeface="Century Gothic" panose="020B0502020202020204" pitchFamily="34" charset="0"/>
              </a:rPr>
              <a:t>4.4.3	</a:t>
            </a:r>
            <a:r>
              <a:rPr lang="de-DE" sz="1800" b="0" dirty="0">
                <a:latin typeface="Century Gothic" panose="020B0502020202020204" pitchFamily="34" charset="0"/>
              </a:rPr>
              <a:t>Zeitliche Einteilung von Prüfungshandlungen</a:t>
            </a:r>
          </a:p>
          <a:p>
            <a:pPr marL="2724150" lvl="4" indent="-895350">
              <a:spcBef>
                <a:spcPts val="600"/>
              </a:spcBef>
              <a:spcAft>
                <a:spcPts val="600"/>
              </a:spcAft>
              <a:tabLst>
                <a:tab pos="444500" algn="l"/>
              </a:tabLst>
            </a:pPr>
            <a:r>
              <a:rPr lang="de-DE" sz="1800" dirty="0">
                <a:latin typeface="Century Gothic" panose="020B0502020202020204" pitchFamily="34" charset="0"/>
              </a:rPr>
              <a:t>4.4.4	</a:t>
            </a:r>
            <a:r>
              <a:rPr lang="de-DE" sz="1800" b="0" dirty="0">
                <a:latin typeface="Century Gothic" panose="020B0502020202020204" pitchFamily="34" charset="0"/>
              </a:rPr>
              <a:t>Mittelbare Kontrolle – Beispiel</a:t>
            </a:r>
          </a:p>
          <a:p>
            <a:pPr marL="2724150" lvl="4" indent="-895350">
              <a:spcBef>
                <a:spcPts val="600"/>
              </a:spcBef>
              <a:spcAft>
                <a:spcPts val="600"/>
              </a:spcAft>
              <a:tabLst>
                <a:tab pos="444500" algn="l"/>
              </a:tabLst>
            </a:pPr>
            <a:r>
              <a:rPr lang="de-DE" sz="1800" dirty="0">
                <a:latin typeface="Century Gothic" panose="020B0502020202020204" pitchFamily="34" charset="0"/>
              </a:rPr>
              <a:t>4.4.5	</a:t>
            </a:r>
            <a:r>
              <a:rPr lang="de-DE" sz="1800" b="0" dirty="0">
                <a:latin typeface="Century Gothic" panose="020B0502020202020204" pitchFamily="34" charset="0"/>
              </a:rPr>
              <a:t>Dual-Purpose-Test – Beispiel</a:t>
            </a:r>
          </a:p>
          <a:p>
            <a:pPr marL="2724150" lvl="4" indent="-895350">
              <a:spcBef>
                <a:spcPts val="600"/>
              </a:spcBef>
              <a:spcAft>
                <a:spcPts val="600"/>
              </a:spcAft>
              <a:tabLst>
                <a:tab pos="444500" algn="l"/>
              </a:tabLst>
            </a:pPr>
            <a:r>
              <a:rPr lang="de-DE" sz="1800" dirty="0">
                <a:latin typeface="Century Gothic" panose="020B0502020202020204" pitchFamily="34" charset="0"/>
              </a:rPr>
              <a:t>4.4.6	</a:t>
            </a:r>
            <a:r>
              <a:rPr lang="de-DE" sz="1800" b="0" dirty="0">
                <a:latin typeface="Century Gothic" panose="020B0502020202020204" pitchFamily="34" charset="0"/>
              </a:rPr>
              <a:t>Funktionsprüfungen</a:t>
            </a:r>
          </a:p>
          <a:p>
            <a:pPr marL="2724150" lvl="4" indent="-895350">
              <a:spcBef>
                <a:spcPts val="600"/>
              </a:spcBef>
              <a:spcAft>
                <a:spcPts val="600"/>
              </a:spcAft>
              <a:tabLst>
                <a:tab pos="444500" algn="l"/>
              </a:tabLst>
            </a:pPr>
            <a:r>
              <a:rPr lang="de-DE" sz="1800" dirty="0">
                <a:latin typeface="Century Gothic" panose="020B0502020202020204" pitchFamily="34" charset="0"/>
              </a:rPr>
              <a:t>4.4.7	</a:t>
            </a:r>
            <a:r>
              <a:rPr lang="de-DE" sz="1800" b="0" dirty="0">
                <a:latin typeface="Century Gothic" panose="020B0502020202020204" pitchFamily="34" charset="0"/>
              </a:rPr>
              <a:t>Funktionsprüfungen in Vorjahren</a:t>
            </a:r>
          </a:p>
          <a:p>
            <a:pPr marL="2724150" lvl="4" indent="-895350">
              <a:spcBef>
                <a:spcPts val="600"/>
              </a:spcBef>
              <a:spcAft>
                <a:spcPts val="600"/>
              </a:spcAft>
              <a:tabLst>
                <a:tab pos="444500" algn="l"/>
              </a:tabLst>
            </a:pPr>
            <a:r>
              <a:rPr lang="de-DE" sz="1800" dirty="0">
                <a:latin typeface="Century Gothic" panose="020B0502020202020204" pitchFamily="34" charset="0"/>
              </a:rPr>
              <a:t>4.4.8	</a:t>
            </a:r>
            <a:r>
              <a:rPr lang="de-DE" sz="1800" b="0" dirty="0">
                <a:latin typeface="Century Gothic" panose="020B0502020202020204" pitchFamily="34" charset="0"/>
              </a:rPr>
              <a:t>Externe Bestätigungen</a:t>
            </a:r>
          </a:p>
          <a:p>
            <a:pPr marL="2724150" lvl="4" indent="-895350">
              <a:spcBef>
                <a:spcPts val="600"/>
              </a:spcBef>
              <a:spcAft>
                <a:spcPts val="600"/>
              </a:spcAft>
              <a:tabLst>
                <a:tab pos="444500" algn="l"/>
              </a:tabLst>
            </a:pPr>
            <a:r>
              <a:rPr lang="de-DE" sz="1800" dirty="0">
                <a:latin typeface="Century Gothic" panose="020B0502020202020204" pitchFamily="34" charset="0"/>
              </a:rPr>
              <a:t>4.4.9	</a:t>
            </a:r>
            <a:r>
              <a:rPr lang="de-DE" sz="1800" b="0" dirty="0">
                <a:latin typeface="Century Gothic" panose="020B0502020202020204" pitchFamily="34" charset="0"/>
              </a:rPr>
              <a:t>Aussagebezogene Prüfungshandlungen – Beispiel</a:t>
            </a:r>
          </a:p>
        </p:txBody>
      </p:sp>
    </p:spTree>
    <p:extLst>
      <p:ext uri="{BB962C8B-B14F-4D97-AF65-F5344CB8AC3E}">
        <p14:creationId xmlns:p14="http://schemas.microsoft.com/office/powerpoint/2010/main" val="89685824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4.4.1 Verknüpfung ISA [DE] 315 (</a:t>
            </a:r>
            <a:r>
              <a:rPr lang="de-DE" altLang="de-DE" dirty="0" err="1">
                <a:solidFill>
                  <a:srgbClr val="00B0F0"/>
                </a:solidFill>
                <a:latin typeface="Century Gothic" panose="020B0502020202020204" pitchFamily="34" charset="0"/>
              </a:rPr>
              <a:t>Revised</a:t>
            </a:r>
            <a:r>
              <a:rPr lang="de-DE" altLang="de-DE" dirty="0">
                <a:solidFill>
                  <a:srgbClr val="00B0F0"/>
                </a:solidFill>
                <a:latin typeface="Century Gothic" panose="020B0502020202020204" pitchFamily="34" charset="0"/>
              </a:rPr>
              <a:t> 2019) und ISA [DE] 330</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44" name="Rechteck: abgerundete Ecken 43">
            <a:extLst>
              <a:ext uri="{FF2B5EF4-FFF2-40B4-BE49-F238E27FC236}">
                <a16:creationId xmlns:a16="http://schemas.microsoft.com/office/drawing/2014/main" id="{18B9B363-E6C6-4E92-81DE-F4EAA155A7A5}"/>
              </a:ext>
            </a:extLst>
          </p:cNvPr>
          <p:cNvSpPr/>
          <p:nvPr/>
        </p:nvSpPr>
        <p:spPr>
          <a:xfrm>
            <a:off x="1775520" y="1644595"/>
            <a:ext cx="6787960" cy="645928"/>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chemeClr val="bg1"/>
                </a:solidFill>
                <a:highlight>
                  <a:srgbClr val="FF0000"/>
                </a:highlight>
                <a:latin typeface="Century Gothic" panose="020B0502020202020204" pitchFamily="34" charset="0"/>
              </a:rPr>
              <a:t>Beurteilte Risiken</a:t>
            </a:r>
            <a:r>
              <a:rPr lang="de-DE" sz="1600" b="1" dirty="0">
                <a:solidFill>
                  <a:schemeClr val="bg1"/>
                </a:solidFill>
                <a:latin typeface="Century Gothic" panose="020B0502020202020204" pitchFamily="34" charset="0"/>
              </a:rPr>
              <a:t> </a:t>
            </a:r>
            <a:r>
              <a:rPr lang="de-DE" sz="1600" b="0" dirty="0">
                <a:solidFill>
                  <a:schemeClr val="tx1"/>
                </a:solidFill>
                <a:latin typeface="Century Gothic" panose="020B0502020202020204" pitchFamily="34" charset="0"/>
              </a:rPr>
              <a:t>wesentlicher falscher Darstellungen </a:t>
            </a:r>
          </a:p>
          <a:p>
            <a:pPr algn="ctr"/>
            <a:r>
              <a:rPr lang="de-DE" sz="1600" b="0" dirty="0">
                <a:solidFill>
                  <a:schemeClr val="tx1"/>
                </a:solidFill>
                <a:latin typeface="Century Gothic" panose="020B0502020202020204" pitchFamily="34" charset="0"/>
              </a:rPr>
              <a:t>auf Aussageebene</a:t>
            </a:r>
          </a:p>
        </p:txBody>
      </p:sp>
      <p:sp>
        <p:nvSpPr>
          <p:cNvPr id="45" name="Rechteck: abgerundete Ecken 44">
            <a:extLst>
              <a:ext uri="{FF2B5EF4-FFF2-40B4-BE49-F238E27FC236}">
                <a16:creationId xmlns:a16="http://schemas.microsoft.com/office/drawing/2014/main" id="{5BEF9DDF-429F-41FB-B1DE-77D979F982AC}"/>
              </a:ext>
            </a:extLst>
          </p:cNvPr>
          <p:cNvSpPr/>
          <p:nvPr/>
        </p:nvSpPr>
        <p:spPr>
          <a:xfrm>
            <a:off x="1775520" y="5087799"/>
            <a:ext cx="6787960" cy="645928"/>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0" dirty="0">
                <a:solidFill>
                  <a:schemeClr val="tx1"/>
                </a:solidFill>
                <a:latin typeface="Century Gothic" panose="020B0502020202020204" pitchFamily="34" charset="0"/>
              </a:rPr>
              <a:t>Planung und Durchführung weiterer </a:t>
            </a:r>
            <a:r>
              <a:rPr lang="de-DE" sz="1600" b="1" dirty="0">
                <a:solidFill>
                  <a:schemeClr val="bg1"/>
                </a:solidFill>
                <a:highlight>
                  <a:srgbClr val="FF0000"/>
                </a:highlight>
                <a:latin typeface="Century Gothic" panose="020B0502020202020204" pitchFamily="34" charset="0"/>
              </a:rPr>
              <a:t>Prüfungshandlungen</a:t>
            </a:r>
            <a:r>
              <a:rPr lang="de-DE" sz="1600" dirty="0">
                <a:solidFill>
                  <a:schemeClr val="tx1"/>
                </a:solidFill>
                <a:latin typeface="Century Gothic" panose="020B0502020202020204" pitchFamily="34" charset="0"/>
              </a:rPr>
              <a:t> </a:t>
            </a:r>
          </a:p>
          <a:p>
            <a:pPr algn="ctr"/>
            <a:r>
              <a:rPr lang="de-DE" sz="1600" b="0" dirty="0">
                <a:solidFill>
                  <a:schemeClr val="tx1"/>
                </a:solidFill>
                <a:latin typeface="Century Gothic" panose="020B0502020202020204" pitchFamily="34" charset="0"/>
              </a:rPr>
              <a:t>nach Art, zeitlicher Einteilung und Umfang</a:t>
            </a:r>
          </a:p>
        </p:txBody>
      </p:sp>
      <p:sp>
        <p:nvSpPr>
          <p:cNvPr id="83" name="Pfeil: nach unten 82">
            <a:extLst>
              <a:ext uri="{FF2B5EF4-FFF2-40B4-BE49-F238E27FC236}">
                <a16:creationId xmlns:a16="http://schemas.microsoft.com/office/drawing/2014/main" id="{866CC9FD-FC87-4CCB-8E23-6EBEA4A65105}"/>
              </a:ext>
            </a:extLst>
          </p:cNvPr>
          <p:cNvSpPr/>
          <p:nvPr/>
        </p:nvSpPr>
        <p:spPr>
          <a:xfrm>
            <a:off x="4424232" y="2398337"/>
            <a:ext cx="360000" cy="2596551"/>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84" name="Textfeld 83">
            <a:extLst>
              <a:ext uri="{FF2B5EF4-FFF2-40B4-BE49-F238E27FC236}">
                <a16:creationId xmlns:a16="http://schemas.microsoft.com/office/drawing/2014/main" id="{E60AE363-1E88-4947-9A5A-E30F76A272CE}"/>
              </a:ext>
            </a:extLst>
          </p:cNvPr>
          <p:cNvSpPr txBox="1"/>
          <p:nvPr/>
        </p:nvSpPr>
        <p:spPr>
          <a:xfrm>
            <a:off x="1805824" y="2952428"/>
            <a:ext cx="2600587" cy="1384995"/>
          </a:xfrm>
          <a:prstGeom prst="rect">
            <a:avLst/>
          </a:prstGeom>
          <a:noFill/>
        </p:spPr>
        <p:txBody>
          <a:bodyPr wrap="square" rtlCol="0">
            <a:spAutoFit/>
          </a:bodyPr>
          <a:lstStyle/>
          <a:p>
            <a:pPr algn="r"/>
            <a:r>
              <a:rPr lang="de-DE" sz="1400" b="0" dirty="0">
                <a:latin typeface="Century Gothic" panose="020B0502020202020204" pitchFamily="34" charset="0"/>
              </a:rPr>
              <a:t>Prüfungshandlungen basieren auf dem Risikobeurteilungsprozess und stellen Reaktionen auf konkret identifizierte Risiken dar</a:t>
            </a:r>
          </a:p>
        </p:txBody>
      </p:sp>
      <p:sp>
        <p:nvSpPr>
          <p:cNvPr id="85" name="Pfeil: nach oben und unten 84">
            <a:extLst>
              <a:ext uri="{FF2B5EF4-FFF2-40B4-BE49-F238E27FC236}">
                <a16:creationId xmlns:a16="http://schemas.microsoft.com/office/drawing/2014/main" id="{F74EC5EC-1E25-46B2-A52E-B7475ED1F763}"/>
              </a:ext>
            </a:extLst>
          </p:cNvPr>
          <p:cNvSpPr/>
          <p:nvPr/>
        </p:nvSpPr>
        <p:spPr>
          <a:xfrm>
            <a:off x="6102346" y="2398337"/>
            <a:ext cx="360000" cy="2596551"/>
          </a:xfrm>
          <a:prstGeom prst="up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86" name="Textfeld 85">
            <a:extLst>
              <a:ext uri="{FF2B5EF4-FFF2-40B4-BE49-F238E27FC236}">
                <a16:creationId xmlns:a16="http://schemas.microsoft.com/office/drawing/2014/main" id="{E0891C8B-E9FA-41F1-8FC1-FD5232DBD5DA}"/>
              </a:ext>
            </a:extLst>
          </p:cNvPr>
          <p:cNvSpPr txBox="1"/>
          <p:nvPr/>
        </p:nvSpPr>
        <p:spPr>
          <a:xfrm>
            <a:off x="6462346" y="3060151"/>
            <a:ext cx="2297950" cy="1169551"/>
          </a:xfrm>
          <a:prstGeom prst="rect">
            <a:avLst/>
          </a:prstGeom>
          <a:noFill/>
        </p:spPr>
        <p:txBody>
          <a:bodyPr wrap="square" rtlCol="0">
            <a:spAutoFit/>
          </a:bodyPr>
          <a:lstStyle/>
          <a:p>
            <a:r>
              <a:rPr lang="de-DE" sz="1400" b="0" dirty="0">
                <a:latin typeface="Century Gothic" panose="020B0502020202020204" pitchFamily="34" charset="0"/>
              </a:rPr>
              <a:t>Deutliche Verbindung zwischen den Prüfungshandlungen zu den Risiken </a:t>
            </a:r>
            <a:br>
              <a:rPr lang="de-DE" sz="1400" b="0" dirty="0">
                <a:latin typeface="Century Gothic" panose="020B0502020202020204" pitchFamily="34" charset="0"/>
              </a:rPr>
            </a:br>
            <a:r>
              <a:rPr lang="de-DE" sz="1400" b="0" dirty="0">
                <a:latin typeface="Century Gothic" panose="020B0502020202020204" pitchFamily="34" charset="0"/>
              </a:rPr>
              <a:t>(„</a:t>
            </a:r>
            <a:r>
              <a:rPr lang="de-DE" sz="1400" b="1" dirty="0">
                <a:solidFill>
                  <a:srgbClr val="FF0000"/>
                </a:solidFill>
                <a:latin typeface="Century Gothic" panose="020B0502020202020204" pitchFamily="34" charset="0"/>
              </a:rPr>
              <a:t>roter Faden</a:t>
            </a:r>
            <a:r>
              <a:rPr lang="de-DE" sz="1400" b="0" dirty="0">
                <a:latin typeface="Century Gothic" panose="020B0502020202020204" pitchFamily="34" charset="0"/>
              </a:rPr>
              <a:t>“)</a:t>
            </a:r>
          </a:p>
        </p:txBody>
      </p:sp>
      <p:sp>
        <p:nvSpPr>
          <p:cNvPr id="87" name="Ellipse 86">
            <a:extLst>
              <a:ext uri="{FF2B5EF4-FFF2-40B4-BE49-F238E27FC236}">
                <a16:creationId xmlns:a16="http://schemas.microsoft.com/office/drawing/2014/main" id="{2A070C44-977B-4D3E-A8BC-F4426FCFEC82}"/>
              </a:ext>
            </a:extLst>
          </p:cNvPr>
          <p:cNvSpPr/>
          <p:nvPr/>
        </p:nvSpPr>
        <p:spPr>
          <a:xfrm>
            <a:off x="8815781" y="1708857"/>
            <a:ext cx="1888731" cy="517403"/>
          </a:xfrm>
          <a:prstGeom prst="ellipse">
            <a:avLst/>
          </a:prstGeom>
          <a:solidFill>
            <a:srgbClr val="FFFFA3"/>
          </a:solidFill>
          <a:ln w="0">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ISA [DE] 315 (</a:t>
            </a:r>
            <a:r>
              <a:rPr lang="de-DE" sz="1200" b="1" dirty="0" err="1">
                <a:solidFill>
                  <a:schemeClr val="tx1"/>
                </a:solidFill>
                <a:latin typeface="Century Gothic" panose="020B0502020202020204" pitchFamily="34" charset="0"/>
              </a:rPr>
              <a:t>Revised</a:t>
            </a:r>
            <a:r>
              <a:rPr lang="de-DE" sz="1200" b="1" dirty="0">
                <a:solidFill>
                  <a:schemeClr val="tx1"/>
                </a:solidFill>
                <a:latin typeface="Century Gothic" panose="020B0502020202020204" pitchFamily="34" charset="0"/>
              </a:rPr>
              <a:t> 2019)</a:t>
            </a:r>
          </a:p>
        </p:txBody>
      </p:sp>
      <p:sp>
        <p:nvSpPr>
          <p:cNvPr id="88" name="Ellipse 87">
            <a:extLst>
              <a:ext uri="{FF2B5EF4-FFF2-40B4-BE49-F238E27FC236}">
                <a16:creationId xmlns:a16="http://schemas.microsoft.com/office/drawing/2014/main" id="{D9002241-C54C-4C50-8AAE-282153DBEFB0}"/>
              </a:ext>
            </a:extLst>
          </p:cNvPr>
          <p:cNvSpPr/>
          <p:nvPr/>
        </p:nvSpPr>
        <p:spPr>
          <a:xfrm>
            <a:off x="8815781" y="5152061"/>
            <a:ext cx="1888731" cy="517403"/>
          </a:xfrm>
          <a:prstGeom prst="ellipse">
            <a:avLst/>
          </a:prstGeom>
          <a:solidFill>
            <a:srgbClr val="FFFFA3"/>
          </a:solidFill>
          <a:ln w="0">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ISA [DE] 330</a:t>
            </a:r>
          </a:p>
        </p:txBody>
      </p:sp>
    </p:spTree>
    <p:extLst>
      <p:ext uri="{BB962C8B-B14F-4D97-AF65-F5344CB8AC3E}">
        <p14:creationId xmlns:p14="http://schemas.microsoft.com/office/powerpoint/2010/main" val="184998066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764704"/>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4.4.2 Entwicklung einer Prüfungsstrategie</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14" name="Rechteck: abgerundete Ecken 13">
            <a:extLst>
              <a:ext uri="{FF2B5EF4-FFF2-40B4-BE49-F238E27FC236}">
                <a16:creationId xmlns:a16="http://schemas.microsoft.com/office/drawing/2014/main" id="{8F7B6B82-B17A-4C9A-A9B6-3A03FDD40598}"/>
              </a:ext>
            </a:extLst>
          </p:cNvPr>
          <p:cNvSpPr/>
          <p:nvPr/>
        </p:nvSpPr>
        <p:spPr>
          <a:xfrm>
            <a:off x="1522868" y="1111214"/>
            <a:ext cx="9829716" cy="37357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latin typeface="Century Gothic" panose="020B0502020202020204" pitchFamily="34" charset="0"/>
              </a:rPr>
              <a:t>Planung von Prüfungshandlungen </a:t>
            </a:r>
            <a:r>
              <a:rPr lang="de-DE" sz="1200" dirty="0">
                <a:solidFill>
                  <a:schemeClr val="bg1"/>
                </a:solidFill>
                <a:latin typeface="Century Gothic" panose="020B0502020202020204" pitchFamily="34" charset="0"/>
              </a:rPr>
              <a:t>(Art, Umfang, zeitliche Einteilung)</a:t>
            </a:r>
          </a:p>
        </p:txBody>
      </p:sp>
      <p:sp>
        <p:nvSpPr>
          <p:cNvPr id="15" name="Rechteck: abgerundete Ecken 14">
            <a:extLst>
              <a:ext uri="{FF2B5EF4-FFF2-40B4-BE49-F238E27FC236}">
                <a16:creationId xmlns:a16="http://schemas.microsoft.com/office/drawing/2014/main" id="{84CBFCCD-5FFE-4FC5-B4E6-5D336F1E290E}"/>
              </a:ext>
            </a:extLst>
          </p:cNvPr>
          <p:cNvSpPr/>
          <p:nvPr/>
        </p:nvSpPr>
        <p:spPr>
          <a:xfrm>
            <a:off x="1707425" y="1571322"/>
            <a:ext cx="3003259" cy="536895"/>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highlight>
                  <a:srgbClr val="FF0000"/>
                </a:highlight>
                <a:latin typeface="Century Gothic" panose="020B0502020202020204" pitchFamily="34" charset="0"/>
              </a:rPr>
              <a:t>Gründe</a:t>
            </a:r>
            <a:r>
              <a:rPr lang="de-DE" sz="1200" dirty="0">
                <a:solidFill>
                  <a:schemeClr val="tx1"/>
                </a:solidFill>
                <a:latin typeface="Century Gothic" panose="020B0502020202020204" pitchFamily="34" charset="0"/>
              </a:rPr>
              <a:t> </a:t>
            </a:r>
            <a:r>
              <a:rPr lang="de-DE" sz="1200" b="0" dirty="0">
                <a:solidFill>
                  <a:schemeClr val="tx1"/>
                </a:solidFill>
                <a:latin typeface="Century Gothic" panose="020B0502020202020204" pitchFamily="34" charset="0"/>
              </a:rPr>
              <a:t>für Risikobeurteilung</a:t>
            </a:r>
          </a:p>
        </p:txBody>
      </p:sp>
      <p:sp>
        <p:nvSpPr>
          <p:cNvPr id="16" name="Rechteck 15">
            <a:extLst>
              <a:ext uri="{FF2B5EF4-FFF2-40B4-BE49-F238E27FC236}">
                <a16:creationId xmlns:a16="http://schemas.microsoft.com/office/drawing/2014/main" id="{CFF5A603-A9C1-48C7-A7B0-190021AF885E}"/>
              </a:ext>
            </a:extLst>
          </p:cNvPr>
          <p:cNvSpPr/>
          <p:nvPr/>
        </p:nvSpPr>
        <p:spPr>
          <a:xfrm>
            <a:off x="1522868" y="2440185"/>
            <a:ext cx="1597630" cy="536895"/>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bg1"/>
                </a:solidFill>
                <a:highlight>
                  <a:srgbClr val="FF0000"/>
                </a:highlight>
                <a:latin typeface="Century Gothic" panose="020B0502020202020204" pitchFamily="34" charset="0"/>
              </a:rPr>
              <a:t>Kategorien</a:t>
            </a:r>
            <a:r>
              <a:rPr lang="de-DE" sz="1100" dirty="0">
                <a:solidFill>
                  <a:schemeClr val="tx1"/>
                </a:solidFill>
                <a:latin typeface="Century Gothic" panose="020B0502020202020204" pitchFamily="34" charset="0"/>
              </a:rPr>
              <a:t> </a:t>
            </a:r>
            <a:r>
              <a:rPr lang="de-DE" sz="1100" b="0" dirty="0">
                <a:solidFill>
                  <a:schemeClr val="tx1"/>
                </a:solidFill>
                <a:latin typeface="Century Gothic" panose="020B0502020202020204" pitchFamily="34" charset="0"/>
              </a:rPr>
              <a:t>von Prüfungshandlungen</a:t>
            </a:r>
            <a:endParaRPr lang="de-DE" sz="1200" b="0" dirty="0">
              <a:solidFill>
                <a:schemeClr val="tx1"/>
              </a:solidFill>
              <a:latin typeface="Century Gothic" panose="020B0502020202020204" pitchFamily="34" charset="0"/>
            </a:endParaRPr>
          </a:p>
        </p:txBody>
      </p:sp>
      <p:sp>
        <p:nvSpPr>
          <p:cNvPr id="17" name="Rechteck 16">
            <a:extLst>
              <a:ext uri="{FF2B5EF4-FFF2-40B4-BE49-F238E27FC236}">
                <a16:creationId xmlns:a16="http://schemas.microsoft.com/office/drawing/2014/main" id="{6D25FC7B-1B75-4439-9839-E63E3388F29A}"/>
              </a:ext>
            </a:extLst>
          </p:cNvPr>
          <p:cNvSpPr/>
          <p:nvPr/>
        </p:nvSpPr>
        <p:spPr>
          <a:xfrm>
            <a:off x="3242612" y="2438979"/>
            <a:ext cx="1597628" cy="536895"/>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bg1"/>
                </a:solidFill>
                <a:highlight>
                  <a:srgbClr val="FF0000"/>
                </a:highlight>
                <a:latin typeface="Century Gothic" panose="020B0502020202020204" pitchFamily="34" charset="0"/>
              </a:rPr>
              <a:t>Kombinationen</a:t>
            </a:r>
            <a:r>
              <a:rPr lang="de-DE" sz="1100" dirty="0">
                <a:solidFill>
                  <a:schemeClr val="tx1"/>
                </a:solidFill>
                <a:latin typeface="Century Gothic" panose="020B0502020202020204" pitchFamily="34" charset="0"/>
              </a:rPr>
              <a:t> </a:t>
            </a:r>
            <a:r>
              <a:rPr lang="de-DE" sz="1100" b="0" dirty="0">
                <a:solidFill>
                  <a:schemeClr val="tx1"/>
                </a:solidFill>
                <a:latin typeface="Century Gothic" panose="020B0502020202020204" pitchFamily="34" charset="0"/>
              </a:rPr>
              <a:t>von Prüfungshandlungen</a:t>
            </a:r>
          </a:p>
        </p:txBody>
      </p:sp>
      <p:cxnSp>
        <p:nvCxnSpPr>
          <p:cNvPr id="18" name="Verbinder: gewinkelt 17">
            <a:extLst>
              <a:ext uri="{FF2B5EF4-FFF2-40B4-BE49-F238E27FC236}">
                <a16:creationId xmlns:a16="http://schemas.microsoft.com/office/drawing/2014/main" id="{0DB74118-B88B-4C74-A3D2-5DE91AA942B5}"/>
              </a:ext>
            </a:extLst>
          </p:cNvPr>
          <p:cNvCxnSpPr>
            <a:endCxn id="16" idx="0"/>
          </p:cNvCxnSpPr>
          <p:nvPr/>
        </p:nvCxnSpPr>
        <p:spPr>
          <a:xfrm rot="5400000">
            <a:off x="2599385" y="1830515"/>
            <a:ext cx="331968" cy="887372"/>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Verbinder: gewinkelt 18">
            <a:extLst>
              <a:ext uri="{FF2B5EF4-FFF2-40B4-BE49-F238E27FC236}">
                <a16:creationId xmlns:a16="http://schemas.microsoft.com/office/drawing/2014/main" id="{5E909E6C-FF1A-4657-89F2-C768C3F37DE9}"/>
              </a:ext>
            </a:extLst>
          </p:cNvPr>
          <p:cNvCxnSpPr>
            <a:cxnSpLocks/>
            <a:endCxn id="17" idx="0"/>
          </p:cNvCxnSpPr>
          <p:nvPr/>
        </p:nvCxnSpPr>
        <p:spPr>
          <a:xfrm rot="16200000" flipH="1">
            <a:off x="3459859" y="1857412"/>
            <a:ext cx="330762" cy="832371"/>
          </a:xfrm>
          <a:prstGeom prst="bentConnector3">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feld 19">
            <a:extLst>
              <a:ext uri="{FF2B5EF4-FFF2-40B4-BE49-F238E27FC236}">
                <a16:creationId xmlns:a16="http://schemas.microsoft.com/office/drawing/2014/main" id="{B00B5466-1917-4554-B24A-6FFB4B4BD6CD}"/>
              </a:ext>
            </a:extLst>
          </p:cNvPr>
          <p:cNvSpPr txBox="1"/>
          <p:nvPr/>
        </p:nvSpPr>
        <p:spPr>
          <a:xfrm>
            <a:off x="3368445" y="2055965"/>
            <a:ext cx="1661020" cy="261610"/>
          </a:xfrm>
          <a:prstGeom prst="rect">
            <a:avLst/>
          </a:prstGeom>
          <a:noFill/>
        </p:spPr>
        <p:txBody>
          <a:bodyPr wrap="square" rtlCol="0">
            <a:spAutoFit/>
          </a:bodyPr>
          <a:lstStyle/>
          <a:p>
            <a:r>
              <a:rPr lang="de-DE" sz="1050" b="0" dirty="0">
                <a:latin typeface="Century Gothic" panose="020B0502020202020204" pitchFamily="34" charset="0"/>
              </a:rPr>
              <a:t>Auswirkungen auf </a:t>
            </a:r>
          </a:p>
        </p:txBody>
      </p:sp>
      <p:sp>
        <p:nvSpPr>
          <p:cNvPr id="21" name="Rechteck 20">
            <a:extLst>
              <a:ext uri="{FF2B5EF4-FFF2-40B4-BE49-F238E27FC236}">
                <a16:creationId xmlns:a16="http://schemas.microsoft.com/office/drawing/2014/main" id="{117D6E54-B32C-4560-A3E1-473B684BBC67}"/>
              </a:ext>
            </a:extLst>
          </p:cNvPr>
          <p:cNvSpPr/>
          <p:nvPr/>
        </p:nvSpPr>
        <p:spPr>
          <a:xfrm>
            <a:off x="1522868" y="3058267"/>
            <a:ext cx="1612179" cy="2024770"/>
          </a:xfrm>
          <a:prstGeom prst="rect">
            <a:avLst/>
          </a:prstGeom>
          <a:no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18000" rtlCol="0" anchor="ctr"/>
          <a:lstStyle/>
          <a:p>
            <a:r>
              <a:rPr lang="de-DE" sz="1050" b="1" dirty="0">
                <a:solidFill>
                  <a:schemeClr val="tx1"/>
                </a:solidFill>
                <a:latin typeface="Century Gothic" panose="020B0502020202020204" pitchFamily="34" charset="0"/>
              </a:rPr>
              <a:t>Beispiel: </a:t>
            </a:r>
          </a:p>
          <a:p>
            <a:r>
              <a:rPr lang="de-DE" sz="1050" b="0" dirty="0">
                <a:solidFill>
                  <a:schemeClr val="tx1"/>
                </a:solidFill>
                <a:latin typeface="Century Gothic" panose="020B0502020202020204" pitchFamily="34" charset="0"/>
              </a:rPr>
              <a:t>Umsatzerlöse *)</a:t>
            </a:r>
            <a:br>
              <a:rPr lang="de-DE" sz="1050" dirty="0">
                <a:solidFill>
                  <a:schemeClr val="tx1"/>
                </a:solidFill>
                <a:latin typeface="Century Gothic" panose="020B0502020202020204" pitchFamily="34" charset="0"/>
              </a:rPr>
            </a:br>
            <a:endParaRPr lang="de-DE" sz="1050" dirty="0">
              <a:latin typeface="Century Gothic" panose="020B0502020202020204" pitchFamily="34" charset="0"/>
            </a:endParaRPr>
          </a:p>
          <a:p>
            <a:r>
              <a:rPr lang="de-DE" sz="1050" b="1" dirty="0">
                <a:solidFill>
                  <a:schemeClr val="tx1"/>
                </a:solidFill>
                <a:latin typeface="Century Gothic" panose="020B0502020202020204" pitchFamily="34" charset="0"/>
              </a:rPr>
              <a:t>Aussage</a:t>
            </a:r>
            <a:r>
              <a:rPr lang="de-DE" sz="1050" dirty="0">
                <a:solidFill>
                  <a:schemeClr val="tx1"/>
                </a:solidFill>
                <a:latin typeface="Century Gothic" panose="020B0502020202020204" pitchFamily="34" charset="0"/>
              </a:rPr>
              <a:t> „</a:t>
            </a:r>
            <a:r>
              <a:rPr lang="de-DE" sz="1050" b="1" dirty="0">
                <a:solidFill>
                  <a:schemeClr val="tx1"/>
                </a:solidFill>
                <a:latin typeface="Century Gothic" panose="020B0502020202020204" pitchFamily="34" charset="0"/>
              </a:rPr>
              <a:t>Vollständigkeit</a:t>
            </a:r>
            <a:r>
              <a:rPr lang="de-DE" sz="1050" dirty="0">
                <a:solidFill>
                  <a:schemeClr val="tx1"/>
                </a:solidFill>
                <a:latin typeface="Century Gothic" panose="020B0502020202020204" pitchFamily="34" charset="0"/>
              </a:rPr>
              <a:t>“  </a:t>
            </a:r>
            <a:r>
              <a:rPr lang="de-DE" sz="1050" b="1" dirty="0">
                <a:solidFill>
                  <a:srgbClr val="00B0F0"/>
                </a:solidFill>
                <a:latin typeface="Century Gothic" panose="020B0502020202020204" pitchFamily="34" charset="0"/>
              </a:rPr>
              <a:t>Funktionsprüfungen</a:t>
            </a:r>
            <a:r>
              <a:rPr lang="de-DE" sz="1050" dirty="0">
                <a:solidFill>
                  <a:schemeClr val="tx1"/>
                </a:solidFill>
                <a:latin typeface="Century Gothic" panose="020B0502020202020204" pitchFamily="34" charset="0"/>
              </a:rPr>
              <a:t> </a:t>
            </a:r>
            <a:r>
              <a:rPr lang="de-DE" sz="1050" b="0" dirty="0">
                <a:solidFill>
                  <a:schemeClr val="tx1"/>
                </a:solidFill>
                <a:latin typeface="Century Gothic" panose="020B0502020202020204" pitchFamily="34" charset="0"/>
              </a:rPr>
              <a:t>eher geeignet</a:t>
            </a:r>
            <a:br>
              <a:rPr lang="de-DE" sz="1050" dirty="0">
                <a:solidFill>
                  <a:schemeClr val="tx1"/>
                </a:solidFill>
                <a:latin typeface="Century Gothic" panose="020B0502020202020204" pitchFamily="34" charset="0"/>
              </a:rPr>
            </a:br>
            <a:endParaRPr lang="de-DE" sz="1050" dirty="0">
              <a:solidFill>
                <a:schemeClr val="tx1"/>
              </a:solidFill>
              <a:latin typeface="Century Gothic" panose="020B0502020202020204" pitchFamily="34" charset="0"/>
            </a:endParaRPr>
          </a:p>
          <a:p>
            <a:r>
              <a:rPr lang="de-DE" sz="1050" b="0" dirty="0">
                <a:solidFill>
                  <a:schemeClr val="tx1"/>
                </a:solidFill>
                <a:latin typeface="Century Gothic" panose="020B0502020202020204" pitchFamily="34" charset="0"/>
              </a:rPr>
              <a:t>Aussage</a:t>
            </a:r>
            <a:r>
              <a:rPr lang="de-DE" sz="1050" dirty="0">
                <a:solidFill>
                  <a:schemeClr val="tx1"/>
                </a:solidFill>
                <a:latin typeface="Century Gothic" panose="020B0502020202020204" pitchFamily="34" charset="0"/>
              </a:rPr>
              <a:t> „</a:t>
            </a:r>
            <a:r>
              <a:rPr lang="de-DE" sz="1050" b="1" dirty="0">
                <a:solidFill>
                  <a:schemeClr val="tx1"/>
                </a:solidFill>
                <a:latin typeface="Century Gothic" panose="020B0502020202020204" pitchFamily="34" charset="0"/>
              </a:rPr>
              <a:t>Eintritt</a:t>
            </a:r>
            <a:r>
              <a:rPr lang="de-DE" sz="1050" dirty="0">
                <a:solidFill>
                  <a:schemeClr val="tx1"/>
                </a:solidFill>
                <a:latin typeface="Century Gothic" panose="020B0502020202020204" pitchFamily="34" charset="0"/>
              </a:rPr>
              <a:t>“ </a:t>
            </a:r>
            <a:r>
              <a:rPr lang="de-DE" sz="1050" b="0" dirty="0">
                <a:solidFill>
                  <a:schemeClr val="tx1"/>
                </a:solidFill>
                <a:latin typeface="Century Gothic" panose="020B0502020202020204" pitchFamily="34" charset="0"/>
              </a:rPr>
              <a:t>eher</a:t>
            </a:r>
            <a:r>
              <a:rPr lang="de-DE" sz="1050" dirty="0">
                <a:solidFill>
                  <a:schemeClr val="tx1"/>
                </a:solidFill>
                <a:latin typeface="Century Gothic" panose="020B0502020202020204" pitchFamily="34" charset="0"/>
              </a:rPr>
              <a:t> </a:t>
            </a:r>
            <a:r>
              <a:rPr lang="de-DE" sz="1050" b="1" dirty="0">
                <a:solidFill>
                  <a:srgbClr val="00B0F0"/>
                </a:solidFill>
                <a:latin typeface="Century Gothic" panose="020B0502020202020204" pitchFamily="34" charset="0"/>
              </a:rPr>
              <a:t>aussagebezogene Prüfungshandlungen </a:t>
            </a:r>
            <a:r>
              <a:rPr lang="de-DE" sz="1050" dirty="0">
                <a:solidFill>
                  <a:schemeClr val="tx1"/>
                </a:solidFill>
                <a:latin typeface="Century Gothic" panose="020B0502020202020204" pitchFamily="34" charset="0"/>
              </a:rPr>
              <a:t>geeignet</a:t>
            </a:r>
            <a:endParaRPr lang="de-DE" sz="1050" dirty="0">
              <a:latin typeface="Century Gothic" panose="020B0502020202020204" pitchFamily="34" charset="0"/>
            </a:endParaRPr>
          </a:p>
        </p:txBody>
      </p:sp>
      <p:sp>
        <p:nvSpPr>
          <p:cNvPr id="23" name="Textfeld 22">
            <a:extLst>
              <a:ext uri="{FF2B5EF4-FFF2-40B4-BE49-F238E27FC236}">
                <a16:creationId xmlns:a16="http://schemas.microsoft.com/office/drawing/2014/main" id="{8E320B2C-5003-4CA4-AFF2-5D0199F8C146}"/>
              </a:ext>
            </a:extLst>
          </p:cNvPr>
          <p:cNvSpPr txBox="1"/>
          <p:nvPr/>
        </p:nvSpPr>
        <p:spPr>
          <a:xfrm>
            <a:off x="9502208" y="6117686"/>
            <a:ext cx="2037058" cy="215444"/>
          </a:xfrm>
          <a:prstGeom prst="rect">
            <a:avLst/>
          </a:prstGeom>
          <a:noFill/>
        </p:spPr>
        <p:txBody>
          <a:bodyPr wrap="square" rtlCol="0">
            <a:spAutoFit/>
          </a:bodyPr>
          <a:lstStyle/>
          <a:p>
            <a:r>
              <a:rPr lang="de-DE" sz="800" b="0" dirty="0">
                <a:latin typeface="Century Gothic" panose="020B0502020202020204" pitchFamily="34" charset="0"/>
              </a:rPr>
              <a:t>*) Beispiele aus ISA [DE] 330 Tz. A 9f.</a:t>
            </a:r>
          </a:p>
        </p:txBody>
      </p:sp>
      <p:sp>
        <p:nvSpPr>
          <p:cNvPr id="24" name="Rechteck 23">
            <a:extLst>
              <a:ext uri="{FF2B5EF4-FFF2-40B4-BE49-F238E27FC236}">
                <a16:creationId xmlns:a16="http://schemas.microsoft.com/office/drawing/2014/main" id="{F017ABA8-FFFC-4519-8FB9-B82F0FF71AB8}"/>
              </a:ext>
            </a:extLst>
          </p:cNvPr>
          <p:cNvSpPr/>
          <p:nvPr/>
        </p:nvSpPr>
        <p:spPr>
          <a:xfrm>
            <a:off x="3237546" y="3058266"/>
            <a:ext cx="1597628" cy="2024771"/>
          </a:xfrm>
          <a:prstGeom prst="rect">
            <a:avLst/>
          </a:prstGeom>
          <a:no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18000" rtlCol="0" anchor="ctr"/>
          <a:lstStyle/>
          <a:p>
            <a:r>
              <a:rPr lang="de-DE" sz="1050" b="1" dirty="0">
                <a:solidFill>
                  <a:schemeClr val="tx1"/>
                </a:solidFill>
                <a:latin typeface="Century Gothic" panose="020B0502020202020204" pitchFamily="34" charset="0"/>
              </a:rPr>
              <a:t>Beispiel: </a:t>
            </a:r>
          </a:p>
          <a:p>
            <a:r>
              <a:rPr lang="de-DE" sz="1050" b="0" dirty="0">
                <a:solidFill>
                  <a:schemeClr val="tx1"/>
                </a:solidFill>
                <a:latin typeface="Century Gothic" panose="020B0502020202020204" pitchFamily="34" charset="0"/>
              </a:rPr>
              <a:t>Hohes Risiko *)</a:t>
            </a:r>
            <a:br>
              <a:rPr lang="de-DE" sz="1050" dirty="0">
                <a:solidFill>
                  <a:schemeClr val="tx1"/>
                </a:solidFill>
                <a:latin typeface="Century Gothic" panose="020B0502020202020204" pitchFamily="34" charset="0"/>
              </a:rPr>
            </a:br>
            <a:endParaRPr lang="de-DE" sz="1050" dirty="0">
              <a:latin typeface="Century Gothic" panose="020B0502020202020204" pitchFamily="34" charset="0"/>
            </a:endParaRPr>
          </a:p>
          <a:p>
            <a:r>
              <a:rPr lang="de-DE" sz="1050" b="1" dirty="0">
                <a:solidFill>
                  <a:schemeClr val="tx1"/>
                </a:solidFill>
                <a:latin typeface="Century Gothic" panose="020B0502020202020204" pitchFamily="34" charset="0"/>
              </a:rPr>
              <a:t>Aussage</a:t>
            </a:r>
            <a:r>
              <a:rPr lang="de-DE" sz="1050" dirty="0">
                <a:solidFill>
                  <a:schemeClr val="tx1"/>
                </a:solidFill>
                <a:latin typeface="Century Gothic" panose="020B0502020202020204" pitchFamily="34" charset="0"/>
              </a:rPr>
              <a:t> „</a:t>
            </a:r>
            <a:r>
              <a:rPr lang="de-DE" sz="1050" b="1" dirty="0">
                <a:solidFill>
                  <a:schemeClr val="tx1"/>
                </a:solidFill>
                <a:latin typeface="Century Gothic" panose="020B0502020202020204" pitchFamily="34" charset="0"/>
              </a:rPr>
              <a:t>Vollständigkeit der Vertragsbedingungen</a:t>
            </a:r>
            <a:r>
              <a:rPr lang="de-DE" sz="1050" dirty="0">
                <a:solidFill>
                  <a:schemeClr val="tx1"/>
                </a:solidFill>
                <a:latin typeface="Century Gothic" panose="020B0502020202020204" pitchFamily="34" charset="0"/>
              </a:rPr>
              <a:t>“  </a:t>
            </a:r>
            <a:br>
              <a:rPr lang="de-DE" sz="1050" dirty="0">
                <a:solidFill>
                  <a:schemeClr val="tx1"/>
                </a:solidFill>
                <a:latin typeface="Century Gothic" panose="020B0502020202020204" pitchFamily="34" charset="0"/>
              </a:rPr>
            </a:br>
            <a:br>
              <a:rPr lang="de-DE" sz="1050" dirty="0">
                <a:solidFill>
                  <a:schemeClr val="tx1"/>
                </a:solidFill>
                <a:latin typeface="Century Gothic" panose="020B0502020202020204" pitchFamily="34" charset="0"/>
              </a:rPr>
            </a:br>
            <a:r>
              <a:rPr lang="de-DE" sz="1050" b="1" dirty="0">
                <a:solidFill>
                  <a:srgbClr val="FF0000"/>
                </a:solidFill>
                <a:latin typeface="Century Gothic" panose="020B0502020202020204" pitchFamily="34" charset="0"/>
              </a:rPr>
              <a:t>Kombination</a:t>
            </a:r>
            <a:r>
              <a:rPr lang="de-DE" sz="1050" dirty="0">
                <a:solidFill>
                  <a:schemeClr val="tx1"/>
                </a:solidFill>
                <a:latin typeface="Century Gothic" panose="020B0502020202020204" pitchFamily="34" charset="0"/>
              </a:rPr>
              <a:t> </a:t>
            </a:r>
            <a:r>
              <a:rPr lang="de-DE" sz="1050" b="0" dirty="0">
                <a:solidFill>
                  <a:schemeClr val="tx1"/>
                </a:solidFill>
                <a:latin typeface="Century Gothic" panose="020B0502020202020204" pitchFamily="34" charset="0"/>
              </a:rPr>
              <a:t>von</a:t>
            </a:r>
            <a:r>
              <a:rPr lang="de-DE" sz="1050" dirty="0">
                <a:solidFill>
                  <a:schemeClr val="tx1"/>
                </a:solidFill>
                <a:latin typeface="Century Gothic" panose="020B0502020202020204" pitchFamily="34" charset="0"/>
              </a:rPr>
              <a:t> </a:t>
            </a:r>
            <a:r>
              <a:rPr lang="de-DE" sz="1050" b="1" dirty="0">
                <a:solidFill>
                  <a:srgbClr val="00B0F0"/>
                </a:solidFill>
                <a:latin typeface="Century Gothic" panose="020B0502020202020204" pitchFamily="34" charset="0"/>
              </a:rPr>
              <a:t>Einsichtnahme in Vertrag </a:t>
            </a:r>
            <a:r>
              <a:rPr lang="de-DE" sz="1050" b="1" dirty="0">
                <a:solidFill>
                  <a:srgbClr val="FF0000"/>
                </a:solidFill>
                <a:latin typeface="Century Gothic" panose="020B0502020202020204" pitchFamily="34" charset="0"/>
              </a:rPr>
              <a:t>+ </a:t>
            </a:r>
            <a:r>
              <a:rPr lang="de-DE" sz="1050" b="1" dirty="0">
                <a:solidFill>
                  <a:srgbClr val="00B0F0"/>
                </a:solidFill>
                <a:latin typeface="Century Gothic" panose="020B0502020202020204" pitchFamily="34" charset="0"/>
              </a:rPr>
              <a:t>Bestätigung durch Gegenpartei</a:t>
            </a:r>
            <a:endParaRPr lang="de-DE" sz="1050" dirty="0">
              <a:latin typeface="Century Gothic" panose="020B0502020202020204" pitchFamily="34" charset="0"/>
            </a:endParaRPr>
          </a:p>
        </p:txBody>
      </p:sp>
      <p:sp>
        <p:nvSpPr>
          <p:cNvPr id="25" name="Rechteck: abgerundete Ecken 24">
            <a:extLst>
              <a:ext uri="{FF2B5EF4-FFF2-40B4-BE49-F238E27FC236}">
                <a16:creationId xmlns:a16="http://schemas.microsoft.com/office/drawing/2014/main" id="{6DB194B5-CBBE-4F22-ACA3-7F76E50BA520}"/>
              </a:ext>
            </a:extLst>
          </p:cNvPr>
          <p:cNvSpPr/>
          <p:nvPr/>
        </p:nvSpPr>
        <p:spPr>
          <a:xfrm>
            <a:off x="5065517" y="1567716"/>
            <a:ext cx="4270843" cy="663348"/>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Risikobeurteilung unter Berücksichtigung von </a:t>
            </a:r>
            <a:r>
              <a:rPr lang="de-DE" sz="1200" b="1" dirty="0">
                <a:solidFill>
                  <a:schemeClr val="bg1"/>
                </a:solidFill>
                <a:highlight>
                  <a:srgbClr val="FF0000"/>
                </a:highlight>
                <a:latin typeface="Century Gothic" panose="020B0502020202020204" pitchFamily="34" charset="0"/>
              </a:rPr>
              <a:t>internen</a:t>
            </a:r>
            <a:r>
              <a:rPr lang="de-DE" sz="1200" b="1" dirty="0">
                <a:solidFill>
                  <a:schemeClr val="tx1"/>
                </a:solidFill>
                <a:latin typeface="Century Gothic" panose="020B0502020202020204" pitchFamily="34" charset="0"/>
              </a:rPr>
              <a:t> </a:t>
            </a:r>
            <a:r>
              <a:rPr lang="de-DE" sz="1200" b="1" dirty="0">
                <a:solidFill>
                  <a:schemeClr val="bg1"/>
                </a:solidFill>
                <a:highlight>
                  <a:srgbClr val="FF0000"/>
                </a:highlight>
                <a:latin typeface="Century Gothic" panose="020B0502020202020204" pitchFamily="34" charset="0"/>
              </a:rPr>
              <a:t>Kontrollen</a:t>
            </a:r>
            <a:r>
              <a:rPr lang="de-DE" sz="1200" dirty="0">
                <a:solidFill>
                  <a:schemeClr val="tx1"/>
                </a:solidFill>
                <a:latin typeface="Century Gothic" panose="020B0502020202020204" pitchFamily="34" charset="0"/>
              </a:rPr>
              <a:t>?</a:t>
            </a:r>
          </a:p>
        </p:txBody>
      </p:sp>
      <p:sp>
        <p:nvSpPr>
          <p:cNvPr id="26" name="Pfeil: nach rechts 25">
            <a:extLst>
              <a:ext uri="{FF2B5EF4-FFF2-40B4-BE49-F238E27FC236}">
                <a16:creationId xmlns:a16="http://schemas.microsoft.com/office/drawing/2014/main" id="{040A2DA3-2AE6-4279-ADEE-4A9A9F7FB720}"/>
              </a:ext>
            </a:extLst>
          </p:cNvPr>
          <p:cNvSpPr/>
          <p:nvPr/>
        </p:nvSpPr>
        <p:spPr>
          <a:xfrm>
            <a:off x="4806009" y="1788365"/>
            <a:ext cx="189225" cy="222049"/>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27" name="Rechteck 26">
            <a:extLst>
              <a:ext uri="{FF2B5EF4-FFF2-40B4-BE49-F238E27FC236}">
                <a16:creationId xmlns:a16="http://schemas.microsoft.com/office/drawing/2014/main" id="{D57E31D5-2246-487F-8C12-F2D0BDEC7AA4}"/>
              </a:ext>
            </a:extLst>
          </p:cNvPr>
          <p:cNvSpPr/>
          <p:nvPr/>
        </p:nvSpPr>
        <p:spPr>
          <a:xfrm>
            <a:off x="5065517" y="2398843"/>
            <a:ext cx="1913368" cy="2628906"/>
          </a:xfrm>
          <a:prstGeom prst="rect">
            <a:avLst/>
          </a:prstGeom>
          <a:no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18000" rtlCol="0" anchor="ctr"/>
          <a:lstStyle/>
          <a:p>
            <a:r>
              <a:rPr lang="de-DE" sz="1050" b="1" dirty="0">
                <a:solidFill>
                  <a:schemeClr val="tx1"/>
                </a:solidFill>
                <a:latin typeface="Century Gothic" panose="020B0502020202020204" pitchFamily="34" charset="0"/>
              </a:rPr>
              <a:t>Beispiel: </a:t>
            </a:r>
            <a:br>
              <a:rPr lang="de-DE" sz="1050" dirty="0">
                <a:solidFill>
                  <a:schemeClr val="tx1"/>
                </a:solidFill>
                <a:latin typeface="Century Gothic" panose="020B0502020202020204" pitchFamily="34" charset="0"/>
              </a:rPr>
            </a:br>
            <a:r>
              <a:rPr lang="de-DE" sz="1050" b="0" dirty="0">
                <a:solidFill>
                  <a:schemeClr val="tx1"/>
                </a:solidFill>
                <a:latin typeface="Century Gothic" panose="020B0502020202020204" pitchFamily="34" charset="0"/>
              </a:rPr>
              <a:t>Risiko</a:t>
            </a:r>
            <a:r>
              <a:rPr lang="de-DE" sz="1050" dirty="0">
                <a:solidFill>
                  <a:schemeClr val="tx1"/>
                </a:solidFill>
                <a:latin typeface="Century Gothic" panose="020B0502020202020204" pitchFamily="34" charset="0"/>
              </a:rPr>
              <a:t> </a:t>
            </a:r>
            <a:r>
              <a:rPr lang="de-DE" sz="1050" b="1" dirty="0">
                <a:solidFill>
                  <a:srgbClr val="FF0000"/>
                </a:solidFill>
                <a:latin typeface="Century Gothic" panose="020B0502020202020204" pitchFamily="34" charset="0"/>
              </a:rPr>
              <a:t>ohne</a:t>
            </a:r>
            <a:r>
              <a:rPr lang="de-DE" sz="1050" dirty="0">
                <a:solidFill>
                  <a:schemeClr val="tx1"/>
                </a:solidFill>
                <a:latin typeface="Century Gothic" panose="020B0502020202020204" pitchFamily="34" charset="0"/>
              </a:rPr>
              <a:t> </a:t>
            </a:r>
            <a:r>
              <a:rPr lang="de-DE" sz="1050" b="0" dirty="0">
                <a:solidFill>
                  <a:schemeClr val="tx1"/>
                </a:solidFill>
                <a:latin typeface="Century Gothic" panose="020B0502020202020204" pitchFamily="34" charset="0"/>
              </a:rPr>
              <a:t>Berücksichtigung von Kontrollen als gering eingestuft *)</a:t>
            </a:r>
            <a:br>
              <a:rPr lang="de-DE" sz="1050" b="0" dirty="0">
                <a:solidFill>
                  <a:schemeClr val="tx1"/>
                </a:solidFill>
                <a:latin typeface="Century Gothic" panose="020B0502020202020204" pitchFamily="34" charset="0"/>
              </a:rPr>
            </a:br>
            <a:endParaRPr lang="de-DE" sz="1050" b="0" dirty="0">
              <a:latin typeface="Century Gothic" panose="020B0502020202020204" pitchFamily="34" charset="0"/>
            </a:endParaRPr>
          </a:p>
          <a:p>
            <a:r>
              <a:rPr lang="de-DE" sz="1050" b="1" dirty="0">
                <a:solidFill>
                  <a:srgbClr val="00B0F0"/>
                </a:solidFill>
                <a:latin typeface="Century Gothic" panose="020B0502020202020204" pitchFamily="34" charset="0"/>
              </a:rPr>
              <a:t>Aussagebezogene Prüfungshandlungen </a:t>
            </a:r>
            <a:r>
              <a:rPr lang="de-DE" sz="1050" b="0" dirty="0">
                <a:solidFill>
                  <a:schemeClr val="tx1"/>
                </a:solidFill>
                <a:latin typeface="Century Gothic" panose="020B0502020202020204" pitchFamily="34" charset="0"/>
              </a:rPr>
              <a:t>ausreichend</a:t>
            </a:r>
            <a:endParaRPr lang="de-DE" sz="1050" b="0" dirty="0">
              <a:latin typeface="Century Gothic" panose="020B0502020202020204" pitchFamily="34" charset="0"/>
            </a:endParaRPr>
          </a:p>
        </p:txBody>
      </p:sp>
      <p:sp>
        <p:nvSpPr>
          <p:cNvPr id="28" name="Rechteck 27">
            <a:extLst>
              <a:ext uri="{FF2B5EF4-FFF2-40B4-BE49-F238E27FC236}">
                <a16:creationId xmlns:a16="http://schemas.microsoft.com/office/drawing/2014/main" id="{13825199-E7EA-4861-B173-C66A1A39B122}"/>
              </a:ext>
            </a:extLst>
          </p:cNvPr>
          <p:cNvSpPr/>
          <p:nvPr/>
        </p:nvSpPr>
        <p:spPr>
          <a:xfrm>
            <a:off x="7104112" y="2398843"/>
            <a:ext cx="2232248" cy="2628907"/>
          </a:xfrm>
          <a:prstGeom prst="rect">
            <a:avLst/>
          </a:prstGeom>
          <a:no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18000" rtlCol="0" anchor="ctr"/>
          <a:lstStyle/>
          <a:p>
            <a:r>
              <a:rPr lang="de-DE" sz="1050" b="1" dirty="0">
                <a:solidFill>
                  <a:schemeClr val="tx1"/>
                </a:solidFill>
                <a:latin typeface="Century Gothic" panose="020B0502020202020204" pitchFamily="34" charset="0"/>
              </a:rPr>
              <a:t>Beispiel: </a:t>
            </a:r>
            <a:br>
              <a:rPr lang="de-DE" sz="1050" dirty="0">
                <a:solidFill>
                  <a:schemeClr val="tx1"/>
                </a:solidFill>
                <a:latin typeface="Century Gothic" panose="020B0502020202020204" pitchFamily="34" charset="0"/>
              </a:rPr>
            </a:br>
            <a:r>
              <a:rPr lang="de-DE" sz="1050" b="0" dirty="0">
                <a:solidFill>
                  <a:schemeClr val="tx1"/>
                </a:solidFill>
                <a:latin typeface="Century Gothic" panose="020B0502020202020204" pitchFamily="34" charset="0"/>
              </a:rPr>
              <a:t>Risiko</a:t>
            </a:r>
            <a:r>
              <a:rPr lang="de-DE" sz="1050" dirty="0">
                <a:solidFill>
                  <a:schemeClr val="tx1"/>
                </a:solidFill>
                <a:latin typeface="Century Gothic" panose="020B0502020202020204" pitchFamily="34" charset="0"/>
              </a:rPr>
              <a:t> </a:t>
            </a:r>
            <a:r>
              <a:rPr lang="de-DE" sz="1050" b="1" dirty="0">
                <a:solidFill>
                  <a:srgbClr val="FF0000"/>
                </a:solidFill>
                <a:latin typeface="Century Gothic" panose="020B0502020202020204" pitchFamily="34" charset="0"/>
              </a:rPr>
              <a:t>aufgrund</a:t>
            </a:r>
            <a:r>
              <a:rPr lang="de-DE" sz="1050" dirty="0">
                <a:solidFill>
                  <a:schemeClr val="tx1"/>
                </a:solidFill>
                <a:latin typeface="Century Gothic" panose="020B0502020202020204" pitchFamily="34" charset="0"/>
              </a:rPr>
              <a:t> </a:t>
            </a:r>
            <a:r>
              <a:rPr lang="de-DE" sz="1050" b="0" dirty="0">
                <a:solidFill>
                  <a:schemeClr val="tx1"/>
                </a:solidFill>
                <a:latin typeface="Century Gothic" panose="020B0502020202020204" pitchFamily="34" charset="0"/>
              </a:rPr>
              <a:t>Berücksichtigung von Kontrollen als gering eingestuft und </a:t>
            </a:r>
            <a:br>
              <a:rPr lang="de-DE" sz="1050" b="0" dirty="0">
                <a:solidFill>
                  <a:schemeClr val="tx1"/>
                </a:solidFill>
                <a:latin typeface="Century Gothic" panose="020B0502020202020204" pitchFamily="34" charset="0"/>
              </a:rPr>
            </a:br>
            <a:r>
              <a:rPr lang="de-DE" sz="1050" b="0" dirty="0">
                <a:solidFill>
                  <a:schemeClr val="tx1"/>
                </a:solidFill>
                <a:latin typeface="Century Gothic" panose="020B0502020202020204" pitchFamily="34" charset="0"/>
              </a:rPr>
              <a:t>Prüfer will aufgrund dieser Risikobeurteilung aussagebezogene Prüfungshandlungen durchführen *)</a:t>
            </a:r>
            <a:br>
              <a:rPr lang="de-DE" sz="1050" dirty="0">
                <a:solidFill>
                  <a:schemeClr val="tx1"/>
                </a:solidFill>
                <a:latin typeface="Century Gothic" panose="020B0502020202020204" pitchFamily="34" charset="0"/>
              </a:rPr>
            </a:br>
            <a:endParaRPr lang="de-DE" sz="1050" dirty="0">
              <a:latin typeface="Century Gothic" panose="020B0502020202020204" pitchFamily="34" charset="0"/>
            </a:endParaRPr>
          </a:p>
          <a:p>
            <a:r>
              <a:rPr lang="de-DE" sz="1050" b="1" dirty="0">
                <a:solidFill>
                  <a:srgbClr val="00B0F0"/>
                </a:solidFill>
                <a:latin typeface="Century Gothic" panose="020B0502020202020204" pitchFamily="34" charset="0"/>
              </a:rPr>
              <a:t>Funktionsprüfungen </a:t>
            </a:r>
            <a:r>
              <a:rPr lang="de-DE" sz="1050" b="0" dirty="0">
                <a:solidFill>
                  <a:schemeClr val="tx1"/>
                </a:solidFill>
                <a:latin typeface="Century Gothic" panose="020B0502020202020204" pitchFamily="34" charset="0"/>
              </a:rPr>
              <a:t>für</a:t>
            </a:r>
            <a:r>
              <a:rPr lang="de-DE" sz="1050" b="1" dirty="0">
                <a:solidFill>
                  <a:srgbClr val="00B0F0"/>
                </a:solidFill>
                <a:latin typeface="Century Gothic" panose="020B0502020202020204" pitchFamily="34" charset="0"/>
              </a:rPr>
              <a:t> </a:t>
            </a:r>
            <a:r>
              <a:rPr lang="de-DE" sz="1050" b="0" dirty="0">
                <a:solidFill>
                  <a:schemeClr val="tx1"/>
                </a:solidFill>
                <a:latin typeface="Century Gothic" panose="020B0502020202020204" pitchFamily="34" charset="0"/>
              </a:rPr>
              <a:t>betroffene</a:t>
            </a:r>
            <a:r>
              <a:rPr lang="de-DE" sz="1050" dirty="0">
                <a:solidFill>
                  <a:schemeClr val="tx1"/>
                </a:solidFill>
                <a:latin typeface="Century Gothic" panose="020B0502020202020204" pitchFamily="34" charset="0"/>
              </a:rPr>
              <a:t> </a:t>
            </a:r>
            <a:r>
              <a:rPr lang="de-DE" sz="1050" b="0" dirty="0">
                <a:solidFill>
                  <a:schemeClr val="tx1"/>
                </a:solidFill>
                <a:latin typeface="Century Gothic" panose="020B0502020202020204" pitchFamily="34" charset="0"/>
              </a:rPr>
              <a:t>Kontrollen</a:t>
            </a:r>
            <a:r>
              <a:rPr lang="de-DE" sz="1050" dirty="0">
                <a:solidFill>
                  <a:schemeClr val="tx1"/>
                </a:solidFill>
                <a:latin typeface="Century Gothic" panose="020B0502020202020204" pitchFamily="34" charset="0"/>
              </a:rPr>
              <a:t> </a:t>
            </a:r>
            <a:r>
              <a:rPr lang="de-DE" sz="1050" b="0" dirty="0">
                <a:solidFill>
                  <a:schemeClr val="tx1"/>
                </a:solidFill>
                <a:latin typeface="Century Gothic" panose="020B0502020202020204" pitchFamily="34" charset="0"/>
              </a:rPr>
              <a:t>zwingend</a:t>
            </a:r>
          </a:p>
        </p:txBody>
      </p:sp>
      <p:sp>
        <p:nvSpPr>
          <p:cNvPr id="29" name="Rechteck: abgerundete Ecken 28">
            <a:extLst>
              <a:ext uri="{FF2B5EF4-FFF2-40B4-BE49-F238E27FC236}">
                <a16:creationId xmlns:a16="http://schemas.microsoft.com/office/drawing/2014/main" id="{BCE02732-E23F-4167-B8F2-7C369812555C}"/>
              </a:ext>
            </a:extLst>
          </p:cNvPr>
          <p:cNvSpPr/>
          <p:nvPr/>
        </p:nvSpPr>
        <p:spPr>
          <a:xfrm>
            <a:off x="9457257" y="1567716"/>
            <a:ext cx="1895327" cy="663348"/>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highlight>
                  <a:srgbClr val="FF0000"/>
                </a:highlight>
                <a:latin typeface="Century Gothic" panose="020B0502020202020204" pitchFamily="34" charset="0"/>
              </a:rPr>
              <a:t>Höhe</a:t>
            </a:r>
            <a:r>
              <a:rPr lang="de-DE" sz="1200" dirty="0">
                <a:solidFill>
                  <a:schemeClr val="tx1"/>
                </a:solidFill>
                <a:latin typeface="Century Gothic" panose="020B0502020202020204" pitchFamily="34" charset="0"/>
              </a:rPr>
              <a:t> </a:t>
            </a:r>
            <a:r>
              <a:rPr lang="de-DE" sz="1200" b="0" dirty="0">
                <a:solidFill>
                  <a:schemeClr val="tx1"/>
                </a:solidFill>
                <a:latin typeface="Century Gothic" panose="020B0502020202020204" pitchFamily="34" charset="0"/>
              </a:rPr>
              <a:t>des Risikos</a:t>
            </a:r>
          </a:p>
        </p:txBody>
      </p:sp>
      <p:sp>
        <p:nvSpPr>
          <p:cNvPr id="30" name="Rechteck 29">
            <a:extLst>
              <a:ext uri="{FF2B5EF4-FFF2-40B4-BE49-F238E27FC236}">
                <a16:creationId xmlns:a16="http://schemas.microsoft.com/office/drawing/2014/main" id="{3E3A3F07-8015-45F2-A3F6-7922207C0041}"/>
              </a:ext>
            </a:extLst>
          </p:cNvPr>
          <p:cNvSpPr/>
          <p:nvPr/>
        </p:nvSpPr>
        <p:spPr>
          <a:xfrm>
            <a:off x="9461587" y="2388366"/>
            <a:ext cx="1882477" cy="1469279"/>
          </a:xfrm>
          <a:prstGeom prst="rect">
            <a:avLst/>
          </a:prstGeom>
          <a:no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18000" rtlCol="0" anchor="ctr"/>
          <a:lstStyle/>
          <a:p>
            <a:r>
              <a:rPr lang="de-DE" sz="1050" b="0" dirty="0">
                <a:solidFill>
                  <a:schemeClr val="tx1"/>
                </a:solidFill>
                <a:latin typeface="Century Gothic" panose="020B0502020202020204" pitchFamily="34" charset="0"/>
              </a:rPr>
              <a:t>Je</a:t>
            </a:r>
            <a:r>
              <a:rPr lang="de-DE" sz="1050" dirty="0">
                <a:solidFill>
                  <a:schemeClr val="tx1"/>
                </a:solidFill>
                <a:latin typeface="Century Gothic" panose="020B0502020202020204" pitchFamily="34" charset="0"/>
              </a:rPr>
              <a:t> </a:t>
            </a:r>
            <a:r>
              <a:rPr lang="de-DE" sz="1050" b="1" dirty="0">
                <a:solidFill>
                  <a:srgbClr val="FF0000"/>
                </a:solidFill>
                <a:latin typeface="Century Gothic" panose="020B0502020202020204" pitchFamily="34" charset="0"/>
              </a:rPr>
              <a:t>höher</a:t>
            </a:r>
            <a:r>
              <a:rPr lang="de-DE" sz="1050" dirty="0">
                <a:solidFill>
                  <a:schemeClr val="tx1"/>
                </a:solidFill>
                <a:latin typeface="Century Gothic" panose="020B0502020202020204" pitchFamily="34" charset="0"/>
              </a:rPr>
              <a:t> </a:t>
            </a:r>
            <a:r>
              <a:rPr lang="de-DE" sz="1050" b="0" dirty="0">
                <a:solidFill>
                  <a:schemeClr val="tx1"/>
                </a:solidFill>
                <a:latin typeface="Century Gothic" panose="020B0502020202020204" pitchFamily="34" charset="0"/>
              </a:rPr>
              <a:t>ein Risiko </a:t>
            </a:r>
            <a:br>
              <a:rPr lang="de-DE" sz="1050" dirty="0">
                <a:solidFill>
                  <a:schemeClr val="tx1"/>
                </a:solidFill>
                <a:latin typeface="Century Gothic" panose="020B0502020202020204" pitchFamily="34" charset="0"/>
              </a:rPr>
            </a:br>
            <a:br>
              <a:rPr lang="de-DE" sz="1050" dirty="0">
                <a:solidFill>
                  <a:schemeClr val="tx1"/>
                </a:solidFill>
                <a:latin typeface="Century Gothic" panose="020B0502020202020204" pitchFamily="34" charset="0"/>
              </a:rPr>
            </a:br>
            <a:r>
              <a:rPr lang="de-DE" sz="1050" b="1" dirty="0">
                <a:solidFill>
                  <a:srgbClr val="FF0000"/>
                </a:solidFill>
                <a:latin typeface="Century Gothic" panose="020B0502020202020204" pitchFamily="34" charset="0"/>
              </a:rPr>
              <a:t>desto überzeugendere </a:t>
            </a:r>
            <a:r>
              <a:rPr lang="de-DE" sz="1050" b="0" dirty="0">
                <a:solidFill>
                  <a:schemeClr val="tx1"/>
                </a:solidFill>
                <a:latin typeface="Century Gothic" panose="020B0502020202020204" pitchFamily="34" charset="0"/>
              </a:rPr>
              <a:t>Prüfungsnachweise notwendig</a:t>
            </a:r>
            <a:endParaRPr lang="de-DE" sz="1050" b="0" dirty="0">
              <a:latin typeface="Century Gothic" panose="020B0502020202020204" pitchFamily="34" charset="0"/>
            </a:endParaRPr>
          </a:p>
        </p:txBody>
      </p:sp>
      <p:sp>
        <p:nvSpPr>
          <p:cNvPr id="31" name="Rechteck 30">
            <a:extLst>
              <a:ext uri="{FF2B5EF4-FFF2-40B4-BE49-F238E27FC236}">
                <a16:creationId xmlns:a16="http://schemas.microsoft.com/office/drawing/2014/main" id="{B00B00C2-06F5-4DEC-9BEC-D56B58B509A0}"/>
              </a:ext>
            </a:extLst>
          </p:cNvPr>
          <p:cNvSpPr/>
          <p:nvPr/>
        </p:nvSpPr>
        <p:spPr>
          <a:xfrm>
            <a:off x="1751028" y="5433279"/>
            <a:ext cx="9593035" cy="623764"/>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bg1"/>
                </a:solidFill>
                <a:highlight>
                  <a:srgbClr val="FF0000"/>
                </a:highlight>
                <a:latin typeface="Century Gothic" panose="020B0502020202020204" pitchFamily="34" charset="0"/>
              </a:rPr>
              <a:t>Für</a:t>
            </a:r>
            <a:r>
              <a:rPr lang="de-DE" sz="1200" dirty="0">
                <a:solidFill>
                  <a:schemeClr val="bg1"/>
                </a:solidFill>
                <a:highlight>
                  <a:srgbClr val="FF0000"/>
                </a:highlight>
                <a:latin typeface="Century Gothic" panose="020B0502020202020204" pitchFamily="34" charset="0"/>
              </a:rPr>
              <a:t> </a:t>
            </a:r>
            <a:r>
              <a:rPr lang="de-DE" sz="1200" b="1" dirty="0">
                <a:solidFill>
                  <a:schemeClr val="bg1"/>
                </a:solidFill>
                <a:highlight>
                  <a:srgbClr val="FF0000"/>
                </a:highlight>
                <a:latin typeface="Century Gothic" panose="020B0502020202020204" pitchFamily="34" charset="0"/>
              </a:rPr>
              <a:t>alle wesentlichen</a:t>
            </a:r>
            <a:r>
              <a:rPr lang="de-DE" sz="1200" b="1" dirty="0">
                <a:solidFill>
                  <a:schemeClr val="tx1"/>
                </a:solidFill>
                <a:latin typeface="Century Gothic" panose="020B0502020202020204" pitchFamily="34" charset="0"/>
              </a:rPr>
              <a:t> </a:t>
            </a:r>
            <a:r>
              <a:rPr lang="de-DE" sz="1200" b="0" dirty="0">
                <a:solidFill>
                  <a:schemeClr val="tx1"/>
                </a:solidFill>
                <a:latin typeface="Century Gothic" panose="020B0502020202020204" pitchFamily="34" charset="0"/>
              </a:rPr>
              <a:t>Arten von Geschäftsvorfällen, Kontensalden sowie Abschlussangaben </a:t>
            </a:r>
            <a:r>
              <a:rPr lang="de-DE" sz="1200" b="1" dirty="0">
                <a:solidFill>
                  <a:schemeClr val="bg1"/>
                </a:solidFill>
                <a:highlight>
                  <a:srgbClr val="FF0000"/>
                </a:highlight>
                <a:latin typeface="Century Gothic" panose="020B0502020202020204" pitchFamily="34" charset="0"/>
              </a:rPr>
              <a:t>sind aussagebezogene</a:t>
            </a:r>
            <a:r>
              <a:rPr lang="de-DE" sz="1200" b="1" dirty="0">
                <a:solidFill>
                  <a:schemeClr val="tx1"/>
                </a:solidFill>
                <a:latin typeface="Century Gothic" panose="020B0502020202020204" pitchFamily="34" charset="0"/>
              </a:rPr>
              <a:t> </a:t>
            </a:r>
            <a:r>
              <a:rPr lang="de-DE" sz="1200" b="0" dirty="0">
                <a:solidFill>
                  <a:schemeClr val="tx1"/>
                </a:solidFill>
                <a:latin typeface="Century Gothic" panose="020B0502020202020204" pitchFamily="34" charset="0"/>
              </a:rPr>
              <a:t>Prüfungshandlungen zu planen und durchzuführen</a:t>
            </a:r>
          </a:p>
        </p:txBody>
      </p:sp>
      <p:sp>
        <p:nvSpPr>
          <p:cNvPr id="32" name="Textfeld 31">
            <a:extLst>
              <a:ext uri="{FF2B5EF4-FFF2-40B4-BE49-F238E27FC236}">
                <a16:creationId xmlns:a16="http://schemas.microsoft.com/office/drawing/2014/main" id="{3785F52D-8D2C-493F-AC3D-A5D9382F5FD9}"/>
              </a:ext>
            </a:extLst>
          </p:cNvPr>
          <p:cNvSpPr txBox="1"/>
          <p:nvPr/>
        </p:nvSpPr>
        <p:spPr>
          <a:xfrm>
            <a:off x="1461975" y="5408971"/>
            <a:ext cx="242549" cy="646331"/>
          </a:xfrm>
          <a:prstGeom prst="rect">
            <a:avLst/>
          </a:prstGeom>
          <a:noFill/>
        </p:spPr>
        <p:txBody>
          <a:bodyPr wrap="square" rtlCol="0">
            <a:spAutoFit/>
          </a:bodyPr>
          <a:lstStyle/>
          <a:p>
            <a:r>
              <a:rPr lang="de-DE" sz="3600" b="1" dirty="0">
                <a:solidFill>
                  <a:srgbClr val="FF0000"/>
                </a:solidFill>
                <a:latin typeface="Century Gothic" panose="020B0502020202020204" pitchFamily="34" charset="0"/>
              </a:rPr>
              <a:t>!</a:t>
            </a:r>
          </a:p>
        </p:txBody>
      </p:sp>
      <p:sp>
        <p:nvSpPr>
          <p:cNvPr id="33" name="Textfeld 32">
            <a:extLst>
              <a:ext uri="{FF2B5EF4-FFF2-40B4-BE49-F238E27FC236}">
                <a16:creationId xmlns:a16="http://schemas.microsoft.com/office/drawing/2014/main" id="{A14B987B-F14C-41AD-9090-1BFEB7014921}"/>
              </a:ext>
            </a:extLst>
          </p:cNvPr>
          <p:cNvSpPr txBox="1"/>
          <p:nvPr/>
        </p:nvSpPr>
        <p:spPr>
          <a:xfrm>
            <a:off x="1751029" y="5157192"/>
            <a:ext cx="9593034" cy="276999"/>
          </a:xfrm>
          <a:prstGeom prst="rect">
            <a:avLst/>
          </a:prstGeom>
          <a:noFill/>
        </p:spPr>
        <p:txBody>
          <a:bodyPr wrap="square" rtlCol="0">
            <a:spAutoFit/>
          </a:bodyPr>
          <a:lstStyle/>
          <a:p>
            <a:pPr algn="ctr"/>
            <a:r>
              <a:rPr lang="de-DE" sz="1200" b="1" dirty="0">
                <a:latin typeface="Century Gothic" panose="020B0502020202020204" pitchFamily="34" charset="0"/>
              </a:rPr>
              <a:t>Ungeachtet der Risikobeurteilung:</a:t>
            </a:r>
          </a:p>
        </p:txBody>
      </p:sp>
    </p:spTree>
    <p:extLst>
      <p:ext uri="{BB962C8B-B14F-4D97-AF65-F5344CB8AC3E}">
        <p14:creationId xmlns:p14="http://schemas.microsoft.com/office/powerpoint/2010/main" val="130609508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728886"/>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4.4.3 Zeitliche Einteilung von Prüfungshandlungen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34" name="Pfeil: nach rechts 33">
            <a:extLst>
              <a:ext uri="{FF2B5EF4-FFF2-40B4-BE49-F238E27FC236}">
                <a16:creationId xmlns:a16="http://schemas.microsoft.com/office/drawing/2014/main" id="{C28F9E78-7FC7-48EB-9281-819D4A93C35D}"/>
              </a:ext>
            </a:extLst>
          </p:cNvPr>
          <p:cNvSpPr/>
          <p:nvPr/>
        </p:nvSpPr>
        <p:spPr>
          <a:xfrm>
            <a:off x="1199506" y="1262509"/>
            <a:ext cx="9649022" cy="360000"/>
          </a:xfrm>
          <a:prstGeom prst="right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cxnSp>
        <p:nvCxnSpPr>
          <p:cNvPr id="35" name="Gerader Verbinder 34">
            <a:extLst>
              <a:ext uri="{FF2B5EF4-FFF2-40B4-BE49-F238E27FC236}">
                <a16:creationId xmlns:a16="http://schemas.microsoft.com/office/drawing/2014/main" id="{B54C7EF4-33EB-465D-86D0-134EEA832A55}"/>
              </a:ext>
            </a:extLst>
          </p:cNvPr>
          <p:cNvCxnSpPr>
            <a:cxnSpLocks/>
          </p:cNvCxnSpPr>
          <p:nvPr/>
        </p:nvCxnSpPr>
        <p:spPr>
          <a:xfrm>
            <a:off x="5790138" y="1256569"/>
            <a:ext cx="0" cy="3662669"/>
          </a:xfrm>
          <a:prstGeom prst="line">
            <a:avLst/>
          </a:prstGeom>
          <a:ln w="317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36" name="Textfeld 35">
            <a:extLst>
              <a:ext uri="{FF2B5EF4-FFF2-40B4-BE49-F238E27FC236}">
                <a16:creationId xmlns:a16="http://schemas.microsoft.com/office/drawing/2014/main" id="{5A306718-248E-4C78-8BD6-4BB11042CF93}"/>
              </a:ext>
            </a:extLst>
          </p:cNvPr>
          <p:cNvSpPr txBox="1"/>
          <p:nvPr/>
        </p:nvSpPr>
        <p:spPr>
          <a:xfrm>
            <a:off x="4678249" y="1011725"/>
            <a:ext cx="2246051" cy="307777"/>
          </a:xfrm>
          <a:prstGeom prst="rect">
            <a:avLst/>
          </a:prstGeom>
          <a:noFill/>
        </p:spPr>
        <p:txBody>
          <a:bodyPr wrap="square" rtlCol="0">
            <a:spAutoFit/>
          </a:bodyPr>
          <a:lstStyle/>
          <a:p>
            <a:pPr algn="ctr"/>
            <a:r>
              <a:rPr lang="de-DE" sz="1400" b="0" dirty="0">
                <a:solidFill>
                  <a:srgbClr val="FF0000"/>
                </a:solidFill>
                <a:latin typeface="Century Gothic" panose="020B0502020202020204" pitchFamily="34" charset="0"/>
              </a:rPr>
              <a:t>Abschlussstichtag 31.12.</a:t>
            </a:r>
          </a:p>
        </p:txBody>
      </p:sp>
      <p:sp>
        <p:nvSpPr>
          <p:cNvPr id="37" name="Textfeld 36">
            <a:extLst>
              <a:ext uri="{FF2B5EF4-FFF2-40B4-BE49-F238E27FC236}">
                <a16:creationId xmlns:a16="http://schemas.microsoft.com/office/drawing/2014/main" id="{C5F7A579-ABDC-4CF1-81E6-44C17C9C58B6}"/>
              </a:ext>
            </a:extLst>
          </p:cNvPr>
          <p:cNvSpPr txBox="1"/>
          <p:nvPr/>
        </p:nvSpPr>
        <p:spPr>
          <a:xfrm>
            <a:off x="1199501" y="1660183"/>
            <a:ext cx="4467675" cy="523220"/>
          </a:xfrm>
          <a:prstGeom prst="rect">
            <a:avLst/>
          </a:prstGeom>
          <a:noFill/>
        </p:spPr>
        <p:txBody>
          <a:bodyPr wrap="square" rtlCol="0">
            <a:spAutoFit/>
          </a:bodyPr>
          <a:lstStyle/>
          <a:p>
            <a:pPr algn="ctr"/>
            <a:r>
              <a:rPr lang="de-DE" sz="1400" b="0" dirty="0">
                <a:latin typeface="Century Gothic" panose="020B0502020202020204" pitchFamily="34" charset="0"/>
              </a:rPr>
              <a:t>Prüfungshandlungen</a:t>
            </a:r>
            <a:r>
              <a:rPr lang="de-DE" sz="1400" dirty="0">
                <a:latin typeface="Century Gothic" panose="020B0502020202020204" pitchFamily="34" charset="0"/>
              </a:rPr>
              <a:t> </a:t>
            </a:r>
          </a:p>
          <a:p>
            <a:pPr algn="ctr"/>
            <a:r>
              <a:rPr lang="de-DE" sz="1400" b="1" dirty="0">
                <a:solidFill>
                  <a:srgbClr val="FF0000"/>
                </a:solidFill>
                <a:latin typeface="Century Gothic" panose="020B0502020202020204" pitchFamily="34" charset="0"/>
              </a:rPr>
              <a:t>vor</a:t>
            </a:r>
            <a:r>
              <a:rPr lang="de-DE" sz="1400" dirty="0">
                <a:solidFill>
                  <a:srgbClr val="FF0000"/>
                </a:solidFill>
                <a:latin typeface="Century Gothic" panose="020B0502020202020204" pitchFamily="34" charset="0"/>
              </a:rPr>
              <a:t> </a:t>
            </a:r>
            <a:r>
              <a:rPr lang="de-DE" sz="1400" b="0" dirty="0">
                <a:latin typeface="Century Gothic" panose="020B0502020202020204" pitchFamily="34" charset="0"/>
              </a:rPr>
              <a:t>dem</a:t>
            </a:r>
            <a:r>
              <a:rPr lang="de-DE" sz="1400" dirty="0">
                <a:latin typeface="Century Gothic" panose="020B0502020202020204" pitchFamily="34" charset="0"/>
              </a:rPr>
              <a:t> </a:t>
            </a:r>
            <a:r>
              <a:rPr lang="de-DE" sz="1400" b="0" dirty="0">
                <a:latin typeface="Century Gothic" panose="020B0502020202020204" pitchFamily="34" charset="0"/>
              </a:rPr>
              <a:t>Abschlussstichtag</a:t>
            </a:r>
          </a:p>
        </p:txBody>
      </p:sp>
      <p:sp>
        <p:nvSpPr>
          <p:cNvPr id="38" name="Textfeld 37">
            <a:extLst>
              <a:ext uri="{FF2B5EF4-FFF2-40B4-BE49-F238E27FC236}">
                <a16:creationId xmlns:a16="http://schemas.microsoft.com/office/drawing/2014/main" id="{6686D452-9DE9-4213-B550-3A2A9DAF0715}"/>
              </a:ext>
            </a:extLst>
          </p:cNvPr>
          <p:cNvSpPr txBox="1"/>
          <p:nvPr/>
        </p:nvSpPr>
        <p:spPr>
          <a:xfrm>
            <a:off x="5891996" y="1648976"/>
            <a:ext cx="4464376" cy="523220"/>
          </a:xfrm>
          <a:prstGeom prst="rect">
            <a:avLst/>
          </a:prstGeom>
          <a:noFill/>
        </p:spPr>
        <p:txBody>
          <a:bodyPr wrap="square" rtlCol="0">
            <a:spAutoFit/>
          </a:bodyPr>
          <a:lstStyle/>
          <a:p>
            <a:pPr algn="ctr"/>
            <a:r>
              <a:rPr lang="de-DE" sz="1400" b="0" dirty="0">
                <a:latin typeface="Century Gothic" panose="020B0502020202020204" pitchFamily="34" charset="0"/>
              </a:rPr>
              <a:t>Prüfungshandlungen</a:t>
            </a:r>
            <a:r>
              <a:rPr lang="de-DE" sz="1400" dirty="0">
                <a:latin typeface="Century Gothic" panose="020B0502020202020204" pitchFamily="34" charset="0"/>
              </a:rPr>
              <a:t> </a:t>
            </a:r>
            <a:r>
              <a:rPr lang="de-DE" sz="1400" b="1" dirty="0">
                <a:solidFill>
                  <a:srgbClr val="FF0000"/>
                </a:solidFill>
                <a:latin typeface="Century Gothic" panose="020B0502020202020204" pitchFamily="34" charset="0"/>
              </a:rPr>
              <a:t>am/nach </a:t>
            </a:r>
          </a:p>
          <a:p>
            <a:pPr algn="ctr"/>
            <a:r>
              <a:rPr lang="de-DE" sz="1400" b="0" dirty="0">
                <a:latin typeface="Century Gothic" panose="020B0502020202020204" pitchFamily="34" charset="0"/>
              </a:rPr>
              <a:t>dem</a:t>
            </a:r>
            <a:r>
              <a:rPr lang="de-DE" sz="1400" dirty="0">
                <a:latin typeface="Century Gothic" panose="020B0502020202020204" pitchFamily="34" charset="0"/>
              </a:rPr>
              <a:t> </a:t>
            </a:r>
            <a:r>
              <a:rPr lang="de-DE" sz="1400" b="0" dirty="0">
                <a:latin typeface="Century Gothic" panose="020B0502020202020204" pitchFamily="34" charset="0"/>
              </a:rPr>
              <a:t>Abschlussstichtag</a:t>
            </a:r>
          </a:p>
        </p:txBody>
      </p:sp>
      <p:sp>
        <p:nvSpPr>
          <p:cNvPr id="39" name="Rechteck 38">
            <a:extLst>
              <a:ext uri="{FF2B5EF4-FFF2-40B4-BE49-F238E27FC236}">
                <a16:creationId xmlns:a16="http://schemas.microsoft.com/office/drawing/2014/main" id="{6EACE64D-6E3F-4A6F-961D-2499F66672C4}"/>
              </a:ext>
            </a:extLst>
          </p:cNvPr>
          <p:cNvSpPr/>
          <p:nvPr/>
        </p:nvSpPr>
        <p:spPr>
          <a:xfrm>
            <a:off x="1199505" y="2350430"/>
            <a:ext cx="4404332" cy="378940"/>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Funktionsprüfungen</a:t>
            </a:r>
            <a:endParaRPr lang="de-DE" sz="1600" b="1" dirty="0">
              <a:solidFill>
                <a:schemeClr val="tx1"/>
              </a:solidFill>
              <a:latin typeface="Century Gothic" panose="020B0502020202020204" pitchFamily="34" charset="0"/>
            </a:endParaRPr>
          </a:p>
        </p:txBody>
      </p:sp>
      <p:sp>
        <p:nvSpPr>
          <p:cNvPr id="40" name="Rechteck 39">
            <a:extLst>
              <a:ext uri="{FF2B5EF4-FFF2-40B4-BE49-F238E27FC236}">
                <a16:creationId xmlns:a16="http://schemas.microsoft.com/office/drawing/2014/main" id="{DF25DED1-C992-4BB6-A963-5C9CD961457B}"/>
              </a:ext>
            </a:extLst>
          </p:cNvPr>
          <p:cNvSpPr/>
          <p:nvPr/>
        </p:nvSpPr>
        <p:spPr>
          <a:xfrm>
            <a:off x="1199501" y="2818946"/>
            <a:ext cx="4404332" cy="822602"/>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Prüfungshandlungen zur Identifizierung </a:t>
            </a:r>
            <a:r>
              <a:rPr lang="de-DE" sz="1200" dirty="0">
                <a:solidFill>
                  <a:schemeClr val="tx1"/>
                </a:solidFill>
                <a:latin typeface="Century Gothic" panose="020B0502020202020204" pitchFamily="34" charset="0"/>
              </a:rPr>
              <a:t>bedeutsamer</a:t>
            </a:r>
            <a:r>
              <a:rPr lang="de-DE" sz="1200" b="0" dirty="0">
                <a:solidFill>
                  <a:schemeClr val="tx1"/>
                </a:solidFill>
                <a:latin typeface="Century Gothic" panose="020B0502020202020204" pitchFamily="34" charset="0"/>
              </a:rPr>
              <a:t> </a:t>
            </a:r>
            <a:r>
              <a:rPr lang="de-DE" sz="1200" dirty="0">
                <a:solidFill>
                  <a:schemeClr val="tx1"/>
                </a:solidFill>
                <a:latin typeface="Century Gothic" panose="020B0502020202020204" pitchFamily="34" charset="0"/>
              </a:rPr>
              <a:t>Sachverhalte</a:t>
            </a:r>
            <a:r>
              <a:rPr lang="de-DE" sz="1200" b="0" dirty="0">
                <a:solidFill>
                  <a:schemeClr val="tx1"/>
                </a:solidFill>
                <a:latin typeface="Century Gothic" panose="020B0502020202020204" pitchFamily="34" charset="0"/>
              </a:rPr>
              <a:t> möglich (rechtzeitige Klärung und Entwicklung Prüfungsansatz möglich)</a:t>
            </a:r>
            <a:endParaRPr lang="de-DE" sz="1600" b="0" dirty="0">
              <a:solidFill>
                <a:schemeClr val="tx1"/>
              </a:solidFill>
              <a:latin typeface="Century Gothic" panose="020B0502020202020204" pitchFamily="34" charset="0"/>
            </a:endParaRPr>
          </a:p>
        </p:txBody>
      </p:sp>
      <p:sp>
        <p:nvSpPr>
          <p:cNvPr id="41" name="Rechteck 40">
            <a:extLst>
              <a:ext uri="{FF2B5EF4-FFF2-40B4-BE49-F238E27FC236}">
                <a16:creationId xmlns:a16="http://schemas.microsoft.com/office/drawing/2014/main" id="{236F82E5-DB21-4AC3-85D8-0FB52F6BA911}"/>
              </a:ext>
            </a:extLst>
          </p:cNvPr>
          <p:cNvSpPr/>
          <p:nvPr/>
        </p:nvSpPr>
        <p:spPr>
          <a:xfrm>
            <a:off x="1199501" y="3750522"/>
            <a:ext cx="4404332" cy="906941"/>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Bei </a:t>
            </a:r>
            <a:r>
              <a:rPr lang="de-DE" sz="1200" dirty="0">
                <a:solidFill>
                  <a:schemeClr val="tx1"/>
                </a:solidFill>
                <a:latin typeface="Century Gothic" panose="020B0502020202020204" pitchFamily="34" charset="0"/>
              </a:rPr>
              <a:t>Verdacht</a:t>
            </a:r>
            <a:r>
              <a:rPr lang="de-DE" sz="1200" b="0" dirty="0">
                <a:solidFill>
                  <a:schemeClr val="tx1"/>
                </a:solidFill>
                <a:latin typeface="Century Gothic" panose="020B0502020202020204" pitchFamily="34" charset="0"/>
              </a:rPr>
              <a:t> </a:t>
            </a:r>
            <a:r>
              <a:rPr lang="de-DE" sz="1200" dirty="0">
                <a:solidFill>
                  <a:schemeClr val="tx1"/>
                </a:solidFill>
                <a:latin typeface="Century Gothic" panose="020B0502020202020204" pitchFamily="34" charset="0"/>
              </a:rPr>
              <a:t>auf</a:t>
            </a:r>
            <a:r>
              <a:rPr lang="de-DE" sz="1200" b="0" dirty="0">
                <a:solidFill>
                  <a:schemeClr val="tx1"/>
                </a:solidFill>
                <a:latin typeface="Century Gothic" panose="020B0502020202020204" pitchFamily="34" charset="0"/>
              </a:rPr>
              <a:t> </a:t>
            </a:r>
            <a:r>
              <a:rPr lang="de-DE" sz="1200" dirty="0">
                <a:solidFill>
                  <a:schemeClr val="tx1"/>
                </a:solidFill>
                <a:latin typeface="Century Gothic" panose="020B0502020202020204" pitchFamily="34" charset="0"/>
              </a:rPr>
              <a:t>dolose</a:t>
            </a:r>
            <a:r>
              <a:rPr lang="de-DE" sz="1200" b="0" dirty="0">
                <a:solidFill>
                  <a:schemeClr val="tx1"/>
                </a:solidFill>
                <a:latin typeface="Century Gothic" panose="020B0502020202020204" pitchFamily="34" charset="0"/>
              </a:rPr>
              <a:t> </a:t>
            </a:r>
            <a:r>
              <a:rPr lang="de-DE" sz="1200" dirty="0">
                <a:solidFill>
                  <a:schemeClr val="tx1"/>
                </a:solidFill>
                <a:latin typeface="Century Gothic" panose="020B0502020202020204" pitchFamily="34" charset="0"/>
              </a:rPr>
              <a:t>Handlungen</a:t>
            </a:r>
            <a:r>
              <a:rPr lang="de-DE" sz="1200" b="0" dirty="0">
                <a:solidFill>
                  <a:schemeClr val="tx1"/>
                </a:solidFill>
                <a:latin typeface="Century Gothic" panose="020B0502020202020204" pitchFamily="34" charset="0"/>
              </a:rPr>
              <a:t>:  </a:t>
            </a:r>
          </a:p>
          <a:p>
            <a:pPr algn="ctr"/>
            <a:r>
              <a:rPr lang="de-DE" sz="1200" dirty="0">
                <a:solidFill>
                  <a:schemeClr val="tx1"/>
                </a:solidFill>
                <a:latin typeface="Century Gothic" panose="020B0502020202020204" pitchFamily="34" charset="0"/>
              </a:rPr>
              <a:t>Unangemeldete</a:t>
            </a:r>
            <a:r>
              <a:rPr lang="de-DE" sz="1200" b="0" dirty="0">
                <a:solidFill>
                  <a:schemeClr val="tx1"/>
                </a:solidFill>
                <a:latin typeface="Century Gothic" panose="020B0502020202020204" pitchFamily="34" charset="0"/>
              </a:rPr>
              <a:t> Prüfungshandlungen</a:t>
            </a:r>
          </a:p>
          <a:p>
            <a:pPr algn="ctr"/>
            <a:r>
              <a:rPr lang="de-DE" sz="1200" b="0" dirty="0">
                <a:solidFill>
                  <a:schemeClr val="tx1"/>
                </a:solidFill>
                <a:latin typeface="Century Gothic" panose="020B0502020202020204" pitchFamily="34" charset="0"/>
              </a:rPr>
              <a:t>Prüfungshandlungen zu </a:t>
            </a:r>
            <a:r>
              <a:rPr lang="de-DE" sz="1200" dirty="0">
                <a:solidFill>
                  <a:schemeClr val="tx1"/>
                </a:solidFill>
                <a:latin typeface="Century Gothic" panose="020B0502020202020204" pitchFamily="34" charset="0"/>
              </a:rPr>
              <a:t>unvorhersehbaren</a:t>
            </a:r>
            <a:r>
              <a:rPr lang="de-DE" sz="1200" b="0" dirty="0">
                <a:solidFill>
                  <a:schemeClr val="tx1"/>
                </a:solidFill>
                <a:latin typeface="Century Gothic" panose="020B0502020202020204" pitchFamily="34" charset="0"/>
              </a:rPr>
              <a:t> Zeitpunkten</a:t>
            </a:r>
          </a:p>
        </p:txBody>
      </p:sp>
      <p:sp>
        <p:nvSpPr>
          <p:cNvPr id="42" name="Rechteck 41">
            <a:extLst>
              <a:ext uri="{FF2B5EF4-FFF2-40B4-BE49-F238E27FC236}">
                <a16:creationId xmlns:a16="http://schemas.microsoft.com/office/drawing/2014/main" id="{DFDD2C04-1C35-4C87-8626-904A43930A8F}"/>
              </a:ext>
            </a:extLst>
          </p:cNvPr>
          <p:cNvSpPr/>
          <p:nvPr/>
        </p:nvSpPr>
        <p:spPr>
          <a:xfrm>
            <a:off x="5953572" y="2350430"/>
            <a:ext cx="4402800" cy="646331"/>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Abgleich/Abstimmung Abschlussinformationen mit den Unterlagen im Rechnungswesen</a:t>
            </a:r>
            <a:endParaRPr lang="de-DE" sz="1400" b="0" dirty="0">
              <a:solidFill>
                <a:schemeClr val="tx1"/>
              </a:solidFill>
              <a:latin typeface="Century Gothic" panose="020B0502020202020204" pitchFamily="34" charset="0"/>
            </a:endParaRPr>
          </a:p>
        </p:txBody>
      </p:sp>
      <p:sp>
        <p:nvSpPr>
          <p:cNvPr id="43" name="Rechteck 42">
            <a:extLst>
              <a:ext uri="{FF2B5EF4-FFF2-40B4-BE49-F238E27FC236}">
                <a16:creationId xmlns:a16="http://schemas.microsoft.com/office/drawing/2014/main" id="{15118DED-8184-494E-890E-41F4AC3B1373}"/>
              </a:ext>
            </a:extLst>
          </p:cNvPr>
          <p:cNvSpPr/>
          <p:nvPr/>
        </p:nvSpPr>
        <p:spPr>
          <a:xfrm>
            <a:off x="5953572" y="3096712"/>
            <a:ext cx="4402800" cy="646331"/>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Analyse von Anpassungen während Abschlussaufstellung</a:t>
            </a:r>
            <a:endParaRPr lang="de-DE" sz="1400" b="0" dirty="0">
              <a:solidFill>
                <a:schemeClr val="tx1"/>
              </a:solidFill>
              <a:latin typeface="Century Gothic" panose="020B0502020202020204" pitchFamily="34" charset="0"/>
            </a:endParaRPr>
          </a:p>
        </p:txBody>
      </p:sp>
      <p:sp>
        <p:nvSpPr>
          <p:cNvPr id="44" name="Rechteck 43">
            <a:extLst>
              <a:ext uri="{FF2B5EF4-FFF2-40B4-BE49-F238E27FC236}">
                <a16:creationId xmlns:a16="http://schemas.microsoft.com/office/drawing/2014/main" id="{DF5372F6-F38C-47C2-892C-9CC408040724}"/>
              </a:ext>
            </a:extLst>
          </p:cNvPr>
          <p:cNvSpPr/>
          <p:nvPr/>
        </p:nvSpPr>
        <p:spPr>
          <a:xfrm>
            <a:off x="5953572" y="3829537"/>
            <a:ext cx="4402800" cy="967615"/>
          </a:xfrm>
          <a:prstGeom prst="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Prüfungshandlungen, die das Risiko adressieren, dass zum Bilanzstichtag unwirksame Kaufverträge abgeschlossen hat oder Geschäftsvorfälle nicht abgeschlossen sind</a:t>
            </a:r>
            <a:endParaRPr lang="de-DE" sz="1400" b="0" dirty="0">
              <a:solidFill>
                <a:schemeClr val="tx1"/>
              </a:solidFill>
              <a:latin typeface="Century Gothic" panose="020B0502020202020204" pitchFamily="34" charset="0"/>
            </a:endParaRPr>
          </a:p>
        </p:txBody>
      </p:sp>
      <p:sp>
        <p:nvSpPr>
          <p:cNvPr id="45" name="Rechteck 44">
            <a:extLst>
              <a:ext uri="{FF2B5EF4-FFF2-40B4-BE49-F238E27FC236}">
                <a16:creationId xmlns:a16="http://schemas.microsoft.com/office/drawing/2014/main" id="{6D5DEC55-1005-4769-84FE-D5485A97C006}"/>
              </a:ext>
            </a:extLst>
          </p:cNvPr>
          <p:cNvSpPr/>
          <p:nvPr/>
        </p:nvSpPr>
        <p:spPr>
          <a:xfrm>
            <a:off x="4589020" y="5391972"/>
            <a:ext cx="2081657" cy="91734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solidFill>
                  <a:schemeClr val="tx1"/>
                </a:solidFill>
                <a:latin typeface="Century Gothic" panose="020B0502020202020204" pitchFamily="34" charset="0"/>
              </a:rPr>
              <a:t>Art des Risikos</a:t>
            </a:r>
            <a:br>
              <a:rPr lang="de-DE" sz="1200" b="0" dirty="0">
                <a:solidFill>
                  <a:schemeClr val="tx1"/>
                </a:solidFill>
                <a:latin typeface="Century Gothic" panose="020B0502020202020204" pitchFamily="34" charset="0"/>
              </a:rPr>
            </a:br>
            <a:r>
              <a:rPr lang="de-DE" sz="1200" b="0" dirty="0">
                <a:solidFill>
                  <a:schemeClr val="tx1"/>
                </a:solidFill>
                <a:latin typeface="Century Gothic" panose="020B0502020202020204" pitchFamily="34" charset="0"/>
              </a:rPr>
              <a:t>(Wird Risiko durch Ereignisse am Abschlussstichtag beeinflusst?)</a:t>
            </a:r>
            <a:endParaRPr lang="de-DE" sz="1400" b="0" dirty="0">
              <a:solidFill>
                <a:schemeClr val="tx1"/>
              </a:solidFill>
              <a:latin typeface="Century Gothic" panose="020B0502020202020204" pitchFamily="34" charset="0"/>
            </a:endParaRPr>
          </a:p>
        </p:txBody>
      </p:sp>
      <p:sp>
        <p:nvSpPr>
          <p:cNvPr id="46" name="Rechteck 45">
            <a:extLst>
              <a:ext uri="{FF2B5EF4-FFF2-40B4-BE49-F238E27FC236}">
                <a16:creationId xmlns:a16="http://schemas.microsoft.com/office/drawing/2014/main" id="{B5F4F91D-2DCA-4300-ABAB-174E9CA91CD2}"/>
              </a:ext>
            </a:extLst>
          </p:cNvPr>
          <p:cNvSpPr/>
          <p:nvPr/>
        </p:nvSpPr>
        <p:spPr>
          <a:xfrm>
            <a:off x="6797129" y="5386584"/>
            <a:ext cx="1836718" cy="922736"/>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solidFill>
                  <a:schemeClr val="tx1"/>
                </a:solidFill>
                <a:latin typeface="Century Gothic" panose="020B0502020202020204" pitchFamily="34" charset="0"/>
              </a:rPr>
              <a:t>Zeitraum/Zeitpunkt</a:t>
            </a:r>
            <a:r>
              <a:rPr lang="de-DE" sz="1200" b="0" dirty="0">
                <a:solidFill>
                  <a:schemeClr val="tx1"/>
                </a:solidFill>
                <a:latin typeface="Century Gothic" panose="020B0502020202020204" pitchFamily="34" charset="0"/>
              </a:rPr>
              <a:t>, auf den sich </a:t>
            </a:r>
            <a:r>
              <a:rPr lang="de-DE" sz="1200" dirty="0">
                <a:solidFill>
                  <a:schemeClr val="tx1"/>
                </a:solidFill>
                <a:latin typeface="Century Gothic" panose="020B0502020202020204" pitchFamily="34" charset="0"/>
              </a:rPr>
              <a:t>Prüfungsnachweise</a:t>
            </a:r>
            <a:r>
              <a:rPr lang="de-DE" sz="1200" b="0" dirty="0">
                <a:solidFill>
                  <a:schemeClr val="tx1"/>
                </a:solidFill>
                <a:latin typeface="Century Gothic" panose="020B0502020202020204" pitchFamily="34" charset="0"/>
              </a:rPr>
              <a:t> </a:t>
            </a:r>
            <a:r>
              <a:rPr lang="de-DE" sz="1200" dirty="0">
                <a:solidFill>
                  <a:schemeClr val="tx1"/>
                </a:solidFill>
                <a:latin typeface="Century Gothic" panose="020B0502020202020204" pitchFamily="34" charset="0"/>
              </a:rPr>
              <a:t>beziehen</a:t>
            </a:r>
            <a:endParaRPr lang="de-DE" sz="1400" dirty="0">
              <a:solidFill>
                <a:schemeClr val="tx1"/>
              </a:solidFill>
              <a:latin typeface="Century Gothic" panose="020B0502020202020204" pitchFamily="34" charset="0"/>
            </a:endParaRPr>
          </a:p>
        </p:txBody>
      </p:sp>
      <p:sp>
        <p:nvSpPr>
          <p:cNvPr id="47" name="Rechteck 46">
            <a:extLst>
              <a:ext uri="{FF2B5EF4-FFF2-40B4-BE49-F238E27FC236}">
                <a16:creationId xmlns:a16="http://schemas.microsoft.com/office/drawing/2014/main" id="{A719CCD0-4B9D-432A-83B5-28A110F4B4AD}"/>
              </a:ext>
            </a:extLst>
          </p:cNvPr>
          <p:cNvSpPr/>
          <p:nvPr/>
        </p:nvSpPr>
        <p:spPr>
          <a:xfrm>
            <a:off x="8760299" y="5386584"/>
            <a:ext cx="2520271" cy="922736"/>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solidFill>
                  <a:schemeClr val="tx1"/>
                </a:solidFill>
                <a:latin typeface="Century Gothic" panose="020B0502020202020204" pitchFamily="34" charset="0"/>
              </a:rPr>
              <a:t>Zeitliche</a:t>
            </a:r>
            <a:r>
              <a:rPr lang="de-DE" sz="1200" b="0" dirty="0">
                <a:solidFill>
                  <a:schemeClr val="tx1"/>
                </a:solidFill>
                <a:latin typeface="Century Gothic" panose="020B0502020202020204" pitchFamily="34" charset="0"/>
              </a:rPr>
              <a:t> </a:t>
            </a:r>
            <a:r>
              <a:rPr lang="de-DE" sz="1200" dirty="0">
                <a:solidFill>
                  <a:schemeClr val="tx1"/>
                </a:solidFill>
                <a:latin typeface="Century Gothic" panose="020B0502020202020204" pitchFamily="34" charset="0"/>
              </a:rPr>
              <a:t>Einteilung</a:t>
            </a:r>
            <a:r>
              <a:rPr lang="de-DE" sz="1200" b="0" dirty="0">
                <a:solidFill>
                  <a:schemeClr val="tx1"/>
                </a:solidFill>
                <a:latin typeface="Century Gothic" panose="020B0502020202020204" pitchFamily="34" charset="0"/>
              </a:rPr>
              <a:t> der Aufstellung des Abschlusses (Ergänzungsrechnungen wie z. B. Kapitalflussrechnung)</a:t>
            </a:r>
          </a:p>
        </p:txBody>
      </p:sp>
      <p:sp>
        <p:nvSpPr>
          <p:cNvPr id="48" name="Rechteck 47">
            <a:extLst>
              <a:ext uri="{FF2B5EF4-FFF2-40B4-BE49-F238E27FC236}">
                <a16:creationId xmlns:a16="http://schemas.microsoft.com/office/drawing/2014/main" id="{C8D8516B-7A44-4C0E-A868-905A5E7E15AD}"/>
              </a:ext>
            </a:extLst>
          </p:cNvPr>
          <p:cNvSpPr/>
          <p:nvPr/>
        </p:nvSpPr>
        <p:spPr>
          <a:xfrm>
            <a:off x="2461088" y="5391972"/>
            <a:ext cx="2001480" cy="91734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solidFill>
                  <a:schemeClr val="tx1"/>
                </a:solidFill>
                <a:latin typeface="Century Gothic" panose="020B0502020202020204" pitchFamily="34" charset="0"/>
              </a:rPr>
              <a:t>Wann</a:t>
            </a:r>
            <a:r>
              <a:rPr lang="de-DE" sz="1200" b="0" dirty="0">
                <a:solidFill>
                  <a:schemeClr val="tx1"/>
                </a:solidFill>
                <a:latin typeface="Century Gothic" panose="020B0502020202020204" pitchFamily="34" charset="0"/>
              </a:rPr>
              <a:t> sind Informationen </a:t>
            </a:r>
            <a:r>
              <a:rPr lang="de-DE" sz="1200" dirty="0">
                <a:solidFill>
                  <a:schemeClr val="tx1"/>
                </a:solidFill>
                <a:latin typeface="Century Gothic" panose="020B0502020202020204" pitchFamily="34" charset="0"/>
              </a:rPr>
              <a:t>verfügbar</a:t>
            </a:r>
            <a:r>
              <a:rPr lang="de-DE" sz="1200" b="0" dirty="0">
                <a:solidFill>
                  <a:schemeClr val="tx1"/>
                </a:solidFill>
                <a:latin typeface="Century Gothic" panose="020B0502020202020204" pitchFamily="34" charset="0"/>
              </a:rPr>
              <a:t>?</a:t>
            </a:r>
            <a:br>
              <a:rPr lang="de-DE" sz="1200" b="0" dirty="0">
                <a:solidFill>
                  <a:schemeClr val="tx1"/>
                </a:solidFill>
                <a:latin typeface="Century Gothic" panose="020B0502020202020204" pitchFamily="34" charset="0"/>
              </a:rPr>
            </a:br>
            <a:r>
              <a:rPr lang="de-DE" sz="1100" b="0" dirty="0">
                <a:solidFill>
                  <a:schemeClr val="tx1"/>
                </a:solidFill>
                <a:latin typeface="Century Gothic" panose="020B0502020202020204" pitchFamily="34" charset="0"/>
              </a:rPr>
              <a:t>(z. B. Inventurbeobachtung nur 1x möglich)</a:t>
            </a:r>
            <a:endParaRPr lang="de-DE" sz="1400" b="0" dirty="0">
              <a:solidFill>
                <a:schemeClr val="tx1"/>
              </a:solidFill>
              <a:latin typeface="Century Gothic" panose="020B0502020202020204" pitchFamily="34" charset="0"/>
            </a:endParaRPr>
          </a:p>
        </p:txBody>
      </p:sp>
      <p:sp>
        <p:nvSpPr>
          <p:cNvPr id="49" name="Rechteck 48">
            <a:extLst>
              <a:ext uri="{FF2B5EF4-FFF2-40B4-BE49-F238E27FC236}">
                <a16:creationId xmlns:a16="http://schemas.microsoft.com/office/drawing/2014/main" id="{DA489C41-7164-42C3-B986-C89A1470E5AC}"/>
              </a:ext>
            </a:extLst>
          </p:cNvPr>
          <p:cNvSpPr/>
          <p:nvPr/>
        </p:nvSpPr>
        <p:spPr>
          <a:xfrm>
            <a:off x="1055442" y="5391972"/>
            <a:ext cx="1283346" cy="91734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b="1" dirty="0">
                <a:solidFill>
                  <a:schemeClr val="tx1"/>
                </a:solidFill>
                <a:latin typeface="Century Gothic" panose="020B0502020202020204" pitchFamily="34" charset="0"/>
              </a:rPr>
              <a:t>Kontrollumfeld</a:t>
            </a:r>
            <a:endParaRPr lang="de-DE" sz="1400" b="1" dirty="0">
              <a:solidFill>
                <a:schemeClr val="tx1"/>
              </a:solidFill>
              <a:latin typeface="Century Gothic" panose="020B0502020202020204" pitchFamily="34" charset="0"/>
            </a:endParaRPr>
          </a:p>
        </p:txBody>
      </p:sp>
      <p:sp>
        <p:nvSpPr>
          <p:cNvPr id="50" name="Textfeld 49">
            <a:extLst>
              <a:ext uri="{FF2B5EF4-FFF2-40B4-BE49-F238E27FC236}">
                <a16:creationId xmlns:a16="http://schemas.microsoft.com/office/drawing/2014/main" id="{C3BD3E35-25BF-4811-8455-8C42AE277B8D}"/>
              </a:ext>
            </a:extLst>
          </p:cNvPr>
          <p:cNvSpPr txBox="1"/>
          <p:nvPr/>
        </p:nvSpPr>
        <p:spPr>
          <a:xfrm>
            <a:off x="1055442" y="5013176"/>
            <a:ext cx="10225128" cy="276999"/>
          </a:xfrm>
          <a:prstGeom prst="rect">
            <a:avLst/>
          </a:prstGeom>
          <a:solidFill>
            <a:srgbClr val="FFFFA3"/>
          </a:solidFill>
          <a:ln>
            <a:solidFill>
              <a:srgbClr val="FFFFA3"/>
            </a:solidFill>
          </a:ln>
        </p:spPr>
        <p:txBody>
          <a:bodyPr wrap="square" rtlCol="0">
            <a:spAutoFit/>
          </a:bodyPr>
          <a:lstStyle/>
          <a:p>
            <a:pPr algn="ctr"/>
            <a:r>
              <a:rPr lang="de-DE" sz="1200" dirty="0">
                <a:latin typeface="Century Gothic" panose="020B0502020202020204" pitchFamily="34" charset="0"/>
              </a:rPr>
              <a:t>Weitere relevante Faktoren für Würdigung Zeitpunkt der Durchführung von Prüfungshandlungen</a:t>
            </a:r>
          </a:p>
        </p:txBody>
      </p:sp>
    </p:spTree>
    <p:extLst>
      <p:ext uri="{BB962C8B-B14F-4D97-AF65-F5344CB8AC3E}">
        <p14:creationId xmlns:p14="http://schemas.microsoft.com/office/powerpoint/2010/main" val="1933199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CA9BA83A-F5EC-4E0D-AE49-849513EBF29F}"/>
              </a:ext>
            </a:extLst>
          </p:cNvPr>
          <p:cNvSpPr txBox="1">
            <a:spLocks/>
          </p:cNvSpPr>
          <p:nvPr/>
        </p:nvSpPr>
        <p:spPr bwMode="auto">
          <a:xfrm>
            <a:off x="1030780" y="16848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438275" indent="-1438275">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e. Auswertung der rechnungsrelevanten Prozesse in internen Kontrollen</a:t>
            </a:r>
          </a:p>
        </p:txBody>
      </p:sp>
      <p:sp>
        <p:nvSpPr>
          <p:cNvPr id="113667" name="Textfeld 9">
            <a:extLst>
              <a:ext uri="{FF2B5EF4-FFF2-40B4-BE49-F238E27FC236}">
                <a16:creationId xmlns:a16="http://schemas.microsoft.com/office/drawing/2014/main" id="{0213ED8F-E88B-4507-B9C6-7CF13596CBA2}"/>
              </a:ext>
            </a:extLst>
          </p:cNvPr>
          <p:cNvSpPr txBox="1">
            <a:spLocks noChangeArrowheads="1"/>
          </p:cNvSpPr>
          <p:nvPr/>
        </p:nvSpPr>
        <p:spPr bwMode="auto">
          <a:xfrm>
            <a:off x="1054800" y="4090427"/>
            <a:ext cx="9001640"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66700" indent="-2667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542925" indent="-2762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Durchführung einer Aufbauprüfung auf Basis der bisherigen Erkenntnisse für die Bereiche des IKS, die für die Rechnungslegung relevant sind.</a:t>
            </a:r>
          </a:p>
          <a:p>
            <a:pPr lvl="1" eaLnBrk="1" hangingPunct="1">
              <a:lnSpc>
                <a:spcPct val="100000"/>
              </a:lnSpc>
              <a:spcBef>
                <a:spcPts val="300"/>
              </a:spcBef>
              <a:spcAft>
                <a:spcPts val="300"/>
              </a:spcAft>
              <a:buFont typeface="Wingdings" panose="05000000000000000000" pitchFamily="2" charset="2"/>
              <a:buChar char=""/>
            </a:pPr>
            <a:r>
              <a:rPr lang="de-DE" altLang="de-DE" sz="1600" b="0" dirty="0">
                <a:latin typeface="Century Gothic" panose="020B0502020202020204" pitchFamily="34" charset="0"/>
                <a:ea typeface="Verdana" panose="020B0604030504040204" pitchFamily="34" charset="0"/>
                <a:cs typeface="Verdana" panose="020B0604030504040204" pitchFamily="34" charset="0"/>
              </a:rPr>
              <a:t>Beurteilung, ob Kontrollen angemessen sind.</a:t>
            </a:r>
          </a:p>
          <a:p>
            <a:pPr lvl="1" eaLnBrk="1" hangingPunct="1">
              <a:lnSpc>
                <a:spcPct val="100000"/>
              </a:lnSpc>
              <a:spcBef>
                <a:spcPts val="300"/>
              </a:spcBef>
              <a:spcAft>
                <a:spcPts val="300"/>
              </a:spcAft>
              <a:buFont typeface="Wingdings" panose="05000000000000000000" pitchFamily="2" charset="2"/>
              <a:buChar char=""/>
            </a:pPr>
            <a:r>
              <a:rPr lang="de-DE" altLang="de-DE" sz="1600" b="0" dirty="0">
                <a:latin typeface="Century Gothic" panose="020B0502020202020204" pitchFamily="34" charset="0"/>
                <a:ea typeface="Verdana" panose="020B0604030504040204" pitchFamily="34" charset="0"/>
                <a:cs typeface="Verdana" panose="020B0604030504040204" pitchFamily="34" charset="0"/>
              </a:rPr>
              <a:t>Prüfung, ob sie tatsächlich eingerichtet sind.</a:t>
            </a:r>
          </a:p>
        </p:txBody>
      </p:sp>
      <p:sp>
        <p:nvSpPr>
          <p:cNvPr id="113668" name="Rectangle 2">
            <a:extLst>
              <a:ext uri="{FF2B5EF4-FFF2-40B4-BE49-F238E27FC236}">
                <a16:creationId xmlns:a16="http://schemas.microsoft.com/office/drawing/2014/main" id="{2CE4964C-4CFB-410D-B857-B978A9026B6F}"/>
              </a:ext>
            </a:extLst>
          </p:cNvPr>
          <p:cNvSpPr txBox="1">
            <a:spLocks/>
          </p:cNvSpPr>
          <p:nvPr/>
        </p:nvSpPr>
        <p:spPr bwMode="auto">
          <a:xfrm>
            <a:off x="1066100" y="3693635"/>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f. Ableitung des Prüfprogramms</a:t>
            </a:r>
          </a:p>
        </p:txBody>
      </p:sp>
      <p:sp>
        <p:nvSpPr>
          <p:cNvPr id="65543" name="Textfeld 10">
            <a:extLst>
              <a:ext uri="{FF2B5EF4-FFF2-40B4-BE49-F238E27FC236}">
                <a16:creationId xmlns:a16="http://schemas.microsoft.com/office/drawing/2014/main" id="{668D3C86-7418-4A24-9154-B0BF901C189A}"/>
              </a:ext>
            </a:extLst>
          </p:cNvPr>
          <p:cNvSpPr txBox="1">
            <a:spLocks noChangeArrowheads="1"/>
          </p:cNvSpPr>
          <p:nvPr/>
        </p:nvSpPr>
        <p:spPr bwMode="auto">
          <a:xfrm>
            <a:off x="1054800" y="2060848"/>
            <a:ext cx="10071100"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57188" indent="-357188" eaLnBrk="0" hangingPunct="0">
              <a:lnSpc>
                <a:spcPct val="110000"/>
              </a:lnSpc>
              <a:spcBef>
                <a:spcPts val="800"/>
              </a:spcBef>
              <a:buFont typeface="Arial" pitchFamily="34" charset="0"/>
              <a:defRPr sz="1400">
                <a:solidFill>
                  <a:schemeClr val="tx1"/>
                </a:solidFill>
                <a:latin typeface="Verdana" pitchFamily="34" charset="0"/>
              </a:defRPr>
            </a:lvl1pPr>
            <a:lvl2pPr marL="609600" indent="-342900" eaLnBrk="0" hangingPunct="0">
              <a:lnSpc>
                <a:spcPct val="110000"/>
              </a:lnSpc>
              <a:spcBef>
                <a:spcPts val="800"/>
              </a:spcBef>
              <a:buFont typeface="Arial" pitchFamily="34" charset="0"/>
              <a:buChar char="»"/>
              <a:defRPr sz="1400">
                <a:solidFill>
                  <a:schemeClr val="tx1"/>
                </a:solidFill>
                <a:latin typeface="Verdana" pitchFamily="34" charset="0"/>
              </a:defRPr>
            </a:lvl2pPr>
            <a:lvl3pPr marL="1066800" indent="-342900" eaLnBrk="0" hangingPunct="0">
              <a:lnSpc>
                <a:spcPct val="110000"/>
              </a:lnSpc>
              <a:spcBef>
                <a:spcPts val="800"/>
              </a:spcBef>
              <a:buFont typeface="Arial" pitchFamily="34" charset="0"/>
              <a:defRPr sz="1400">
                <a:solidFill>
                  <a:schemeClr val="tx1"/>
                </a:solidFill>
                <a:latin typeface="Verdana"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pitchFamily="34"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9pPr>
          </a:lstStyle>
          <a:p>
            <a:pPr marL="266700" indent="-266700" eaLnBrk="1" hangingPunct="1">
              <a:lnSpc>
                <a:spcPct val="100000"/>
              </a:lnSpc>
              <a:spcBef>
                <a:spcPts val="300"/>
              </a:spcBef>
              <a:spcAft>
                <a:spcPts val="300"/>
              </a:spcAft>
              <a:buFont typeface="Arial" pitchFamily="34" charset="0"/>
              <a:buChar char="•"/>
              <a:defRPr/>
            </a:pPr>
            <a:r>
              <a:rPr lang="de-DE" altLang="de-DE" sz="1600" b="0" dirty="0">
                <a:latin typeface="Century Gothic" pitchFamily="34" charset="0"/>
              </a:rPr>
              <a:t>Festlegung des Prüfprogramms:</a:t>
            </a:r>
          </a:p>
          <a:p>
            <a:pPr marL="542925" lvl="1" indent="-276225" eaLnBrk="1" hangingPunct="1">
              <a:lnSpc>
                <a:spcPct val="100000"/>
              </a:lnSpc>
              <a:spcBef>
                <a:spcPts val="300"/>
              </a:spcBef>
              <a:spcAft>
                <a:spcPts val="300"/>
              </a:spcAft>
              <a:buFont typeface="Wingdings" panose="05000000000000000000" pitchFamily="2" charset="2"/>
              <a:buChar char=""/>
              <a:defRPr/>
            </a:pPr>
            <a:r>
              <a:rPr lang="de-DE" altLang="de-DE" sz="1600" b="0" dirty="0">
                <a:latin typeface="Century Gothic" panose="020B0502020202020204" pitchFamily="34" charset="0"/>
                <a:ea typeface="Verdana" panose="020B0604030504040204" pitchFamily="34" charset="0"/>
                <a:cs typeface="Verdana" panose="020B0604030504040204" pitchFamily="34" charset="0"/>
              </a:rPr>
              <a:t>Literatur: WP-Handbuch 2023, </a:t>
            </a:r>
            <a:r>
              <a:rPr lang="de-DE" altLang="de-DE" sz="1600" b="0" dirty="0" err="1">
                <a:latin typeface="Century Gothic" panose="020B0502020202020204" pitchFamily="34" charset="0"/>
                <a:ea typeface="Verdana" panose="020B0604030504040204" pitchFamily="34" charset="0"/>
                <a:cs typeface="Verdana" panose="020B0604030504040204" pitchFamily="34" charset="0"/>
              </a:rPr>
              <a:t>Kap.L</a:t>
            </a:r>
            <a:endParaRPr lang="de-DE" altLang="de-DE" sz="1600" b="0" dirty="0">
              <a:latin typeface="Century Gothic" panose="020B0502020202020204" pitchFamily="34" charset="0"/>
              <a:ea typeface="Verdana" panose="020B0604030504040204" pitchFamily="34" charset="0"/>
              <a:cs typeface="Verdana" panose="020B0604030504040204" pitchFamily="34" charset="0"/>
            </a:endParaRPr>
          </a:p>
          <a:p>
            <a:pPr marL="542925" lvl="1" indent="-276225" eaLnBrk="1" hangingPunct="1">
              <a:lnSpc>
                <a:spcPct val="100000"/>
              </a:lnSpc>
              <a:spcBef>
                <a:spcPts val="300"/>
              </a:spcBef>
              <a:spcAft>
                <a:spcPts val="300"/>
              </a:spcAft>
              <a:buFont typeface="Wingdings" panose="05000000000000000000" pitchFamily="2" charset="2"/>
              <a:buChar char=""/>
              <a:defRPr/>
            </a:pPr>
            <a:r>
              <a:rPr lang="de-DE" altLang="de-DE" sz="1600" b="0" dirty="0">
                <a:latin typeface="Century Gothic" panose="020B0502020202020204" pitchFamily="34" charset="0"/>
                <a:ea typeface="Verdana" panose="020B0604030504040204" pitchFamily="34" charset="0"/>
                <a:cs typeface="Verdana" panose="020B0604030504040204" pitchFamily="34" charset="0"/>
              </a:rPr>
              <a:t>Auf Basis der Risikoeinschätzung und der Beurteilung des IKS</a:t>
            </a:r>
          </a:p>
          <a:p>
            <a:pPr marL="809625" lvl="2" indent="-266700" eaLnBrk="1" hangingPunct="1">
              <a:lnSpc>
                <a:spcPct val="100000"/>
              </a:lnSpc>
              <a:spcBef>
                <a:spcPts val="300"/>
              </a:spcBef>
              <a:spcAft>
                <a:spcPts val="300"/>
              </a:spcAft>
              <a:buFont typeface="Symbol" pitchFamily="18" charset="2"/>
              <a:buChar char="-"/>
              <a:defRPr/>
            </a:pPr>
            <a:r>
              <a:rPr lang="de-DE" altLang="de-DE" sz="1600" b="0" dirty="0">
                <a:latin typeface="Century Gothic" pitchFamily="34" charset="0"/>
              </a:rPr>
              <a:t>Festlegung der durchzuführenden Prüfungshandlungen für jeden Posten des Jahresabschlusses und des Lageberichtes</a:t>
            </a:r>
          </a:p>
          <a:p>
            <a:pPr lvl="1" eaLnBrk="1" hangingPunct="1">
              <a:lnSpc>
                <a:spcPct val="100000"/>
              </a:lnSpc>
              <a:spcBef>
                <a:spcPts val="300"/>
              </a:spcBef>
              <a:spcAft>
                <a:spcPts val="300"/>
              </a:spcAft>
              <a:buFont typeface="Wingdings" pitchFamily="2" charset="2"/>
              <a:buChar char="Ø"/>
              <a:defRPr/>
            </a:pPr>
            <a:endParaRPr lang="de-DE" altLang="de-DE" sz="1600" b="0" dirty="0">
              <a:latin typeface="Century Gothic" pitchFamily="34" charset="0"/>
            </a:endParaRPr>
          </a:p>
        </p:txBody>
      </p:sp>
      <p:sp>
        <p:nvSpPr>
          <p:cNvPr id="11" name="Textfeld 1">
            <a:extLst>
              <a:ext uri="{FF2B5EF4-FFF2-40B4-BE49-F238E27FC236}">
                <a16:creationId xmlns:a16="http://schemas.microsoft.com/office/drawing/2014/main" id="{8C51EF84-BDF2-4E09-9FF5-8B3E6D413048}"/>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9" name="Rectangle 2">
            <a:extLst>
              <a:ext uri="{FF2B5EF4-FFF2-40B4-BE49-F238E27FC236}">
                <a16:creationId xmlns:a16="http://schemas.microsoft.com/office/drawing/2014/main" id="{E6A0F26A-635F-43F8-BDA1-5465F9A3D312}"/>
              </a:ext>
            </a:extLst>
          </p:cNvPr>
          <p:cNvSpPr txBox="1">
            <a:spLocks/>
          </p:cNvSpPr>
          <p:nvPr/>
        </p:nvSpPr>
        <p:spPr bwMode="auto">
          <a:xfrm>
            <a:off x="1054800" y="1080000"/>
            <a:ext cx="10801350" cy="472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2327275" indent="-2327275">
              <a:spcBef>
                <a:spcPts val="600"/>
              </a:spcBef>
              <a:spcAft>
                <a:spcPts val="600"/>
              </a:spcAft>
              <a:tabLst>
                <a:tab pos="2327275" algn="l"/>
              </a:tabLs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1.1.4 Prüfungsplanung: Festlegung der Wesentlichkeit und Beurteilung des Risikos </a:t>
            </a:r>
            <a:b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b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wesentlicher falscher Darstellungen; Forts.</a:t>
            </a:r>
            <a:endParaRPr lang="de-DE" altLang="de-DE" sz="1600" dirty="0">
              <a:solidFill>
                <a:srgbClr val="00B0F0"/>
              </a:solidFill>
              <a:highlight>
                <a:srgbClr val="FFFF00"/>
              </a:highlight>
              <a:latin typeface="Century Gothic" panose="020B0502020202020204" pitchFamily="34" charset="0"/>
              <a:ea typeface="Verdana" panose="020B0604030504040204" pitchFamily="34" charset="0"/>
              <a:cs typeface="Verdana" panose="020B0604030504040204" pitchFamily="34" charset="0"/>
            </a:endParaRPr>
          </a:p>
        </p:txBody>
      </p:sp>
    </p:spTree>
  </p:cSld>
  <p:clrMapOvr>
    <a:masterClrMapping/>
  </p:clrMapOvr>
  <p:transition spd="slow"/>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4.4.4 Mittelbare Kontrolle – Beispiel</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14" name="Rechteck: abgerundete Ecken 13">
            <a:extLst>
              <a:ext uri="{FF2B5EF4-FFF2-40B4-BE49-F238E27FC236}">
                <a16:creationId xmlns:a16="http://schemas.microsoft.com/office/drawing/2014/main" id="{38C22E44-93E3-4FFA-8C2F-48B63712D0F1}"/>
              </a:ext>
            </a:extLst>
          </p:cNvPr>
          <p:cNvSpPr/>
          <p:nvPr/>
        </p:nvSpPr>
        <p:spPr>
          <a:xfrm>
            <a:off x="2866342" y="2119655"/>
            <a:ext cx="5818943" cy="645928"/>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0" dirty="0">
                <a:solidFill>
                  <a:schemeClr val="tx1"/>
                </a:solidFill>
                <a:latin typeface="Century Gothic" panose="020B0502020202020204" pitchFamily="34" charset="0"/>
              </a:rPr>
              <a:t>Durchsicht und zugehörige Nachbearbeitung von Ausnahmeprotokollen</a:t>
            </a:r>
          </a:p>
        </p:txBody>
      </p:sp>
      <p:sp>
        <p:nvSpPr>
          <p:cNvPr id="15" name="Rechteck: abgerundete Ecken 14">
            <a:extLst>
              <a:ext uri="{FF2B5EF4-FFF2-40B4-BE49-F238E27FC236}">
                <a16:creationId xmlns:a16="http://schemas.microsoft.com/office/drawing/2014/main" id="{16B588A5-273F-4B8C-8C46-7A707FF4F681}"/>
              </a:ext>
            </a:extLst>
          </p:cNvPr>
          <p:cNvSpPr/>
          <p:nvPr/>
        </p:nvSpPr>
        <p:spPr>
          <a:xfrm>
            <a:off x="2866341" y="4993530"/>
            <a:ext cx="5819973" cy="849075"/>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0" dirty="0">
                <a:solidFill>
                  <a:schemeClr val="tx1"/>
                </a:solidFill>
                <a:latin typeface="Century Gothic" panose="020B0502020202020204" pitchFamily="34" charset="0"/>
              </a:rPr>
              <a:t>IT prüft automatisiert die Richtigkeit der in den Ausnahmeprotokollen enthaltenen Informationen </a:t>
            </a:r>
          </a:p>
          <a:p>
            <a:pPr algn="ctr"/>
            <a:r>
              <a:rPr lang="de-DE" sz="1400" b="0" dirty="0">
                <a:solidFill>
                  <a:schemeClr val="tx1"/>
                </a:solidFill>
                <a:latin typeface="Century Gothic" panose="020B0502020202020204" pitchFamily="34" charset="0"/>
              </a:rPr>
              <a:t>(allgemeine IT-Kontrollen)</a:t>
            </a:r>
          </a:p>
        </p:txBody>
      </p:sp>
      <p:sp>
        <p:nvSpPr>
          <p:cNvPr id="16" name="Textfeld 15">
            <a:extLst>
              <a:ext uri="{FF2B5EF4-FFF2-40B4-BE49-F238E27FC236}">
                <a16:creationId xmlns:a16="http://schemas.microsoft.com/office/drawing/2014/main" id="{37287F5E-0994-41E9-96DA-3848C3F3F86C}"/>
              </a:ext>
            </a:extLst>
          </p:cNvPr>
          <p:cNvSpPr txBox="1"/>
          <p:nvPr/>
        </p:nvSpPr>
        <p:spPr>
          <a:xfrm>
            <a:off x="1896514" y="1384795"/>
            <a:ext cx="8485736" cy="340519"/>
          </a:xfrm>
          <a:prstGeom prst="roundRect">
            <a:avLst/>
          </a:prstGeom>
          <a:solidFill>
            <a:schemeClr val="bg1">
              <a:lumMod val="85000"/>
            </a:schemeClr>
          </a:solidFill>
        </p:spPr>
        <p:txBody>
          <a:bodyPr wrap="square" rtlCol="0" anchor="ctr">
            <a:spAutoFit/>
          </a:bodyPr>
          <a:lstStyle/>
          <a:p>
            <a:pPr algn="ctr"/>
            <a:r>
              <a:rPr lang="de-DE" sz="1400" dirty="0">
                <a:latin typeface="Century Gothic" panose="020B0502020202020204" pitchFamily="34" charset="0"/>
              </a:rPr>
              <a:t>Verkäufe oberhalb vordefinierter Kreditgrenzen müssen genehmigt werden</a:t>
            </a:r>
          </a:p>
        </p:txBody>
      </p:sp>
      <p:sp>
        <p:nvSpPr>
          <p:cNvPr id="17" name="Pfeil: nach oben und unten 16">
            <a:extLst>
              <a:ext uri="{FF2B5EF4-FFF2-40B4-BE49-F238E27FC236}">
                <a16:creationId xmlns:a16="http://schemas.microsoft.com/office/drawing/2014/main" id="{E598FD1A-BB77-45C5-BD67-1D7077268F58}"/>
              </a:ext>
            </a:extLst>
          </p:cNvPr>
          <p:cNvSpPr/>
          <p:nvPr/>
        </p:nvSpPr>
        <p:spPr>
          <a:xfrm>
            <a:off x="5677966" y="2931326"/>
            <a:ext cx="187511" cy="1890000"/>
          </a:xfrm>
          <a:prstGeom prst="up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a:latin typeface="Century Gothic" panose="020B0502020202020204" pitchFamily="34" charset="0"/>
            </a:endParaRPr>
          </a:p>
        </p:txBody>
      </p:sp>
      <p:sp>
        <p:nvSpPr>
          <p:cNvPr id="18" name="Ellipse 17">
            <a:extLst>
              <a:ext uri="{FF2B5EF4-FFF2-40B4-BE49-F238E27FC236}">
                <a16:creationId xmlns:a16="http://schemas.microsoft.com/office/drawing/2014/main" id="{9FD5446B-09D4-4D47-BCF5-5CC1A5A6B1DE}"/>
              </a:ext>
            </a:extLst>
          </p:cNvPr>
          <p:cNvSpPr/>
          <p:nvPr/>
        </p:nvSpPr>
        <p:spPr>
          <a:xfrm>
            <a:off x="8768800" y="2119655"/>
            <a:ext cx="1595290" cy="645928"/>
          </a:xfrm>
          <a:prstGeom prst="ellipse">
            <a:avLst/>
          </a:prstGeom>
          <a:solidFill>
            <a:srgbClr val="FFFFA3"/>
          </a:solidFill>
          <a:ln w="0">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unmittelbar</a:t>
            </a:r>
            <a:r>
              <a:rPr lang="de-DE" sz="1200" b="0" dirty="0">
                <a:solidFill>
                  <a:schemeClr val="tx1"/>
                </a:solidFill>
                <a:latin typeface="Century Gothic" panose="020B0502020202020204" pitchFamily="34" charset="0"/>
              </a:rPr>
              <a:t> relevante Kontrolle</a:t>
            </a:r>
          </a:p>
        </p:txBody>
      </p:sp>
      <p:sp>
        <p:nvSpPr>
          <p:cNvPr id="19" name="Ellipse 18">
            <a:extLst>
              <a:ext uri="{FF2B5EF4-FFF2-40B4-BE49-F238E27FC236}">
                <a16:creationId xmlns:a16="http://schemas.microsoft.com/office/drawing/2014/main" id="{98756ED8-77C6-4FF7-8A19-5AAB2249E2FC}"/>
              </a:ext>
            </a:extLst>
          </p:cNvPr>
          <p:cNvSpPr/>
          <p:nvPr/>
        </p:nvSpPr>
        <p:spPr>
          <a:xfrm>
            <a:off x="8768800" y="5095103"/>
            <a:ext cx="1595290" cy="645928"/>
          </a:xfrm>
          <a:prstGeom prst="ellipse">
            <a:avLst/>
          </a:prstGeom>
          <a:solidFill>
            <a:srgbClr val="FFFFA3"/>
          </a:solidFill>
          <a:ln w="0">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rgbClr val="FF0000"/>
                </a:solidFill>
                <a:latin typeface="Century Gothic" panose="020B0502020202020204" pitchFamily="34" charset="0"/>
              </a:rPr>
              <a:t>mittelbare</a:t>
            </a:r>
            <a:r>
              <a:rPr lang="de-DE" sz="1200" b="0" dirty="0">
                <a:solidFill>
                  <a:schemeClr val="tx1"/>
                </a:solidFill>
                <a:latin typeface="Century Gothic" panose="020B0502020202020204" pitchFamily="34" charset="0"/>
              </a:rPr>
              <a:t> Kontrolle</a:t>
            </a:r>
          </a:p>
        </p:txBody>
      </p:sp>
      <p:sp>
        <p:nvSpPr>
          <p:cNvPr id="20" name="Textfeld 19">
            <a:extLst>
              <a:ext uri="{FF2B5EF4-FFF2-40B4-BE49-F238E27FC236}">
                <a16:creationId xmlns:a16="http://schemas.microsoft.com/office/drawing/2014/main" id="{918CCF54-ED28-41A2-8C41-9C214B4394C8}"/>
              </a:ext>
            </a:extLst>
          </p:cNvPr>
          <p:cNvSpPr txBox="1"/>
          <p:nvPr/>
        </p:nvSpPr>
        <p:spPr>
          <a:xfrm>
            <a:off x="1964973" y="1912090"/>
            <a:ext cx="615553" cy="4300436"/>
          </a:xfrm>
          <a:prstGeom prst="rect">
            <a:avLst/>
          </a:prstGeom>
          <a:solidFill>
            <a:srgbClr val="F2DBDB"/>
          </a:solidFill>
          <a:ln>
            <a:solidFill>
              <a:srgbClr val="F2DBDB"/>
            </a:solidFill>
          </a:ln>
        </p:spPr>
        <p:txBody>
          <a:bodyPr vert="vert270" wrap="square" rtlCol="0">
            <a:spAutoFit/>
          </a:bodyPr>
          <a:lstStyle/>
          <a:p>
            <a:pPr algn="ctr"/>
            <a:r>
              <a:rPr lang="de-DE" sz="1400" b="0" dirty="0">
                <a:latin typeface="Century Gothic" panose="020B0502020202020204" pitchFamily="34" charset="0"/>
              </a:rPr>
              <a:t>Prüfer muss Wirksamkeit </a:t>
            </a:r>
            <a:r>
              <a:rPr lang="de-DE" sz="1400" dirty="0">
                <a:solidFill>
                  <a:srgbClr val="FF0000"/>
                </a:solidFill>
                <a:latin typeface="Century Gothic" panose="020B0502020202020204" pitchFamily="34" charset="0"/>
              </a:rPr>
              <a:t>beider</a:t>
            </a:r>
            <a:br>
              <a:rPr lang="de-DE" sz="1400" b="0" dirty="0">
                <a:latin typeface="Century Gothic" panose="020B0502020202020204" pitchFamily="34" charset="0"/>
              </a:rPr>
            </a:br>
            <a:r>
              <a:rPr lang="de-DE" sz="1400" b="0" dirty="0">
                <a:latin typeface="Century Gothic" panose="020B0502020202020204" pitchFamily="34" charset="0"/>
              </a:rPr>
              <a:t>(unmittelbar und mittelbar) Kontrollen prüfen</a:t>
            </a:r>
          </a:p>
        </p:txBody>
      </p:sp>
    </p:spTree>
    <p:extLst>
      <p:ext uri="{BB962C8B-B14F-4D97-AF65-F5344CB8AC3E}">
        <p14:creationId xmlns:p14="http://schemas.microsoft.com/office/powerpoint/2010/main" val="68222598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728886"/>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4.4.5 Dual-Purpose-Test – Beispiel</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cxnSp>
        <p:nvCxnSpPr>
          <p:cNvPr id="13" name="Gerade Verbindung mit Pfeil 12">
            <a:extLst>
              <a:ext uri="{FF2B5EF4-FFF2-40B4-BE49-F238E27FC236}">
                <a16:creationId xmlns:a16="http://schemas.microsoft.com/office/drawing/2014/main" id="{A88E0173-0F7A-40C0-A7EA-3ED3AC7F4350}"/>
              </a:ext>
            </a:extLst>
          </p:cNvPr>
          <p:cNvCxnSpPr>
            <a:cxnSpLocks/>
          </p:cNvCxnSpPr>
          <p:nvPr/>
        </p:nvCxnSpPr>
        <p:spPr>
          <a:xfrm>
            <a:off x="4722524" y="4009749"/>
            <a:ext cx="2443153" cy="0"/>
          </a:xfrm>
          <a:prstGeom prst="straightConnector1">
            <a:avLst/>
          </a:prstGeom>
          <a:ln w="762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Rechteck: abgerundete Ecken 20">
            <a:extLst>
              <a:ext uri="{FF2B5EF4-FFF2-40B4-BE49-F238E27FC236}">
                <a16:creationId xmlns:a16="http://schemas.microsoft.com/office/drawing/2014/main" id="{5F5B4732-F6F2-475A-BEBD-C03BBDFC39D7}"/>
              </a:ext>
            </a:extLst>
          </p:cNvPr>
          <p:cNvSpPr/>
          <p:nvPr/>
        </p:nvSpPr>
        <p:spPr>
          <a:xfrm>
            <a:off x="1921812" y="2209939"/>
            <a:ext cx="2396970" cy="812198"/>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Zweck 1: </a:t>
            </a:r>
            <a:br>
              <a:rPr lang="de-DE" sz="1200" b="0" dirty="0">
                <a:solidFill>
                  <a:schemeClr val="tx1"/>
                </a:solidFill>
                <a:latin typeface="Century Gothic" panose="020B0502020202020204" pitchFamily="34" charset="0"/>
              </a:rPr>
            </a:br>
            <a:r>
              <a:rPr lang="de-DE" sz="1200" b="0" dirty="0">
                <a:solidFill>
                  <a:schemeClr val="tx1"/>
                </a:solidFill>
                <a:latin typeface="Century Gothic" panose="020B0502020202020204" pitchFamily="34" charset="0"/>
              </a:rPr>
              <a:t>Funktionsprüfung</a:t>
            </a:r>
          </a:p>
        </p:txBody>
      </p:sp>
      <p:sp>
        <p:nvSpPr>
          <p:cNvPr id="22" name="Rechteck: abgerundete Ecken 21">
            <a:extLst>
              <a:ext uri="{FF2B5EF4-FFF2-40B4-BE49-F238E27FC236}">
                <a16:creationId xmlns:a16="http://schemas.microsoft.com/office/drawing/2014/main" id="{81A1A40C-9C51-4625-BD80-698B978E7D27}"/>
              </a:ext>
            </a:extLst>
          </p:cNvPr>
          <p:cNvSpPr/>
          <p:nvPr/>
        </p:nvSpPr>
        <p:spPr>
          <a:xfrm>
            <a:off x="7558004" y="2209940"/>
            <a:ext cx="2396970" cy="802983"/>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Zweck 2:</a:t>
            </a:r>
            <a:r>
              <a:rPr lang="de-DE" sz="1200" b="0" dirty="0">
                <a:solidFill>
                  <a:schemeClr val="tx1"/>
                </a:solidFill>
                <a:latin typeface="Century Gothic" panose="020B0502020202020204" pitchFamily="34" charset="0"/>
              </a:rPr>
              <a:t> Einzelfallprüfung</a:t>
            </a:r>
          </a:p>
        </p:txBody>
      </p:sp>
      <p:sp>
        <p:nvSpPr>
          <p:cNvPr id="23" name="Rechteck: abgerundete Ecken 22">
            <a:extLst>
              <a:ext uri="{FF2B5EF4-FFF2-40B4-BE49-F238E27FC236}">
                <a16:creationId xmlns:a16="http://schemas.microsoft.com/office/drawing/2014/main" id="{51C4BF87-67DF-45DC-B428-480D81D4F3AB}"/>
              </a:ext>
            </a:extLst>
          </p:cNvPr>
          <p:cNvSpPr/>
          <p:nvPr/>
        </p:nvSpPr>
        <p:spPr>
          <a:xfrm>
            <a:off x="1756803" y="1052736"/>
            <a:ext cx="8433520" cy="812198"/>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highlight>
                  <a:srgbClr val="FF0000"/>
                </a:highlight>
                <a:latin typeface="Century Gothic" panose="020B0502020202020204" pitchFamily="34" charset="0"/>
              </a:rPr>
              <a:t>Ein Geschäftsvorfall:</a:t>
            </a:r>
            <a:r>
              <a:rPr lang="de-DE" sz="1200" dirty="0">
                <a:solidFill>
                  <a:schemeClr val="tx1"/>
                </a:solidFill>
                <a:latin typeface="Century Gothic" panose="020B0502020202020204" pitchFamily="34" charset="0"/>
              </a:rPr>
              <a:t> </a:t>
            </a:r>
          </a:p>
          <a:p>
            <a:pPr algn="ctr"/>
            <a:r>
              <a:rPr lang="de-DE" sz="1200" b="0" dirty="0">
                <a:solidFill>
                  <a:schemeClr val="tx1"/>
                </a:solidFill>
                <a:latin typeface="Century Gothic" panose="020B0502020202020204" pitchFamily="34" charset="0"/>
              </a:rPr>
              <a:t>Kunde bestellt Ware – EDV: zum bestellten Artikel wird individueller Preis aus Preisliste </a:t>
            </a:r>
          </a:p>
          <a:p>
            <a:pPr algn="ctr"/>
            <a:r>
              <a:rPr lang="de-DE" sz="1200" b="0" dirty="0">
                <a:solidFill>
                  <a:schemeClr val="tx1"/>
                </a:solidFill>
                <a:latin typeface="Century Gothic" panose="020B0502020202020204" pitchFamily="34" charset="0"/>
              </a:rPr>
              <a:t>gesteuert und Rechnung erstellt</a:t>
            </a:r>
          </a:p>
        </p:txBody>
      </p:sp>
      <p:sp>
        <p:nvSpPr>
          <p:cNvPr id="24" name="Rechteck 23">
            <a:extLst>
              <a:ext uri="{FF2B5EF4-FFF2-40B4-BE49-F238E27FC236}">
                <a16:creationId xmlns:a16="http://schemas.microsoft.com/office/drawing/2014/main" id="{386E52D5-56C7-4198-896F-725F9BC4102F}"/>
              </a:ext>
            </a:extLst>
          </p:cNvPr>
          <p:cNvSpPr/>
          <p:nvPr/>
        </p:nvSpPr>
        <p:spPr>
          <a:xfrm>
            <a:off x="4572438" y="2218803"/>
            <a:ext cx="2736237" cy="785254"/>
          </a:xfrm>
          <a:prstGeom prst="rect">
            <a:avLst/>
          </a:prstGeom>
          <a:solidFill>
            <a:srgbClr val="F2DBDB"/>
          </a:solidFill>
          <a:ln>
            <a:solidFill>
              <a:srgbClr val="F2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rgbClr val="FF0000"/>
                </a:solidFill>
                <a:latin typeface="Century Gothic" panose="020B0502020202020204" pitchFamily="34" charset="0"/>
              </a:rPr>
              <a:t>Eine</a:t>
            </a:r>
            <a:r>
              <a:rPr lang="de-DE" sz="1200" b="0" dirty="0">
                <a:latin typeface="Century Gothic" panose="020B0502020202020204" pitchFamily="34" charset="0"/>
              </a:rPr>
              <a:t> </a:t>
            </a:r>
            <a:r>
              <a:rPr lang="de-DE" sz="1200" b="0" dirty="0">
                <a:solidFill>
                  <a:schemeClr val="tx1"/>
                </a:solidFill>
                <a:latin typeface="Century Gothic" panose="020B0502020202020204" pitchFamily="34" charset="0"/>
              </a:rPr>
              <a:t>Prüfungshandlung</a:t>
            </a:r>
          </a:p>
        </p:txBody>
      </p:sp>
      <p:pic>
        <p:nvPicPr>
          <p:cNvPr id="25" name="Grafik 24" descr="Datenbank">
            <a:extLst>
              <a:ext uri="{FF2B5EF4-FFF2-40B4-BE49-F238E27FC236}">
                <a16:creationId xmlns:a16="http://schemas.microsoft.com/office/drawing/2014/main" id="{DE32F869-6091-4669-9338-22D9FCC0380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02380" y="3631732"/>
            <a:ext cx="723529" cy="723529"/>
          </a:xfrm>
          <a:prstGeom prst="rect">
            <a:avLst/>
          </a:prstGeom>
        </p:spPr>
      </p:pic>
      <p:sp>
        <p:nvSpPr>
          <p:cNvPr id="26" name="Textfeld 25">
            <a:extLst>
              <a:ext uri="{FF2B5EF4-FFF2-40B4-BE49-F238E27FC236}">
                <a16:creationId xmlns:a16="http://schemas.microsoft.com/office/drawing/2014/main" id="{2D6CA811-7F7E-4782-9847-C557FE976F09}"/>
              </a:ext>
            </a:extLst>
          </p:cNvPr>
          <p:cNvSpPr txBox="1"/>
          <p:nvPr/>
        </p:nvSpPr>
        <p:spPr>
          <a:xfrm>
            <a:off x="1669593" y="4290355"/>
            <a:ext cx="1171853" cy="461665"/>
          </a:xfrm>
          <a:prstGeom prst="rect">
            <a:avLst/>
          </a:prstGeom>
          <a:noFill/>
        </p:spPr>
        <p:txBody>
          <a:bodyPr wrap="square" rtlCol="0">
            <a:spAutoFit/>
          </a:bodyPr>
          <a:lstStyle/>
          <a:p>
            <a:pPr algn="ctr"/>
            <a:r>
              <a:rPr lang="de-DE" sz="1200" b="0" dirty="0">
                <a:latin typeface="Century Gothic" panose="020B0502020202020204" pitchFamily="34" charset="0"/>
              </a:rPr>
              <a:t>Datenbank: Preisliste</a:t>
            </a:r>
          </a:p>
        </p:txBody>
      </p:sp>
      <p:sp>
        <p:nvSpPr>
          <p:cNvPr id="27" name="Textfeld 26">
            <a:extLst>
              <a:ext uri="{FF2B5EF4-FFF2-40B4-BE49-F238E27FC236}">
                <a16:creationId xmlns:a16="http://schemas.microsoft.com/office/drawing/2014/main" id="{8325B3C6-6D77-48D0-B679-D7964CA25207}"/>
              </a:ext>
            </a:extLst>
          </p:cNvPr>
          <p:cNvSpPr txBox="1"/>
          <p:nvPr/>
        </p:nvSpPr>
        <p:spPr>
          <a:xfrm>
            <a:off x="2490161" y="3671058"/>
            <a:ext cx="2256475" cy="646331"/>
          </a:xfrm>
          <a:prstGeom prst="rect">
            <a:avLst/>
          </a:prstGeom>
          <a:noFill/>
        </p:spPr>
        <p:txBody>
          <a:bodyPr wrap="square" rtlCol="0">
            <a:spAutoFit/>
          </a:bodyPr>
          <a:lstStyle/>
          <a:p>
            <a:pPr algn="ctr"/>
            <a:r>
              <a:rPr lang="de-DE" sz="1200" b="0" dirty="0">
                <a:latin typeface="Century Gothic" panose="020B0502020202020204" pitchFamily="34" charset="0"/>
              </a:rPr>
              <a:t>Int. Kontrolle: Wird der korrekte Preis in die Rechnung gesteuert?</a:t>
            </a:r>
          </a:p>
        </p:txBody>
      </p:sp>
      <p:pic>
        <p:nvPicPr>
          <p:cNvPr id="28" name="Grafik 27" descr="Vertrag">
            <a:extLst>
              <a:ext uri="{FF2B5EF4-FFF2-40B4-BE49-F238E27FC236}">
                <a16:creationId xmlns:a16="http://schemas.microsoft.com/office/drawing/2014/main" id="{9D214421-47C2-4A8B-922B-365C1056592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14649" y="3596957"/>
            <a:ext cx="914400" cy="914400"/>
          </a:xfrm>
          <a:prstGeom prst="rect">
            <a:avLst/>
          </a:prstGeom>
        </p:spPr>
      </p:pic>
      <p:sp>
        <p:nvSpPr>
          <p:cNvPr id="29" name="Textfeld 28">
            <a:extLst>
              <a:ext uri="{FF2B5EF4-FFF2-40B4-BE49-F238E27FC236}">
                <a16:creationId xmlns:a16="http://schemas.microsoft.com/office/drawing/2014/main" id="{00B3B7A9-EA68-45A4-A7A4-0408F071A845}"/>
              </a:ext>
            </a:extLst>
          </p:cNvPr>
          <p:cNvSpPr txBox="1"/>
          <p:nvPr/>
        </p:nvSpPr>
        <p:spPr>
          <a:xfrm>
            <a:off x="7174303" y="3518857"/>
            <a:ext cx="2096614" cy="1384995"/>
          </a:xfrm>
          <a:prstGeom prst="rect">
            <a:avLst/>
          </a:prstGeom>
          <a:noFill/>
        </p:spPr>
        <p:txBody>
          <a:bodyPr wrap="square" rtlCol="0">
            <a:spAutoFit/>
          </a:bodyPr>
          <a:lstStyle/>
          <a:p>
            <a:pPr algn="ctr"/>
            <a:r>
              <a:rPr lang="de-DE" sz="1200" b="0" dirty="0">
                <a:latin typeface="Century Gothic" panose="020B0502020202020204" pitchFamily="34" charset="0"/>
              </a:rPr>
              <a:t>Aussage: </a:t>
            </a:r>
            <a:r>
              <a:rPr lang="de-DE" sz="1200" dirty="0">
                <a:latin typeface="Century Gothic" panose="020B0502020202020204" pitchFamily="34" charset="0"/>
              </a:rPr>
              <a:t>Genauigkeit</a:t>
            </a:r>
            <a:br>
              <a:rPr lang="de-DE" sz="1200" b="0" dirty="0">
                <a:latin typeface="Century Gothic" panose="020B0502020202020204" pitchFamily="34" charset="0"/>
              </a:rPr>
            </a:br>
            <a:br>
              <a:rPr lang="de-DE" sz="1200" b="0" dirty="0">
                <a:latin typeface="Century Gothic" panose="020B0502020202020204" pitchFamily="34" charset="0"/>
              </a:rPr>
            </a:br>
            <a:r>
              <a:rPr lang="de-DE" sz="1200" b="0" dirty="0">
                <a:latin typeface="Century Gothic" panose="020B0502020202020204" pitchFamily="34" charset="0"/>
              </a:rPr>
              <a:t>Journaleintrag einer bestimmten Rechnung – prüfen, ob der korrekte Preis in der Rechnung angesetzt wurde?</a:t>
            </a:r>
          </a:p>
        </p:txBody>
      </p:sp>
      <p:sp>
        <p:nvSpPr>
          <p:cNvPr id="30" name="Textfeld 29">
            <a:extLst>
              <a:ext uri="{FF2B5EF4-FFF2-40B4-BE49-F238E27FC236}">
                <a16:creationId xmlns:a16="http://schemas.microsoft.com/office/drawing/2014/main" id="{22066AED-0D97-4ACA-A5CF-E373A589B158}"/>
              </a:ext>
            </a:extLst>
          </p:cNvPr>
          <p:cNvSpPr txBox="1"/>
          <p:nvPr/>
        </p:nvSpPr>
        <p:spPr>
          <a:xfrm>
            <a:off x="4572438" y="3160225"/>
            <a:ext cx="2736236" cy="461665"/>
          </a:xfrm>
          <a:prstGeom prst="rect">
            <a:avLst/>
          </a:prstGeom>
          <a:noFill/>
        </p:spPr>
        <p:txBody>
          <a:bodyPr wrap="square" rtlCol="0">
            <a:spAutoFit/>
          </a:bodyPr>
          <a:lstStyle/>
          <a:p>
            <a:pPr algn="ctr"/>
            <a:r>
              <a:rPr lang="de-DE" sz="1200" b="0" dirty="0">
                <a:latin typeface="Century Gothic" panose="020B0502020202020204" pitchFamily="34" charset="0"/>
              </a:rPr>
              <a:t>Eine Stichprobe erfüllt beide Fragestellungen</a:t>
            </a:r>
          </a:p>
        </p:txBody>
      </p:sp>
      <p:sp>
        <p:nvSpPr>
          <p:cNvPr id="31" name="Textfeld 30">
            <a:extLst>
              <a:ext uri="{FF2B5EF4-FFF2-40B4-BE49-F238E27FC236}">
                <a16:creationId xmlns:a16="http://schemas.microsoft.com/office/drawing/2014/main" id="{C153AF8A-267D-4313-8275-587008071F51}"/>
              </a:ext>
            </a:extLst>
          </p:cNvPr>
          <p:cNvSpPr txBox="1"/>
          <p:nvPr/>
        </p:nvSpPr>
        <p:spPr>
          <a:xfrm>
            <a:off x="2625909" y="5558123"/>
            <a:ext cx="2120726" cy="461665"/>
          </a:xfrm>
          <a:prstGeom prst="rect">
            <a:avLst/>
          </a:prstGeom>
          <a:noFill/>
        </p:spPr>
        <p:txBody>
          <a:bodyPr wrap="square" rtlCol="0">
            <a:spAutoFit/>
          </a:bodyPr>
          <a:lstStyle/>
          <a:p>
            <a:pPr algn="ctr"/>
            <a:r>
              <a:rPr lang="de-DE" sz="1200" b="0" dirty="0">
                <a:latin typeface="Century Gothic" panose="020B0502020202020204" pitchFamily="34" charset="0"/>
              </a:rPr>
              <a:t>Int. Kontrolle: </a:t>
            </a:r>
          </a:p>
          <a:p>
            <a:pPr algn="ctr"/>
            <a:r>
              <a:rPr lang="de-DE" sz="1200" b="0" dirty="0">
                <a:latin typeface="Century Gothic" panose="020B0502020202020204" pitchFamily="34" charset="0"/>
              </a:rPr>
              <a:t>Wird Auftrag genehmigt? </a:t>
            </a:r>
          </a:p>
        </p:txBody>
      </p:sp>
      <p:sp>
        <p:nvSpPr>
          <p:cNvPr id="32" name="Textfeld 31">
            <a:extLst>
              <a:ext uri="{FF2B5EF4-FFF2-40B4-BE49-F238E27FC236}">
                <a16:creationId xmlns:a16="http://schemas.microsoft.com/office/drawing/2014/main" id="{D8893DFC-6F18-4F8F-8434-61978719A5C6}"/>
              </a:ext>
            </a:extLst>
          </p:cNvPr>
          <p:cNvSpPr txBox="1"/>
          <p:nvPr/>
        </p:nvSpPr>
        <p:spPr>
          <a:xfrm>
            <a:off x="7138143" y="5375890"/>
            <a:ext cx="2213711" cy="1015663"/>
          </a:xfrm>
          <a:prstGeom prst="rect">
            <a:avLst/>
          </a:prstGeom>
          <a:noFill/>
        </p:spPr>
        <p:txBody>
          <a:bodyPr wrap="square" rtlCol="0">
            <a:spAutoFit/>
          </a:bodyPr>
          <a:lstStyle/>
          <a:p>
            <a:pPr algn="ctr"/>
            <a:r>
              <a:rPr lang="de-DE" sz="1200" b="0" dirty="0">
                <a:latin typeface="Century Gothic" panose="020B0502020202020204" pitchFamily="34" charset="0"/>
              </a:rPr>
              <a:t>Aussage: </a:t>
            </a:r>
            <a:r>
              <a:rPr lang="de-DE" sz="1200" dirty="0">
                <a:latin typeface="Century Gothic" panose="020B0502020202020204" pitchFamily="34" charset="0"/>
              </a:rPr>
              <a:t>Existenz</a:t>
            </a:r>
            <a:br>
              <a:rPr lang="de-DE" sz="1200" b="0" dirty="0">
                <a:latin typeface="Century Gothic" panose="020B0502020202020204" pitchFamily="34" charset="0"/>
              </a:rPr>
            </a:br>
            <a:br>
              <a:rPr lang="de-DE" sz="1200" b="0" dirty="0">
                <a:latin typeface="Century Gothic" panose="020B0502020202020204" pitchFamily="34" charset="0"/>
              </a:rPr>
            </a:br>
            <a:r>
              <a:rPr lang="de-DE" sz="1200" b="0" dirty="0">
                <a:latin typeface="Century Gothic" panose="020B0502020202020204" pitchFamily="34" charset="0"/>
              </a:rPr>
              <a:t>Nachweis für Vorliegen eines abzubildenden Geschäftsvorfalls</a:t>
            </a:r>
          </a:p>
        </p:txBody>
      </p:sp>
      <p:pic>
        <p:nvPicPr>
          <p:cNvPr id="33" name="Grafik 32" descr="Bleistift">
            <a:extLst>
              <a:ext uri="{FF2B5EF4-FFF2-40B4-BE49-F238E27FC236}">
                <a16:creationId xmlns:a16="http://schemas.microsoft.com/office/drawing/2014/main" id="{3AB9BEE7-343C-4C97-8414-56347964A32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981056" y="5384516"/>
            <a:ext cx="583675" cy="583675"/>
          </a:xfrm>
          <a:prstGeom prst="rect">
            <a:avLst/>
          </a:prstGeom>
        </p:spPr>
      </p:pic>
      <p:sp>
        <p:nvSpPr>
          <p:cNvPr id="34" name="Textfeld 33">
            <a:extLst>
              <a:ext uri="{FF2B5EF4-FFF2-40B4-BE49-F238E27FC236}">
                <a16:creationId xmlns:a16="http://schemas.microsoft.com/office/drawing/2014/main" id="{11732925-CBE6-490F-B465-D3B116556E19}"/>
              </a:ext>
            </a:extLst>
          </p:cNvPr>
          <p:cNvSpPr txBox="1"/>
          <p:nvPr/>
        </p:nvSpPr>
        <p:spPr>
          <a:xfrm>
            <a:off x="1716176" y="5968190"/>
            <a:ext cx="1016391" cy="276999"/>
          </a:xfrm>
          <a:prstGeom prst="rect">
            <a:avLst/>
          </a:prstGeom>
          <a:noFill/>
        </p:spPr>
        <p:txBody>
          <a:bodyPr wrap="square" rtlCol="0">
            <a:spAutoFit/>
          </a:bodyPr>
          <a:lstStyle/>
          <a:p>
            <a:r>
              <a:rPr lang="de-DE" sz="1200" b="0" dirty="0">
                <a:latin typeface="Century Gothic" panose="020B0502020202020204" pitchFamily="34" charset="0"/>
              </a:rPr>
              <a:t>Unterschrift</a:t>
            </a:r>
          </a:p>
        </p:txBody>
      </p:sp>
      <p:pic>
        <p:nvPicPr>
          <p:cNvPr id="35" name="Grafik 34" descr="Vertrag">
            <a:extLst>
              <a:ext uri="{FF2B5EF4-FFF2-40B4-BE49-F238E27FC236}">
                <a16:creationId xmlns:a16="http://schemas.microsoft.com/office/drawing/2014/main" id="{664D184B-C777-4601-AA04-52FC6681A89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3965" y="5409455"/>
            <a:ext cx="914400" cy="914400"/>
          </a:xfrm>
          <a:prstGeom prst="rect">
            <a:avLst/>
          </a:prstGeom>
        </p:spPr>
      </p:pic>
      <p:sp>
        <p:nvSpPr>
          <p:cNvPr id="36" name="Textfeld 35">
            <a:extLst>
              <a:ext uri="{FF2B5EF4-FFF2-40B4-BE49-F238E27FC236}">
                <a16:creationId xmlns:a16="http://schemas.microsoft.com/office/drawing/2014/main" id="{DAAC2E2F-2A1F-464C-BE33-F52D70EE31BC}"/>
              </a:ext>
            </a:extLst>
          </p:cNvPr>
          <p:cNvSpPr txBox="1"/>
          <p:nvPr/>
        </p:nvSpPr>
        <p:spPr>
          <a:xfrm>
            <a:off x="4572438" y="4474650"/>
            <a:ext cx="2736236" cy="646331"/>
          </a:xfrm>
          <a:prstGeom prst="rect">
            <a:avLst/>
          </a:prstGeom>
          <a:noFill/>
        </p:spPr>
        <p:txBody>
          <a:bodyPr wrap="square" rtlCol="0">
            <a:spAutoFit/>
          </a:bodyPr>
          <a:lstStyle/>
          <a:p>
            <a:pPr algn="ctr"/>
            <a:r>
              <a:rPr lang="de-DE" sz="1200" b="0" dirty="0">
                <a:latin typeface="Century Gothic" panose="020B0502020202020204" pitchFamily="34" charset="0"/>
              </a:rPr>
              <a:t>Bei Planung und Auswertung: </a:t>
            </a:r>
            <a:r>
              <a:rPr lang="de-DE" sz="1200" dirty="0">
                <a:solidFill>
                  <a:srgbClr val="FF0000"/>
                </a:solidFill>
                <a:latin typeface="Century Gothic" panose="020B0502020202020204" pitchFamily="34" charset="0"/>
              </a:rPr>
              <a:t>Separate</a:t>
            </a:r>
            <a:r>
              <a:rPr lang="de-DE" sz="1200" b="0" dirty="0">
                <a:solidFill>
                  <a:srgbClr val="FF0000"/>
                </a:solidFill>
                <a:latin typeface="Century Gothic" panose="020B0502020202020204" pitchFamily="34" charset="0"/>
              </a:rPr>
              <a:t> </a:t>
            </a:r>
            <a:r>
              <a:rPr lang="de-DE" sz="1200" dirty="0">
                <a:solidFill>
                  <a:srgbClr val="FF0000"/>
                </a:solidFill>
                <a:latin typeface="Century Gothic" panose="020B0502020202020204" pitchFamily="34" charset="0"/>
              </a:rPr>
              <a:t>Würdigung</a:t>
            </a:r>
            <a:r>
              <a:rPr lang="de-DE" sz="1200" b="0" dirty="0">
                <a:solidFill>
                  <a:srgbClr val="FF0000"/>
                </a:solidFill>
                <a:latin typeface="Century Gothic" panose="020B0502020202020204" pitchFamily="34" charset="0"/>
              </a:rPr>
              <a:t> </a:t>
            </a:r>
            <a:r>
              <a:rPr lang="de-DE" sz="1200" b="0" dirty="0">
                <a:latin typeface="Century Gothic" panose="020B0502020202020204" pitchFamily="34" charset="0"/>
              </a:rPr>
              <a:t>jeder der Prüfungszwecke notwendig </a:t>
            </a:r>
          </a:p>
        </p:txBody>
      </p:sp>
      <p:sp>
        <p:nvSpPr>
          <p:cNvPr id="37" name="Pfeil: nach unten 36">
            <a:extLst>
              <a:ext uri="{FF2B5EF4-FFF2-40B4-BE49-F238E27FC236}">
                <a16:creationId xmlns:a16="http://schemas.microsoft.com/office/drawing/2014/main" id="{B2ED4E75-5F58-44EC-B191-B760B4FA969A}"/>
              </a:ext>
            </a:extLst>
          </p:cNvPr>
          <p:cNvSpPr/>
          <p:nvPr/>
        </p:nvSpPr>
        <p:spPr>
          <a:xfrm>
            <a:off x="5837209" y="3839156"/>
            <a:ext cx="253230" cy="443701"/>
          </a:xfrm>
          <a:prstGeom prst="downArrow">
            <a:avLst>
              <a:gd name="adj1" fmla="val 50000"/>
              <a:gd name="adj2" fmla="val 50000"/>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0">
              <a:latin typeface="Century Gothic" panose="020B0502020202020204" pitchFamily="34" charset="0"/>
            </a:endParaRPr>
          </a:p>
        </p:txBody>
      </p:sp>
      <p:cxnSp>
        <p:nvCxnSpPr>
          <p:cNvPr id="38" name="Gerade Verbindung mit Pfeil 37">
            <a:extLst>
              <a:ext uri="{FF2B5EF4-FFF2-40B4-BE49-F238E27FC236}">
                <a16:creationId xmlns:a16="http://schemas.microsoft.com/office/drawing/2014/main" id="{7DA01117-E1A8-4125-BDD6-6EE4E2BC46BE}"/>
              </a:ext>
            </a:extLst>
          </p:cNvPr>
          <p:cNvCxnSpPr/>
          <p:nvPr/>
        </p:nvCxnSpPr>
        <p:spPr>
          <a:xfrm>
            <a:off x="4730325" y="5850486"/>
            <a:ext cx="2420460" cy="9215"/>
          </a:xfrm>
          <a:prstGeom prst="straightConnector1">
            <a:avLst/>
          </a:prstGeom>
          <a:ln w="762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Gerade Verbindung mit Pfeil 38">
            <a:extLst>
              <a:ext uri="{FF2B5EF4-FFF2-40B4-BE49-F238E27FC236}">
                <a16:creationId xmlns:a16="http://schemas.microsoft.com/office/drawing/2014/main" id="{68E4CFEC-0C58-4E25-A6AB-1841C4E6E305}"/>
              </a:ext>
            </a:extLst>
          </p:cNvPr>
          <p:cNvCxnSpPr>
            <a:stCxn id="24" idx="3"/>
            <a:endCxn id="22" idx="1"/>
          </p:cNvCxnSpPr>
          <p:nvPr/>
        </p:nvCxnSpPr>
        <p:spPr>
          <a:xfrm>
            <a:off x="7308674" y="2611431"/>
            <a:ext cx="249330" cy="1"/>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rade Verbindung mit Pfeil 39">
            <a:extLst>
              <a:ext uri="{FF2B5EF4-FFF2-40B4-BE49-F238E27FC236}">
                <a16:creationId xmlns:a16="http://schemas.microsoft.com/office/drawing/2014/main" id="{25DBC71D-AA8F-4B8D-B84F-1F8A8883C53C}"/>
              </a:ext>
            </a:extLst>
          </p:cNvPr>
          <p:cNvCxnSpPr>
            <a:stCxn id="24" idx="1"/>
            <a:endCxn id="21" idx="3"/>
          </p:cNvCxnSpPr>
          <p:nvPr/>
        </p:nvCxnSpPr>
        <p:spPr>
          <a:xfrm flipH="1">
            <a:off x="4318783" y="2611430"/>
            <a:ext cx="253655" cy="4608"/>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33677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656878"/>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4.4.6 Funktionsprüfungen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41" name="Rechteck: abgerundete Ecken 40">
            <a:extLst>
              <a:ext uri="{FF2B5EF4-FFF2-40B4-BE49-F238E27FC236}">
                <a16:creationId xmlns:a16="http://schemas.microsoft.com/office/drawing/2014/main" id="{4AE193A3-0C0B-4BAF-AD56-2C94CFE83D05}"/>
              </a:ext>
            </a:extLst>
          </p:cNvPr>
          <p:cNvSpPr/>
          <p:nvPr/>
        </p:nvSpPr>
        <p:spPr>
          <a:xfrm>
            <a:off x="1192417" y="989294"/>
            <a:ext cx="9944143" cy="435253"/>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Zeitliche Einteilung von Funktionsprüfungen</a:t>
            </a:r>
          </a:p>
        </p:txBody>
      </p:sp>
      <p:sp>
        <p:nvSpPr>
          <p:cNvPr id="42" name="Rechteck: abgerundete Ecken 41">
            <a:extLst>
              <a:ext uri="{FF2B5EF4-FFF2-40B4-BE49-F238E27FC236}">
                <a16:creationId xmlns:a16="http://schemas.microsoft.com/office/drawing/2014/main" id="{1857BCCD-8504-466D-8B83-6D9D1C2DF183}"/>
              </a:ext>
            </a:extLst>
          </p:cNvPr>
          <p:cNvSpPr/>
          <p:nvPr/>
        </p:nvSpPr>
        <p:spPr>
          <a:xfrm>
            <a:off x="1507028" y="1894098"/>
            <a:ext cx="2880000" cy="435253"/>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Für bestimmten </a:t>
            </a:r>
            <a:r>
              <a:rPr lang="de-DE" sz="1200" dirty="0">
                <a:solidFill>
                  <a:schemeClr val="bg1"/>
                </a:solidFill>
                <a:highlight>
                  <a:srgbClr val="FF0000"/>
                </a:highlight>
                <a:latin typeface="Century Gothic" panose="020B0502020202020204" pitchFamily="34" charset="0"/>
              </a:rPr>
              <a:t>Zeitpunkt</a:t>
            </a:r>
          </a:p>
        </p:txBody>
      </p:sp>
      <p:sp>
        <p:nvSpPr>
          <p:cNvPr id="43" name="Textfeld 42">
            <a:extLst>
              <a:ext uri="{FF2B5EF4-FFF2-40B4-BE49-F238E27FC236}">
                <a16:creationId xmlns:a16="http://schemas.microsoft.com/office/drawing/2014/main" id="{7273DAC3-D75A-4421-BB74-472B5A8A2F6C}"/>
              </a:ext>
            </a:extLst>
          </p:cNvPr>
          <p:cNvSpPr txBox="1"/>
          <p:nvPr/>
        </p:nvSpPr>
        <p:spPr>
          <a:xfrm>
            <a:off x="7680176" y="1421230"/>
            <a:ext cx="3414291" cy="461665"/>
          </a:xfrm>
          <a:prstGeom prst="rect">
            <a:avLst/>
          </a:prstGeom>
          <a:noFill/>
        </p:spPr>
        <p:txBody>
          <a:bodyPr wrap="square" rtlCol="0">
            <a:spAutoFit/>
          </a:bodyPr>
          <a:lstStyle/>
          <a:p>
            <a:pPr algn="ctr"/>
            <a:r>
              <a:rPr lang="de-DE" sz="1200" b="0" dirty="0">
                <a:latin typeface="Century Gothic" panose="020B0502020202020204" pitchFamily="34" charset="0"/>
              </a:rPr>
              <a:t>Wirksamkeit von internen Kontrollen </a:t>
            </a:r>
          </a:p>
          <a:p>
            <a:pPr algn="ctr"/>
            <a:r>
              <a:rPr lang="de-DE" sz="1200" b="0" dirty="0">
                <a:latin typeface="Century Gothic" panose="020B0502020202020204" pitchFamily="34" charset="0"/>
              </a:rPr>
              <a:t>soll geprüft werden</a:t>
            </a:r>
          </a:p>
        </p:txBody>
      </p:sp>
      <p:sp>
        <p:nvSpPr>
          <p:cNvPr id="44" name="Rechteck 43">
            <a:extLst>
              <a:ext uri="{FF2B5EF4-FFF2-40B4-BE49-F238E27FC236}">
                <a16:creationId xmlns:a16="http://schemas.microsoft.com/office/drawing/2014/main" id="{B1D0B7B7-9CD6-4C8C-B538-6DACC5A32B6A}"/>
              </a:ext>
            </a:extLst>
          </p:cNvPr>
          <p:cNvSpPr/>
          <p:nvPr/>
        </p:nvSpPr>
        <p:spPr>
          <a:xfrm>
            <a:off x="1507027" y="2489371"/>
            <a:ext cx="2880000" cy="1470524"/>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000" rtlCol="0" anchor="ctr"/>
          <a:lstStyle/>
          <a:p>
            <a:r>
              <a:rPr lang="de-DE" sz="1200" b="0" dirty="0">
                <a:solidFill>
                  <a:schemeClr val="tx1"/>
                </a:solidFill>
                <a:latin typeface="Century Gothic" panose="020B0502020202020204" pitchFamily="34" charset="0"/>
              </a:rPr>
              <a:t>Beispiel: Inventur *)</a:t>
            </a:r>
          </a:p>
          <a:p>
            <a:endParaRPr lang="de-DE" sz="1200" b="0" dirty="0">
              <a:solidFill>
                <a:schemeClr val="tx1"/>
              </a:solidFill>
              <a:latin typeface="Century Gothic" panose="020B0502020202020204" pitchFamily="34" charset="0"/>
            </a:endParaRPr>
          </a:p>
          <a:p>
            <a:r>
              <a:rPr lang="de-DE" sz="1200" b="0" dirty="0">
                <a:solidFill>
                  <a:schemeClr val="tx1"/>
                </a:solidFill>
                <a:latin typeface="Century Gothic" panose="020B0502020202020204" pitchFamily="34" charset="0"/>
              </a:rPr>
              <a:t>Prüfungsnachweise einer Funktionsprüfung der Kontrollen im Rahmen der Inventur auf einen bestimmten Zeitpunkt ggf. ausreichend</a:t>
            </a:r>
            <a:endParaRPr lang="de-DE" sz="1200" b="0" dirty="0">
              <a:latin typeface="Century Gothic" panose="020B0502020202020204" pitchFamily="34" charset="0"/>
            </a:endParaRPr>
          </a:p>
        </p:txBody>
      </p:sp>
      <p:sp>
        <p:nvSpPr>
          <p:cNvPr id="45" name="Textfeld 44">
            <a:extLst>
              <a:ext uri="{FF2B5EF4-FFF2-40B4-BE49-F238E27FC236}">
                <a16:creationId xmlns:a16="http://schemas.microsoft.com/office/drawing/2014/main" id="{1C66B982-C8FC-4D6D-934B-3413AE058B3C}"/>
              </a:ext>
            </a:extLst>
          </p:cNvPr>
          <p:cNvSpPr txBox="1"/>
          <p:nvPr/>
        </p:nvSpPr>
        <p:spPr>
          <a:xfrm>
            <a:off x="551384" y="6142266"/>
            <a:ext cx="6048462" cy="215444"/>
          </a:xfrm>
          <a:prstGeom prst="rect">
            <a:avLst/>
          </a:prstGeom>
          <a:noFill/>
        </p:spPr>
        <p:txBody>
          <a:bodyPr wrap="square" rtlCol="0">
            <a:spAutoFit/>
          </a:bodyPr>
          <a:lstStyle/>
          <a:p>
            <a:r>
              <a:rPr lang="de-DE" sz="800" b="0" dirty="0">
                <a:latin typeface="Century Gothic" panose="020B0502020202020204" pitchFamily="34" charset="0"/>
              </a:rPr>
              <a:t>*) Beispiele aus ISA [DE] 330 Tz. A 32</a:t>
            </a:r>
          </a:p>
        </p:txBody>
      </p:sp>
      <p:sp>
        <p:nvSpPr>
          <p:cNvPr id="46" name="Rechteck: abgerundete Ecken 45">
            <a:extLst>
              <a:ext uri="{FF2B5EF4-FFF2-40B4-BE49-F238E27FC236}">
                <a16:creationId xmlns:a16="http://schemas.microsoft.com/office/drawing/2014/main" id="{C08314B7-F75A-4DE4-92DB-271F2A370EB3}"/>
              </a:ext>
            </a:extLst>
          </p:cNvPr>
          <p:cNvSpPr/>
          <p:nvPr/>
        </p:nvSpPr>
        <p:spPr>
          <a:xfrm>
            <a:off x="7359732" y="1896454"/>
            <a:ext cx="3632262" cy="435253"/>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Für </a:t>
            </a:r>
            <a:r>
              <a:rPr lang="de-DE" sz="1200" dirty="0">
                <a:solidFill>
                  <a:schemeClr val="bg1"/>
                </a:solidFill>
                <a:highlight>
                  <a:srgbClr val="FF0000"/>
                </a:highlight>
                <a:latin typeface="Century Gothic" panose="020B0502020202020204" pitchFamily="34" charset="0"/>
              </a:rPr>
              <a:t>gesamten</a:t>
            </a:r>
            <a:r>
              <a:rPr lang="de-DE" sz="1200" b="0" dirty="0">
                <a:solidFill>
                  <a:schemeClr val="bg1"/>
                </a:solidFill>
                <a:highlight>
                  <a:srgbClr val="FF0000"/>
                </a:highlight>
                <a:latin typeface="Century Gothic" panose="020B0502020202020204" pitchFamily="34" charset="0"/>
              </a:rPr>
              <a:t> </a:t>
            </a:r>
            <a:r>
              <a:rPr lang="de-DE" sz="1200" dirty="0">
                <a:solidFill>
                  <a:schemeClr val="bg1"/>
                </a:solidFill>
                <a:highlight>
                  <a:srgbClr val="FF0000"/>
                </a:highlight>
                <a:latin typeface="Century Gothic" panose="020B0502020202020204" pitchFamily="34" charset="0"/>
              </a:rPr>
              <a:t>Zeitraum</a:t>
            </a:r>
          </a:p>
        </p:txBody>
      </p:sp>
      <p:sp>
        <p:nvSpPr>
          <p:cNvPr id="47" name="Rechteck 46">
            <a:extLst>
              <a:ext uri="{FF2B5EF4-FFF2-40B4-BE49-F238E27FC236}">
                <a16:creationId xmlns:a16="http://schemas.microsoft.com/office/drawing/2014/main" id="{4C99108C-8B16-4302-98E6-CBFDFFD3B89E}"/>
              </a:ext>
            </a:extLst>
          </p:cNvPr>
          <p:cNvSpPr/>
          <p:nvPr/>
        </p:nvSpPr>
        <p:spPr>
          <a:xfrm>
            <a:off x="7359733" y="2391412"/>
            <a:ext cx="3420000" cy="351186"/>
          </a:xfrm>
          <a:prstGeom prst="rect">
            <a:avLst/>
          </a:prstGeom>
          <a:noFill/>
          <a:ln w="6350">
            <a:noFill/>
            <a:prstDash val="dash"/>
          </a:ln>
        </p:spPr>
        <p:style>
          <a:lnRef idx="2">
            <a:schemeClr val="accent1">
              <a:shade val="50000"/>
            </a:schemeClr>
          </a:lnRef>
          <a:fillRef idx="1">
            <a:schemeClr val="accent1"/>
          </a:fillRef>
          <a:effectRef idx="0">
            <a:schemeClr val="accent1"/>
          </a:effectRef>
          <a:fontRef idx="minor">
            <a:schemeClr val="lt1"/>
          </a:fontRef>
        </p:style>
        <p:txBody>
          <a:bodyPr lIns="18000" rtlCol="0" anchor="ctr"/>
          <a:lstStyle/>
          <a:p>
            <a:pPr algn="ctr"/>
            <a:r>
              <a:rPr lang="de-DE" sz="1200" b="0" dirty="0">
                <a:solidFill>
                  <a:schemeClr val="tx1"/>
                </a:solidFill>
                <a:latin typeface="Century Gothic" panose="020B0502020202020204" pitchFamily="34" charset="0"/>
              </a:rPr>
              <a:t>Unterjährige Durchführung von </a:t>
            </a:r>
          </a:p>
          <a:p>
            <a:pPr algn="ctr"/>
            <a:r>
              <a:rPr lang="de-DE" sz="1200" b="0" dirty="0">
                <a:solidFill>
                  <a:schemeClr val="tx1"/>
                </a:solidFill>
                <a:latin typeface="Century Gothic" panose="020B0502020202020204" pitchFamily="34" charset="0"/>
              </a:rPr>
              <a:t>IKS-Prüfungen</a:t>
            </a:r>
            <a:endParaRPr lang="de-DE" sz="1200" b="0" dirty="0">
              <a:latin typeface="Century Gothic" panose="020B0502020202020204" pitchFamily="34" charset="0"/>
            </a:endParaRPr>
          </a:p>
        </p:txBody>
      </p:sp>
      <p:sp>
        <p:nvSpPr>
          <p:cNvPr id="48" name="Pfeil: nach rechts 47">
            <a:extLst>
              <a:ext uri="{FF2B5EF4-FFF2-40B4-BE49-F238E27FC236}">
                <a16:creationId xmlns:a16="http://schemas.microsoft.com/office/drawing/2014/main" id="{0F3BDDDC-8A80-4C7C-877F-E6AAD264C212}"/>
              </a:ext>
            </a:extLst>
          </p:cNvPr>
          <p:cNvSpPr/>
          <p:nvPr/>
        </p:nvSpPr>
        <p:spPr>
          <a:xfrm>
            <a:off x="9779016" y="2873710"/>
            <a:ext cx="848483" cy="276046"/>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0">
              <a:latin typeface="Century Gothic" panose="020B0502020202020204" pitchFamily="34" charset="0"/>
            </a:endParaRPr>
          </a:p>
        </p:txBody>
      </p:sp>
      <p:sp>
        <p:nvSpPr>
          <p:cNvPr id="49" name="Rechteck 48">
            <a:extLst>
              <a:ext uri="{FF2B5EF4-FFF2-40B4-BE49-F238E27FC236}">
                <a16:creationId xmlns:a16="http://schemas.microsoft.com/office/drawing/2014/main" id="{E13D0B05-3EB9-4A4E-BEA6-9A0D0D99B5F1}"/>
              </a:ext>
            </a:extLst>
          </p:cNvPr>
          <p:cNvSpPr/>
          <p:nvPr/>
        </p:nvSpPr>
        <p:spPr>
          <a:xfrm>
            <a:off x="7485710" y="2935966"/>
            <a:ext cx="2355632" cy="142771"/>
          </a:xfrm>
          <a:prstGeom prst="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0">
              <a:latin typeface="Century Gothic" panose="020B0502020202020204" pitchFamily="34" charset="0"/>
            </a:endParaRPr>
          </a:p>
        </p:txBody>
      </p:sp>
      <p:cxnSp>
        <p:nvCxnSpPr>
          <p:cNvPr id="50" name="Gerader Verbinder 49">
            <a:extLst>
              <a:ext uri="{FF2B5EF4-FFF2-40B4-BE49-F238E27FC236}">
                <a16:creationId xmlns:a16="http://schemas.microsoft.com/office/drawing/2014/main" id="{9B6AADF2-A67E-4ED2-8454-06737C859C11}"/>
              </a:ext>
            </a:extLst>
          </p:cNvPr>
          <p:cNvCxnSpPr>
            <a:stCxn id="49" idx="3"/>
          </p:cNvCxnSpPr>
          <p:nvPr/>
        </p:nvCxnSpPr>
        <p:spPr>
          <a:xfrm>
            <a:off x="9841342" y="3007352"/>
            <a:ext cx="0" cy="204660"/>
          </a:xfrm>
          <a:prstGeom prst="line">
            <a:avLst/>
          </a:prstGeom>
        </p:spPr>
        <p:style>
          <a:lnRef idx="1">
            <a:schemeClr val="accent1"/>
          </a:lnRef>
          <a:fillRef idx="0">
            <a:schemeClr val="accent1"/>
          </a:fillRef>
          <a:effectRef idx="0">
            <a:schemeClr val="accent1"/>
          </a:effectRef>
          <a:fontRef idx="minor">
            <a:schemeClr val="tx1"/>
          </a:fontRef>
        </p:style>
      </p:cxnSp>
      <p:sp>
        <p:nvSpPr>
          <p:cNvPr id="51" name="Textfeld 50">
            <a:extLst>
              <a:ext uri="{FF2B5EF4-FFF2-40B4-BE49-F238E27FC236}">
                <a16:creationId xmlns:a16="http://schemas.microsoft.com/office/drawing/2014/main" id="{12CA850E-EA40-4B55-BBF1-BB4BFA02C21D}"/>
              </a:ext>
            </a:extLst>
          </p:cNvPr>
          <p:cNvSpPr txBox="1"/>
          <p:nvPr/>
        </p:nvSpPr>
        <p:spPr>
          <a:xfrm>
            <a:off x="9577177" y="3205666"/>
            <a:ext cx="542454" cy="246221"/>
          </a:xfrm>
          <a:prstGeom prst="rect">
            <a:avLst/>
          </a:prstGeom>
          <a:noFill/>
        </p:spPr>
        <p:txBody>
          <a:bodyPr wrap="square" rtlCol="0">
            <a:spAutoFit/>
          </a:bodyPr>
          <a:lstStyle/>
          <a:p>
            <a:r>
              <a:rPr lang="de-DE" sz="1000" b="0" dirty="0">
                <a:latin typeface="Century Gothic" panose="020B0502020202020204" pitchFamily="34" charset="0"/>
              </a:rPr>
              <a:t>30.09.</a:t>
            </a:r>
          </a:p>
        </p:txBody>
      </p:sp>
      <p:sp>
        <p:nvSpPr>
          <p:cNvPr id="52" name="Textfeld 51">
            <a:extLst>
              <a:ext uri="{FF2B5EF4-FFF2-40B4-BE49-F238E27FC236}">
                <a16:creationId xmlns:a16="http://schemas.microsoft.com/office/drawing/2014/main" id="{D3F98F0B-2EFC-4733-B044-8400B430F89F}"/>
              </a:ext>
            </a:extLst>
          </p:cNvPr>
          <p:cNvSpPr txBox="1"/>
          <p:nvPr/>
        </p:nvSpPr>
        <p:spPr>
          <a:xfrm>
            <a:off x="7248128" y="3152601"/>
            <a:ext cx="542454" cy="246221"/>
          </a:xfrm>
          <a:prstGeom prst="rect">
            <a:avLst/>
          </a:prstGeom>
          <a:noFill/>
        </p:spPr>
        <p:txBody>
          <a:bodyPr wrap="square" rtlCol="0">
            <a:spAutoFit/>
          </a:bodyPr>
          <a:lstStyle/>
          <a:p>
            <a:r>
              <a:rPr lang="de-DE" sz="1000" b="0" dirty="0">
                <a:latin typeface="Century Gothic" panose="020B0502020202020204" pitchFamily="34" charset="0"/>
              </a:rPr>
              <a:t>01.01.</a:t>
            </a:r>
          </a:p>
        </p:txBody>
      </p:sp>
      <p:sp>
        <p:nvSpPr>
          <p:cNvPr id="53" name="Textfeld 52">
            <a:extLst>
              <a:ext uri="{FF2B5EF4-FFF2-40B4-BE49-F238E27FC236}">
                <a16:creationId xmlns:a16="http://schemas.microsoft.com/office/drawing/2014/main" id="{EB6C7F9D-6A06-4992-88C0-E0C545B30FD8}"/>
              </a:ext>
            </a:extLst>
          </p:cNvPr>
          <p:cNvSpPr txBox="1"/>
          <p:nvPr/>
        </p:nvSpPr>
        <p:spPr>
          <a:xfrm>
            <a:off x="10354046" y="3212012"/>
            <a:ext cx="542454" cy="246221"/>
          </a:xfrm>
          <a:prstGeom prst="rect">
            <a:avLst/>
          </a:prstGeom>
          <a:noFill/>
        </p:spPr>
        <p:txBody>
          <a:bodyPr wrap="square" rtlCol="0">
            <a:spAutoFit/>
          </a:bodyPr>
          <a:lstStyle/>
          <a:p>
            <a:r>
              <a:rPr lang="de-DE" sz="1000" b="0" dirty="0">
                <a:latin typeface="Century Gothic" panose="020B0502020202020204" pitchFamily="34" charset="0"/>
              </a:rPr>
              <a:t>31.12.</a:t>
            </a:r>
          </a:p>
        </p:txBody>
      </p:sp>
      <p:cxnSp>
        <p:nvCxnSpPr>
          <p:cNvPr id="54" name="Gerader Verbinder 53">
            <a:extLst>
              <a:ext uri="{FF2B5EF4-FFF2-40B4-BE49-F238E27FC236}">
                <a16:creationId xmlns:a16="http://schemas.microsoft.com/office/drawing/2014/main" id="{2BBB0489-EE03-468A-A7C7-1BCB73373FFD}"/>
              </a:ext>
            </a:extLst>
          </p:cNvPr>
          <p:cNvCxnSpPr>
            <a:cxnSpLocks/>
          </p:cNvCxnSpPr>
          <p:nvPr/>
        </p:nvCxnSpPr>
        <p:spPr>
          <a:xfrm>
            <a:off x="10627499" y="2935966"/>
            <a:ext cx="0" cy="332051"/>
          </a:xfrm>
          <a:prstGeom prst="line">
            <a:avLst/>
          </a:prstGeom>
        </p:spPr>
        <p:style>
          <a:lnRef idx="1">
            <a:schemeClr val="accent1"/>
          </a:lnRef>
          <a:fillRef idx="0">
            <a:schemeClr val="accent1"/>
          </a:fillRef>
          <a:effectRef idx="0">
            <a:schemeClr val="accent1"/>
          </a:effectRef>
          <a:fontRef idx="minor">
            <a:schemeClr val="tx1"/>
          </a:fontRef>
        </p:style>
      </p:cxnSp>
      <p:sp>
        <p:nvSpPr>
          <p:cNvPr id="55" name="Textfeld 54">
            <a:extLst>
              <a:ext uri="{FF2B5EF4-FFF2-40B4-BE49-F238E27FC236}">
                <a16:creationId xmlns:a16="http://schemas.microsoft.com/office/drawing/2014/main" id="{2949EFAE-147F-46B9-8513-5FB8253DF04A}"/>
              </a:ext>
            </a:extLst>
          </p:cNvPr>
          <p:cNvSpPr txBox="1"/>
          <p:nvPr/>
        </p:nvSpPr>
        <p:spPr>
          <a:xfrm>
            <a:off x="7671594" y="3132616"/>
            <a:ext cx="1955183" cy="646331"/>
          </a:xfrm>
          <a:prstGeom prst="rect">
            <a:avLst/>
          </a:prstGeom>
          <a:noFill/>
        </p:spPr>
        <p:txBody>
          <a:bodyPr wrap="square" rtlCol="0">
            <a:spAutoFit/>
          </a:bodyPr>
          <a:lstStyle/>
          <a:p>
            <a:pPr algn="ctr"/>
            <a:r>
              <a:rPr lang="de-DE" sz="1200" b="0" dirty="0">
                <a:latin typeface="Century Gothic" panose="020B0502020202020204" pitchFamily="34" charset="0"/>
              </a:rPr>
              <a:t>Prüfungsnachweise für Wirksamkeit der Kontrollen liegen vor </a:t>
            </a:r>
          </a:p>
        </p:txBody>
      </p:sp>
      <p:sp>
        <p:nvSpPr>
          <p:cNvPr id="56" name="Textfeld 55">
            <a:extLst>
              <a:ext uri="{FF2B5EF4-FFF2-40B4-BE49-F238E27FC236}">
                <a16:creationId xmlns:a16="http://schemas.microsoft.com/office/drawing/2014/main" id="{8B8792C1-94E6-44AC-8915-631CFE9DE497}"/>
              </a:ext>
            </a:extLst>
          </p:cNvPr>
          <p:cNvSpPr txBox="1"/>
          <p:nvPr/>
        </p:nvSpPr>
        <p:spPr>
          <a:xfrm>
            <a:off x="9855338" y="3481686"/>
            <a:ext cx="848483" cy="276999"/>
          </a:xfrm>
          <a:prstGeom prst="rect">
            <a:avLst/>
          </a:prstGeom>
          <a:solidFill>
            <a:srgbClr val="F2DBDB"/>
          </a:solidFill>
          <a:ln>
            <a:solidFill>
              <a:srgbClr val="D99594"/>
            </a:solidFill>
          </a:ln>
        </p:spPr>
        <p:txBody>
          <a:bodyPr wrap="square" rtlCol="0">
            <a:spAutoFit/>
          </a:bodyPr>
          <a:lstStyle/>
          <a:p>
            <a:pPr algn="ctr"/>
            <a:r>
              <a:rPr lang="de-DE" sz="1200" dirty="0">
                <a:solidFill>
                  <a:srgbClr val="FF0000"/>
                </a:solidFill>
                <a:latin typeface="Century Gothic" panose="020B0502020202020204" pitchFamily="34" charset="0"/>
              </a:rPr>
              <a:t>„LÜCKE“</a:t>
            </a:r>
          </a:p>
        </p:txBody>
      </p:sp>
      <p:sp>
        <p:nvSpPr>
          <p:cNvPr id="57" name="Rechteck 56">
            <a:extLst>
              <a:ext uri="{FF2B5EF4-FFF2-40B4-BE49-F238E27FC236}">
                <a16:creationId xmlns:a16="http://schemas.microsoft.com/office/drawing/2014/main" id="{4D0FD4D5-2173-48B8-BCD0-33B081FA7DD4}"/>
              </a:ext>
            </a:extLst>
          </p:cNvPr>
          <p:cNvSpPr/>
          <p:nvPr/>
        </p:nvSpPr>
        <p:spPr>
          <a:xfrm>
            <a:off x="7131722" y="4055806"/>
            <a:ext cx="1955183" cy="828000"/>
          </a:xfrm>
          <a:prstGeom prst="rect">
            <a:avLst/>
          </a:prstGeom>
          <a:solidFill>
            <a:srgbClr val="CCECFF"/>
          </a:solidFill>
          <a:ln>
            <a:solidFill>
              <a:srgbClr val="CCECFF"/>
            </a:solidFill>
          </a:ln>
        </p:spPr>
        <p:txBody>
          <a:bodyPr wrap="square" rtlCol="0" anchor="ctr">
            <a:spAutoFit/>
          </a:bodyPr>
          <a:lstStyle/>
          <a:p>
            <a:pPr algn="ctr"/>
            <a:r>
              <a:rPr lang="de-DE" sz="1200" b="0" dirty="0">
                <a:latin typeface="Century Gothic" panose="020B0502020202020204" pitchFamily="34" charset="0"/>
              </a:rPr>
              <a:t>Sind </a:t>
            </a:r>
            <a:r>
              <a:rPr lang="de-DE" sz="1200" dirty="0">
                <a:solidFill>
                  <a:schemeClr val="bg1"/>
                </a:solidFill>
                <a:highlight>
                  <a:srgbClr val="FF0000"/>
                </a:highlight>
                <a:latin typeface="Century Gothic" panose="020B0502020202020204" pitchFamily="34" charset="0"/>
              </a:rPr>
              <a:t>bedeutsame</a:t>
            </a:r>
            <a:r>
              <a:rPr lang="de-DE" sz="1200" b="0" dirty="0">
                <a:latin typeface="Century Gothic" panose="020B0502020202020204" pitchFamily="34" charset="0"/>
              </a:rPr>
              <a:t> </a:t>
            </a:r>
            <a:r>
              <a:rPr lang="de-DE" sz="1200" dirty="0">
                <a:solidFill>
                  <a:schemeClr val="bg1"/>
                </a:solidFill>
                <a:highlight>
                  <a:srgbClr val="FF0000"/>
                </a:highlight>
                <a:latin typeface="Century Gothic" panose="020B0502020202020204" pitchFamily="34" charset="0"/>
              </a:rPr>
              <a:t>Änderungen</a:t>
            </a:r>
            <a:r>
              <a:rPr lang="de-DE" sz="1200" b="0" dirty="0">
                <a:latin typeface="Century Gothic" panose="020B0502020202020204" pitchFamily="34" charset="0"/>
              </a:rPr>
              <a:t> an diesen Kontrollen eingetreten?</a:t>
            </a:r>
          </a:p>
        </p:txBody>
      </p:sp>
      <p:sp>
        <p:nvSpPr>
          <p:cNvPr id="58" name="Rechteck 57">
            <a:extLst>
              <a:ext uri="{FF2B5EF4-FFF2-40B4-BE49-F238E27FC236}">
                <a16:creationId xmlns:a16="http://schemas.microsoft.com/office/drawing/2014/main" id="{85B1CA4B-C553-45AC-91A0-E30FE11F8FBF}"/>
              </a:ext>
            </a:extLst>
          </p:cNvPr>
          <p:cNvSpPr/>
          <p:nvPr/>
        </p:nvSpPr>
        <p:spPr>
          <a:xfrm>
            <a:off x="9197625" y="4046295"/>
            <a:ext cx="2514949" cy="828000"/>
          </a:xfrm>
          <a:prstGeom prst="rect">
            <a:avLst/>
          </a:prstGeom>
          <a:solidFill>
            <a:srgbClr val="CCECFF"/>
          </a:solidFill>
          <a:ln>
            <a:solidFill>
              <a:srgbClr val="CCECFF"/>
            </a:solidFill>
          </a:ln>
        </p:spPr>
        <p:txBody>
          <a:bodyPr wrap="square" rtlCol="0">
            <a:spAutoFit/>
          </a:bodyPr>
          <a:lstStyle/>
          <a:p>
            <a:pPr algn="ctr"/>
            <a:r>
              <a:rPr lang="de-DE" sz="1200" b="0" dirty="0">
                <a:latin typeface="Century Gothic" panose="020B0502020202020204" pitchFamily="34" charset="0"/>
              </a:rPr>
              <a:t>Welche </a:t>
            </a:r>
            <a:r>
              <a:rPr lang="de-DE" sz="1200" dirty="0">
                <a:solidFill>
                  <a:schemeClr val="bg1"/>
                </a:solidFill>
                <a:highlight>
                  <a:srgbClr val="FF0000"/>
                </a:highlight>
                <a:latin typeface="Century Gothic" panose="020B0502020202020204" pitchFamily="34" charset="0"/>
              </a:rPr>
              <a:t>weitern</a:t>
            </a:r>
            <a:r>
              <a:rPr lang="de-DE" sz="1200" b="0" dirty="0">
                <a:latin typeface="Century Gothic" panose="020B0502020202020204" pitchFamily="34" charset="0"/>
              </a:rPr>
              <a:t> </a:t>
            </a:r>
            <a:r>
              <a:rPr lang="de-DE" sz="1200" dirty="0">
                <a:solidFill>
                  <a:schemeClr val="bg1"/>
                </a:solidFill>
                <a:highlight>
                  <a:srgbClr val="FF0000"/>
                </a:highlight>
                <a:latin typeface="Century Gothic" panose="020B0502020202020204" pitchFamily="34" charset="0"/>
              </a:rPr>
              <a:t>Prüfungsnachweise</a:t>
            </a:r>
            <a:r>
              <a:rPr lang="de-DE" sz="1200" b="0" dirty="0">
                <a:latin typeface="Century Gothic" panose="020B0502020202020204" pitchFamily="34" charset="0"/>
              </a:rPr>
              <a:t> sind  für verbleibenden Zeitraum notwendig?</a:t>
            </a:r>
          </a:p>
        </p:txBody>
      </p:sp>
      <p:cxnSp>
        <p:nvCxnSpPr>
          <p:cNvPr id="59" name="Verbinder: gewinkelt 58">
            <a:extLst>
              <a:ext uri="{FF2B5EF4-FFF2-40B4-BE49-F238E27FC236}">
                <a16:creationId xmlns:a16="http://schemas.microsoft.com/office/drawing/2014/main" id="{A040205D-B0CB-4C88-A13A-BC416F656FCC}"/>
              </a:ext>
            </a:extLst>
          </p:cNvPr>
          <p:cNvCxnSpPr>
            <a:cxnSpLocks/>
            <a:stCxn id="56" idx="2"/>
            <a:endCxn id="57" idx="0"/>
          </p:cNvCxnSpPr>
          <p:nvPr/>
        </p:nvCxnSpPr>
        <p:spPr>
          <a:xfrm rot="5400000">
            <a:off x="9045887" y="2822112"/>
            <a:ext cx="297121" cy="2170266"/>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Verbinder: gewinkelt 59">
            <a:extLst>
              <a:ext uri="{FF2B5EF4-FFF2-40B4-BE49-F238E27FC236}">
                <a16:creationId xmlns:a16="http://schemas.microsoft.com/office/drawing/2014/main" id="{C0656A9C-442A-4703-87F0-C4C4FFCAD479}"/>
              </a:ext>
            </a:extLst>
          </p:cNvPr>
          <p:cNvCxnSpPr>
            <a:cxnSpLocks/>
            <a:stCxn id="56" idx="2"/>
            <a:endCxn id="58" idx="0"/>
          </p:cNvCxnSpPr>
          <p:nvPr/>
        </p:nvCxnSpPr>
        <p:spPr>
          <a:xfrm rot="16200000" flipH="1">
            <a:off x="10223535" y="3814730"/>
            <a:ext cx="287610" cy="175520"/>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1" name="Rechteck 60">
            <a:extLst>
              <a:ext uri="{FF2B5EF4-FFF2-40B4-BE49-F238E27FC236}">
                <a16:creationId xmlns:a16="http://schemas.microsoft.com/office/drawing/2014/main" id="{13CBC352-483B-4059-83C3-0BB4B0ECF5ED}"/>
              </a:ext>
            </a:extLst>
          </p:cNvPr>
          <p:cNvSpPr/>
          <p:nvPr/>
        </p:nvSpPr>
        <p:spPr>
          <a:xfrm>
            <a:off x="1163796" y="5504082"/>
            <a:ext cx="1283346" cy="529782"/>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solidFill>
                  <a:schemeClr val="tx1"/>
                </a:solidFill>
                <a:latin typeface="Century Gothic" panose="020B0502020202020204" pitchFamily="34" charset="0"/>
              </a:rPr>
              <a:t>Bedeutsamkeit</a:t>
            </a:r>
            <a:r>
              <a:rPr lang="de-DE" sz="1200" b="0" dirty="0">
                <a:solidFill>
                  <a:schemeClr val="tx1"/>
                </a:solidFill>
                <a:latin typeface="Century Gothic" panose="020B0502020202020204" pitchFamily="34" charset="0"/>
              </a:rPr>
              <a:t> der beurteilten Risiken</a:t>
            </a:r>
          </a:p>
        </p:txBody>
      </p:sp>
      <p:sp>
        <p:nvSpPr>
          <p:cNvPr id="62" name="Textfeld 61">
            <a:extLst>
              <a:ext uri="{FF2B5EF4-FFF2-40B4-BE49-F238E27FC236}">
                <a16:creationId xmlns:a16="http://schemas.microsoft.com/office/drawing/2014/main" id="{122D66E8-923E-42DA-A502-EFA005F49B21}"/>
              </a:ext>
            </a:extLst>
          </p:cNvPr>
          <p:cNvSpPr txBox="1"/>
          <p:nvPr/>
        </p:nvSpPr>
        <p:spPr>
          <a:xfrm>
            <a:off x="1163796" y="5146959"/>
            <a:ext cx="10369680" cy="276999"/>
          </a:xfrm>
          <a:prstGeom prst="rect">
            <a:avLst/>
          </a:prstGeom>
          <a:solidFill>
            <a:srgbClr val="FFFFA3"/>
          </a:solidFill>
          <a:ln>
            <a:solidFill>
              <a:srgbClr val="FFFFA3"/>
            </a:solidFill>
          </a:ln>
        </p:spPr>
        <p:txBody>
          <a:bodyPr wrap="square" rtlCol="0">
            <a:spAutoFit/>
          </a:bodyPr>
          <a:lstStyle/>
          <a:p>
            <a:pPr algn="ctr"/>
            <a:r>
              <a:rPr lang="de-DE" sz="1200" b="0" dirty="0">
                <a:latin typeface="Century Gothic" panose="020B0502020202020204" pitchFamily="34" charset="0"/>
              </a:rPr>
              <a:t>Relevante </a:t>
            </a:r>
            <a:r>
              <a:rPr lang="de-DE" sz="1200" dirty="0">
                <a:latin typeface="Century Gothic" panose="020B0502020202020204" pitchFamily="34" charset="0"/>
              </a:rPr>
              <a:t>Faktoren</a:t>
            </a:r>
            <a:r>
              <a:rPr lang="de-DE" sz="1200" b="0" dirty="0">
                <a:latin typeface="Century Gothic" panose="020B0502020202020204" pitchFamily="34" charset="0"/>
              </a:rPr>
              <a:t> für Festlegung weiterer Prüfungshandlungen zu Kontrollen nach unterjähriger Prüfung:</a:t>
            </a:r>
          </a:p>
        </p:txBody>
      </p:sp>
      <p:sp>
        <p:nvSpPr>
          <p:cNvPr id="63" name="Pfeil: nach unten 62">
            <a:extLst>
              <a:ext uri="{FF2B5EF4-FFF2-40B4-BE49-F238E27FC236}">
                <a16:creationId xmlns:a16="http://schemas.microsoft.com/office/drawing/2014/main" id="{5CB04250-68BD-4F17-94D5-584C71237488}"/>
              </a:ext>
            </a:extLst>
          </p:cNvPr>
          <p:cNvSpPr/>
          <p:nvPr/>
        </p:nvSpPr>
        <p:spPr>
          <a:xfrm>
            <a:off x="9086905" y="4912644"/>
            <a:ext cx="135860" cy="171096"/>
          </a:xfrm>
          <a:prstGeom prst="down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b="0">
              <a:latin typeface="Century Gothic" panose="020B0502020202020204" pitchFamily="34" charset="0"/>
            </a:endParaRPr>
          </a:p>
        </p:txBody>
      </p:sp>
      <p:sp>
        <p:nvSpPr>
          <p:cNvPr id="64" name="Rechteck 63">
            <a:extLst>
              <a:ext uri="{FF2B5EF4-FFF2-40B4-BE49-F238E27FC236}">
                <a16:creationId xmlns:a16="http://schemas.microsoft.com/office/drawing/2014/main" id="{527C2071-7FC0-4AF7-9E93-3B05D033D0F8}"/>
              </a:ext>
            </a:extLst>
          </p:cNvPr>
          <p:cNvSpPr/>
          <p:nvPr/>
        </p:nvSpPr>
        <p:spPr>
          <a:xfrm>
            <a:off x="2519429" y="5504082"/>
            <a:ext cx="1696496" cy="74221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b="0" dirty="0">
                <a:solidFill>
                  <a:schemeClr val="tx1"/>
                </a:solidFill>
                <a:latin typeface="Century Gothic" panose="020B0502020202020204" pitchFamily="34" charset="0"/>
              </a:rPr>
              <a:t>Einzelne unterjährig geprüfte </a:t>
            </a:r>
            <a:r>
              <a:rPr lang="de-DE" sz="1200" dirty="0">
                <a:solidFill>
                  <a:schemeClr val="tx1"/>
                </a:solidFill>
                <a:latin typeface="Century Gothic" panose="020B0502020202020204" pitchFamily="34" charset="0"/>
              </a:rPr>
              <a:t>Kontrollen</a:t>
            </a:r>
            <a:r>
              <a:rPr lang="de-DE" sz="1200" b="0" dirty="0">
                <a:solidFill>
                  <a:schemeClr val="tx1"/>
                </a:solidFill>
                <a:latin typeface="Century Gothic" panose="020B0502020202020204" pitchFamily="34" charset="0"/>
              </a:rPr>
              <a:t> sowie bedeutsame </a:t>
            </a:r>
            <a:r>
              <a:rPr lang="de-DE" sz="1200" dirty="0">
                <a:solidFill>
                  <a:schemeClr val="tx1"/>
                </a:solidFill>
                <a:latin typeface="Century Gothic" panose="020B0502020202020204" pitchFamily="34" charset="0"/>
              </a:rPr>
              <a:t>Änderungen</a:t>
            </a:r>
            <a:r>
              <a:rPr lang="de-DE" sz="1200" b="0" dirty="0">
                <a:solidFill>
                  <a:schemeClr val="tx1"/>
                </a:solidFill>
                <a:latin typeface="Century Gothic" panose="020B0502020202020204" pitchFamily="34" charset="0"/>
              </a:rPr>
              <a:t> daran</a:t>
            </a:r>
          </a:p>
        </p:txBody>
      </p:sp>
      <p:sp>
        <p:nvSpPr>
          <p:cNvPr id="65" name="Rechteck 64">
            <a:extLst>
              <a:ext uri="{FF2B5EF4-FFF2-40B4-BE49-F238E27FC236}">
                <a16:creationId xmlns:a16="http://schemas.microsoft.com/office/drawing/2014/main" id="{05046295-6FC7-42A7-B518-8C605A609FDC}"/>
              </a:ext>
            </a:extLst>
          </p:cNvPr>
          <p:cNvSpPr/>
          <p:nvPr/>
        </p:nvSpPr>
        <p:spPr>
          <a:xfrm>
            <a:off x="4295800" y="5504082"/>
            <a:ext cx="1672725" cy="837632"/>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solidFill>
                  <a:schemeClr val="tx1"/>
                </a:solidFill>
                <a:latin typeface="Century Gothic" panose="020B0502020202020204" pitchFamily="34" charset="0"/>
              </a:rPr>
              <a:t>Ausmaß</a:t>
            </a:r>
            <a:r>
              <a:rPr lang="de-DE" sz="1200" b="0" dirty="0">
                <a:solidFill>
                  <a:schemeClr val="tx1"/>
                </a:solidFill>
                <a:latin typeface="Century Gothic" panose="020B0502020202020204" pitchFamily="34" charset="0"/>
              </a:rPr>
              <a:t> von Prüfungsnachweisen über Wirksamkeit der Kontrollen</a:t>
            </a:r>
          </a:p>
        </p:txBody>
      </p:sp>
      <p:sp>
        <p:nvSpPr>
          <p:cNvPr id="66" name="Rechteck 65">
            <a:extLst>
              <a:ext uri="{FF2B5EF4-FFF2-40B4-BE49-F238E27FC236}">
                <a16:creationId xmlns:a16="http://schemas.microsoft.com/office/drawing/2014/main" id="{E2E8AF29-2CCF-4AA0-ADE9-C48239F7F3D0}"/>
              </a:ext>
            </a:extLst>
          </p:cNvPr>
          <p:cNvSpPr/>
          <p:nvPr/>
        </p:nvSpPr>
        <p:spPr>
          <a:xfrm>
            <a:off x="6045258" y="5504082"/>
            <a:ext cx="1360577" cy="60885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solidFill>
                  <a:schemeClr val="tx1"/>
                </a:solidFill>
                <a:latin typeface="Century Gothic" panose="020B0502020202020204" pitchFamily="34" charset="0"/>
              </a:rPr>
              <a:t>Länge</a:t>
            </a:r>
            <a:r>
              <a:rPr lang="de-DE" sz="1200" b="0" dirty="0">
                <a:solidFill>
                  <a:schemeClr val="tx1"/>
                </a:solidFill>
                <a:latin typeface="Century Gothic" panose="020B0502020202020204" pitchFamily="34" charset="0"/>
              </a:rPr>
              <a:t> des verbleibenden Berichtszeitraums</a:t>
            </a:r>
          </a:p>
        </p:txBody>
      </p:sp>
      <p:sp>
        <p:nvSpPr>
          <p:cNvPr id="67" name="Rechteck 66">
            <a:extLst>
              <a:ext uri="{FF2B5EF4-FFF2-40B4-BE49-F238E27FC236}">
                <a16:creationId xmlns:a16="http://schemas.microsoft.com/office/drawing/2014/main" id="{D1CADB94-3044-47A8-BAE8-B2E1AEABE558}"/>
              </a:ext>
            </a:extLst>
          </p:cNvPr>
          <p:cNvSpPr/>
          <p:nvPr/>
        </p:nvSpPr>
        <p:spPr>
          <a:xfrm>
            <a:off x="7485710" y="5506822"/>
            <a:ext cx="3074786" cy="698069"/>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solidFill>
                  <a:schemeClr val="tx1"/>
                </a:solidFill>
                <a:latin typeface="Century Gothic" panose="020B0502020202020204" pitchFamily="34" charset="0"/>
              </a:rPr>
              <a:t>Umfang</a:t>
            </a:r>
            <a:r>
              <a:rPr lang="de-DE" sz="1200" b="0" dirty="0">
                <a:solidFill>
                  <a:schemeClr val="tx1"/>
                </a:solidFill>
                <a:latin typeface="Century Gothic" panose="020B0502020202020204" pitchFamily="34" charset="0"/>
              </a:rPr>
              <a:t> </a:t>
            </a:r>
            <a:r>
              <a:rPr lang="de-DE" sz="1200" dirty="0">
                <a:solidFill>
                  <a:schemeClr val="tx1"/>
                </a:solidFill>
                <a:latin typeface="Century Gothic" panose="020B0502020202020204" pitchFamily="34" charset="0"/>
              </a:rPr>
              <a:t>der</a:t>
            </a:r>
            <a:r>
              <a:rPr lang="de-DE" sz="1200" b="0" dirty="0">
                <a:solidFill>
                  <a:schemeClr val="tx1"/>
                </a:solidFill>
                <a:latin typeface="Century Gothic" panose="020B0502020202020204" pitchFamily="34" charset="0"/>
              </a:rPr>
              <a:t> </a:t>
            </a:r>
            <a:r>
              <a:rPr lang="de-DE" sz="1200" dirty="0">
                <a:solidFill>
                  <a:schemeClr val="tx1"/>
                </a:solidFill>
                <a:latin typeface="Century Gothic" panose="020B0502020202020204" pitchFamily="34" charset="0"/>
              </a:rPr>
              <a:t>geplanten</a:t>
            </a:r>
            <a:r>
              <a:rPr lang="de-DE" sz="1200" b="0" dirty="0">
                <a:solidFill>
                  <a:schemeClr val="tx1"/>
                </a:solidFill>
                <a:latin typeface="Century Gothic" panose="020B0502020202020204" pitchFamily="34" charset="0"/>
              </a:rPr>
              <a:t> </a:t>
            </a:r>
            <a:r>
              <a:rPr lang="de-DE" sz="1200" dirty="0">
                <a:solidFill>
                  <a:schemeClr val="tx1"/>
                </a:solidFill>
                <a:latin typeface="Century Gothic" panose="020B0502020202020204" pitchFamily="34" charset="0"/>
              </a:rPr>
              <a:t>Reduzierung</a:t>
            </a:r>
            <a:r>
              <a:rPr lang="de-DE" sz="1200" b="0" dirty="0">
                <a:solidFill>
                  <a:schemeClr val="tx1"/>
                </a:solidFill>
                <a:latin typeface="Century Gothic" panose="020B0502020202020204" pitchFamily="34" charset="0"/>
              </a:rPr>
              <a:t> von aussagebezogenen Prüfungshandlungen aufgrund Verlass auf Kontrollen</a:t>
            </a:r>
          </a:p>
        </p:txBody>
      </p:sp>
      <p:sp>
        <p:nvSpPr>
          <p:cNvPr id="68" name="Rechteck 67">
            <a:extLst>
              <a:ext uri="{FF2B5EF4-FFF2-40B4-BE49-F238E27FC236}">
                <a16:creationId xmlns:a16="http://schemas.microsoft.com/office/drawing/2014/main" id="{8C008415-8065-4DDE-BB68-A97ACBF63C91}"/>
              </a:ext>
            </a:extLst>
          </p:cNvPr>
          <p:cNvSpPr/>
          <p:nvPr/>
        </p:nvSpPr>
        <p:spPr>
          <a:xfrm>
            <a:off x="10640372" y="5506822"/>
            <a:ext cx="893104" cy="571711"/>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DE" sz="1200" dirty="0">
                <a:solidFill>
                  <a:schemeClr val="tx1"/>
                </a:solidFill>
                <a:latin typeface="Century Gothic" panose="020B0502020202020204" pitchFamily="34" charset="0"/>
              </a:rPr>
              <a:t>Kontroll-umfeld</a:t>
            </a:r>
          </a:p>
        </p:txBody>
      </p:sp>
      <p:cxnSp>
        <p:nvCxnSpPr>
          <p:cNvPr id="69" name="Gerade Verbindung mit Pfeil 68">
            <a:extLst>
              <a:ext uri="{FF2B5EF4-FFF2-40B4-BE49-F238E27FC236}">
                <a16:creationId xmlns:a16="http://schemas.microsoft.com/office/drawing/2014/main" id="{6A35B7A9-81D7-45F0-88C4-48A016A20163}"/>
              </a:ext>
            </a:extLst>
          </p:cNvPr>
          <p:cNvCxnSpPr>
            <a:cxnSpLocks/>
            <a:stCxn id="41" idx="2"/>
            <a:endCxn id="42" idx="0"/>
          </p:cNvCxnSpPr>
          <p:nvPr/>
        </p:nvCxnSpPr>
        <p:spPr>
          <a:xfrm flipH="1">
            <a:off x="2947028" y="1424547"/>
            <a:ext cx="3217461" cy="469551"/>
          </a:xfrm>
          <a:prstGeom prst="straightConnector1">
            <a:avLst/>
          </a:prstGeom>
          <a:ln w="15875">
            <a:tailEnd type="triangle"/>
          </a:ln>
        </p:spPr>
        <p:style>
          <a:lnRef idx="1">
            <a:schemeClr val="dk1"/>
          </a:lnRef>
          <a:fillRef idx="0">
            <a:schemeClr val="dk1"/>
          </a:fillRef>
          <a:effectRef idx="0">
            <a:schemeClr val="dk1"/>
          </a:effectRef>
          <a:fontRef idx="minor">
            <a:schemeClr val="tx1"/>
          </a:fontRef>
        </p:style>
      </p:cxnSp>
      <p:cxnSp>
        <p:nvCxnSpPr>
          <p:cNvPr id="70" name="Gerade Verbindung mit Pfeil 69">
            <a:extLst>
              <a:ext uri="{FF2B5EF4-FFF2-40B4-BE49-F238E27FC236}">
                <a16:creationId xmlns:a16="http://schemas.microsoft.com/office/drawing/2014/main" id="{BEFEF026-212B-439C-969F-AA28F33DFAA7}"/>
              </a:ext>
            </a:extLst>
          </p:cNvPr>
          <p:cNvCxnSpPr>
            <a:cxnSpLocks/>
            <a:stCxn id="41" idx="2"/>
            <a:endCxn id="46" idx="0"/>
          </p:cNvCxnSpPr>
          <p:nvPr/>
        </p:nvCxnSpPr>
        <p:spPr>
          <a:xfrm>
            <a:off x="6164489" y="1424547"/>
            <a:ext cx="3011374" cy="47190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Gerader Verbinder 70">
            <a:extLst>
              <a:ext uri="{FF2B5EF4-FFF2-40B4-BE49-F238E27FC236}">
                <a16:creationId xmlns:a16="http://schemas.microsoft.com/office/drawing/2014/main" id="{9147F0EC-6BB7-4E22-A701-AA488AA43C12}"/>
              </a:ext>
            </a:extLst>
          </p:cNvPr>
          <p:cNvCxnSpPr/>
          <p:nvPr/>
        </p:nvCxnSpPr>
        <p:spPr>
          <a:xfrm>
            <a:off x="7485710" y="3001832"/>
            <a:ext cx="0" cy="20466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459036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4.4.7 Funktionsprüfungen in Vorjahren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13" name="Rechteck: abgerundete Ecken 12">
            <a:extLst>
              <a:ext uri="{FF2B5EF4-FFF2-40B4-BE49-F238E27FC236}">
                <a16:creationId xmlns:a16="http://schemas.microsoft.com/office/drawing/2014/main" id="{A4632C7D-17DE-4805-AB44-1609D37A598B}"/>
              </a:ext>
            </a:extLst>
          </p:cNvPr>
          <p:cNvSpPr/>
          <p:nvPr/>
        </p:nvSpPr>
        <p:spPr>
          <a:xfrm>
            <a:off x="1432421" y="2346843"/>
            <a:ext cx="3600000" cy="645928"/>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bg1"/>
                </a:solidFill>
                <a:highlight>
                  <a:srgbClr val="FF0000"/>
                </a:highlight>
                <a:latin typeface="Century Gothic" panose="020B0502020202020204" pitchFamily="34" charset="0"/>
              </a:rPr>
              <a:t>Änderungen</a:t>
            </a:r>
            <a:r>
              <a:rPr lang="de-DE" sz="1400" b="0" dirty="0">
                <a:solidFill>
                  <a:schemeClr val="tx1"/>
                </a:solidFill>
                <a:latin typeface="Century Gothic" panose="020B0502020202020204" pitchFamily="34" charset="0"/>
              </a:rPr>
              <a:t> bei den </a:t>
            </a:r>
          </a:p>
          <a:p>
            <a:pPr algn="ctr"/>
            <a:r>
              <a:rPr lang="de-DE" sz="1400" b="0" dirty="0">
                <a:solidFill>
                  <a:schemeClr val="tx1"/>
                </a:solidFill>
                <a:latin typeface="Century Gothic" panose="020B0502020202020204" pitchFamily="34" charset="0"/>
              </a:rPr>
              <a:t>Kontrollen eingetreten</a:t>
            </a:r>
          </a:p>
        </p:txBody>
      </p:sp>
      <p:sp>
        <p:nvSpPr>
          <p:cNvPr id="21" name="Rechteck: abgerundete Ecken 20">
            <a:extLst>
              <a:ext uri="{FF2B5EF4-FFF2-40B4-BE49-F238E27FC236}">
                <a16:creationId xmlns:a16="http://schemas.microsoft.com/office/drawing/2014/main" id="{68218072-DBC5-4890-9B63-AC92C3B9E36F}"/>
              </a:ext>
            </a:extLst>
          </p:cNvPr>
          <p:cNvSpPr/>
          <p:nvPr/>
        </p:nvSpPr>
        <p:spPr>
          <a:xfrm>
            <a:off x="7258756" y="2346843"/>
            <a:ext cx="3600000" cy="645928"/>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bg1"/>
                </a:solidFill>
                <a:highlight>
                  <a:srgbClr val="FF0000"/>
                </a:highlight>
                <a:latin typeface="Century Gothic" panose="020B0502020202020204" pitchFamily="34" charset="0"/>
              </a:rPr>
              <a:t>Keine</a:t>
            </a:r>
            <a:r>
              <a:rPr lang="de-DE" sz="1400" b="0" dirty="0">
                <a:solidFill>
                  <a:schemeClr val="tx1"/>
                </a:solidFill>
                <a:latin typeface="Century Gothic" panose="020B0502020202020204" pitchFamily="34" charset="0"/>
              </a:rPr>
              <a:t> Änderungen bei den </a:t>
            </a:r>
          </a:p>
          <a:p>
            <a:pPr algn="ctr"/>
            <a:r>
              <a:rPr lang="de-DE" sz="1400" b="0" dirty="0">
                <a:solidFill>
                  <a:schemeClr val="tx1"/>
                </a:solidFill>
                <a:latin typeface="Century Gothic" panose="020B0502020202020204" pitchFamily="34" charset="0"/>
              </a:rPr>
              <a:t>Kontrollen eingetreten</a:t>
            </a:r>
          </a:p>
        </p:txBody>
      </p:sp>
      <p:sp>
        <p:nvSpPr>
          <p:cNvPr id="22" name="Textfeld 21">
            <a:extLst>
              <a:ext uri="{FF2B5EF4-FFF2-40B4-BE49-F238E27FC236}">
                <a16:creationId xmlns:a16="http://schemas.microsoft.com/office/drawing/2014/main" id="{8D4E8922-76E4-4F8B-997E-7BE7853D7F51}"/>
              </a:ext>
            </a:extLst>
          </p:cNvPr>
          <p:cNvSpPr txBox="1"/>
          <p:nvPr/>
        </p:nvSpPr>
        <p:spPr>
          <a:xfrm>
            <a:off x="1432421" y="3022109"/>
            <a:ext cx="3600000" cy="307777"/>
          </a:xfrm>
          <a:prstGeom prst="rect">
            <a:avLst/>
          </a:prstGeom>
          <a:noFill/>
        </p:spPr>
        <p:txBody>
          <a:bodyPr wrap="square" rtlCol="0">
            <a:spAutoFit/>
          </a:bodyPr>
          <a:lstStyle/>
          <a:p>
            <a:pPr algn="ctr"/>
            <a:r>
              <a:rPr lang="de-DE" sz="1400" b="0" dirty="0">
                <a:latin typeface="Century Gothic" panose="020B0502020202020204" pitchFamily="34" charset="0"/>
              </a:rPr>
              <a:t>Kontrollen sind </a:t>
            </a:r>
            <a:r>
              <a:rPr lang="de-DE" sz="1400" dirty="0">
                <a:latin typeface="Century Gothic" panose="020B0502020202020204" pitchFamily="34" charset="0"/>
              </a:rPr>
              <a:t>erneut</a:t>
            </a:r>
            <a:r>
              <a:rPr lang="de-DE" sz="1400" b="0" dirty="0">
                <a:latin typeface="Century Gothic" panose="020B0502020202020204" pitchFamily="34" charset="0"/>
              </a:rPr>
              <a:t> </a:t>
            </a:r>
            <a:r>
              <a:rPr lang="de-DE" sz="1400" dirty="0">
                <a:latin typeface="Century Gothic" panose="020B0502020202020204" pitchFamily="34" charset="0"/>
              </a:rPr>
              <a:t>zu</a:t>
            </a:r>
            <a:r>
              <a:rPr lang="de-DE" sz="1400" b="0" dirty="0">
                <a:latin typeface="Century Gothic" panose="020B0502020202020204" pitchFamily="34" charset="0"/>
              </a:rPr>
              <a:t> </a:t>
            </a:r>
            <a:r>
              <a:rPr lang="de-DE" sz="1400" dirty="0">
                <a:latin typeface="Century Gothic" panose="020B0502020202020204" pitchFamily="34" charset="0"/>
              </a:rPr>
              <a:t>prüfen</a:t>
            </a:r>
          </a:p>
        </p:txBody>
      </p:sp>
      <p:sp>
        <p:nvSpPr>
          <p:cNvPr id="23" name="Textfeld 22">
            <a:extLst>
              <a:ext uri="{FF2B5EF4-FFF2-40B4-BE49-F238E27FC236}">
                <a16:creationId xmlns:a16="http://schemas.microsoft.com/office/drawing/2014/main" id="{203069D5-EE5B-4944-BB77-E77DF3B32F90}"/>
              </a:ext>
            </a:extLst>
          </p:cNvPr>
          <p:cNvSpPr txBox="1"/>
          <p:nvPr/>
        </p:nvSpPr>
        <p:spPr>
          <a:xfrm>
            <a:off x="5269130" y="4643430"/>
            <a:ext cx="3641441" cy="523220"/>
          </a:xfrm>
          <a:prstGeom prst="rect">
            <a:avLst/>
          </a:prstGeom>
          <a:noFill/>
        </p:spPr>
        <p:txBody>
          <a:bodyPr wrap="square" rtlCol="0">
            <a:spAutoFit/>
          </a:bodyPr>
          <a:lstStyle/>
          <a:p>
            <a:pPr algn="ctr"/>
            <a:r>
              <a:rPr lang="de-DE" sz="1400" b="0" dirty="0">
                <a:latin typeface="Century Gothic" panose="020B0502020202020204" pitchFamily="34" charset="0"/>
              </a:rPr>
              <a:t>Funktionsprüfung für diese Kontrollen </a:t>
            </a:r>
            <a:r>
              <a:rPr lang="de-DE" sz="1400" dirty="0">
                <a:latin typeface="Century Gothic" panose="020B0502020202020204" pitchFamily="34" charset="0"/>
              </a:rPr>
              <a:t>mindestens</a:t>
            </a:r>
            <a:r>
              <a:rPr lang="de-DE" sz="1400" b="0" dirty="0">
                <a:latin typeface="Century Gothic" panose="020B0502020202020204" pitchFamily="34" charset="0"/>
              </a:rPr>
              <a:t> </a:t>
            </a:r>
            <a:r>
              <a:rPr lang="de-DE" sz="1400" dirty="0">
                <a:latin typeface="Century Gothic" panose="020B0502020202020204" pitchFamily="34" charset="0"/>
              </a:rPr>
              <a:t>einmal</a:t>
            </a:r>
            <a:r>
              <a:rPr lang="de-DE" sz="1400" b="0" dirty="0">
                <a:latin typeface="Century Gothic" panose="020B0502020202020204" pitchFamily="34" charset="0"/>
              </a:rPr>
              <a:t> </a:t>
            </a:r>
            <a:r>
              <a:rPr lang="de-DE" sz="1400" dirty="0">
                <a:latin typeface="Century Gothic" panose="020B0502020202020204" pitchFamily="34" charset="0"/>
              </a:rPr>
              <a:t>in</a:t>
            </a:r>
            <a:r>
              <a:rPr lang="de-DE" sz="1400" b="0" dirty="0">
                <a:latin typeface="Century Gothic" panose="020B0502020202020204" pitchFamily="34" charset="0"/>
              </a:rPr>
              <a:t> </a:t>
            </a:r>
            <a:r>
              <a:rPr lang="de-DE" sz="1400" dirty="0">
                <a:latin typeface="Century Gothic" panose="020B0502020202020204" pitchFamily="34" charset="0"/>
              </a:rPr>
              <a:t>jedem</a:t>
            </a:r>
            <a:r>
              <a:rPr lang="de-DE" sz="1400" b="0" dirty="0">
                <a:latin typeface="Century Gothic" panose="020B0502020202020204" pitchFamily="34" charset="0"/>
              </a:rPr>
              <a:t> </a:t>
            </a:r>
            <a:r>
              <a:rPr lang="de-DE" sz="1400" dirty="0">
                <a:solidFill>
                  <a:srgbClr val="FF0000"/>
                </a:solidFill>
                <a:latin typeface="Century Gothic" panose="020B0502020202020204" pitchFamily="34" charset="0"/>
              </a:rPr>
              <a:t>dritten</a:t>
            </a:r>
            <a:r>
              <a:rPr lang="de-DE" sz="1400" b="0" dirty="0">
                <a:latin typeface="Century Gothic" panose="020B0502020202020204" pitchFamily="34" charset="0"/>
              </a:rPr>
              <a:t> Jahr</a:t>
            </a:r>
          </a:p>
        </p:txBody>
      </p:sp>
      <p:sp>
        <p:nvSpPr>
          <p:cNvPr id="24" name="Textfeld 23">
            <a:extLst>
              <a:ext uri="{FF2B5EF4-FFF2-40B4-BE49-F238E27FC236}">
                <a16:creationId xmlns:a16="http://schemas.microsoft.com/office/drawing/2014/main" id="{313AA4CB-FB67-4A34-A046-F246018B9587}"/>
              </a:ext>
            </a:extLst>
          </p:cNvPr>
          <p:cNvSpPr txBox="1"/>
          <p:nvPr/>
        </p:nvSpPr>
        <p:spPr>
          <a:xfrm>
            <a:off x="5269130" y="5354632"/>
            <a:ext cx="3641442" cy="738664"/>
          </a:xfrm>
          <a:prstGeom prst="rect">
            <a:avLst/>
          </a:prstGeom>
          <a:noFill/>
        </p:spPr>
        <p:txBody>
          <a:bodyPr wrap="square" rtlCol="0">
            <a:spAutoFit/>
          </a:bodyPr>
          <a:lstStyle/>
          <a:p>
            <a:pPr algn="ctr"/>
            <a:r>
              <a:rPr lang="de-DE" sz="1400" dirty="0">
                <a:latin typeface="Century Gothic" panose="020B0502020202020204" pitchFamily="34" charset="0"/>
              </a:rPr>
              <a:t>Jährlich: </a:t>
            </a:r>
          </a:p>
          <a:p>
            <a:pPr algn="ctr"/>
            <a:r>
              <a:rPr lang="de-DE" sz="1400" b="0" dirty="0">
                <a:latin typeface="Century Gothic" panose="020B0502020202020204" pitchFamily="34" charset="0"/>
              </a:rPr>
              <a:t>Durchführung </a:t>
            </a:r>
            <a:r>
              <a:rPr lang="de-DE" sz="1400" dirty="0">
                <a:solidFill>
                  <a:srgbClr val="FF0000"/>
                </a:solidFill>
                <a:latin typeface="Century Gothic" panose="020B0502020202020204" pitchFamily="34" charset="0"/>
              </a:rPr>
              <a:t>einiger</a:t>
            </a:r>
            <a:r>
              <a:rPr lang="de-DE" sz="1400" b="0" dirty="0">
                <a:latin typeface="Century Gothic" panose="020B0502020202020204" pitchFamily="34" charset="0"/>
              </a:rPr>
              <a:t> Funktionsprüfungen zwingend</a:t>
            </a:r>
          </a:p>
        </p:txBody>
      </p:sp>
      <p:sp>
        <p:nvSpPr>
          <p:cNvPr id="25" name="Rechteck: abgerundete Ecken 24">
            <a:extLst>
              <a:ext uri="{FF2B5EF4-FFF2-40B4-BE49-F238E27FC236}">
                <a16:creationId xmlns:a16="http://schemas.microsoft.com/office/drawing/2014/main" id="{D2A3D865-432F-44D7-B2B5-CFFD724897F9}"/>
              </a:ext>
            </a:extLst>
          </p:cNvPr>
          <p:cNvSpPr/>
          <p:nvPr/>
        </p:nvSpPr>
        <p:spPr>
          <a:xfrm>
            <a:off x="1228715" y="1424755"/>
            <a:ext cx="10052060" cy="541843"/>
          </a:xfrm>
          <a:prstGeom prst="round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Century Gothic" panose="020B0502020202020204" pitchFamily="34" charset="0"/>
              </a:rPr>
              <a:t>Prüfungshandlungen zur fortdauernden Relevanz der Kontrollen</a:t>
            </a:r>
          </a:p>
        </p:txBody>
      </p:sp>
      <p:sp>
        <p:nvSpPr>
          <p:cNvPr id="26" name="Rechteck: abgerundete Ecken 25">
            <a:extLst>
              <a:ext uri="{FF2B5EF4-FFF2-40B4-BE49-F238E27FC236}">
                <a16:creationId xmlns:a16="http://schemas.microsoft.com/office/drawing/2014/main" id="{1578E05A-6B0B-419F-8851-A8E4AD17382A}"/>
              </a:ext>
            </a:extLst>
          </p:cNvPr>
          <p:cNvSpPr/>
          <p:nvPr/>
        </p:nvSpPr>
        <p:spPr>
          <a:xfrm>
            <a:off x="7258756" y="3317106"/>
            <a:ext cx="3600000" cy="541843"/>
          </a:xfrm>
          <a:prstGeom prst="round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Century Gothic" panose="020B0502020202020204" pitchFamily="34" charset="0"/>
              </a:rPr>
              <a:t>Mindert</a:t>
            </a:r>
            <a:r>
              <a:rPr lang="de-DE" sz="1400" b="0" dirty="0">
                <a:solidFill>
                  <a:schemeClr val="tx1"/>
                </a:solidFill>
                <a:latin typeface="Century Gothic" panose="020B0502020202020204" pitchFamily="34" charset="0"/>
              </a:rPr>
              <a:t> die Kontrolle ein </a:t>
            </a:r>
          </a:p>
          <a:p>
            <a:pPr algn="ctr"/>
            <a:r>
              <a:rPr lang="de-DE" sz="1400" dirty="0">
                <a:solidFill>
                  <a:srgbClr val="FF0000"/>
                </a:solidFill>
                <a:latin typeface="Century Gothic" panose="020B0502020202020204" pitchFamily="34" charset="0"/>
              </a:rPr>
              <a:t>bedeutsames</a:t>
            </a:r>
            <a:r>
              <a:rPr lang="de-DE" sz="1400" b="0" dirty="0">
                <a:solidFill>
                  <a:srgbClr val="FF0000"/>
                </a:solidFill>
                <a:latin typeface="Century Gothic" panose="020B0502020202020204" pitchFamily="34" charset="0"/>
              </a:rPr>
              <a:t> </a:t>
            </a:r>
            <a:r>
              <a:rPr lang="de-DE" sz="1400" dirty="0">
                <a:solidFill>
                  <a:srgbClr val="FF0000"/>
                </a:solidFill>
                <a:latin typeface="Century Gothic" panose="020B0502020202020204" pitchFamily="34" charset="0"/>
              </a:rPr>
              <a:t>Risiko</a:t>
            </a:r>
            <a:r>
              <a:rPr lang="de-DE" sz="1400" b="0" dirty="0">
                <a:solidFill>
                  <a:schemeClr val="tx1"/>
                </a:solidFill>
                <a:latin typeface="Century Gothic" panose="020B0502020202020204" pitchFamily="34" charset="0"/>
              </a:rPr>
              <a:t>? </a:t>
            </a:r>
          </a:p>
        </p:txBody>
      </p:sp>
      <p:sp>
        <p:nvSpPr>
          <p:cNvPr id="27" name="Textfeld 26">
            <a:extLst>
              <a:ext uri="{FF2B5EF4-FFF2-40B4-BE49-F238E27FC236}">
                <a16:creationId xmlns:a16="http://schemas.microsoft.com/office/drawing/2014/main" id="{313E5C08-11F8-49EA-B7A9-2759524FDB1A}"/>
              </a:ext>
            </a:extLst>
          </p:cNvPr>
          <p:cNvSpPr txBox="1"/>
          <p:nvPr/>
        </p:nvSpPr>
        <p:spPr>
          <a:xfrm>
            <a:off x="9100335" y="4643429"/>
            <a:ext cx="2108233" cy="523220"/>
          </a:xfrm>
          <a:prstGeom prst="rect">
            <a:avLst/>
          </a:prstGeom>
          <a:noFill/>
        </p:spPr>
        <p:txBody>
          <a:bodyPr wrap="square" rtlCol="0">
            <a:spAutoFit/>
          </a:bodyPr>
          <a:lstStyle/>
          <a:p>
            <a:pPr algn="ctr"/>
            <a:r>
              <a:rPr lang="de-DE" sz="1400" b="0" dirty="0">
                <a:latin typeface="Century Gothic" panose="020B0502020202020204" pitchFamily="34" charset="0"/>
              </a:rPr>
              <a:t>Funktionsprüfung </a:t>
            </a:r>
            <a:r>
              <a:rPr lang="de-DE" sz="1400" dirty="0">
                <a:solidFill>
                  <a:srgbClr val="FF0000"/>
                </a:solidFill>
                <a:latin typeface="Century Gothic" panose="020B0502020202020204" pitchFamily="34" charset="0"/>
              </a:rPr>
              <a:t>jährlich</a:t>
            </a:r>
            <a:r>
              <a:rPr lang="de-DE" sz="1400" b="0" dirty="0">
                <a:latin typeface="Century Gothic" panose="020B0502020202020204" pitchFamily="34" charset="0"/>
              </a:rPr>
              <a:t> notwendig</a:t>
            </a:r>
          </a:p>
        </p:txBody>
      </p:sp>
      <p:cxnSp>
        <p:nvCxnSpPr>
          <p:cNvPr id="28" name="Verbinder: gewinkelt 27">
            <a:extLst>
              <a:ext uri="{FF2B5EF4-FFF2-40B4-BE49-F238E27FC236}">
                <a16:creationId xmlns:a16="http://schemas.microsoft.com/office/drawing/2014/main" id="{B1AAEEB9-EF50-4A3C-81B4-823BB58BE8F0}"/>
              </a:ext>
            </a:extLst>
          </p:cNvPr>
          <p:cNvCxnSpPr>
            <a:cxnSpLocks/>
            <a:stCxn id="26" idx="2"/>
            <a:endCxn id="23" idx="0"/>
          </p:cNvCxnSpPr>
          <p:nvPr/>
        </p:nvCxnSpPr>
        <p:spPr>
          <a:xfrm rot="5400000">
            <a:off x="7682064" y="3266737"/>
            <a:ext cx="784481" cy="1968905"/>
          </a:xfrm>
          <a:prstGeom prst="bentConnector3">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Verbinder: gewinkelt 28">
            <a:extLst>
              <a:ext uri="{FF2B5EF4-FFF2-40B4-BE49-F238E27FC236}">
                <a16:creationId xmlns:a16="http://schemas.microsoft.com/office/drawing/2014/main" id="{F5E153E0-37AD-45C7-8CC0-569EAB295903}"/>
              </a:ext>
            </a:extLst>
          </p:cNvPr>
          <p:cNvCxnSpPr>
            <a:cxnSpLocks/>
            <a:stCxn id="26" idx="2"/>
            <a:endCxn id="27" idx="0"/>
          </p:cNvCxnSpPr>
          <p:nvPr/>
        </p:nvCxnSpPr>
        <p:spPr>
          <a:xfrm rot="16200000" flipH="1">
            <a:off x="9214364" y="3703341"/>
            <a:ext cx="784480" cy="1095696"/>
          </a:xfrm>
          <a:prstGeom prst="bentConnector3">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Textfeld 29">
            <a:extLst>
              <a:ext uri="{FF2B5EF4-FFF2-40B4-BE49-F238E27FC236}">
                <a16:creationId xmlns:a16="http://schemas.microsoft.com/office/drawing/2014/main" id="{73E6F680-0EF0-4D48-A7B2-56BE4D997EAF}"/>
              </a:ext>
            </a:extLst>
          </p:cNvPr>
          <p:cNvSpPr txBox="1"/>
          <p:nvPr/>
        </p:nvSpPr>
        <p:spPr>
          <a:xfrm>
            <a:off x="7721110" y="4004903"/>
            <a:ext cx="639620" cy="261610"/>
          </a:xfrm>
          <a:prstGeom prst="rect">
            <a:avLst/>
          </a:prstGeom>
          <a:noFill/>
        </p:spPr>
        <p:txBody>
          <a:bodyPr wrap="square" rtlCol="0">
            <a:spAutoFit/>
          </a:bodyPr>
          <a:lstStyle/>
          <a:p>
            <a:pPr algn="ctr"/>
            <a:r>
              <a:rPr lang="de-DE" sz="1100" dirty="0">
                <a:solidFill>
                  <a:srgbClr val="FF0000"/>
                </a:solidFill>
                <a:latin typeface="Century Gothic" panose="020B0502020202020204" pitchFamily="34" charset="0"/>
              </a:rPr>
              <a:t>nein</a:t>
            </a:r>
          </a:p>
        </p:txBody>
      </p:sp>
      <p:sp>
        <p:nvSpPr>
          <p:cNvPr id="31" name="Textfeld 30">
            <a:extLst>
              <a:ext uri="{FF2B5EF4-FFF2-40B4-BE49-F238E27FC236}">
                <a16:creationId xmlns:a16="http://schemas.microsoft.com/office/drawing/2014/main" id="{109274DE-7BCF-41C8-879D-92E0F036C27B}"/>
              </a:ext>
            </a:extLst>
          </p:cNvPr>
          <p:cNvSpPr txBox="1"/>
          <p:nvPr/>
        </p:nvSpPr>
        <p:spPr>
          <a:xfrm>
            <a:off x="9528229" y="3998258"/>
            <a:ext cx="639620" cy="261610"/>
          </a:xfrm>
          <a:prstGeom prst="rect">
            <a:avLst/>
          </a:prstGeom>
          <a:noFill/>
        </p:spPr>
        <p:txBody>
          <a:bodyPr wrap="square" rtlCol="0">
            <a:spAutoFit/>
          </a:bodyPr>
          <a:lstStyle/>
          <a:p>
            <a:pPr algn="ctr"/>
            <a:r>
              <a:rPr lang="de-DE" sz="1100" dirty="0">
                <a:solidFill>
                  <a:srgbClr val="00B0F0"/>
                </a:solidFill>
                <a:latin typeface="Century Gothic" panose="020B0502020202020204" pitchFamily="34" charset="0"/>
              </a:rPr>
              <a:t>ja</a:t>
            </a:r>
          </a:p>
        </p:txBody>
      </p:sp>
      <p:cxnSp>
        <p:nvCxnSpPr>
          <p:cNvPr id="32" name="Gerade Verbindung mit Pfeil 31">
            <a:extLst>
              <a:ext uri="{FF2B5EF4-FFF2-40B4-BE49-F238E27FC236}">
                <a16:creationId xmlns:a16="http://schemas.microsoft.com/office/drawing/2014/main" id="{F1EF0902-1BEE-4E57-B0BF-C002164B75C5}"/>
              </a:ext>
            </a:extLst>
          </p:cNvPr>
          <p:cNvCxnSpPr>
            <a:cxnSpLocks/>
            <a:stCxn id="25" idx="2"/>
            <a:endCxn id="13" idx="0"/>
          </p:cNvCxnSpPr>
          <p:nvPr/>
        </p:nvCxnSpPr>
        <p:spPr>
          <a:xfrm flipH="1">
            <a:off x="3232421" y="1966598"/>
            <a:ext cx="3022324" cy="38024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3" name="Gerade Verbindung mit Pfeil 32">
            <a:extLst>
              <a:ext uri="{FF2B5EF4-FFF2-40B4-BE49-F238E27FC236}">
                <a16:creationId xmlns:a16="http://schemas.microsoft.com/office/drawing/2014/main" id="{1BB8954D-E89F-4E4A-8BF4-1BD251AC5D29}"/>
              </a:ext>
            </a:extLst>
          </p:cNvPr>
          <p:cNvCxnSpPr>
            <a:cxnSpLocks/>
            <a:stCxn id="25" idx="2"/>
            <a:endCxn id="21" idx="0"/>
          </p:cNvCxnSpPr>
          <p:nvPr/>
        </p:nvCxnSpPr>
        <p:spPr>
          <a:xfrm>
            <a:off x="6254745" y="1966598"/>
            <a:ext cx="2804011" cy="38024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57398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980728"/>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4.4.8 Externe Bestätigungen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graphicFrame>
        <p:nvGraphicFramePr>
          <p:cNvPr id="20" name="Tabelle 19">
            <a:extLst>
              <a:ext uri="{FF2B5EF4-FFF2-40B4-BE49-F238E27FC236}">
                <a16:creationId xmlns:a16="http://schemas.microsoft.com/office/drawing/2014/main" id="{3E2F45C3-EB44-4340-9DE5-7BE2618A8E57}"/>
              </a:ext>
            </a:extLst>
          </p:cNvPr>
          <p:cNvGraphicFramePr>
            <a:graphicFrameLocks noGrp="1"/>
          </p:cNvGraphicFramePr>
          <p:nvPr>
            <p:extLst>
              <p:ext uri="{D42A27DB-BD31-4B8C-83A1-F6EECF244321}">
                <p14:modId xmlns:p14="http://schemas.microsoft.com/office/powerpoint/2010/main" val="1515668420"/>
              </p:ext>
            </p:extLst>
          </p:nvPr>
        </p:nvGraphicFramePr>
        <p:xfrm>
          <a:off x="1271463" y="1314779"/>
          <a:ext cx="10262012" cy="4632960"/>
        </p:xfrm>
        <a:graphic>
          <a:graphicData uri="http://schemas.openxmlformats.org/drawingml/2006/table">
            <a:tbl>
              <a:tblPr firstRow="1" bandRow="1">
                <a:tableStyleId>{5C22544A-7EE6-4342-B048-85BDC9FD1C3A}</a:tableStyleId>
              </a:tblPr>
              <a:tblGrid>
                <a:gridCol w="5131006">
                  <a:extLst>
                    <a:ext uri="{9D8B030D-6E8A-4147-A177-3AD203B41FA5}">
                      <a16:colId xmlns:a16="http://schemas.microsoft.com/office/drawing/2014/main" val="2398097257"/>
                    </a:ext>
                  </a:extLst>
                </a:gridCol>
                <a:gridCol w="5131006">
                  <a:extLst>
                    <a:ext uri="{9D8B030D-6E8A-4147-A177-3AD203B41FA5}">
                      <a16:colId xmlns:a16="http://schemas.microsoft.com/office/drawing/2014/main" val="4176855103"/>
                    </a:ext>
                  </a:extLst>
                </a:gridCol>
              </a:tblGrid>
              <a:tr h="370840">
                <a:tc>
                  <a:txBody>
                    <a:bodyPr/>
                    <a:lstStyle/>
                    <a:p>
                      <a:pPr algn="ctr"/>
                      <a:r>
                        <a:rPr lang="de-DE" sz="1400" dirty="0">
                          <a:solidFill>
                            <a:schemeClr val="tx1"/>
                          </a:solidFill>
                          <a:latin typeface="Century Gothic" panose="020B0502020202020204" pitchFamily="34" charset="0"/>
                        </a:rPr>
                        <a:t>Anwendungsfälle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de-DE" sz="1400" dirty="0">
                          <a:solidFill>
                            <a:schemeClr val="tx1"/>
                          </a:solidFill>
                          <a:latin typeface="Century Gothic" panose="020B0502020202020204" pitchFamily="34" charset="0"/>
                        </a:rPr>
                        <a:t>Einflussfaktoren für </a:t>
                      </a:r>
                    </a:p>
                    <a:p>
                      <a:pPr algn="ctr"/>
                      <a:r>
                        <a:rPr lang="de-DE" sz="1400" dirty="0">
                          <a:solidFill>
                            <a:schemeClr val="bg1"/>
                          </a:solidFill>
                          <a:highlight>
                            <a:srgbClr val="FF0000"/>
                          </a:highlight>
                          <a:latin typeface="Century Gothic" panose="020B0502020202020204" pitchFamily="34" charset="0"/>
                        </a:rPr>
                        <a:t>Ermessensentscheidung</a:t>
                      </a:r>
                      <a:r>
                        <a:rPr lang="de-DE" sz="1400" dirty="0">
                          <a:solidFill>
                            <a:schemeClr val="tx1"/>
                          </a:solidFill>
                          <a:latin typeface="Century Gothic" panose="020B0502020202020204" pitchFamily="34" charset="0"/>
                        </a:rPr>
                        <a:t> des Prüfers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234462596"/>
                  </a:ext>
                </a:extLst>
              </a:tr>
              <a:tr h="370840">
                <a:tc>
                  <a:txBody>
                    <a:bodyPr/>
                    <a:lstStyle/>
                    <a:p>
                      <a:pPr algn="l"/>
                      <a:r>
                        <a:rPr lang="de-DE" sz="1400" dirty="0">
                          <a:latin typeface="Century Gothic" panose="020B0502020202020204" pitchFamily="34" charset="0"/>
                        </a:rPr>
                        <a:t>Kontostände und sonstige Informationen bei Geschäftsbeziehungen zu </a:t>
                      </a:r>
                      <a:r>
                        <a:rPr lang="de-DE" sz="1400" b="1" dirty="0">
                          <a:latin typeface="Century Gothic" panose="020B0502020202020204" pitchFamily="34" charset="0"/>
                        </a:rPr>
                        <a:t>Kreditinstituten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400" b="1" dirty="0">
                          <a:latin typeface="Century Gothic" panose="020B0502020202020204" pitchFamily="34" charset="0"/>
                        </a:rPr>
                        <a:t>Kenntnisse</a:t>
                      </a:r>
                      <a:r>
                        <a:rPr lang="de-DE" sz="1400" dirty="0">
                          <a:latin typeface="Century Gothic" panose="020B0502020202020204" pitchFamily="34" charset="0"/>
                        </a:rPr>
                        <a:t> der bestätigenden Partei über den Sachverhalt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16904753"/>
                  </a:ext>
                </a:extLst>
              </a:tr>
              <a:tr h="615696">
                <a:tc>
                  <a:txBody>
                    <a:bodyPr/>
                    <a:lstStyle/>
                    <a:p>
                      <a:pPr algn="l"/>
                      <a:r>
                        <a:rPr lang="de-DE" sz="1400" b="1" dirty="0">
                          <a:latin typeface="Century Gothic" panose="020B0502020202020204" pitchFamily="34" charset="0"/>
                        </a:rPr>
                        <a:t>Forderung</a:t>
                      </a:r>
                      <a:r>
                        <a:rPr lang="de-DE" sz="1400" dirty="0">
                          <a:latin typeface="Century Gothic" panose="020B0502020202020204" pitchFamily="34" charset="0"/>
                        </a:rPr>
                        <a:t>ssalden und -bedingungen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5">
                  <a:txBody>
                    <a:bodyPr/>
                    <a:lstStyle/>
                    <a:p>
                      <a:r>
                        <a:rPr lang="de-DE" sz="1400" b="1" dirty="0">
                          <a:latin typeface="Century Gothic" panose="020B0502020202020204" pitchFamily="34" charset="0"/>
                        </a:rPr>
                        <a:t>Fähigkeit/Bereitschaft </a:t>
                      </a:r>
                      <a:r>
                        <a:rPr lang="de-DE" sz="1400" dirty="0">
                          <a:latin typeface="Century Gothic" panose="020B0502020202020204" pitchFamily="34" charset="0"/>
                        </a:rPr>
                        <a:t>der bestätigenden Partei zu antworten; bzw. Einschätzung der Wahrscheinlichkeit, dass die bestätigende Partei:</a:t>
                      </a:r>
                    </a:p>
                    <a:p>
                      <a:pPr marL="285750" indent="-285750">
                        <a:spcBef>
                          <a:spcPts val="300"/>
                        </a:spcBef>
                        <a:spcAft>
                          <a:spcPts val="300"/>
                        </a:spcAft>
                        <a:buFont typeface="Arial" panose="020B0604020202020204" pitchFamily="34" charset="0"/>
                        <a:buChar char="•"/>
                      </a:pPr>
                      <a:r>
                        <a:rPr lang="de-DE" sz="1400" dirty="0">
                          <a:latin typeface="Century Gothic" panose="020B0502020202020204" pitchFamily="34" charset="0"/>
                        </a:rPr>
                        <a:t>Nicht </a:t>
                      </a:r>
                      <a:r>
                        <a:rPr lang="de-DE" sz="1400" b="1" dirty="0">
                          <a:latin typeface="Century Gothic" panose="020B0502020202020204" pitchFamily="34" charset="0"/>
                        </a:rPr>
                        <a:t>Verantwortung</a:t>
                      </a:r>
                      <a:r>
                        <a:rPr lang="de-DE" sz="1400" dirty="0">
                          <a:latin typeface="Century Gothic" panose="020B0502020202020204" pitchFamily="34" charset="0"/>
                        </a:rPr>
                        <a:t> für Beantwortung übernimmt</a:t>
                      </a:r>
                    </a:p>
                    <a:p>
                      <a:pPr marL="285750" indent="-285750">
                        <a:spcBef>
                          <a:spcPts val="300"/>
                        </a:spcBef>
                        <a:spcAft>
                          <a:spcPts val="300"/>
                        </a:spcAft>
                        <a:buFont typeface="Arial" panose="020B0604020202020204" pitchFamily="34" charset="0"/>
                        <a:buChar char="•"/>
                      </a:pPr>
                      <a:r>
                        <a:rPr lang="de-DE" sz="1400" dirty="0">
                          <a:latin typeface="Century Gothic" panose="020B0502020202020204" pitchFamily="34" charset="0"/>
                        </a:rPr>
                        <a:t>Beantwortung für </a:t>
                      </a:r>
                      <a:r>
                        <a:rPr lang="de-DE" sz="1400" b="1" dirty="0">
                          <a:latin typeface="Century Gothic" panose="020B0502020202020204" pitchFamily="34" charset="0"/>
                        </a:rPr>
                        <a:t>zu teuer/zeitaufwändig </a:t>
                      </a:r>
                      <a:r>
                        <a:rPr lang="de-DE" sz="1400" dirty="0">
                          <a:latin typeface="Century Gothic" panose="020B0502020202020204" pitchFamily="34" charset="0"/>
                        </a:rPr>
                        <a:t>hält</a:t>
                      </a:r>
                    </a:p>
                    <a:p>
                      <a:pPr marL="285750" indent="-285750">
                        <a:spcBef>
                          <a:spcPts val="300"/>
                        </a:spcBef>
                        <a:spcAft>
                          <a:spcPts val="300"/>
                        </a:spcAft>
                        <a:buFont typeface="Arial" panose="020B0604020202020204" pitchFamily="34" charset="0"/>
                        <a:buChar char="•"/>
                      </a:pPr>
                      <a:r>
                        <a:rPr lang="de-DE" sz="1400" dirty="0">
                          <a:latin typeface="Century Gothic" panose="020B0502020202020204" pitchFamily="34" charset="0"/>
                        </a:rPr>
                        <a:t>Bedenken hinsichtlich möglicher </a:t>
                      </a:r>
                      <a:r>
                        <a:rPr lang="de-DE" sz="1400" b="1" dirty="0">
                          <a:latin typeface="Century Gothic" panose="020B0502020202020204" pitchFamily="34" charset="0"/>
                        </a:rPr>
                        <a:t>Haftungs-inanspruchnahme</a:t>
                      </a:r>
                      <a:r>
                        <a:rPr lang="de-DE" sz="1400" dirty="0">
                          <a:latin typeface="Century Gothic" panose="020B0502020202020204" pitchFamily="34" charset="0"/>
                        </a:rPr>
                        <a:t> nach Beantwortung</a:t>
                      </a:r>
                    </a:p>
                    <a:p>
                      <a:pPr marL="285750" indent="-285750">
                        <a:spcBef>
                          <a:spcPts val="300"/>
                        </a:spcBef>
                        <a:spcAft>
                          <a:spcPts val="300"/>
                        </a:spcAft>
                        <a:buFont typeface="Arial" panose="020B0604020202020204" pitchFamily="34" charset="0"/>
                        <a:buChar char="•"/>
                      </a:pPr>
                      <a:r>
                        <a:rPr lang="de-DE" sz="1400" dirty="0">
                          <a:latin typeface="Century Gothic" panose="020B0502020202020204" pitchFamily="34" charset="0"/>
                        </a:rPr>
                        <a:t>Ihre Geschäfte in </a:t>
                      </a:r>
                      <a:r>
                        <a:rPr lang="de-DE" sz="1400" b="1" dirty="0">
                          <a:latin typeface="Century Gothic" panose="020B0502020202020204" pitchFamily="34" charset="0"/>
                        </a:rPr>
                        <a:t>abweichender Währung </a:t>
                      </a:r>
                      <a:r>
                        <a:rPr lang="de-DE" sz="1400" dirty="0">
                          <a:latin typeface="Century Gothic" panose="020B0502020202020204" pitchFamily="34" charset="0"/>
                        </a:rPr>
                        <a:t>erfasst</a:t>
                      </a:r>
                    </a:p>
                    <a:p>
                      <a:pPr marL="285750" indent="-285750">
                        <a:spcBef>
                          <a:spcPts val="300"/>
                        </a:spcBef>
                        <a:spcAft>
                          <a:spcPts val="300"/>
                        </a:spcAft>
                        <a:buFont typeface="Arial" panose="020B0604020202020204" pitchFamily="34" charset="0"/>
                        <a:buChar char="•"/>
                      </a:pPr>
                      <a:r>
                        <a:rPr lang="de-DE" sz="1400" dirty="0">
                          <a:latin typeface="Century Gothic" panose="020B0502020202020204" pitchFamily="34" charset="0"/>
                        </a:rPr>
                        <a:t>In Umfeld tätig, in dem Beantwortung von Bestätigungsanfragen </a:t>
                      </a:r>
                      <a:r>
                        <a:rPr lang="de-DE" sz="1400" b="1" dirty="0">
                          <a:latin typeface="Century Gothic" panose="020B0502020202020204" pitchFamily="34" charset="0"/>
                        </a:rPr>
                        <a:t>nicht bedeutend </a:t>
                      </a:r>
                      <a:r>
                        <a:rPr lang="de-DE" sz="1400" dirty="0">
                          <a:latin typeface="Century Gothic" panose="020B0502020202020204" pitchFamily="34" charset="0"/>
                        </a:rPr>
                        <a:t>ist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8666628"/>
                  </a:ext>
                </a:extLst>
              </a:tr>
              <a:tr h="615696">
                <a:tc>
                  <a:txBody>
                    <a:bodyPr/>
                    <a:lstStyle/>
                    <a:p>
                      <a:pPr algn="l"/>
                      <a:r>
                        <a:rPr lang="de-DE" sz="1400" b="1" dirty="0">
                          <a:latin typeface="Century Gothic" panose="020B0502020202020204" pitchFamily="34" charset="0"/>
                        </a:rPr>
                        <a:t>Vorräte</a:t>
                      </a:r>
                      <a:r>
                        <a:rPr lang="de-DE" sz="1400" dirty="0">
                          <a:latin typeface="Century Gothic" panose="020B0502020202020204" pitchFamily="34" charset="0"/>
                        </a:rPr>
                        <a:t> (Zollläger/Konsignationsware)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pPr marL="285750" indent="-285750">
                        <a:buFont typeface="Arial" panose="020B0604020202020204" pitchFamily="34" charset="0"/>
                        <a:buChar char="•"/>
                      </a:pPr>
                      <a:endParaRPr lang="de-DE" sz="1400" dirty="0"/>
                    </a:p>
                  </a:txBody>
                  <a:tcPr/>
                </a:tc>
                <a:extLst>
                  <a:ext uri="{0D108BD9-81ED-4DB2-BD59-A6C34878D82A}">
                    <a16:rowId xmlns:a16="http://schemas.microsoft.com/office/drawing/2014/main" val="3801359175"/>
                  </a:ext>
                </a:extLst>
              </a:tr>
              <a:tr h="615696">
                <a:tc>
                  <a:txBody>
                    <a:bodyPr/>
                    <a:lstStyle/>
                    <a:p>
                      <a:pPr algn="l"/>
                      <a:r>
                        <a:rPr lang="de-DE" sz="1400" b="1" dirty="0">
                          <a:latin typeface="Century Gothic" panose="020B0502020202020204" pitchFamily="34" charset="0"/>
                        </a:rPr>
                        <a:t>Eigentumsurkunden</a:t>
                      </a:r>
                      <a:r>
                        <a:rPr lang="de-DE" sz="1400" dirty="0">
                          <a:latin typeface="Century Gothic" panose="020B0502020202020204" pitchFamily="34" charset="0"/>
                        </a:rPr>
                        <a:t> für Immobilien (hinterlegt bei Dritten)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de-DE" sz="1400" dirty="0"/>
                    </a:p>
                  </a:txBody>
                  <a:tcPr/>
                </a:tc>
                <a:extLst>
                  <a:ext uri="{0D108BD9-81ED-4DB2-BD59-A6C34878D82A}">
                    <a16:rowId xmlns:a16="http://schemas.microsoft.com/office/drawing/2014/main" val="3238466200"/>
                  </a:ext>
                </a:extLst>
              </a:tr>
              <a:tr h="615696">
                <a:tc>
                  <a:txBody>
                    <a:bodyPr/>
                    <a:lstStyle/>
                    <a:p>
                      <a:pPr algn="l"/>
                      <a:r>
                        <a:rPr lang="de-DE" sz="1400" b="1" dirty="0">
                          <a:latin typeface="Century Gothic" panose="020B0502020202020204" pitchFamily="34" charset="0"/>
                        </a:rPr>
                        <a:t>Wertpapiere</a:t>
                      </a:r>
                      <a:r>
                        <a:rPr lang="de-DE" sz="1400" dirty="0">
                          <a:latin typeface="Century Gothic" panose="020B0502020202020204" pitchFamily="34" charset="0"/>
                        </a:rPr>
                        <a:t> (bei Dritten verwahrt)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de-DE" sz="1400" dirty="0"/>
                    </a:p>
                  </a:txBody>
                  <a:tcPr/>
                </a:tc>
                <a:extLst>
                  <a:ext uri="{0D108BD9-81ED-4DB2-BD59-A6C34878D82A}">
                    <a16:rowId xmlns:a16="http://schemas.microsoft.com/office/drawing/2014/main" val="575667508"/>
                  </a:ext>
                </a:extLst>
              </a:tr>
              <a:tr h="615696">
                <a:tc>
                  <a:txBody>
                    <a:bodyPr/>
                    <a:lstStyle/>
                    <a:p>
                      <a:pPr algn="l"/>
                      <a:r>
                        <a:rPr lang="de-DE" sz="1400" b="1" dirty="0">
                          <a:latin typeface="Century Gothic" panose="020B0502020202020204" pitchFamily="34" charset="0"/>
                        </a:rPr>
                        <a:t>Verbindlichkeiten</a:t>
                      </a:r>
                      <a:r>
                        <a:rPr lang="de-DE" sz="1400" dirty="0">
                          <a:latin typeface="Century Gothic" panose="020B0502020202020204" pitchFamily="34" charset="0"/>
                        </a:rPr>
                        <a:t> gegenüber Kreditgebern (inkl. Rückzahlungsmodalitäten)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de-DE" sz="1400" dirty="0"/>
                    </a:p>
                  </a:txBody>
                  <a:tcPr/>
                </a:tc>
                <a:extLst>
                  <a:ext uri="{0D108BD9-81ED-4DB2-BD59-A6C34878D82A}">
                    <a16:rowId xmlns:a16="http://schemas.microsoft.com/office/drawing/2014/main" val="1954626055"/>
                  </a:ext>
                </a:extLst>
              </a:tr>
              <a:tr h="370840">
                <a:tc>
                  <a:txBody>
                    <a:bodyPr/>
                    <a:lstStyle/>
                    <a:p>
                      <a:pPr algn="l"/>
                      <a:r>
                        <a:rPr lang="de-DE" sz="1400" b="1" dirty="0">
                          <a:latin typeface="Century Gothic" panose="020B0502020202020204" pitchFamily="34" charset="0"/>
                        </a:rPr>
                        <a:t>Verbindlichkeitssalden</a:t>
                      </a:r>
                      <a:r>
                        <a:rPr lang="de-DE" sz="1400" dirty="0">
                          <a:latin typeface="Century Gothic" panose="020B0502020202020204" pitchFamily="34" charset="0"/>
                        </a:rPr>
                        <a:t> und -bedingungen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400" b="1" dirty="0">
                          <a:latin typeface="Century Gothic" panose="020B0502020202020204" pitchFamily="34" charset="0"/>
                        </a:rPr>
                        <a:t>Objektivität</a:t>
                      </a:r>
                      <a:r>
                        <a:rPr lang="de-DE" sz="1400" dirty="0">
                          <a:latin typeface="Century Gothic" panose="020B0502020202020204" pitchFamily="34" charset="0"/>
                        </a:rPr>
                        <a:t> der vorgesehenen bestätigenden Partei (z. B. nahestehende Person – eher kritisch)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6553959"/>
                  </a:ext>
                </a:extLst>
              </a:tr>
            </a:tbl>
          </a:graphicData>
        </a:graphic>
      </p:graphicFrame>
    </p:spTree>
    <p:extLst>
      <p:ext uri="{BB962C8B-B14F-4D97-AF65-F5344CB8AC3E}">
        <p14:creationId xmlns:p14="http://schemas.microsoft.com/office/powerpoint/2010/main" val="183824292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4.4.9 Aussagebezogene Prüfungshandlungen – Beispiel </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7" name="Rechteck: abgerundete Ecken 6">
            <a:extLst>
              <a:ext uri="{FF2B5EF4-FFF2-40B4-BE49-F238E27FC236}">
                <a16:creationId xmlns:a16="http://schemas.microsoft.com/office/drawing/2014/main" id="{402D09B7-BA65-4760-A5C4-9D2A93A5C874}"/>
              </a:ext>
            </a:extLst>
          </p:cNvPr>
          <p:cNvSpPr/>
          <p:nvPr/>
        </p:nvSpPr>
        <p:spPr>
          <a:xfrm>
            <a:off x="1211337" y="1471227"/>
            <a:ext cx="4924046" cy="517393"/>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0" dirty="0">
                <a:solidFill>
                  <a:schemeClr val="tx1"/>
                </a:solidFill>
                <a:latin typeface="Century Gothic" panose="020B0502020202020204" pitchFamily="34" charset="0"/>
              </a:rPr>
              <a:t>Bezogen</a:t>
            </a:r>
            <a:r>
              <a:rPr lang="de-DE" sz="1400" dirty="0">
                <a:solidFill>
                  <a:schemeClr val="tx1"/>
                </a:solidFill>
                <a:latin typeface="Century Gothic" panose="020B0502020202020204" pitchFamily="34" charset="0"/>
              </a:rPr>
              <a:t> </a:t>
            </a:r>
            <a:r>
              <a:rPr lang="de-DE" sz="1400" b="0" dirty="0">
                <a:solidFill>
                  <a:schemeClr val="tx1"/>
                </a:solidFill>
                <a:latin typeface="Century Gothic" panose="020B0502020202020204" pitchFamily="34" charset="0"/>
              </a:rPr>
              <a:t>auf</a:t>
            </a:r>
            <a:r>
              <a:rPr lang="de-DE" sz="1400" dirty="0">
                <a:solidFill>
                  <a:schemeClr val="tx1"/>
                </a:solidFill>
                <a:latin typeface="Century Gothic" panose="020B0502020202020204" pitchFamily="34" charset="0"/>
              </a:rPr>
              <a:t> </a:t>
            </a:r>
            <a:r>
              <a:rPr lang="de-DE" sz="1400" b="0" dirty="0">
                <a:solidFill>
                  <a:schemeClr val="tx1"/>
                </a:solidFill>
                <a:latin typeface="Century Gothic" panose="020B0502020202020204" pitchFamily="34" charset="0"/>
              </a:rPr>
              <a:t>den</a:t>
            </a:r>
            <a:r>
              <a:rPr lang="de-DE" sz="1400" dirty="0">
                <a:solidFill>
                  <a:schemeClr val="tx1"/>
                </a:solidFill>
                <a:latin typeface="Century Gothic" panose="020B0502020202020204" pitchFamily="34" charset="0"/>
              </a:rPr>
              <a:t> Prozess der Abschlussbuchungen</a:t>
            </a:r>
          </a:p>
        </p:txBody>
      </p:sp>
      <p:sp>
        <p:nvSpPr>
          <p:cNvPr id="9" name="Rechteck: abgerundete Ecken 8">
            <a:extLst>
              <a:ext uri="{FF2B5EF4-FFF2-40B4-BE49-F238E27FC236}">
                <a16:creationId xmlns:a16="http://schemas.microsoft.com/office/drawing/2014/main" id="{706F24D4-52CF-47B9-A98C-C024A796056F}"/>
              </a:ext>
            </a:extLst>
          </p:cNvPr>
          <p:cNvSpPr/>
          <p:nvPr/>
        </p:nvSpPr>
        <p:spPr>
          <a:xfrm>
            <a:off x="6647111" y="1466997"/>
            <a:ext cx="4924045" cy="517393"/>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Century Gothic" panose="020B0502020202020204" pitchFamily="34" charset="0"/>
              </a:rPr>
              <a:t>Als Reaktion auf bedeutsame Risiken</a:t>
            </a:r>
          </a:p>
        </p:txBody>
      </p:sp>
      <p:sp>
        <p:nvSpPr>
          <p:cNvPr id="11" name="Rechteck: abgerundete Ecken 10">
            <a:extLst>
              <a:ext uri="{FF2B5EF4-FFF2-40B4-BE49-F238E27FC236}">
                <a16:creationId xmlns:a16="http://schemas.microsoft.com/office/drawing/2014/main" id="{FDF0E042-2524-4137-A255-A632589DF14A}"/>
              </a:ext>
            </a:extLst>
          </p:cNvPr>
          <p:cNvSpPr/>
          <p:nvPr/>
        </p:nvSpPr>
        <p:spPr>
          <a:xfrm>
            <a:off x="1216857" y="2132856"/>
            <a:ext cx="2438032" cy="1414976"/>
          </a:xfrm>
          <a:prstGeom prst="round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Abgleich/Abstimmung von Informationen im Abschluss </a:t>
            </a:r>
            <a:r>
              <a:rPr lang="de-DE" sz="1200" b="0" dirty="0">
                <a:solidFill>
                  <a:schemeClr val="tx1"/>
                </a:solidFill>
                <a:latin typeface="Century Gothic" panose="020B0502020202020204" pitchFamily="34" charset="0"/>
              </a:rPr>
              <a:t>mit den zugrundeliegenden Unterlagen des Rechnungswesens </a:t>
            </a:r>
          </a:p>
        </p:txBody>
      </p:sp>
      <p:sp>
        <p:nvSpPr>
          <p:cNvPr id="12" name="Rechteck: abgerundete Ecken 11">
            <a:extLst>
              <a:ext uri="{FF2B5EF4-FFF2-40B4-BE49-F238E27FC236}">
                <a16:creationId xmlns:a16="http://schemas.microsoft.com/office/drawing/2014/main" id="{99CA998C-DD16-4F1A-9657-9D8ACE87CE9C}"/>
              </a:ext>
            </a:extLst>
          </p:cNvPr>
          <p:cNvSpPr/>
          <p:nvPr/>
        </p:nvSpPr>
        <p:spPr>
          <a:xfrm>
            <a:off x="1216856" y="3707768"/>
            <a:ext cx="2438032" cy="781728"/>
          </a:xfrm>
          <a:prstGeom prst="round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Abstimmung von </a:t>
            </a:r>
            <a:r>
              <a:rPr lang="de-DE" sz="1200" dirty="0">
                <a:solidFill>
                  <a:schemeClr val="tx1"/>
                </a:solidFill>
                <a:latin typeface="Century Gothic" panose="020B0502020202020204" pitchFamily="34" charset="0"/>
              </a:rPr>
              <a:t>Abschlussangaben</a:t>
            </a:r>
          </a:p>
        </p:txBody>
      </p:sp>
      <p:sp>
        <p:nvSpPr>
          <p:cNvPr id="13" name="Rechteck: abgerundete Ecken 12">
            <a:extLst>
              <a:ext uri="{FF2B5EF4-FFF2-40B4-BE49-F238E27FC236}">
                <a16:creationId xmlns:a16="http://schemas.microsoft.com/office/drawing/2014/main" id="{E2039E74-B3A4-4C20-82ED-765B9472FCCB}"/>
              </a:ext>
            </a:extLst>
          </p:cNvPr>
          <p:cNvSpPr/>
          <p:nvPr/>
        </p:nvSpPr>
        <p:spPr>
          <a:xfrm>
            <a:off x="3717918" y="2149558"/>
            <a:ext cx="2417465" cy="645928"/>
          </a:xfrm>
          <a:prstGeom prst="round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Untersuchung </a:t>
            </a:r>
            <a:r>
              <a:rPr lang="de-DE" sz="1200" dirty="0">
                <a:solidFill>
                  <a:schemeClr val="tx1"/>
                </a:solidFill>
                <a:latin typeface="Century Gothic" panose="020B0502020202020204" pitchFamily="34" charset="0"/>
              </a:rPr>
              <a:t>wesentlicher Journalbuchungen</a:t>
            </a:r>
          </a:p>
        </p:txBody>
      </p:sp>
      <p:sp>
        <p:nvSpPr>
          <p:cNvPr id="14" name="Rechteck: abgerundete Ecken 13">
            <a:extLst>
              <a:ext uri="{FF2B5EF4-FFF2-40B4-BE49-F238E27FC236}">
                <a16:creationId xmlns:a16="http://schemas.microsoft.com/office/drawing/2014/main" id="{A3FA5408-1D79-4BC0-B9A9-AD5EB3080F78}"/>
              </a:ext>
            </a:extLst>
          </p:cNvPr>
          <p:cNvSpPr/>
          <p:nvPr/>
        </p:nvSpPr>
        <p:spPr>
          <a:xfrm>
            <a:off x="3717918" y="2840344"/>
            <a:ext cx="2417465" cy="1036418"/>
          </a:xfrm>
          <a:prstGeom prst="round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Untersuchung anderer im Laufe der </a:t>
            </a:r>
            <a:r>
              <a:rPr lang="de-DE" sz="1200" b="0" dirty="0" err="1">
                <a:solidFill>
                  <a:schemeClr val="tx1"/>
                </a:solidFill>
                <a:latin typeface="Century Gothic" panose="020B0502020202020204" pitchFamily="34" charset="0"/>
              </a:rPr>
              <a:t>Abschlussauf</a:t>
            </a:r>
            <a:r>
              <a:rPr lang="de-DE" sz="1200" b="0" dirty="0">
                <a:solidFill>
                  <a:schemeClr val="tx1"/>
                </a:solidFill>
                <a:latin typeface="Century Gothic" panose="020B0502020202020204" pitchFamily="34" charset="0"/>
              </a:rPr>
              <a:t>-stellung vorgenommener </a:t>
            </a:r>
            <a:r>
              <a:rPr lang="de-DE" sz="1200" dirty="0">
                <a:solidFill>
                  <a:schemeClr val="tx1"/>
                </a:solidFill>
                <a:latin typeface="Century Gothic" panose="020B0502020202020204" pitchFamily="34" charset="0"/>
              </a:rPr>
              <a:t>Anpassungen</a:t>
            </a:r>
          </a:p>
        </p:txBody>
      </p:sp>
      <p:sp>
        <p:nvSpPr>
          <p:cNvPr id="15" name="Rechteck: abgerundete Ecken 14">
            <a:extLst>
              <a:ext uri="{FF2B5EF4-FFF2-40B4-BE49-F238E27FC236}">
                <a16:creationId xmlns:a16="http://schemas.microsoft.com/office/drawing/2014/main" id="{1FD00F22-487F-4C7C-B3DC-961BBCAE8659}"/>
              </a:ext>
            </a:extLst>
          </p:cNvPr>
          <p:cNvSpPr/>
          <p:nvPr/>
        </p:nvSpPr>
        <p:spPr>
          <a:xfrm>
            <a:off x="6647111" y="2149558"/>
            <a:ext cx="4924045" cy="645928"/>
          </a:xfrm>
          <a:prstGeom prst="round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Speziell</a:t>
            </a:r>
            <a:r>
              <a:rPr lang="de-DE" sz="1200" b="0" dirty="0">
                <a:solidFill>
                  <a:schemeClr val="tx1"/>
                </a:solidFill>
                <a:latin typeface="Century Gothic" panose="020B0502020202020204" pitchFamily="34" charset="0"/>
              </a:rPr>
              <a:t> auf das Risiko ausgerichtete aussagebezogene Prüfungshandlungen</a:t>
            </a:r>
          </a:p>
        </p:txBody>
      </p:sp>
      <p:sp>
        <p:nvSpPr>
          <p:cNvPr id="16" name="Rechteck: abgerundete Ecken 15">
            <a:extLst>
              <a:ext uri="{FF2B5EF4-FFF2-40B4-BE49-F238E27FC236}">
                <a16:creationId xmlns:a16="http://schemas.microsoft.com/office/drawing/2014/main" id="{4844E50D-3D74-4F17-B54F-4867BC4A2B60}"/>
              </a:ext>
            </a:extLst>
          </p:cNvPr>
          <p:cNvSpPr/>
          <p:nvPr/>
        </p:nvSpPr>
        <p:spPr>
          <a:xfrm>
            <a:off x="6647111" y="3648245"/>
            <a:ext cx="4924045" cy="1151942"/>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Bsp. Risiko – Umsatzerlöse</a:t>
            </a:r>
          </a:p>
          <a:p>
            <a:pPr algn="ctr"/>
            <a:r>
              <a:rPr lang="de-DE" sz="1200" b="0" dirty="0">
                <a:solidFill>
                  <a:schemeClr val="tx1"/>
                </a:solidFill>
                <a:latin typeface="Century Gothic" panose="020B0502020202020204" pitchFamily="34" charset="0"/>
              </a:rPr>
              <a:t>Entscheidung für Einholung externer Bestätigungen, die neben offenen Beträgen auch Einzelheiten der Kaufverträge abfragen (z. B. Datum, Rückgaberechte, Lieferbedingungen) </a:t>
            </a:r>
          </a:p>
        </p:txBody>
      </p:sp>
      <p:sp>
        <p:nvSpPr>
          <p:cNvPr id="17" name="Rechteck: abgerundete Ecken 16">
            <a:extLst>
              <a:ext uri="{FF2B5EF4-FFF2-40B4-BE49-F238E27FC236}">
                <a16:creationId xmlns:a16="http://schemas.microsoft.com/office/drawing/2014/main" id="{EBB9ADF6-85CA-4F99-8D35-07BD28056E56}"/>
              </a:ext>
            </a:extLst>
          </p:cNvPr>
          <p:cNvSpPr/>
          <p:nvPr/>
        </p:nvSpPr>
        <p:spPr>
          <a:xfrm>
            <a:off x="6647111" y="4898674"/>
            <a:ext cx="4924045" cy="1054671"/>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Bsp. Befragung von außerhalb des Finanzwesens tätigen Mitarbeitern zu Änderungen von Kaufverträgen oder Lieferbedingungen </a:t>
            </a:r>
          </a:p>
        </p:txBody>
      </p:sp>
      <p:sp>
        <p:nvSpPr>
          <p:cNvPr id="18" name="Rechteck: abgerundete Ecken 17">
            <a:extLst>
              <a:ext uri="{FF2B5EF4-FFF2-40B4-BE49-F238E27FC236}">
                <a16:creationId xmlns:a16="http://schemas.microsoft.com/office/drawing/2014/main" id="{61F0F410-C26D-471F-83D9-44E6D98D042E}"/>
              </a:ext>
            </a:extLst>
          </p:cNvPr>
          <p:cNvSpPr/>
          <p:nvPr/>
        </p:nvSpPr>
        <p:spPr>
          <a:xfrm>
            <a:off x="6647111" y="2872697"/>
            <a:ext cx="4924045" cy="645929"/>
          </a:xfrm>
          <a:prstGeom prst="round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Sofern</a:t>
            </a:r>
            <a:r>
              <a:rPr lang="de-DE" sz="1200" b="0" dirty="0">
                <a:solidFill>
                  <a:schemeClr val="tx1"/>
                </a:solidFill>
                <a:latin typeface="Century Gothic" panose="020B0502020202020204" pitchFamily="34" charset="0"/>
              </a:rPr>
              <a:t> </a:t>
            </a:r>
            <a:r>
              <a:rPr lang="de-DE" sz="1200" dirty="0">
                <a:solidFill>
                  <a:schemeClr val="tx1"/>
                </a:solidFill>
                <a:latin typeface="Century Gothic" panose="020B0502020202020204" pitchFamily="34" charset="0"/>
              </a:rPr>
              <a:t>keine</a:t>
            </a:r>
            <a:r>
              <a:rPr lang="de-DE" sz="1200" b="0" dirty="0">
                <a:solidFill>
                  <a:schemeClr val="tx1"/>
                </a:solidFill>
                <a:latin typeface="Century Gothic" panose="020B0502020202020204" pitchFamily="34" charset="0"/>
              </a:rPr>
              <a:t> </a:t>
            </a:r>
            <a:r>
              <a:rPr lang="de-DE" sz="1200" dirty="0">
                <a:solidFill>
                  <a:schemeClr val="tx1"/>
                </a:solidFill>
                <a:latin typeface="Century Gothic" panose="020B0502020202020204" pitchFamily="34" charset="0"/>
              </a:rPr>
              <a:t>Funktionsprüfungen</a:t>
            </a:r>
            <a:r>
              <a:rPr lang="de-DE" sz="1200" b="0" dirty="0">
                <a:solidFill>
                  <a:schemeClr val="tx1"/>
                </a:solidFill>
                <a:latin typeface="Century Gothic" panose="020B0502020202020204" pitchFamily="34" charset="0"/>
              </a:rPr>
              <a:t>: zwingend auch </a:t>
            </a:r>
            <a:r>
              <a:rPr lang="de-DE" sz="1200" dirty="0">
                <a:solidFill>
                  <a:srgbClr val="FF0000"/>
                </a:solidFill>
                <a:latin typeface="Century Gothic" panose="020B0502020202020204" pitchFamily="34" charset="0"/>
              </a:rPr>
              <a:t>Einzelfallprüfungen</a:t>
            </a:r>
          </a:p>
        </p:txBody>
      </p:sp>
      <p:sp>
        <p:nvSpPr>
          <p:cNvPr id="19" name="Rechteck: abgerundete Ecken 18">
            <a:extLst>
              <a:ext uri="{FF2B5EF4-FFF2-40B4-BE49-F238E27FC236}">
                <a16:creationId xmlns:a16="http://schemas.microsoft.com/office/drawing/2014/main" id="{796476A2-E8FE-4198-9711-CE8E0290A0DD}"/>
              </a:ext>
            </a:extLst>
          </p:cNvPr>
          <p:cNvSpPr/>
          <p:nvPr/>
        </p:nvSpPr>
        <p:spPr>
          <a:xfrm>
            <a:off x="1235328" y="4602821"/>
            <a:ext cx="2438032" cy="1151942"/>
          </a:xfrm>
          <a:prstGeom prst="round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highlight>
                  <a:srgbClr val="FF0000"/>
                </a:highlight>
                <a:latin typeface="Century Gothic" panose="020B0502020202020204" pitchFamily="34" charset="0"/>
              </a:rPr>
              <a:t>Unabhängig</a:t>
            </a:r>
            <a:r>
              <a:rPr lang="de-DE" sz="1200" b="0" dirty="0">
                <a:solidFill>
                  <a:schemeClr val="tx1"/>
                </a:solidFill>
                <a:latin typeface="Century Gothic" panose="020B0502020202020204" pitchFamily="34" charset="0"/>
              </a:rPr>
              <a:t> davon, ob die Informationen innerhalb oder außerhalb des Hauptbuches und der Nebenbücher erlangt wurden</a:t>
            </a:r>
          </a:p>
        </p:txBody>
      </p:sp>
    </p:spTree>
    <p:extLst>
      <p:ext uri="{BB962C8B-B14F-4D97-AF65-F5344CB8AC3E}">
        <p14:creationId xmlns:p14="http://schemas.microsoft.com/office/powerpoint/2010/main" val="382564888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1">
            <a:extLst>
              <a:ext uri="{FF2B5EF4-FFF2-40B4-BE49-F238E27FC236}">
                <a16:creationId xmlns:a16="http://schemas.microsoft.com/office/drawing/2014/main" id="{CBBA5C77-63E7-44C0-A198-1A3674C974B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6" name="Rectangle 2">
            <a:extLst>
              <a:ext uri="{FF2B5EF4-FFF2-40B4-BE49-F238E27FC236}">
                <a16:creationId xmlns:a16="http://schemas.microsoft.com/office/drawing/2014/main" id="{12701F65-2B0C-4B33-85A6-E0DB05EAB5CB}"/>
              </a:ext>
            </a:extLst>
          </p:cNvPr>
          <p:cNvSpPr txBox="1">
            <a:spLocks/>
          </p:cNvSpPr>
          <p:nvPr/>
        </p:nvSpPr>
        <p:spPr bwMode="auto">
          <a:xfrm>
            <a:off x="998975"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4.5	</a:t>
            </a:r>
            <a:r>
              <a:rPr lang="de-DE" sz="2800" dirty="0">
                <a:latin typeface="Century Gothic" panose="020B0502020202020204" pitchFamily="34" charset="0"/>
              </a:rPr>
              <a:t>Beurteilung der während einer Abschlussprüfung identifizierten falschen Darstellungen (ISA [DE] 450)</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4.5.1</a:t>
            </a:r>
            <a:r>
              <a:rPr lang="de-DE" sz="1800" b="0" dirty="0">
                <a:latin typeface="Century Gothic" panose="020B0502020202020204" pitchFamily="34" charset="0"/>
              </a:rPr>
              <a:t>	Einordnung des IDW [DE] 450</a:t>
            </a:r>
          </a:p>
          <a:p>
            <a:pPr marL="2724150" lvl="4" indent="-895350">
              <a:spcBef>
                <a:spcPts val="600"/>
              </a:spcBef>
              <a:spcAft>
                <a:spcPts val="600"/>
              </a:spcAft>
              <a:tabLst>
                <a:tab pos="444500" algn="l"/>
              </a:tabLst>
            </a:pPr>
            <a:r>
              <a:rPr lang="de-DE" sz="1800" dirty="0">
                <a:latin typeface="Century Gothic" panose="020B0502020202020204" pitchFamily="34" charset="0"/>
              </a:rPr>
              <a:t>4.5.2	</a:t>
            </a:r>
            <a:r>
              <a:rPr lang="de-DE" sz="1800" b="0" dirty="0">
                <a:latin typeface="Century Gothic" panose="020B0502020202020204" pitchFamily="34" charset="0"/>
              </a:rPr>
              <a:t>Kumulierung identifizierter falscher Darstellungen</a:t>
            </a:r>
          </a:p>
          <a:p>
            <a:pPr marL="2724150" lvl="4" indent="-895350">
              <a:spcBef>
                <a:spcPts val="600"/>
              </a:spcBef>
              <a:spcAft>
                <a:spcPts val="600"/>
              </a:spcAft>
              <a:tabLst>
                <a:tab pos="444500" algn="l"/>
              </a:tabLst>
            </a:pPr>
            <a:r>
              <a:rPr lang="de-DE" sz="1800" dirty="0">
                <a:latin typeface="Century Gothic" panose="020B0502020202020204" pitchFamily="34" charset="0"/>
              </a:rPr>
              <a:t>4.5.3	</a:t>
            </a:r>
            <a:r>
              <a:rPr lang="de-DE" sz="1800" b="0" dirty="0">
                <a:latin typeface="Century Gothic" panose="020B0502020202020204" pitchFamily="34" charset="0"/>
              </a:rPr>
              <a:t>Modifikationen der Prüfungsstrategie / des Prüfungsprogramms (dynamische Prüfungsplanung)</a:t>
            </a:r>
          </a:p>
          <a:p>
            <a:pPr marL="2724150" lvl="4" indent="-895350">
              <a:spcBef>
                <a:spcPts val="600"/>
              </a:spcBef>
              <a:spcAft>
                <a:spcPts val="600"/>
              </a:spcAft>
              <a:tabLst>
                <a:tab pos="444500" algn="l"/>
              </a:tabLst>
            </a:pPr>
            <a:r>
              <a:rPr lang="de-DE" sz="1800" dirty="0">
                <a:latin typeface="Century Gothic" panose="020B0502020202020204" pitchFamily="34" charset="0"/>
              </a:rPr>
              <a:t>4.5.4	</a:t>
            </a:r>
            <a:r>
              <a:rPr lang="de-DE" sz="1800" b="0" dirty="0">
                <a:latin typeface="Century Gothic" panose="020B0502020202020204" pitchFamily="34" charset="0"/>
              </a:rPr>
              <a:t>Beurteilung Wesentlichkeit von </a:t>
            </a:r>
            <a:r>
              <a:rPr lang="de-DE" sz="1800" b="0" dirty="0" err="1">
                <a:latin typeface="Century Gothic" panose="020B0502020202020204" pitchFamily="34" charset="0"/>
              </a:rPr>
              <a:t>Anhangangaben</a:t>
            </a:r>
            <a:endParaRPr lang="de-DE" sz="1800" b="0" dirty="0">
              <a:latin typeface="Century Gothic" panose="020B0502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4.5.5	</a:t>
            </a:r>
            <a:r>
              <a:rPr lang="de-DE" sz="1800" b="0" dirty="0">
                <a:latin typeface="Century Gothic" panose="020B0502020202020204" pitchFamily="34" charset="0"/>
              </a:rPr>
              <a:t>Kommunikation der festgestellten falschen Darstellungen</a:t>
            </a:r>
          </a:p>
        </p:txBody>
      </p:sp>
    </p:spTree>
    <p:extLst>
      <p:ext uri="{BB962C8B-B14F-4D97-AF65-F5344CB8AC3E}">
        <p14:creationId xmlns:p14="http://schemas.microsoft.com/office/powerpoint/2010/main" val="366951920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6" name="Gerader Verbinder 135">
            <a:extLst>
              <a:ext uri="{FF2B5EF4-FFF2-40B4-BE49-F238E27FC236}">
                <a16:creationId xmlns:a16="http://schemas.microsoft.com/office/drawing/2014/main" id="{0FDD55FB-47B2-48F2-B02B-1D022BC7087B}"/>
              </a:ext>
            </a:extLst>
          </p:cNvPr>
          <p:cNvCxnSpPr>
            <a:cxnSpLocks/>
          </p:cNvCxnSpPr>
          <p:nvPr/>
        </p:nvCxnSpPr>
        <p:spPr>
          <a:xfrm flipH="1">
            <a:off x="1645757" y="1017394"/>
            <a:ext cx="4672937" cy="990051"/>
          </a:xfrm>
          <a:prstGeom prst="line">
            <a:avLst/>
          </a:prstGeom>
          <a:ln w="38100"/>
        </p:spPr>
        <p:style>
          <a:lnRef idx="1">
            <a:schemeClr val="dk1"/>
          </a:lnRef>
          <a:fillRef idx="0">
            <a:schemeClr val="dk1"/>
          </a:fillRef>
          <a:effectRef idx="0">
            <a:schemeClr val="dk1"/>
          </a:effectRef>
          <a:fontRef idx="minor">
            <a:schemeClr val="tx1"/>
          </a:fontRef>
        </p:style>
      </p:cxnSp>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836712"/>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4.5.1 Einordnung des IDW [DE] 450</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46" name="Ellipse 45">
            <a:extLst>
              <a:ext uri="{FF2B5EF4-FFF2-40B4-BE49-F238E27FC236}">
                <a16:creationId xmlns:a16="http://schemas.microsoft.com/office/drawing/2014/main" id="{79C863B6-53B0-48C1-A516-95D6AF8C0157}"/>
              </a:ext>
            </a:extLst>
          </p:cNvPr>
          <p:cNvSpPr/>
          <p:nvPr/>
        </p:nvSpPr>
        <p:spPr>
          <a:xfrm>
            <a:off x="5006585" y="5346199"/>
            <a:ext cx="2668349" cy="243041"/>
          </a:xfrm>
          <a:prstGeom prst="ellipse">
            <a:avLst/>
          </a:prstGeom>
          <a:pattFill prst="openDmnd">
            <a:fgClr>
              <a:schemeClr val="bg1">
                <a:lumMod val="65000"/>
              </a:schemeClr>
            </a:fgClr>
            <a:bgClr>
              <a:schemeClr val="bg1"/>
            </a:bgClr>
          </a:pattFill>
          <a:ln w="19050">
            <a:solidFill>
              <a:schemeClr val="bg1">
                <a:lumMod val="5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latin typeface="Century Gothic" panose="020B0502020202020204" pitchFamily="34" charset="0"/>
            </a:endParaRPr>
          </a:p>
        </p:txBody>
      </p:sp>
      <p:sp>
        <p:nvSpPr>
          <p:cNvPr id="47" name="Flussdiagramm: Manuelle Verarbeitung 46">
            <a:extLst>
              <a:ext uri="{FF2B5EF4-FFF2-40B4-BE49-F238E27FC236}">
                <a16:creationId xmlns:a16="http://schemas.microsoft.com/office/drawing/2014/main" id="{30ED0C28-0161-4458-9647-C365E5169F98}"/>
              </a:ext>
            </a:extLst>
          </p:cNvPr>
          <p:cNvSpPr/>
          <p:nvPr/>
        </p:nvSpPr>
        <p:spPr>
          <a:xfrm>
            <a:off x="3404711" y="2141187"/>
            <a:ext cx="5812901" cy="655607"/>
          </a:xfrm>
          <a:prstGeom prst="flowChartManualOperation">
            <a:avLst/>
          </a:prstGeom>
          <a:solidFill>
            <a:srgbClr val="00B0F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1" dirty="0">
                <a:latin typeface="Century Gothic" panose="020B0502020202020204" pitchFamily="34" charset="0"/>
              </a:rPr>
              <a:t>Risikoidentifizierung und -beurteilung</a:t>
            </a:r>
          </a:p>
        </p:txBody>
      </p:sp>
      <p:sp>
        <p:nvSpPr>
          <p:cNvPr id="48" name="Ellipse 47">
            <a:extLst>
              <a:ext uri="{FF2B5EF4-FFF2-40B4-BE49-F238E27FC236}">
                <a16:creationId xmlns:a16="http://schemas.microsoft.com/office/drawing/2014/main" id="{5C656D89-D433-469C-8EE6-A406AA5FA5F7}"/>
              </a:ext>
            </a:extLst>
          </p:cNvPr>
          <p:cNvSpPr/>
          <p:nvPr/>
        </p:nvSpPr>
        <p:spPr>
          <a:xfrm>
            <a:off x="3418266" y="2019666"/>
            <a:ext cx="5825225" cy="243041"/>
          </a:xfrm>
          <a:prstGeom prst="ellipse">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latin typeface="Century Gothic" panose="020B0502020202020204" pitchFamily="34" charset="0"/>
            </a:endParaRPr>
          </a:p>
        </p:txBody>
      </p:sp>
      <p:sp>
        <p:nvSpPr>
          <p:cNvPr id="49" name="Flussdiagramm: Manuelle Verarbeitung 48">
            <a:extLst>
              <a:ext uri="{FF2B5EF4-FFF2-40B4-BE49-F238E27FC236}">
                <a16:creationId xmlns:a16="http://schemas.microsoft.com/office/drawing/2014/main" id="{DE4FDE26-1718-47D4-A1B1-F2425E71E10D}"/>
              </a:ext>
            </a:extLst>
          </p:cNvPr>
          <p:cNvSpPr/>
          <p:nvPr/>
        </p:nvSpPr>
        <p:spPr>
          <a:xfrm>
            <a:off x="4223752" y="3468000"/>
            <a:ext cx="4108941" cy="655607"/>
          </a:xfrm>
          <a:prstGeom prst="flowChartManualOperation">
            <a:avLst/>
          </a:prstGeom>
          <a:solidFill>
            <a:srgbClr val="00B0F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1" dirty="0">
                <a:latin typeface="Century Gothic" panose="020B0502020202020204" pitchFamily="34" charset="0"/>
              </a:rPr>
              <a:t>Planung der Abschlussprüfung</a:t>
            </a:r>
          </a:p>
        </p:txBody>
      </p:sp>
      <p:sp>
        <p:nvSpPr>
          <p:cNvPr id="50" name="Ellipse 49">
            <a:extLst>
              <a:ext uri="{FF2B5EF4-FFF2-40B4-BE49-F238E27FC236}">
                <a16:creationId xmlns:a16="http://schemas.microsoft.com/office/drawing/2014/main" id="{967E52CF-50B0-47D6-A42D-AC6110CBD08E}"/>
              </a:ext>
            </a:extLst>
          </p:cNvPr>
          <p:cNvSpPr/>
          <p:nvPr/>
        </p:nvSpPr>
        <p:spPr>
          <a:xfrm>
            <a:off x="4223752" y="3343184"/>
            <a:ext cx="4108941" cy="243041"/>
          </a:xfrm>
          <a:prstGeom prst="ellipse">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latin typeface="Century Gothic" panose="020B0502020202020204" pitchFamily="34" charset="0"/>
            </a:endParaRPr>
          </a:p>
        </p:txBody>
      </p:sp>
      <p:sp>
        <p:nvSpPr>
          <p:cNvPr id="51" name="Flussdiagramm: Manuelle Verarbeitung 50">
            <a:extLst>
              <a:ext uri="{FF2B5EF4-FFF2-40B4-BE49-F238E27FC236}">
                <a16:creationId xmlns:a16="http://schemas.microsoft.com/office/drawing/2014/main" id="{4C839687-A378-4CD2-BF00-F2EEFEB04913}"/>
              </a:ext>
            </a:extLst>
          </p:cNvPr>
          <p:cNvSpPr/>
          <p:nvPr/>
        </p:nvSpPr>
        <p:spPr>
          <a:xfrm>
            <a:off x="4548014" y="4645601"/>
            <a:ext cx="3473601" cy="655607"/>
          </a:xfrm>
          <a:prstGeom prst="flowChartManualOperation">
            <a:avLst/>
          </a:prstGeom>
          <a:solidFill>
            <a:srgbClr val="00B0F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1" dirty="0">
                <a:solidFill>
                  <a:schemeClr val="bg1"/>
                </a:solidFill>
                <a:latin typeface="Century Gothic" panose="020B0502020202020204" pitchFamily="34" charset="0"/>
              </a:rPr>
              <a:t>Für Prüfung relevante / bedeutsame beurteilte Risiken</a:t>
            </a:r>
          </a:p>
        </p:txBody>
      </p:sp>
      <p:sp>
        <p:nvSpPr>
          <p:cNvPr id="52" name="Ellipse 51">
            <a:extLst>
              <a:ext uri="{FF2B5EF4-FFF2-40B4-BE49-F238E27FC236}">
                <a16:creationId xmlns:a16="http://schemas.microsoft.com/office/drawing/2014/main" id="{6E857020-242B-414E-B975-1CF6B337118A}"/>
              </a:ext>
            </a:extLst>
          </p:cNvPr>
          <p:cNvSpPr/>
          <p:nvPr/>
        </p:nvSpPr>
        <p:spPr>
          <a:xfrm>
            <a:off x="4548014" y="4524193"/>
            <a:ext cx="3473601" cy="243041"/>
          </a:xfrm>
          <a:prstGeom prst="ellipse">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latin typeface="Century Gothic" panose="020B0502020202020204" pitchFamily="34" charset="0"/>
            </a:endParaRPr>
          </a:p>
        </p:txBody>
      </p:sp>
      <p:sp>
        <p:nvSpPr>
          <p:cNvPr id="53" name="Flussdiagramm: Manuelle Verarbeitung 52">
            <a:extLst>
              <a:ext uri="{FF2B5EF4-FFF2-40B4-BE49-F238E27FC236}">
                <a16:creationId xmlns:a16="http://schemas.microsoft.com/office/drawing/2014/main" id="{C57C8946-0710-4042-82DF-D0646A106E53}"/>
              </a:ext>
            </a:extLst>
          </p:cNvPr>
          <p:cNvSpPr/>
          <p:nvPr/>
        </p:nvSpPr>
        <p:spPr>
          <a:xfrm>
            <a:off x="5231142" y="5705205"/>
            <a:ext cx="2188288" cy="648721"/>
          </a:xfrm>
          <a:prstGeom prst="flowChartManualOperation">
            <a:avLst/>
          </a:prstGeom>
          <a:solidFill>
            <a:srgbClr val="00B0F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de-DE" sz="1000" b="1" dirty="0">
                <a:latin typeface="Century Gothic" panose="020B0502020202020204" pitchFamily="34" charset="0"/>
              </a:rPr>
              <a:t>Festgestellte falsche Darstellungen</a:t>
            </a:r>
          </a:p>
        </p:txBody>
      </p:sp>
      <p:sp>
        <p:nvSpPr>
          <p:cNvPr id="54" name="Ellipse 53">
            <a:extLst>
              <a:ext uri="{FF2B5EF4-FFF2-40B4-BE49-F238E27FC236}">
                <a16:creationId xmlns:a16="http://schemas.microsoft.com/office/drawing/2014/main" id="{AA5489BE-A786-4D60-B5F6-711F4B4E3D0C}"/>
              </a:ext>
            </a:extLst>
          </p:cNvPr>
          <p:cNvSpPr/>
          <p:nvPr/>
        </p:nvSpPr>
        <p:spPr>
          <a:xfrm>
            <a:off x="5231142" y="5559943"/>
            <a:ext cx="2188288" cy="243041"/>
          </a:xfrm>
          <a:prstGeom prst="ellipse">
            <a:avLst/>
          </a:prstGeom>
          <a:solidFill>
            <a:schemeClr val="bg1">
              <a:lumMod val="9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de-DE">
              <a:latin typeface="Century Gothic" panose="020B0502020202020204" pitchFamily="34" charset="0"/>
            </a:endParaRPr>
          </a:p>
        </p:txBody>
      </p:sp>
      <p:sp>
        <p:nvSpPr>
          <p:cNvPr id="55" name="Rechteck: abgerundete Ecken 54">
            <a:extLst>
              <a:ext uri="{FF2B5EF4-FFF2-40B4-BE49-F238E27FC236}">
                <a16:creationId xmlns:a16="http://schemas.microsoft.com/office/drawing/2014/main" id="{1E3A74B0-52F8-44DF-BA6F-A7ACF435F1CD}"/>
              </a:ext>
            </a:extLst>
          </p:cNvPr>
          <p:cNvSpPr/>
          <p:nvPr/>
        </p:nvSpPr>
        <p:spPr>
          <a:xfrm>
            <a:off x="8714077" y="2054514"/>
            <a:ext cx="2487183" cy="511506"/>
          </a:xfrm>
          <a:prstGeom prst="roundRect">
            <a:avLst/>
          </a:prstGeom>
          <a:solidFill>
            <a:srgbClr val="F2DBDB"/>
          </a:solidFill>
          <a:ln>
            <a:solidFill>
              <a:srgbClr val="D99594"/>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b="1" dirty="0">
                <a:solidFill>
                  <a:schemeClr val="tx1"/>
                </a:solidFill>
                <a:latin typeface="Century Gothic" panose="020B0502020202020204" pitchFamily="34" charset="0"/>
              </a:rPr>
              <a:t>Zahlreiche </a:t>
            </a:r>
          </a:p>
          <a:p>
            <a:pPr algn="ctr"/>
            <a:r>
              <a:rPr lang="de-DE" sz="900" b="1" dirty="0">
                <a:solidFill>
                  <a:schemeClr val="tx1"/>
                </a:solidFill>
                <a:latin typeface="Century Gothic" panose="020B0502020202020204" pitchFamily="34" charset="0"/>
              </a:rPr>
              <a:t>Geschäftsrisiken und inhärente Risiken</a:t>
            </a:r>
          </a:p>
        </p:txBody>
      </p:sp>
      <p:sp>
        <p:nvSpPr>
          <p:cNvPr id="56" name="Rechteck: abgerundete Ecken 55">
            <a:extLst>
              <a:ext uri="{FF2B5EF4-FFF2-40B4-BE49-F238E27FC236}">
                <a16:creationId xmlns:a16="http://schemas.microsoft.com/office/drawing/2014/main" id="{C9EF5166-6E4E-4D8D-B4CE-04F61E1797F5}"/>
              </a:ext>
            </a:extLst>
          </p:cNvPr>
          <p:cNvSpPr/>
          <p:nvPr/>
        </p:nvSpPr>
        <p:spPr>
          <a:xfrm>
            <a:off x="2566521" y="2449223"/>
            <a:ext cx="911403" cy="287242"/>
          </a:xfrm>
          <a:prstGeom prst="roundRect">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800" b="1" dirty="0">
                <a:solidFill>
                  <a:schemeClr val="tx1"/>
                </a:solidFill>
                <a:latin typeface="Century Gothic" panose="020B0502020202020204" pitchFamily="34" charset="0"/>
              </a:rPr>
              <a:t>ISA [DE] 315 </a:t>
            </a:r>
          </a:p>
          <a:p>
            <a:pPr algn="ctr"/>
            <a:r>
              <a:rPr lang="de-DE" sz="800" b="1" dirty="0">
                <a:solidFill>
                  <a:schemeClr val="tx1"/>
                </a:solidFill>
                <a:latin typeface="Century Gothic" panose="020B0502020202020204" pitchFamily="34" charset="0"/>
              </a:rPr>
              <a:t>(</a:t>
            </a:r>
            <a:r>
              <a:rPr lang="de-DE" sz="800" b="1" dirty="0" err="1">
                <a:solidFill>
                  <a:schemeClr val="tx1"/>
                </a:solidFill>
                <a:latin typeface="Century Gothic" panose="020B0502020202020204" pitchFamily="34" charset="0"/>
              </a:rPr>
              <a:t>Revised</a:t>
            </a:r>
            <a:r>
              <a:rPr lang="de-DE" sz="800" b="1" dirty="0">
                <a:solidFill>
                  <a:schemeClr val="tx1"/>
                </a:solidFill>
                <a:latin typeface="Century Gothic" panose="020B0502020202020204" pitchFamily="34" charset="0"/>
              </a:rPr>
              <a:t> 2019)</a:t>
            </a:r>
          </a:p>
        </p:txBody>
      </p:sp>
      <p:sp>
        <p:nvSpPr>
          <p:cNvPr id="57" name="Rechteck: abgerundete Ecken 56">
            <a:extLst>
              <a:ext uri="{FF2B5EF4-FFF2-40B4-BE49-F238E27FC236}">
                <a16:creationId xmlns:a16="http://schemas.microsoft.com/office/drawing/2014/main" id="{DBA19B34-1D70-4144-BAB7-2F39C25FDEC8}"/>
              </a:ext>
            </a:extLst>
          </p:cNvPr>
          <p:cNvSpPr/>
          <p:nvPr/>
        </p:nvSpPr>
        <p:spPr>
          <a:xfrm>
            <a:off x="8865491" y="4311165"/>
            <a:ext cx="756000" cy="216000"/>
          </a:xfrm>
          <a:prstGeom prst="roundRect">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800" b="1" dirty="0">
                <a:solidFill>
                  <a:schemeClr val="tx1"/>
                </a:solidFill>
                <a:latin typeface="Century Gothic" panose="020B0502020202020204" pitchFamily="34" charset="0"/>
              </a:rPr>
              <a:t>ISA [DE] 320</a:t>
            </a:r>
          </a:p>
        </p:txBody>
      </p:sp>
      <p:cxnSp>
        <p:nvCxnSpPr>
          <p:cNvPr id="58" name="Gerader Verbinder 57">
            <a:extLst>
              <a:ext uri="{FF2B5EF4-FFF2-40B4-BE49-F238E27FC236}">
                <a16:creationId xmlns:a16="http://schemas.microsoft.com/office/drawing/2014/main" id="{9C0C8AFC-D56B-4CD2-9BA0-422C230129E6}"/>
              </a:ext>
            </a:extLst>
          </p:cNvPr>
          <p:cNvCxnSpPr>
            <a:cxnSpLocks/>
            <a:stCxn id="46" idx="6"/>
          </p:cNvCxnSpPr>
          <p:nvPr/>
        </p:nvCxnSpPr>
        <p:spPr>
          <a:xfrm>
            <a:off x="7674934" y="5467720"/>
            <a:ext cx="442509" cy="277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Gerader Verbinder 58">
            <a:extLst>
              <a:ext uri="{FF2B5EF4-FFF2-40B4-BE49-F238E27FC236}">
                <a16:creationId xmlns:a16="http://schemas.microsoft.com/office/drawing/2014/main" id="{A96362E6-B617-4666-A638-E53C58734088}"/>
              </a:ext>
            </a:extLst>
          </p:cNvPr>
          <p:cNvCxnSpPr>
            <a:cxnSpLocks/>
          </p:cNvCxnSpPr>
          <p:nvPr/>
        </p:nvCxnSpPr>
        <p:spPr>
          <a:xfrm>
            <a:off x="6306116" y="1022441"/>
            <a:ext cx="5180363" cy="1080785"/>
          </a:xfrm>
          <a:prstGeom prst="line">
            <a:avLst/>
          </a:prstGeom>
          <a:ln w="38100"/>
        </p:spPr>
        <p:style>
          <a:lnRef idx="1">
            <a:schemeClr val="dk1"/>
          </a:lnRef>
          <a:fillRef idx="0">
            <a:schemeClr val="dk1"/>
          </a:fillRef>
          <a:effectRef idx="0">
            <a:schemeClr val="dk1"/>
          </a:effectRef>
          <a:fontRef idx="minor">
            <a:schemeClr val="tx1"/>
          </a:fontRef>
        </p:style>
      </p:cxnSp>
      <p:sp>
        <p:nvSpPr>
          <p:cNvPr id="60" name="Textfeld 59">
            <a:extLst>
              <a:ext uri="{FF2B5EF4-FFF2-40B4-BE49-F238E27FC236}">
                <a16:creationId xmlns:a16="http://schemas.microsoft.com/office/drawing/2014/main" id="{42C551BB-E74A-4E55-B468-66C39BDC970F}"/>
              </a:ext>
            </a:extLst>
          </p:cNvPr>
          <p:cNvSpPr txBox="1"/>
          <p:nvPr/>
        </p:nvSpPr>
        <p:spPr>
          <a:xfrm rot="683293">
            <a:off x="7483058" y="1355587"/>
            <a:ext cx="3469109" cy="276999"/>
          </a:xfrm>
          <a:prstGeom prst="rect">
            <a:avLst/>
          </a:prstGeom>
          <a:noFill/>
        </p:spPr>
        <p:txBody>
          <a:bodyPr wrap="square" rtlCol="0">
            <a:spAutoFit/>
          </a:bodyPr>
          <a:lstStyle/>
          <a:p>
            <a:pPr algn="ctr"/>
            <a:r>
              <a:rPr lang="de-DE" sz="1200" b="1" dirty="0">
                <a:solidFill>
                  <a:srgbClr val="FF0000"/>
                </a:solidFill>
                <a:latin typeface="Century Gothic" panose="020B0502020202020204" pitchFamily="34" charset="0"/>
              </a:rPr>
              <a:t>Übergeordnete Ziele der Abschlussprüfung</a:t>
            </a:r>
          </a:p>
        </p:txBody>
      </p:sp>
      <p:sp>
        <p:nvSpPr>
          <p:cNvPr id="61" name="Rechteck: abgerundete Ecken 60">
            <a:extLst>
              <a:ext uri="{FF2B5EF4-FFF2-40B4-BE49-F238E27FC236}">
                <a16:creationId xmlns:a16="http://schemas.microsoft.com/office/drawing/2014/main" id="{3D6A67FF-7B81-4E47-B9C4-D6BF370482DE}"/>
              </a:ext>
            </a:extLst>
          </p:cNvPr>
          <p:cNvSpPr/>
          <p:nvPr/>
        </p:nvSpPr>
        <p:spPr>
          <a:xfrm rot="21014479">
            <a:off x="3674493" y="1216731"/>
            <a:ext cx="756000" cy="216000"/>
          </a:xfrm>
          <a:prstGeom prst="roundRect">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800" b="1" dirty="0">
                <a:solidFill>
                  <a:schemeClr val="tx1"/>
                </a:solidFill>
                <a:latin typeface="Century Gothic" panose="020B0502020202020204" pitchFamily="34" charset="0"/>
              </a:rPr>
              <a:t>ISA [DE] 200</a:t>
            </a:r>
          </a:p>
        </p:txBody>
      </p:sp>
      <p:sp>
        <p:nvSpPr>
          <p:cNvPr id="62" name="Textfeld 61">
            <a:extLst>
              <a:ext uri="{FF2B5EF4-FFF2-40B4-BE49-F238E27FC236}">
                <a16:creationId xmlns:a16="http://schemas.microsoft.com/office/drawing/2014/main" id="{9C2C0A88-FF0E-49DE-8D14-DB9C2401DEE3}"/>
              </a:ext>
            </a:extLst>
          </p:cNvPr>
          <p:cNvSpPr txBox="1"/>
          <p:nvPr/>
        </p:nvSpPr>
        <p:spPr>
          <a:xfrm>
            <a:off x="1617808" y="1418107"/>
            <a:ext cx="374571" cy="4932000"/>
          </a:xfrm>
          <a:prstGeom prst="roundRect">
            <a:avLst/>
          </a:prstGeom>
          <a:solidFill>
            <a:srgbClr val="CCECFF"/>
          </a:solidFill>
          <a:ln>
            <a:solidFill>
              <a:srgbClr val="CCECFF"/>
            </a:solidFill>
          </a:ln>
        </p:spPr>
        <p:txBody>
          <a:bodyPr vert="vert270" wrap="square" rtlCol="0" anchor="ctr" anchorCtr="0">
            <a:spAutoFit/>
          </a:bodyPr>
          <a:lstStyle/>
          <a:p>
            <a:pPr algn="ctr"/>
            <a:r>
              <a:rPr lang="de-DE" sz="1000" dirty="0">
                <a:latin typeface="Century Gothic" panose="020B0502020202020204" pitchFamily="34" charset="0"/>
              </a:rPr>
              <a:t>ISA [DE] 300-499: Risikobeurteilung und Reaktionen auf beurteilte Risiken</a:t>
            </a:r>
          </a:p>
        </p:txBody>
      </p:sp>
      <p:pic>
        <p:nvPicPr>
          <p:cNvPr id="63" name="Grafik 62" descr="Hochspannung">
            <a:extLst>
              <a:ext uri="{FF2B5EF4-FFF2-40B4-BE49-F238E27FC236}">
                <a16:creationId xmlns:a16="http://schemas.microsoft.com/office/drawing/2014/main" id="{89D73357-18BC-4E15-B905-8C5582A2283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65329" y="1929434"/>
            <a:ext cx="227332" cy="227332"/>
          </a:xfrm>
          <a:prstGeom prst="rect">
            <a:avLst/>
          </a:prstGeom>
        </p:spPr>
      </p:pic>
      <p:pic>
        <p:nvPicPr>
          <p:cNvPr id="64" name="Grafik 63" descr="Warnung">
            <a:extLst>
              <a:ext uri="{FF2B5EF4-FFF2-40B4-BE49-F238E27FC236}">
                <a16:creationId xmlns:a16="http://schemas.microsoft.com/office/drawing/2014/main" id="{6053C25E-B57A-47BC-897D-7F0694E3F39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235367" y="1467375"/>
            <a:ext cx="318949" cy="318949"/>
          </a:xfrm>
          <a:prstGeom prst="rect">
            <a:avLst/>
          </a:prstGeom>
        </p:spPr>
      </p:pic>
      <p:pic>
        <p:nvPicPr>
          <p:cNvPr id="65" name="Grafik 64" descr="Reizstoff">
            <a:extLst>
              <a:ext uri="{FF2B5EF4-FFF2-40B4-BE49-F238E27FC236}">
                <a16:creationId xmlns:a16="http://schemas.microsoft.com/office/drawing/2014/main" id="{E6F87AE9-35FC-4539-AC62-9E8E88D163B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87366" y="1794843"/>
            <a:ext cx="348001" cy="348001"/>
          </a:xfrm>
          <a:prstGeom prst="rect">
            <a:avLst/>
          </a:prstGeom>
        </p:spPr>
      </p:pic>
      <p:pic>
        <p:nvPicPr>
          <p:cNvPr id="66" name="Grafik 65" descr="Hochspannung">
            <a:extLst>
              <a:ext uri="{FF2B5EF4-FFF2-40B4-BE49-F238E27FC236}">
                <a16:creationId xmlns:a16="http://schemas.microsoft.com/office/drawing/2014/main" id="{87D643D2-FFFB-4AB8-9EC5-1F4D64E7275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83461" y="1908015"/>
            <a:ext cx="227332" cy="227332"/>
          </a:xfrm>
          <a:prstGeom prst="rect">
            <a:avLst/>
          </a:prstGeom>
        </p:spPr>
      </p:pic>
      <p:pic>
        <p:nvPicPr>
          <p:cNvPr id="67" name="Grafik 66" descr="Warnung">
            <a:extLst>
              <a:ext uri="{FF2B5EF4-FFF2-40B4-BE49-F238E27FC236}">
                <a16:creationId xmlns:a16="http://schemas.microsoft.com/office/drawing/2014/main" id="{24AF50C0-4573-4908-BF28-22E03F694B4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78296" y="1218268"/>
            <a:ext cx="318949" cy="318949"/>
          </a:xfrm>
          <a:prstGeom prst="rect">
            <a:avLst/>
          </a:prstGeom>
        </p:spPr>
      </p:pic>
      <p:pic>
        <p:nvPicPr>
          <p:cNvPr id="68" name="Grafik 67" descr="Reizstoff">
            <a:extLst>
              <a:ext uri="{FF2B5EF4-FFF2-40B4-BE49-F238E27FC236}">
                <a16:creationId xmlns:a16="http://schemas.microsoft.com/office/drawing/2014/main" id="{CC3C6495-0DC2-4E9B-A9CD-F10CB13D357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730295" y="1545736"/>
            <a:ext cx="348001" cy="348001"/>
          </a:xfrm>
          <a:prstGeom prst="rect">
            <a:avLst/>
          </a:prstGeom>
        </p:spPr>
      </p:pic>
      <p:pic>
        <p:nvPicPr>
          <p:cNvPr id="69" name="Grafik 68" descr="Hochspannung">
            <a:extLst>
              <a:ext uri="{FF2B5EF4-FFF2-40B4-BE49-F238E27FC236}">
                <a16:creationId xmlns:a16="http://schemas.microsoft.com/office/drawing/2014/main" id="{351DC1A0-BFE7-4FAA-A3B5-4522213688A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26390" y="1658908"/>
            <a:ext cx="227332" cy="227332"/>
          </a:xfrm>
          <a:prstGeom prst="rect">
            <a:avLst/>
          </a:prstGeom>
        </p:spPr>
      </p:pic>
      <p:pic>
        <p:nvPicPr>
          <p:cNvPr id="70" name="Grafik 69" descr="Warnung">
            <a:extLst>
              <a:ext uri="{FF2B5EF4-FFF2-40B4-BE49-F238E27FC236}">
                <a16:creationId xmlns:a16="http://schemas.microsoft.com/office/drawing/2014/main" id="{4CD4A171-C61C-4542-AB70-83B4A521955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03040" y="1845701"/>
            <a:ext cx="246283" cy="246283"/>
          </a:xfrm>
          <a:prstGeom prst="rect">
            <a:avLst/>
          </a:prstGeom>
        </p:spPr>
      </p:pic>
      <p:pic>
        <p:nvPicPr>
          <p:cNvPr id="71" name="Grafik 70" descr="Reizstoff">
            <a:extLst>
              <a:ext uri="{FF2B5EF4-FFF2-40B4-BE49-F238E27FC236}">
                <a16:creationId xmlns:a16="http://schemas.microsoft.com/office/drawing/2014/main" id="{9212DE59-D17F-4B6E-A0F6-C295598B8DA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804042" y="1819865"/>
            <a:ext cx="348001" cy="348001"/>
          </a:xfrm>
          <a:prstGeom prst="rect">
            <a:avLst/>
          </a:prstGeom>
        </p:spPr>
      </p:pic>
      <p:pic>
        <p:nvPicPr>
          <p:cNvPr id="72" name="Grafik 71" descr="Warnung">
            <a:extLst>
              <a:ext uri="{FF2B5EF4-FFF2-40B4-BE49-F238E27FC236}">
                <a16:creationId xmlns:a16="http://schemas.microsoft.com/office/drawing/2014/main" id="{C437649B-D32B-4190-960B-731CC0C2F8D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47014" y="1456911"/>
            <a:ext cx="246283" cy="246283"/>
          </a:xfrm>
          <a:prstGeom prst="rect">
            <a:avLst/>
          </a:prstGeom>
        </p:spPr>
      </p:pic>
      <p:pic>
        <p:nvPicPr>
          <p:cNvPr id="73" name="Grafik 72" descr="Reizstoff">
            <a:extLst>
              <a:ext uri="{FF2B5EF4-FFF2-40B4-BE49-F238E27FC236}">
                <a16:creationId xmlns:a16="http://schemas.microsoft.com/office/drawing/2014/main" id="{D8C9FD59-8B4D-4D54-8AAF-8DCC10C0E6D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59123" y="1482451"/>
            <a:ext cx="348001" cy="348001"/>
          </a:xfrm>
          <a:prstGeom prst="rect">
            <a:avLst/>
          </a:prstGeom>
        </p:spPr>
      </p:pic>
      <p:pic>
        <p:nvPicPr>
          <p:cNvPr id="74" name="Grafik 73" descr="Warnung">
            <a:extLst>
              <a:ext uri="{FF2B5EF4-FFF2-40B4-BE49-F238E27FC236}">
                <a16:creationId xmlns:a16="http://schemas.microsoft.com/office/drawing/2014/main" id="{55C9D462-1346-4B09-BF16-C63F4C3E1EF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67902" y="1898539"/>
            <a:ext cx="246283" cy="246283"/>
          </a:xfrm>
          <a:prstGeom prst="rect">
            <a:avLst/>
          </a:prstGeom>
        </p:spPr>
      </p:pic>
      <p:pic>
        <p:nvPicPr>
          <p:cNvPr id="75" name="Grafik 74" descr="Hochspannung">
            <a:extLst>
              <a:ext uri="{FF2B5EF4-FFF2-40B4-BE49-F238E27FC236}">
                <a16:creationId xmlns:a16="http://schemas.microsoft.com/office/drawing/2014/main" id="{6A3B3248-E460-44BF-A870-FD007C598E1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34473" y="1748711"/>
            <a:ext cx="227332" cy="227332"/>
          </a:xfrm>
          <a:prstGeom prst="rect">
            <a:avLst/>
          </a:prstGeom>
        </p:spPr>
      </p:pic>
      <p:pic>
        <p:nvPicPr>
          <p:cNvPr id="76" name="Grafik 75" descr="Warnung">
            <a:extLst>
              <a:ext uri="{FF2B5EF4-FFF2-40B4-BE49-F238E27FC236}">
                <a16:creationId xmlns:a16="http://schemas.microsoft.com/office/drawing/2014/main" id="{988C77D6-3CF9-47BC-AD5A-7FC4F52E07A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22585" y="1820984"/>
            <a:ext cx="318949" cy="318949"/>
          </a:xfrm>
          <a:prstGeom prst="rect">
            <a:avLst/>
          </a:prstGeom>
        </p:spPr>
      </p:pic>
      <p:pic>
        <p:nvPicPr>
          <p:cNvPr id="77" name="Grafik 76" descr="Reizstoff">
            <a:extLst>
              <a:ext uri="{FF2B5EF4-FFF2-40B4-BE49-F238E27FC236}">
                <a16:creationId xmlns:a16="http://schemas.microsoft.com/office/drawing/2014/main" id="{F1CDB093-24AA-4A34-A2EC-1BE1FB1ABFA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66093" y="1472313"/>
            <a:ext cx="348001" cy="348001"/>
          </a:xfrm>
          <a:prstGeom prst="rect">
            <a:avLst/>
          </a:prstGeom>
        </p:spPr>
      </p:pic>
      <p:pic>
        <p:nvPicPr>
          <p:cNvPr id="78" name="Grafik 77" descr="Hochspannung">
            <a:extLst>
              <a:ext uri="{FF2B5EF4-FFF2-40B4-BE49-F238E27FC236}">
                <a16:creationId xmlns:a16="http://schemas.microsoft.com/office/drawing/2014/main" id="{0CB9FB5A-2794-4FBA-B245-8337CAC712C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80362" y="1344158"/>
            <a:ext cx="227332" cy="227332"/>
          </a:xfrm>
          <a:prstGeom prst="rect">
            <a:avLst/>
          </a:prstGeom>
        </p:spPr>
      </p:pic>
      <p:pic>
        <p:nvPicPr>
          <p:cNvPr id="79" name="Grafik 78" descr="Warnung">
            <a:extLst>
              <a:ext uri="{FF2B5EF4-FFF2-40B4-BE49-F238E27FC236}">
                <a16:creationId xmlns:a16="http://schemas.microsoft.com/office/drawing/2014/main" id="{74D70265-5EB3-4F3B-9402-EB5F5D6E03F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68365" y="1196752"/>
            <a:ext cx="246283" cy="246283"/>
          </a:xfrm>
          <a:prstGeom prst="rect">
            <a:avLst/>
          </a:prstGeom>
        </p:spPr>
      </p:pic>
      <p:pic>
        <p:nvPicPr>
          <p:cNvPr id="80" name="Grafik 79" descr="Reizstoff">
            <a:extLst>
              <a:ext uri="{FF2B5EF4-FFF2-40B4-BE49-F238E27FC236}">
                <a16:creationId xmlns:a16="http://schemas.microsoft.com/office/drawing/2014/main" id="{B4C9F6E1-FFBF-4F6A-82B6-A825BF53998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049639" y="1206462"/>
            <a:ext cx="260554" cy="260554"/>
          </a:xfrm>
          <a:prstGeom prst="rect">
            <a:avLst/>
          </a:prstGeom>
        </p:spPr>
      </p:pic>
      <p:pic>
        <p:nvPicPr>
          <p:cNvPr id="81" name="Grafik 80" descr="Reizstoff">
            <a:extLst>
              <a:ext uri="{FF2B5EF4-FFF2-40B4-BE49-F238E27FC236}">
                <a16:creationId xmlns:a16="http://schemas.microsoft.com/office/drawing/2014/main" id="{0CC79260-AB8F-4C60-8B9B-3BF655A0F44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383411" y="1610585"/>
            <a:ext cx="260554" cy="260554"/>
          </a:xfrm>
          <a:prstGeom prst="rect">
            <a:avLst/>
          </a:prstGeom>
        </p:spPr>
      </p:pic>
      <p:pic>
        <p:nvPicPr>
          <p:cNvPr id="82" name="Grafik 81" descr="Reizstoff">
            <a:extLst>
              <a:ext uri="{FF2B5EF4-FFF2-40B4-BE49-F238E27FC236}">
                <a16:creationId xmlns:a16="http://schemas.microsoft.com/office/drawing/2014/main" id="{26AFB492-6034-4CA6-B7A4-41AAEA585A0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619630" y="1534220"/>
            <a:ext cx="249691" cy="249691"/>
          </a:xfrm>
          <a:prstGeom prst="rect">
            <a:avLst/>
          </a:prstGeom>
        </p:spPr>
      </p:pic>
      <p:pic>
        <p:nvPicPr>
          <p:cNvPr id="83" name="Grafik 82" descr="Hochspannung">
            <a:extLst>
              <a:ext uri="{FF2B5EF4-FFF2-40B4-BE49-F238E27FC236}">
                <a16:creationId xmlns:a16="http://schemas.microsoft.com/office/drawing/2014/main" id="{EDCE74EF-B8BF-47E0-889A-09B951A85C4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04445" y="1237876"/>
            <a:ext cx="227332" cy="227332"/>
          </a:xfrm>
          <a:prstGeom prst="rect">
            <a:avLst/>
          </a:prstGeom>
        </p:spPr>
      </p:pic>
      <p:pic>
        <p:nvPicPr>
          <p:cNvPr id="84" name="Grafik 83" descr="Hochspannung">
            <a:extLst>
              <a:ext uri="{FF2B5EF4-FFF2-40B4-BE49-F238E27FC236}">
                <a16:creationId xmlns:a16="http://schemas.microsoft.com/office/drawing/2014/main" id="{1EE444CC-2366-4990-A0BC-46EF070CFFD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04747" y="1313772"/>
            <a:ext cx="167239" cy="167239"/>
          </a:xfrm>
          <a:prstGeom prst="rect">
            <a:avLst/>
          </a:prstGeom>
        </p:spPr>
      </p:pic>
      <p:pic>
        <p:nvPicPr>
          <p:cNvPr id="85" name="Grafik 84" descr="Hochspannung">
            <a:extLst>
              <a:ext uri="{FF2B5EF4-FFF2-40B4-BE49-F238E27FC236}">
                <a16:creationId xmlns:a16="http://schemas.microsoft.com/office/drawing/2014/main" id="{F3060599-6DB2-4878-8F73-84EBB00267B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0679" y="3286912"/>
            <a:ext cx="227332" cy="227332"/>
          </a:xfrm>
          <a:prstGeom prst="rect">
            <a:avLst/>
          </a:prstGeom>
        </p:spPr>
      </p:pic>
      <p:pic>
        <p:nvPicPr>
          <p:cNvPr id="86" name="Grafik 85" descr="Hochspannung">
            <a:extLst>
              <a:ext uri="{FF2B5EF4-FFF2-40B4-BE49-F238E27FC236}">
                <a16:creationId xmlns:a16="http://schemas.microsoft.com/office/drawing/2014/main" id="{C963EEC4-ADC3-4D06-B2F5-ABCB5FC9364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96177" y="3265492"/>
            <a:ext cx="227332" cy="227332"/>
          </a:xfrm>
          <a:prstGeom prst="rect">
            <a:avLst/>
          </a:prstGeom>
        </p:spPr>
      </p:pic>
      <p:pic>
        <p:nvPicPr>
          <p:cNvPr id="87" name="Grafik 86" descr="Reizstoff">
            <a:extLst>
              <a:ext uri="{FF2B5EF4-FFF2-40B4-BE49-F238E27FC236}">
                <a16:creationId xmlns:a16="http://schemas.microsoft.com/office/drawing/2014/main" id="{ED28F769-869B-4DD8-801C-CE6FF1F6DE4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604048" y="2996952"/>
            <a:ext cx="292285" cy="292285"/>
          </a:xfrm>
          <a:prstGeom prst="rect">
            <a:avLst/>
          </a:prstGeom>
        </p:spPr>
      </p:pic>
      <p:pic>
        <p:nvPicPr>
          <p:cNvPr id="88" name="Grafik 87" descr="Hochspannung">
            <a:extLst>
              <a:ext uri="{FF2B5EF4-FFF2-40B4-BE49-F238E27FC236}">
                <a16:creationId xmlns:a16="http://schemas.microsoft.com/office/drawing/2014/main" id="{B36B2D4A-F59E-4A5E-9D3C-C2A831FD096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01740" y="3016386"/>
            <a:ext cx="227332" cy="227332"/>
          </a:xfrm>
          <a:prstGeom prst="rect">
            <a:avLst/>
          </a:prstGeom>
        </p:spPr>
      </p:pic>
      <p:pic>
        <p:nvPicPr>
          <p:cNvPr id="89" name="Grafik 88" descr="Warnung">
            <a:extLst>
              <a:ext uri="{FF2B5EF4-FFF2-40B4-BE49-F238E27FC236}">
                <a16:creationId xmlns:a16="http://schemas.microsoft.com/office/drawing/2014/main" id="{F2A42CE5-35C0-45BE-B988-8D37D3F240F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01956" y="3224295"/>
            <a:ext cx="246283" cy="246283"/>
          </a:xfrm>
          <a:prstGeom prst="rect">
            <a:avLst/>
          </a:prstGeom>
        </p:spPr>
      </p:pic>
      <p:pic>
        <p:nvPicPr>
          <p:cNvPr id="90" name="Grafik 89" descr="Reizstoff">
            <a:extLst>
              <a:ext uri="{FF2B5EF4-FFF2-40B4-BE49-F238E27FC236}">
                <a16:creationId xmlns:a16="http://schemas.microsoft.com/office/drawing/2014/main" id="{9D13E9A5-85B6-4430-A818-4AD272221EC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79392" y="3177343"/>
            <a:ext cx="348001" cy="348001"/>
          </a:xfrm>
          <a:prstGeom prst="rect">
            <a:avLst/>
          </a:prstGeom>
        </p:spPr>
      </p:pic>
      <p:pic>
        <p:nvPicPr>
          <p:cNvPr id="91" name="Grafik 90" descr="Warnung">
            <a:extLst>
              <a:ext uri="{FF2B5EF4-FFF2-40B4-BE49-F238E27FC236}">
                <a16:creationId xmlns:a16="http://schemas.microsoft.com/office/drawing/2014/main" id="{5FD69C34-6A57-4833-BE64-B20B2423D67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407251" y="2861403"/>
            <a:ext cx="246283" cy="246283"/>
          </a:xfrm>
          <a:prstGeom prst="rect">
            <a:avLst/>
          </a:prstGeom>
        </p:spPr>
      </p:pic>
      <p:pic>
        <p:nvPicPr>
          <p:cNvPr id="92" name="Grafik 91" descr="Reizstoff">
            <a:extLst>
              <a:ext uri="{FF2B5EF4-FFF2-40B4-BE49-F238E27FC236}">
                <a16:creationId xmlns:a16="http://schemas.microsoft.com/office/drawing/2014/main" id="{62137907-585F-48E6-A73D-F13D338C455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5754" y="2864975"/>
            <a:ext cx="348001" cy="348001"/>
          </a:xfrm>
          <a:prstGeom prst="rect">
            <a:avLst/>
          </a:prstGeom>
        </p:spPr>
      </p:pic>
      <p:pic>
        <p:nvPicPr>
          <p:cNvPr id="93" name="Grafik 92" descr="Warnung">
            <a:extLst>
              <a:ext uri="{FF2B5EF4-FFF2-40B4-BE49-F238E27FC236}">
                <a16:creationId xmlns:a16="http://schemas.microsoft.com/office/drawing/2014/main" id="{B681FC61-7EBA-4A7B-B3B9-BAD3C76BC0F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43252" y="3256017"/>
            <a:ext cx="246283" cy="246283"/>
          </a:xfrm>
          <a:prstGeom prst="rect">
            <a:avLst/>
          </a:prstGeom>
        </p:spPr>
      </p:pic>
      <p:pic>
        <p:nvPicPr>
          <p:cNvPr id="94" name="Grafik 93" descr="Hochspannung">
            <a:extLst>
              <a:ext uri="{FF2B5EF4-FFF2-40B4-BE49-F238E27FC236}">
                <a16:creationId xmlns:a16="http://schemas.microsoft.com/office/drawing/2014/main" id="{221E3170-74D1-4E1B-A815-1CC6F114ED5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09823" y="3106189"/>
            <a:ext cx="227332" cy="227332"/>
          </a:xfrm>
          <a:prstGeom prst="rect">
            <a:avLst/>
          </a:prstGeom>
        </p:spPr>
      </p:pic>
      <p:pic>
        <p:nvPicPr>
          <p:cNvPr id="95" name="Grafik 94" descr="Warnung">
            <a:extLst>
              <a:ext uri="{FF2B5EF4-FFF2-40B4-BE49-F238E27FC236}">
                <a16:creationId xmlns:a16="http://schemas.microsoft.com/office/drawing/2014/main" id="{7A5E1ACD-35FF-48C1-85EB-E85AB1172FE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97935" y="3178462"/>
            <a:ext cx="318949" cy="318949"/>
          </a:xfrm>
          <a:prstGeom prst="rect">
            <a:avLst/>
          </a:prstGeom>
        </p:spPr>
      </p:pic>
      <p:pic>
        <p:nvPicPr>
          <p:cNvPr id="96" name="Grafik 95" descr="Reizstoff">
            <a:extLst>
              <a:ext uri="{FF2B5EF4-FFF2-40B4-BE49-F238E27FC236}">
                <a16:creationId xmlns:a16="http://schemas.microsoft.com/office/drawing/2014/main" id="{F55364E2-4614-48FE-9443-400A3E5EFFC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702026" y="2998801"/>
            <a:ext cx="252695" cy="252695"/>
          </a:xfrm>
          <a:prstGeom prst="rect">
            <a:avLst/>
          </a:prstGeom>
        </p:spPr>
      </p:pic>
      <p:pic>
        <p:nvPicPr>
          <p:cNvPr id="97" name="Grafik 96" descr="Hochspannung">
            <a:extLst>
              <a:ext uri="{FF2B5EF4-FFF2-40B4-BE49-F238E27FC236}">
                <a16:creationId xmlns:a16="http://schemas.microsoft.com/office/drawing/2014/main" id="{1053A119-AABD-467E-99EF-BCDC648992A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45493" y="2840724"/>
            <a:ext cx="227332" cy="227332"/>
          </a:xfrm>
          <a:prstGeom prst="rect">
            <a:avLst/>
          </a:prstGeom>
        </p:spPr>
      </p:pic>
      <p:pic>
        <p:nvPicPr>
          <p:cNvPr id="98" name="Grafik 97" descr="Reizstoff">
            <a:extLst>
              <a:ext uri="{FF2B5EF4-FFF2-40B4-BE49-F238E27FC236}">
                <a16:creationId xmlns:a16="http://schemas.microsoft.com/office/drawing/2014/main" id="{D3FC4A70-7F85-4CB6-9935-1D1310C94D1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59420" y="3120514"/>
            <a:ext cx="260554" cy="260554"/>
          </a:xfrm>
          <a:prstGeom prst="rect">
            <a:avLst/>
          </a:prstGeom>
        </p:spPr>
      </p:pic>
      <p:pic>
        <p:nvPicPr>
          <p:cNvPr id="99" name="Grafik 98" descr="Reizstoff">
            <a:extLst>
              <a:ext uri="{FF2B5EF4-FFF2-40B4-BE49-F238E27FC236}">
                <a16:creationId xmlns:a16="http://schemas.microsoft.com/office/drawing/2014/main" id="{F6EA4CAE-A6D5-494E-B41E-8DC761525AE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189025" y="3302497"/>
            <a:ext cx="249691" cy="249691"/>
          </a:xfrm>
          <a:prstGeom prst="rect">
            <a:avLst/>
          </a:prstGeom>
        </p:spPr>
      </p:pic>
      <p:pic>
        <p:nvPicPr>
          <p:cNvPr id="100" name="Grafik 99" descr="Hochspannung">
            <a:extLst>
              <a:ext uri="{FF2B5EF4-FFF2-40B4-BE49-F238E27FC236}">
                <a16:creationId xmlns:a16="http://schemas.microsoft.com/office/drawing/2014/main" id="{52B8015B-D823-4307-891F-127F729AFEE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18111" y="4402661"/>
            <a:ext cx="227332" cy="227332"/>
          </a:xfrm>
          <a:prstGeom prst="rect">
            <a:avLst/>
          </a:prstGeom>
        </p:spPr>
      </p:pic>
      <p:pic>
        <p:nvPicPr>
          <p:cNvPr id="101" name="Grafik 100" descr="Reizstoff">
            <a:extLst>
              <a:ext uri="{FF2B5EF4-FFF2-40B4-BE49-F238E27FC236}">
                <a16:creationId xmlns:a16="http://schemas.microsoft.com/office/drawing/2014/main" id="{99DE3A00-871D-4252-A9BD-5E97F14F80B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76982" y="4147913"/>
            <a:ext cx="239140" cy="239140"/>
          </a:xfrm>
          <a:prstGeom prst="rect">
            <a:avLst/>
          </a:prstGeom>
        </p:spPr>
      </p:pic>
      <p:pic>
        <p:nvPicPr>
          <p:cNvPr id="102" name="Grafik 101" descr="Hochspannung">
            <a:extLst>
              <a:ext uri="{FF2B5EF4-FFF2-40B4-BE49-F238E27FC236}">
                <a16:creationId xmlns:a16="http://schemas.microsoft.com/office/drawing/2014/main" id="{E7E97D09-2991-4E9A-918E-A9422616B81F}"/>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53481" y="4281517"/>
            <a:ext cx="227332" cy="227332"/>
          </a:xfrm>
          <a:prstGeom prst="rect">
            <a:avLst/>
          </a:prstGeom>
        </p:spPr>
      </p:pic>
      <p:pic>
        <p:nvPicPr>
          <p:cNvPr id="103" name="Grafik 102" descr="Warnung">
            <a:extLst>
              <a:ext uri="{FF2B5EF4-FFF2-40B4-BE49-F238E27FC236}">
                <a16:creationId xmlns:a16="http://schemas.microsoft.com/office/drawing/2014/main" id="{933D9857-5F8D-4EA3-BAA6-AB94468CDED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69596" y="4468837"/>
            <a:ext cx="246283" cy="246283"/>
          </a:xfrm>
          <a:prstGeom prst="rect">
            <a:avLst/>
          </a:prstGeom>
        </p:spPr>
      </p:pic>
      <p:pic>
        <p:nvPicPr>
          <p:cNvPr id="104" name="Grafik 103" descr="Reizstoff">
            <a:extLst>
              <a:ext uri="{FF2B5EF4-FFF2-40B4-BE49-F238E27FC236}">
                <a16:creationId xmlns:a16="http://schemas.microsoft.com/office/drawing/2014/main" id="{3CC5D9BD-D954-488A-91FF-B016F592ED1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70499" y="4270628"/>
            <a:ext cx="348001" cy="348001"/>
          </a:xfrm>
          <a:prstGeom prst="rect">
            <a:avLst/>
          </a:prstGeom>
        </p:spPr>
      </p:pic>
      <p:pic>
        <p:nvPicPr>
          <p:cNvPr id="105" name="Grafik 104" descr="Warnung">
            <a:extLst>
              <a:ext uri="{FF2B5EF4-FFF2-40B4-BE49-F238E27FC236}">
                <a16:creationId xmlns:a16="http://schemas.microsoft.com/office/drawing/2014/main" id="{A5CF9DE2-98D6-4EC2-9FEC-7922EAAF704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175846" y="4165791"/>
            <a:ext cx="246283" cy="246283"/>
          </a:xfrm>
          <a:prstGeom prst="rect">
            <a:avLst/>
          </a:prstGeom>
        </p:spPr>
      </p:pic>
      <p:pic>
        <p:nvPicPr>
          <p:cNvPr id="106" name="Grafik 105" descr="Reizstoff">
            <a:extLst>
              <a:ext uri="{FF2B5EF4-FFF2-40B4-BE49-F238E27FC236}">
                <a16:creationId xmlns:a16="http://schemas.microsoft.com/office/drawing/2014/main" id="{A77C94E3-652B-4613-80B8-E5481F3118F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575404" y="4168326"/>
            <a:ext cx="348001" cy="348001"/>
          </a:xfrm>
          <a:prstGeom prst="rect">
            <a:avLst/>
          </a:prstGeom>
        </p:spPr>
      </p:pic>
      <p:pic>
        <p:nvPicPr>
          <p:cNvPr id="107" name="Grafik 106" descr="Warnung">
            <a:extLst>
              <a:ext uri="{FF2B5EF4-FFF2-40B4-BE49-F238E27FC236}">
                <a16:creationId xmlns:a16="http://schemas.microsoft.com/office/drawing/2014/main" id="{AA82F50A-EF53-4866-8D0B-520BC3E7A5F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04930" y="4441702"/>
            <a:ext cx="246283" cy="246283"/>
          </a:xfrm>
          <a:prstGeom prst="rect">
            <a:avLst/>
          </a:prstGeom>
        </p:spPr>
      </p:pic>
      <p:pic>
        <p:nvPicPr>
          <p:cNvPr id="108" name="Grafik 107" descr="Hochspannung">
            <a:extLst>
              <a:ext uri="{FF2B5EF4-FFF2-40B4-BE49-F238E27FC236}">
                <a16:creationId xmlns:a16="http://schemas.microsoft.com/office/drawing/2014/main" id="{017FC24B-7E8E-484F-B51E-27766F08259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40098" y="4244157"/>
            <a:ext cx="227332" cy="227332"/>
          </a:xfrm>
          <a:prstGeom prst="rect">
            <a:avLst/>
          </a:prstGeom>
        </p:spPr>
      </p:pic>
      <p:pic>
        <p:nvPicPr>
          <p:cNvPr id="109" name="Grafik 108" descr="Reizstoff">
            <a:extLst>
              <a:ext uri="{FF2B5EF4-FFF2-40B4-BE49-F238E27FC236}">
                <a16:creationId xmlns:a16="http://schemas.microsoft.com/office/drawing/2014/main" id="{8F7BB9D5-584A-4C0C-95F6-A9AA007A9D2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446761" y="4394283"/>
            <a:ext cx="260554" cy="260554"/>
          </a:xfrm>
          <a:prstGeom prst="rect">
            <a:avLst/>
          </a:prstGeom>
        </p:spPr>
      </p:pic>
      <p:pic>
        <p:nvPicPr>
          <p:cNvPr id="110" name="Grafik 109" descr="Reizstoff">
            <a:extLst>
              <a:ext uri="{FF2B5EF4-FFF2-40B4-BE49-F238E27FC236}">
                <a16:creationId xmlns:a16="http://schemas.microsoft.com/office/drawing/2014/main" id="{BC3AC023-7184-4543-AC32-BE505DF3BCD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18527" y="4441702"/>
            <a:ext cx="249691" cy="249691"/>
          </a:xfrm>
          <a:prstGeom prst="rect">
            <a:avLst/>
          </a:prstGeom>
        </p:spPr>
      </p:pic>
      <p:pic>
        <p:nvPicPr>
          <p:cNvPr id="111" name="Grafik 110" descr="Reizstoff">
            <a:extLst>
              <a:ext uri="{FF2B5EF4-FFF2-40B4-BE49-F238E27FC236}">
                <a16:creationId xmlns:a16="http://schemas.microsoft.com/office/drawing/2014/main" id="{BCC24C21-247C-46A9-9EF7-F7D6BB08011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80324" y="5466285"/>
            <a:ext cx="246283" cy="246283"/>
          </a:xfrm>
          <a:prstGeom prst="rect">
            <a:avLst/>
          </a:prstGeom>
        </p:spPr>
      </p:pic>
      <p:pic>
        <p:nvPicPr>
          <p:cNvPr id="112" name="Grafik 111" descr="Warnung">
            <a:extLst>
              <a:ext uri="{FF2B5EF4-FFF2-40B4-BE49-F238E27FC236}">
                <a16:creationId xmlns:a16="http://schemas.microsoft.com/office/drawing/2014/main" id="{DE55815B-C74A-4363-9C11-9D99DD4F0CD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22466" y="5442089"/>
            <a:ext cx="246283" cy="246283"/>
          </a:xfrm>
          <a:prstGeom prst="rect">
            <a:avLst/>
          </a:prstGeom>
        </p:spPr>
      </p:pic>
      <p:pic>
        <p:nvPicPr>
          <p:cNvPr id="113" name="Grafik 112" descr="Hochspannung">
            <a:extLst>
              <a:ext uri="{FF2B5EF4-FFF2-40B4-BE49-F238E27FC236}">
                <a16:creationId xmlns:a16="http://schemas.microsoft.com/office/drawing/2014/main" id="{10199E6A-0B9D-4F83-8681-3CC13E81B90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44654" y="5518515"/>
            <a:ext cx="227332" cy="227332"/>
          </a:xfrm>
          <a:prstGeom prst="rect">
            <a:avLst/>
          </a:prstGeom>
        </p:spPr>
      </p:pic>
      <p:pic>
        <p:nvPicPr>
          <p:cNvPr id="114" name="Grafik 113" descr="Hochspannung">
            <a:extLst>
              <a:ext uri="{FF2B5EF4-FFF2-40B4-BE49-F238E27FC236}">
                <a16:creationId xmlns:a16="http://schemas.microsoft.com/office/drawing/2014/main" id="{8FD585C8-287D-405D-A500-62D4A36D586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74010" y="5567797"/>
            <a:ext cx="227332" cy="227332"/>
          </a:xfrm>
          <a:prstGeom prst="rect">
            <a:avLst/>
          </a:prstGeom>
        </p:spPr>
      </p:pic>
      <p:cxnSp>
        <p:nvCxnSpPr>
          <p:cNvPr id="115" name="Gerade Verbindung mit Pfeil 114">
            <a:extLst>
              <a:ext uri="{FF2B5EF4-FFF2-40B4-BE49-F238E27FC236}">
                <a16:creationId xmlns:a16="http://schemas.microsoft.com/office/drawing/2014/main" id="{346A3785-0755-4B99-AC95-644296DAB685}"/>
              </a:ext>
            </a:extLst>
          </p:cNvPr>
          <p:cNvCxnSpPr>
            <a:cxnSpLocks/>
          </p:cNvCxnSpPr>
          <p:nvPr/>
        </p:nvCxnSpPr>
        <p:spPr>
          <a:xfrm flipH="1">
            <a:off x="8265329" y="4251254"/>
            <a:ext cx="192395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6" name="Textfeld 115">
            <a:extLst>
              <a:ext uri="{FF2B5EF4-FFF2-40B4-BE49-F238E27FC236}">
                <a16:creationId xmlns:a16="http://schemas.microsoft.com/office/drawing/2014/main" id="{0B22178D-759B-4EDD-A22D-B9F5EC29BFDC}"/>
              </a:ext>
            </a:extLst>
          </p:cNvPr>
          <p:cNvSpPr txBox="1"/>
          <p:nvPr/>
        </p:nvSpPr>
        <p:spPr>
          <a:xfrm>
            <a:off x="8298878" y="3882314"/>
            <a:ext cx="1890410" cy="400110"/>
          </a:xfrm>
          <a:prstGeom prst="rect">
            <a:avLst/>
          </a:prstGeom>
          <a:noFill/>
        </p:spPr>
        <p:txBody>
          <a:bodyPr wrap="square" rtlCol="0">
            <a:spAutoFit/>
          </a:bodyPr>
          <a:lstStyle/>
          <a:p>
            <a:pPr algn="ctr"/>
            <a:r>
              <a:rPr lang="de-DE" sz="1000" dirty="0">
                <a:latin typeface="Century Gothic" panose="020B0502020202020204" pitchFamily="34" charset="0"/>
              </a:rPr>
              <a:t>Festlegung einer Wesentlichkeitsgrenze</a:t>
            </a:r>
          </a:p>
        </p:txBody>
      </p:sp>
      <p:sp>
        <p:nvSpPr>
          <p:cNvPr id="117" name="Textfeld 116">
            <a:extLst>
              <a:ext uri="{FF2B5EF4-FFF2-40B4-BE49-F238E27FC236}">
                <a16:creationId xmlns:a16="http://schemas.microsoft.com/office/drawing/2014/main" id="{C6974D18-4A3F-4DA7-996A-4F1E9DE7F6BC}"/>
              </a:ext>
            </a:extLst>
          </p:cNvPr>
          <p:cNvSpPr txBox="1"/>
          <p:nvPr/>
        </p:nvSpPr>
        <p:spPr>
          <a:xfrm>
            <a:off x="8255633" y="5092916"/>
            <a:ext cx="1906599" cy="400110"/>
          </a:xfrm>
          <a:prstGeom prst="rect">
            <a:avLst/>
          </a:prstGeom>
          <a:noFill/>
        </p:spPr>
        <p:txBody>
          <a:bodyPr wrap="square" rtlCol="0">
            <a:spAutoFit/>
          </a:bodyPr>
          <a:lstStyle/>
          <a:p>
            <a:pPr algn="ctr"/>
            <a:r>
              <a:rPr lang="de-DE" sz="1000" dirty="0">
                <a:latin typeface="Century Gothic" panose="020B0502020202020204" pitchFamily="34" charset="0"/>
              </a:rPr>
              <a:t>„Erneute“ Beurteilung der Wesentlichkeitsgrenze</a:t>
            </a:r>
          </a:p>
        </p:txBody>
      </p:sp>
      <p:cxnSp>
        <p:nvCxnSpPr>
          <p:cNvPr id="118" name="Gerade Verbindung mit Pfeil 117">
            <a:extLst>
              <a:ext uri="{FF2B5EF4-FFF2-40B4-BE49-F238E27FC236}">
                <a16:creationId xmlns:a16="http://schemas.microsoft.com/office/drawing/2014/main" id="{4BDE6FD1-1DC8-41CA-AAC5-0A0269763815}"/>
              </a:ext>
            </a:extLst>
          </p:cNvPr>
          <p:cNvCxnSpPr>
            <a:cxnSpLocks/>
          </p:cNvCxnSpPr>
          <p:nvPr/>
        </p:nvCxnSpPr>
        <p:spPr>
          <a:xfrm flipH="1">
            <a:off x="8255633" y="5467720"/>
            <a:ext cx="192395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Gerade Verbindung mit Pfeil 118">
            <a:extLst>
              <a:ext uri="{FF2B5EF4-FFF2-40B4-BE49-F238E27FC236}">
                <a16:creationId xmlns:a16="http://schemas.microsoft.com/office/drawing/2014/main" id="{202750DE-C993-4849-B2EB-C097D3DF396B}"/>
              </a:ext>
            </a:extLst>
          </p:cNvPr>
          <p:cNvCxnSpPr/>
          <p:nvPr/>
        </p:nvCxnSpPr>
        <p:spPr>
          <a:xfrm>
            <a:off x="2013154" y="2396844"/>
            <a:ext cx="18561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0" name="Textfeld 119">
            <a:extLst>
              <a:ext uri="{FF2B5EF4-FFF2-40B4-BE49-F238E27FC236}">
                <a16:creationId xmlns:a16="http://schemas.microsoft.com/office/drawing/2014/main" id="{91541EC0-14D8-46C4-96A0-3C9D6B7A7122}"/>
              </a:ext>
            </a:extLst>
          </p:cNvPr>
          <p:cNvSpPr txBox="1"/>
          <p:nvPr/>
        </p:nvSpPr>
        <p:spPr>
          <a:xfrm>
            <a:off x="2005375" y="2023846"/>
            <a:ext cx="1863945" cy="400110"/>
          </a:xfrm>
          <a:prstGeom prst="rect">
            <a:avLst/>
          </a:prstGeom>
          <a:noFill/>
        </p:spPr>
        <p:txBody>
          <a:bodyPr wrap="square" rtlCol="0">
            <a:spAutoFit/>
          </a:bodyPr>
          <a:lstStyle/>
          <a:p>
            <a:r>
              <a:rPr lang="de-DE" sz="1000" dirty="0">
                <a:latin typeface="Century Gothic" panose="020B0502020202020204" pitchFamily="34" charset="0"/>
              </a:rPr>
              <a:t>Welche Risiken haben Einfluss auf den Abschluss?</a:t>
            </a:r>
          </a:p>
        </p:txBody>
      </p:sp>
      <p:sp>
        <p:nvSpPr>
          <p:cNvPr id="121" name="Rechteck: abgerundete Ecken 120">
            <a:extLst>
              <a:ext uri="{FF2B5EF4-FFF2-40B4-BE49-F238E27FC236}">
                <a16:creationId xmlns:a16="http://schemas.microsoft.com/office/drawing/2014/main" id="{C496091E-7467-4410-B825-ACE1C1F40008}"/>
              </a:ext>
            </a:extLst>
          </p:cNvPr>
          <p:cNvSpPr/>
          <p:nvPr/>
        </p:nvSpPr>
        <p:spPr>
          <a:xfrm>
            <a:off x="2565612" y="3653300"/>
            <a:ext cx="756000" cy="216000"/>
          </a:xfrm>
          <a:prstGeom prst="roundRect">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800" b="1" dirty="0">
                <a:solidFill>
                  <a:schemeClr val="tx1"/>
                </a:solidFill>
                <a:latin typeface="Century Gothic" panose="020B0502020202020204" pitchFamily="34" charset="0"/>
              </a:rPr>
              <a:t>ISA [DE] 300</a:t>
            </a:r>
          </a:p>
        </p:txBody>
      </p:sp>
      <p:cxnSp>
        <p:nvCxnSpPr>
          <p:cNvPr id="122" name="Gerade Verbindung mit Pfeil 121">
            <a:extLst>
              <a:ext uri="{FF2B5EF4-FFF2-40B4-BE49-F238E27FC236}">
                <a16:creationId xmlns:a16="http://schemas.microsoft.com/office/drawing/2014/main" id="{D174BA87-C7B9-4EA8-9DF4-2DC6FA4AB949}"/>
              </a:ext>
            </a:extLst>
          </p:cNvPr>
          <p:cNvCxnSpPr/>
          <p:nvPr/>
        </p:nvCxnSpPr>
        <p:spPr>
          <a:xfrm>
            <a:off x="2027400" y="3601014"/>
            <a:ext cx="18561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3" name="Textfeld 122">
            <a:extLst>
              <a:ext uri="{FF2B5EF4-FFF2-40B4-BE49-F238E27FC236}">
                <a16:creationId xmlns:a16="http://schemas.microsoft.com/office/drawing/2014/main" id="{F8773540-AA1D-4CA8-B3A3-96D423BF91D7}"/>
              </a:ext>
            </a:extLst>
          </p:cNvPr>
          <p:cNvSpPr txBox="1"/>
          <p:nvPr/>
        </p:nvSpPr>
        <p:spPr>
          <a:xfrm>
            <a:off x="2019621" y="3228016"/>
            <a:ext cx="1863945" cy="400110"/>
          </a:xfrm>
          <a:prstGeom prst="rect">
            <a:avLst/>
          </a:prstGeom>
          <a:noFill/>
        </p:spPr>
        <p:txBody>
          <a:bodyPr wrap="square" rtlCol="0">
            <a:spAutoFit/>
          </a:bodyPr>
          <a:lstStyle/>
          <a:p>
            <a:r>
              <a:rPr lang="de-DE" sz="1000" dirty="0">
                <a:latin typeface="Century Gothic" panose="020B0502020202020204" pitchFamily="34" charset="0"/>
              </a:rPr>
              <a:t>Welche Risiken haben Einfluss auf den Abschluss?</a:t>
            </a:r>
          </a:p>
        </p:txBody>
      </p:sp>
      <p:sp>
        <p:nvSpPr>
          <p:cNvPr id="124" name="Rechteck: abgerundete Ecken 123">
            <a:extLst>
              <a:ext uri="{FF2B5EF4-FFF2-40B4-BE49-F238E27FC236}">
                <a16:creationId xmlns:a16="http://schemas.microsoft.com/office/drawing/2014/main" id="{912C6276-62B7-402B-B6C7-8BDA836825CD}"/>
              </a:ext>
            </a:extLst>
          </p:cNvPr>
          <p:cNvSpPr/>
          <p:nvPr/>
        </p:nvSpPr>
        <p:spPr>
          <a:xfrm>
            <a:off x="2551366" y="4914973"/>
            <a:ext cx="756000" cy="216000"/>
          </a:xfrm>
          <a:prstGeom prst="roundRect">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800" b="1" dirty="0">
                <a:solidFill>
                  <a:schemeClr val="tx1"/>
                </a:solidFill>
                <a:latin typeface="Century Gothic" panose="020B0502020202020204" pitchFamily="34" charset="0"/>
              </a:rPr>
              <a:t>ISA [DE] 330</a:t>
            </a:r>
          </a:p>
        </p:txBody>
      </p:sp>
      <p:cxnSp>
        <p:nvCxnSpPr>
          <p:cNvPr id="125" name="Gerade Verbindung mit Pfeil 124">
            <a:extLst>
              <a:ext uri="{FF2B5EF4-FFF2-40B4-BE49-F238E27FC236}">
                <a16:creationId xmlns:a16="http://schemas.microsoft.com/office/drawing/2014/main" id="{A52CFF9A-CC90-432D-B978-01BF313547FC}"/>
              </a:ext>
            </a:extLst>
          </p:cNvPr>
          <p:cNvCxnSpPr/>
          <p:nvPr/>
        </p:nvCxnSpPr>
        <p:spPr>
          <a:xfrm>
            <a:off x="2013154" y="4862687"/>
            <a:ext cx="18561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6" name="Textfeld 125">
            <a:extLst>
              <a:ext uri="{FF2B5EF4-FFF2-40B4-BE49-F238E27FC236}">
                <a16:creationId xmlns:a16="http://schemas.microsoft.com/office/drawing/2014/main" id="{57F7F07A-DF74-4906-AE64-28CCCB1077C9}"/>
              </a:ext>
            </a:extLst>
          </p:cNvPr>
          <p:cNvSpPr txBox="1"/>
          <p:nvPr/>
        </p:nvSpPr>
        <p:spPr>
          <a:xfrm>
            <a:off x="2005375" y="4201883"/>
            <a:ext cx="1863945" cy="707886"/>
          </a:xfrm>
          <a:prstGeom prst="rect">
            <a:avLst/>
          </a:prstGeom>
          <a:noFill/>
        </p:spPr>
        <p:txBody>
          <a:bodyPr wrap="square" rtlCol="0">
            <a:spAutoFit/>
          </a:bodyPr>
          <a:lstStyle/>
          <a:p>
            <a:r>
              <a:rPr lang="de-DE" sz="1000" dirty="0">
                <a:latin typeface="Century Gothic" panose="020B0502020202020204" pitchFamily="34" charset="0"/>
              </a:rPr>
              <a:t>Auswahl konkreter Prüfungshandlungen, die auf spezielle Risiken abstellen</a:t>
            </a:r>
          </a:p>
        </p:txBody>
      </p:sp>
      <p:sp>
        <p:nvSpPr>
          <p:cNvPr id="127" name="Rechteck: abgerundete Ecken 126">
            <a:extLst>
              <a:ext uri="{FF2B5EF4-FFF2-40B4-BE49-F238E27FC236}">
                <a16:creationId xmlns:a16="http://schemas.microsoft.com/office/drawing/2014/main" id="{6F7A56B2-F49C-42CE-85F2-B6BCC674D521}"/>
              </a:ext>
            </a:extLst>
          </p:cNvPr>
          <p:cNvSpPr/>
          <p:nvPr/>
        </p:nvSpPr>
        <p:spPr>
          <a:xfrm>
            <a:off x="2573391" y="6069083"/>
            <a:ext cx="756000" cy="216000"/>
          </a:xfrm>
          <a:prstGeom prst="roundRect">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de-DE" sz="800" b="1" dirty="0">
                <a:solidFill>
                  <a:schemeClr val="tx1"/>
                </a:solidFill>
                <a:latin typeface="Century Gothic" panose="020B0502020202020204" pitchFamily="34" charset="0"/>
              </a:rPr>
              <a:t>ISA [DE] 450</a:t>
            </a:r>
          </a:p>
        </p:txBody>
      </p:sp>
      <p:cxnSp>
        <p:nvCxnSpPr>
          <p:cNvPr id="128" name="Gerade Verbindung mit Pfeil 127">
            <a:extLst>
              <a:ext uri="{FF2B5EF4-FFF2-40B4-BE49-F238E27FC236}">
                <a16:creationId xmlns:a16="http://schemas.microsoft.com/office/drawing/2014/main" id="{33F880DC-7304-43CA-B66A-565675AF9B35}"/>
              </a:ext>
            </a:extLst>
          </p:cNvPr>
          <p:cNvCxnSpPr/>
          <p:nvPr/>
        </p:nvCxnSpPr>
        <p:spPr>
          <a:xfrm>
            <a:off x="2035179" y="6016797"/>
            <a:ext cx="1856167"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9" name="Textfeld 128">
            <a:extLst>
              <a:ext uri="{FF2B5EF4-FFF2-40B4-BE49-F238E27FC236}">
                <a16:creationId xmlns:a16="http://schemas.microsoft.com/office/drawing/2014/main" id="{16C46754-E8F4-4BA4-B43B-4279DD916989}"/>
              </a:ext>
            </a:extLst>
          </p:cNvPr>
          <p:cNvSpPr txBox="1"/>
          <p:nvPr/>
        </p:nvSpPr>
        <p:spPr>
          <a:xfrm>
            <a:off x="2027400" y="5354239"/>
            <a:ext cx="1863945" cy="707886"/>
          </a:xfrm>
          <a:prstGeom prst="rect">
            <a:avLst/>
          </a:prstGeom>
          <a:noFill/>
        </p:spPr>
        <p:txBody>
          <a:bodyPr wrap="square" rtlCol="0">
            <a:spAutoFit/>
          </a:bodyPr>
          <a:lstStyle/>
          <a:p>
            <a:r>
              <a:rPr lang="de-DE" sz="1000" dirty="0">
                <a:latin typeface="Century Gothic" panose="020B0502020202020204" pitchFamily="34" charset="0"/>
              </a:rPr>
              <a:t>Überlegungen, welche Auswirkungen tatsächlich festgestellte „Fehler“ haben</a:t>
            </a:r>
          </a:p>
        </p:txBody>
      </p:sp>
      <p:sp>
        <p:nvSpPr>
          <p:cNvPr id="130" name="Ellipse 129">
            <a:extLst>
              <a:ext uri="{FF2B5EF4-FFF2-40B4-BE49-F238E27FC236}">
                <a16:creationId xmlns:a16="http://schemas.microsoft.com/office/drawing/2014/main" id="{E77CDFE1-BB5A-44DE-A3D5-D5561F89D1D7}"/>
              </a:ext>
            </a:extLst>
          </p:cNvPr>
          <p:cNvSpPr/>
          <p:nvPr/>
        </p:nvSpPr>
        <p:spPr>
          <a:xfrm rot="315473">
            <a:off x="3548191" y="1339942"/>
            <a:ext cx="171583" cy="169253"/>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dirty="0">
                <a:solidFill>
                  <a:schemeClr val="tx1"/>
                </a:solidFill>
                <a:latin typeface="Century Gothic" panose="020B0502020202020204" pitchFamily="34" charset="0"/>
              </a:rPr>
              <a:t>1</a:t>
            </a:r>
            <a:endParaRPr lang="de-DE" sz="1050" b="1" dirty="0">
              <a:solidFill>
                <a:schemeClr val="tx1"/>
              </a:solidFill>
              <a:latin typeface="Century Gothic" panose="020B0502020202020204" pitchFamily="34" charset="0"/>
            </a:endParaRPr>
          </a:p>
        </p:txBody>
      </p:sp>
      <p:sp>
        <p:nvSpPr>
          <p:cNvPr id="131" name="Ellipse 130">
            <a:extLst>
              <a:ext uri="{FF2B5EF4-FFF2-40B4-BE49-F238E27FC236}">
                <a16:creationId xmlns:a16="http://schemas.microsoft.com/office/drawing/2014/main" id="{1B904EFD-0BC5-4271-B9AA-94F00C971C5A}"/>
              </a:ext>
            </a:extLst>
          </p:cNvPr>
          <p:cNvSpPr/>
          <p:nvPr/>
        </p:nvSpPr>
        <p:spPr>
          <a:xfrm>
            <a:off x="2451443" y="2472597"/>
            <a:ext cx="171583" cy="169253"/>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dirty="0">
                <a:solidFill>
                  <a:schemeClr val="tx1"/>
                </a:solidFill>
                <a:latin typeface="Century Gothic" panose="020B0502020202020204" pitchFamily="34" charset="0"/>
              </a:rPr>
              <a:t>2</a:t>
            </a:r>
            <a:endParaRPr lang="de-DE" sz="1050" b="1" dirty="0">
              <a:solidFill>
                <a:schemeClr val="tx1"/>
              </a:solidFill>
              <a:latin typeface="Century Gothic" panose="020B0502020202020204" pitchFamily="34" charset="0"/>
            </a:endParaRPr>
          </a:p>
        </p:txBody>
      </p:sp>
      <p:sp>
        <p:nvSpPr>
          <p:cNvPr id="132" name="Ellipse 131">
            <a:extLst>
              <a:ext uri="{FF2B5EF4-FFF2-40B4-BE49-F238E27FC236}">
                <a16:creationId xmlns:a16="http://schemas.microsoft.com/office/drawing/2014/main" id="{151207B6-F58A-40FB-935B-1F488D9A3427}"/>
              </a:ext>
            </a:extLst>
          </p:cNvPr>
          <p:cNvSpPr/>
          <p:nvPr/>
        </p:nvSpPr>
        <p:spPr>
          <a:xfrm>
            <a:off x="2447007" y="3672786"/>
            <a:ext cx="171583" cy="169253"/>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dirty="0">
                <a:solidFill>
                  <a:schemeClr val="tx1"/>
                </a:solidFill>
                <a:latin typeface="Century Gothic" panose="020B0502020202020204" pitchFamily="34" charset="0"/>
              </a:rPr>
              <a:t>3</a:t>
            </a:r>
            <a:endParaRPr lang="de-DE" sz="1050" b="1" dirty="0">
              <a:solidFill>
                <a:schemeClr val="tx1"/>
              </a:solidFill>
              <a:latin typeface="Century Gothic" panose="020B0502020202020204" pitchFamily="34" charset="0"/>
            </a:endParaRPr>
          </a:p>
        </p:txBody>
      </p:sp>
      <p:sp>
        <p:nvSpPr>
          <p:cNvPr id="133" name="Ellipse 132">
            <a:extLst>
              <a:ext uri="{FF2B5EF4-FFF2-40B4-BE49-F238E27FC236}">
                <a16:creationId xmlns:a16="http://schemas.microsoft.com/office/drawing/2014/main" id="{1CB9E633-29D4-49BA-AFA6-0B18F8A1BA55}"/>
              </a:ext>
            </a:extLst>
          </p:cNvPr>
          <p:cNvSpPr/>
          <p:nvPr/>
        </p:nvSpPr>
        <p:spPr>
          <a:xfrm>
            <a:off x="2447008" y="4934608"/>
            <a:ext cx="171583" cy="169253"/>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dirty="0">
                <a:solidFill>
                  <a:schemeClr val="tx1"/>
                </a:solidFill>
                <a:latin typeface="Century Gothic" panose="020B0502020202020204" pitchFamily="34" charset="0"/>
              </a:rPr>
              <a:t>5</a:t>
            </a:r>
            <a:endParaRPr lang="de-DE" sz="1050" b="1" dirty="0">
              <a:solidFill>
                <a:schemeClr val="tx1"/>
              </a:solidFill>
              <a:latin typeface="Century Gothic" panose="020B0502020202020204" pitchFamily="34" charset="0"/>
            </a:endParaRPr>
          </a:p>
        </p:txBody>
      </p:sp>
      <p:sp>
        <p:nvSpPr>
          <p:cNvPr id="134" name="Ellipse 133">
            <a:extLst>
              <a:ext uri="{FF2B5EF4-FFF2-40B4-BE49-F238E27FC236}">
                <a16:creationId xmlns:a16="http://schemas.microsoft.com/office/drawing/2014/main" id="{7D786CF2-E4AC-4096-A6D3-8B982835FDA2}"/>
              </a:ext>
            </a:extLst>
          </p:cNvPr>
          <p:cNvSpPr/>
          <p:nvPr/>
        </p:nvSpPr>
        <p:spPr>
          <a:xfrm>
            <a:off x="2451443" y="6097249"/>
            <a:ext cx="171583" cy="169253"/>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dirty="0">
                <a:solidFill>
                  <a:schemeClr val="tx1"/>
                </a:solidFill>
                <a:latin typeface="Century Gothic" panose="020B0502020202020204" pitchFamily="34" charset="0"/>
              </a:rPr>
              <a:t>6</a:t>
            </a:r>
            <a:endParaRPr lang="de-DE" sz="1050" b="1" dirty="0">
              <a:solidFill>
                <a:schemeClr val="tx1"/>
              </a:solidFill>
              <a:latin typeface="Century Gothic" panose="020B0502020202020204" pitchFamily="34" charset="0"/>
            </a:endParaRPr>
          </a:p>
        </p:txBody>
      </p:sp>
      <p:sp>
        <p:nvSpPr>
          <p:cNvPr id="135" name="Ellipse 134">
            <a:extLst>
              <a:ext uri="{FF2B5EF4-FFF2-40B4-BE49-F238E27FC236}">
                <a16:creationId xmlns:a16="http://schemas.microsoft.com/office/drawing/2014/main" id="{0CC98D78-6F97-4E6B-9F49-84D842A73C8D}"/>
              </a:ext>
            </a:extLst>
          </p:cNvPr>
          <p:cNvSpPr/>
          <p:nvPr/>
        </p:nvSpPr>
        <p:spPr>
          <a:xfrm>
            <a:off x="8750413" y="4337908"/>
            <a:ext cx="171583" cy="169253"/>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1" dirty="0">
                <a:solidFill>
                  <a:schemeClr val="tx1"/>
                </a:solidFill>
                <a:latin typeface="Century Gothic" panose="020B0502020202020204" pitchFamily="34" charset="0"/>
              </a:rPr>
              <a:t>4</a:t>
            </a:r>
            <a:endParaRPr lang="de-DE" sz="1050" b="1" dirty="0">
              <a:solidFill>
                <a:schemeClr val="tx1"/>
              </a:solidFill>
              <a:latin typeface="Century Gothic" panose="020B0502020202020204" pitchFamily="34" charset="0"/>
            </a:endParaRPr>
          </a:p>
        </p:txBody>
      </p:sp>
    </p:spTree>
    <p:extLst>
      <p:ext uri="{BB962C8B-B14F-4D97-AF65-F5344CB8AC3E}">
        <p14:creationId xmlns:p14="http://schemas.microsoft.com/office/powerpoint/2010/main" val="219454196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4.5.2 Kumulierung identifizierter falscher Darstellungen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graphicFrame>
        <p:nvGraphicFramePr>
          <p:cNvPr id="2" name="Tabelle 1">
            <a:extLst>
              <a:ext uri="{FF2B5EF4-FFF2-40B4-BE49-F238E27FC236}">
                <a16:creationId xmlns:a16="http://schemas.microsoft.com/office/drawing/2014/main" id="{68B4FC89-D4D2-4F6F-BF73-A7BFC50E09BE}"/>
              </a:ext>
            </a:extLst>
          </p:cNvPr>
          <p:cNvGraphicFramePr>
            <a:graphicFrameLocks noGrp="1"/>
          </p:cNvGraphicFramePr>
          <p:nvPr>
            <p:extLst>
              <p:ext uri="{D42A27DB-BD31-4B8C-83A1-F6EECF244321}">
                <p14:modId xmlns:p14="http://schemas.microsoft.com/office/powerpoint/2010/main" val="3067937538"/>
              </p:ext>
            </p:extLst>
          </p:nvPr>
        </p:nvGraphicFramePr>
        <p:xfrm>
          <a:off x="1307344" y="1770892"/>
          <a:ext cx="10009111" cy="3249930"/>
        </p:xfrm>
        <a:graphic>
          <a:graphicData uri="http://schemas.openxmlformats.org/drawingml/2006/table">
            <a:tbl>
              <a:tblPr firstRow="1" firstCol="1" bandRow="1">
                <a:tableStyleId>{5C22544A-7EE6-4342-B048-85BDC9FD1C3A}</a:tableStyleId>
              </a:tblPr>
              <a:tblGrid>
                <a:gridCol w="5003877">
                  <a:extLst>
                    <a:ext uri="{9D8B030D-6E8A-4147-A177-3AD203B41FA5}">
                      <a16:colId xmlns:a16="http://schemas.microsoft.com/office/drawing/2014/main" val="2995816219"/>
                    </a:ext>
                  </a:extLst>
                </a:gridCol>
                <a:gridCol w="5005234">
                  <a:extLst>
                    <a:ext uri="{9D8B030D-6E8A-4147-A177-3AD203B41FA5}">
                      <a16:colId xmlns:a16="http://schemas.microsoft.com/office/drawing/2014/main" val="2236239702"/>
                    </a:ext>
                  </a:extLst>
                </a:gridCol>
              </a:tblGrid>
              <a:tr h="0">
                <a:tc gridSpan="2">
                  <a:txBody>
                    <a:bodyPr/>
                    <a:lstStyle/>
                    <a:p>
                      <a:pPr marL="0" algn="ctr">
                        <a:spcBef>
                          <a:spcPts val="0"/>
                        </a:spcBef>
                        <a:spcAft>
                          <a:spcPts val="0"/>
                        </a:spcAft>
                      </a:pPr>
                      <a:r>
                        <a:rPr lang="de-DE" sz="1600" dirty="0">
                          <a:solidFill>
                            <a:srgbClr val="FF0000"/>
                          </a:solidFill>
                          <a:effectLst/>
                          <a:latin typeface="Century Gothic" panose="020B0502020202020204" pitchFamily="34" charset="0"/>
                        </a:rPr>
                        <a:t>Beachte: </a:t>
                      </a:r>
                      <a:r>
                        <a:rPr lang="de-DE" sz="1600" dirty="0">
                          <a:solidFill>
                            <a:schemeClr val="tx1"/>
                          </a:solidFill>
                          <a:effectLst/>
                          <a:latin typeface="Century Gothic" panose="020B0502020202020204" pitchFamily="34" charset="0"/>
                        </a:rPr>
                        <a:t>Abgrenzung</a:t>
                      </a:r>
                      <a:endParaRPr lang="de-DE" sz="16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hMerge="1">
                  <a:txBody>
                    <a:bodyPr/>
                    <a:lstStyle/>
                    <a:p>
                      <a:endParaRPr lang="de-DE"/>
                    </a:p>
                  </a:txBody>
                  <a:tcPr/>
                </a:tc>
                <a:extLst>
                  <a:ext uri="{0D108BD9-81ED-4DB2-BD59-A6C34878D82A}">
                    <a16:rowId xmlns:a16="http://schemas.microsoft.com/office/drawing/2014/main" val="424677345"/>
                  </a:ext>
                </a:extLst>
              </a:tr>
              <a:tr h="0">
                <a:tc>
                  <a:txBody>
                    <a:bodyPr/>
                    <a:lstStyle/>
                    <a:p>
                      <a:pPr marL="0" algn="ctr">
                        <a:spcBef>
                          <a:spcPts val="0"/>
                        </a:spcBef>
                        <a:spcAft>
                          <a:spcPts val="0"/>
                        </a:spcAft>
                      </a:pPr>
                      <a:r>
                        <a:rPr lang="de-DE" sz="1600" dirty="0">
                          <a:solidFill>
                            <a:schemeClr val="tx1"/>
                          </a:solidFill>
                          <a:effectLst/>
                          <a:latin typeface="Century Gothic" panose="020B0502020202020204" pitchFamily="34" charset="0"/>
                        </a:rPr>
                        <a:t>Zusammenstellung festgestellter falscher Darstellungen</a:t>
                      </a:r>
                      <a:endParaRPr lang="de-DE" sz="16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ctr">
                        <a:spcBef>
                          <a:spcPts val="0"/>
                        </a:spcBef>
                        <a:spcAft>
                          <a:spcPts val="0"/>
                        </a:spcAft>
                      </a:pPr>
                      <a:r>
                        <a:rPr lang="de-DE" sz="1600" b="1" dirty="0">
                          <a:solidFill>
                            <a:schemeClr val="tx1"/>
                          </a:solidFill>
                          <a:effectLst/>
                          <a:latin typeface="Century Gothic" panose="020B0502020202020204" pitchFamily="34" charset="0"/>
                        </a:rPr>
                        <a:t>Aufstellung nicht korrigierter </a:t>
                      </a:r>
                    </a:p>
                    <a:p>
                      <a:pPr marL="0" algn="ctr">
                        <a:spcBef>
                          <a:spcPts val="0"/>
                        </a:spcBef>
                        <a:spcAft>
                          <a:spcPts val="0"/>
                        </a:spcAft>
                      </a:pPr>
                      <a:r>
                        <a:rPr lang="de-DE" sz="1600" b="1" dirty="0">
                          <a:solidFill>
                            <a:schemeClr val="tx1"/>
                          </a:solidFill>
                          <a:effectLst/>
                          <a:latin typeface="Century Gothic" panose="020B0502020202020204" pitchFamily="34" charset="0"/>
                        </a:rPr>
                        <a:t>Prüfungsdifferenzen</a:t>
                      </a:r>
                      <a:endParaRPr lang="de-DE" sz="1600" b="1"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57152627"/>
                  </a:ext>
                </a:extLst>
              </a:tr>
              <a:tr h="0">
                <a:tc>
                  <a:txBody>
                    <a:bodyPr/>
                    <a:lstStyle/>
                    <a:p>
                      <a:pPr marL="0" algn="ctr">
                        <a:spcBef>
                          <a:spcPts val="0"/>
                        </a:spcBef>
                        <a:spcAft>
                          <a:spcPts val="0"/>
                        </a:spcAft>
                      </a:pPr>
                      <a:r>
                        <a:rPr lang="de-DE" sz="1600" b="0" dirty="0">
                          <a:solidFill>
                            <a:schemeClr val="tx1"/>
                          </a:solidFill>
                          <a:effectLst/>
                          <a:latin typeface="Century Gothic" panose="020B0502020202020204" pitchFamily="34" charset="0"/>
                        </a:rPr>
                        <a:t>Enthält </a:t>
                      </a:r>
                      <a:r>
                        <a:rPr lang="de-DE" sz="1600" b="1" dirty="0">
                          <a:solidFill>
                            <a:srgbClr val="FF0000"/>
                          </a:solidFill>
                          <a:effectLst/>
                          <a:latin typeface="Century Gothic" panose="020B0502020202020204" pitchFamily="34" charset="0"/>
                        </a:rPr>
                        <a:t>alle</a:t>
                      </a:r>
                      <a:r>
                        <a:rPr lang="de-DE" sz="1600" b="0" dirty="0">
                          <a:solidFill>
                            <a:schemeClr val="tx1"/>
                          </a:solidFill>
                          <a:effectLst/>
                          <a:latin typeface="Century Gothic" panose="020B0502020202020204" pitchFamily="34" charset="0"/>
                        </a:rPr>
                        <a:t> festgestellten falschen Darstellungen oberhalb der </a:t>
                      </a:r>
                      <a:r>
                        <a:rPr lang="de-DE" sz="1600" b="1" dirty="0" err="1">
                          <a:solidFill>
                            <a:schemeClr val="tx1"/>
                          </a:solidFill>
                          <a:effectLst/>
                          <a:latin typeface="Century Gothic" panose="020B0502020202020204" pitchFamily="34" charset="0"/>
                        </a:rPr>
                        <a:t>Nichtaufgriffsgrenze</a:t>
                      </a:r>
                      <a:r>
                        <a:rPr lang="de-DE" sz="1600" b="0" dirty="0">
                          <a:solidFill>
                            <a:schemeClr val="tx1"/>
                          </a:solidFill>
                          <a:effectLst/>
                          <a:latin typeface="Century Gothic" panose="020B0502020202020204" pitchFamily="34" charset="0"/>
                        </a:rPr>
                        <a:t> und erfolgt </a:t>
                      </a:r>
                      <a:r>
                        <a:rPr lang="de-DE" sz="1600" b="1" dirty="0">
                          <a:solidFill>
                            <a:srgbClr val="FF0000"/>
                          </a:solidFill>
                          <a:effectLst/>
                          <a:latin typeface="Century Gothic" panose="020B0502020202020204" pitchFamily="34" charset="0"/>
                        </a:rPr>
                        <a:t>fortlaufend</a:t>
                      </a:r>
                      <a:r>
                        <a:rPr lang="de-DE" sz="1600" b="0" dirty="0">
                          <a:solidFill>
                            <a:schemeClr val="tx1"/>
                          </a:solidFill>
                          <a:effectLst/>
                          <a:latin typeface="Century Gothic" panose="020B0502020202020204" pitchFamily="34" charset="0"/>
                        </a:rPr>
                        <a:t> und prüfungsbegleitend.</a:t>
                      </a:r>
                      <a:endParaRPr lang="de-DE" sz="1600" b="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a:spcBef>
                          <a:spcPts val="0"/>
                        </a:spcBef>
                        <a:spcAft>
                          <a:spcPts val="0"/>
                        </a:spcAft>
                      </a:pPr>
                      <a:r>
                        <a:rPr lang="de-DE" sz="1600" b="1" dirty="0">
                          <a:solidFill>
                            <a:srgbClr val="FF0000"/>
                          </a:solidFill>
                          <a:effectLst/>
                          <a:latin typeface="Century Gothic" panose="020B0502020202020204" pitchFamily="34" charset="0"/>
                        </a:rPr>
                        <a:t>Einmalige</a:t>
                      </a:r>
                      <a:r>
                        <a:rPr lang="de-DE" sz="1600" dirty="0">
                          <a:solidFill>
                            <a:schemeClr val="tx1"/>
                          </a:solidFill>
                          <a:effectLst/>
                          <a:latin typeface="Century Gothic" panose="020B0502020202020204" pitchFamily="34" charset="0"/>
                        </a:rPr>
                        <a:t> Aufstellung der falschen Darstellungen, die </a:t>
                      </a:r>
                      <a:r>
                        <a:rPr lang="de-DE" sz="1600" b="1" dirty="0">
                          <a:solidFill>
                            <a:schemeClr val="tx1"/>
                          </a:solidFill>
                          <a:effectLst/>
                          <a:latin typeface="Century Gothic" panose="020B0502020202020204" pitchFamily="34" charset="0"/>
                        </a:rPr>
                        <a:t>bis zur Beendigung</a:t>
                      </a:r>
                      <a:r>
                        <a:rPr lang="de-DE" sz="1600" dirty="0">
                          <a:solidFill>
                            <a:schemeClr val="tx1"/>
                          </a:solidFill>
                          <a:effectLst/>
                          <a:latin typeface="Century Gothic" panose="020B0502020202020204" pitchFamily="34" charset="0"/>
                        </a:rPr>
                        <a:t> der Prüfung nicht </a:t>
                      </a:r>
                    </a:p>
                    <a:p>
                      <a:pPr marL="0" algn="ctr">
                        <a:spcBef>
                          <a:spcPts val="0"/>
                        </a:spcBef>
                        <a:spcAft>
                          <a:spcPts val="0"/>
                        </a:spcAft>
                      </a:pPr>
                      <a:r>
                        <a:rPr lang="de-DE" sz="1600" dirty="0">
                          <a:solidFill>
                            <a:schemeClr val="tx1"/>
                          </a:solidFill>
                          <a:effectLst/>
                          <a:latin typeface="Century Gothic" panose="020B0502020202020204" pitchFamily="34" charset="0"/>
                        </a:rPr>
                        <a:t>korrigiert wurden.</a:t>
                      </a:r>
                    </a:p>
                    <a:p>
                      <a:pPr marL="0" algn="ctr">
                        <a:spcBef>
                          <a:spcPts val="0"/>
                        </a:spcBef>
                        <a:spcAft>
                          <a:spcPts val="0"/>
                        </a:spcAft>
                      </a:pPr>
                      <a:endParaRPr lang="de-DE" sz="1600" dirty="0">
                        <a:solidFill>
                          <a:schemeClr val="tx1"/>
                        </a:solidFill>
                        <a:effectLst/>
                        <a:latin typeface="Century Gothic" panose="020B0502020202020204" pitchFamily="34" charset="0"/>
                      </a:endParaRPr>
                    </a:p>
                    <a:p>
                      <a:pPr marL="0" algn="ctr">
                        <a:spcBef>
                          <a:spcPts val="0"/>
                        </a:spcBef>
                        <a:spcAft>
                          <a:spcPts val="0"/>
                        </a:spcAft>
                      </a:pPr>
                      <a:r>
                        <a:rPr lang="de-DE" sz="1600" dirty="0">
                          <a:solidFill>
                            <a:schemeClr val="tx1"/>
                          </a:solidFill>
                          <a:effectLst/>
                          <a:latin typeface="Century Gothic" panose="020B0502020202020204" pitchFamily="34" charset="0"/>
                        </a:rPr>
                        <a:t>Vorlage zur Kenntnisnahme an die gesetzlichen </a:t>
                      </a:r>
                    </a:p>
                    <a:p>
                      <a:pPr marL="0" algn="ctr">
                        <a:spcBef>
                          <a:spcPts val="0"/>
                        </a:spcBef>
                        <a:spcAft>
                          <a:spcPts val="0"/>
                        </a:spcAft>
                      </a:pPr>
                      <a:r>
                        <a:rPr lang="de-DE" sz="1600" dirty="0">
                          <a:solidFill>
                            <a:schemeClr val="tx1"/>
                          </a:solidFill>
                          <a:effectLst/>
                          <a:latin typeface="Century Gothic" panose="020B0502020202020204" pitchFamily="34" charset="0"/>
                        </a:rPr>
                        <a:t>Vertreter </a:t>
                      </a:r>
                      <a:r>
                        <a:rPr lang="de-DE" sz="1600" b="1" dirty="0">
                          <a:solidFill>
                            <a:schemeClr val="tx1"/>
                          </a:solidFill>
                          <a:effectLst/>
                          <a:latin typeface="Century Gothic" panose="020B0502020202020204" pitchFamily="34" charset="0"/>
                        </a:rPr>
                        <a:t>zusammen</a:t>
                      </a:r>
                      <a:r>
                        <a:rPr lang="de-DE" sz="1600" dirty="0">
                          <a:solidFill>
                            <a:schemeClr val="tx1"/>
                          </a:solidFill>
                          <a:effectLst/>
                          <a:latin typeface="Century Gothic" panose="020B0502020202020204" pitchFamily="34" charset="0"/>
                        </a:rPr>
                        <a:t> </a:t>
                      </a:r>
                      <a:r>
                        <a:rPr lang="de-DE" sz="1600" b="1" dirty="0">
                          <a:solidFill>
                            <a:schemeClr val="tx1"/>
                          </a:solidFill>
                          <a:effectLst/>
                          <a:latin typeface="Century Gothic" panose="020B0502020202020204" pitchFamily="34" charset="0"/>
                        </a:rPr>
                        <a:t>mit</a:t>
                      </a:r>
                      <a:r>
                        <a:rPr lang="de-DE" sz="1600" dirty="0">
                          <a:solidFill>
                            <a:schemeClr val="tx1"/>
                          </a:solidFill>
                          <a:effectLst/>
                          <a:latin typeface="Century Gothic" panose="020B0502020202020204" pitchFamily="34" charset="0"/>
                        </a:rPr>
                        <a:t> </a:t>
                      </a:r>
                      <a:r>
                        <a:rPr lang="de-DE" sz="1600" b="1" dirty="0">
                          <a:solidFill>
                            <a:schemeClr val="tx1"/>
                          </a:solidFill>
                          <a:effectLst/>
                          <a:latin typeface="Century Gothic" panose="020B0502020202020204" pitchFamily="34" charset="0"/>
                        </a:rPr>
                        <a:t>der</a:t>
                      </a:r>
                      <a:r>
                        <a:rPr lang="de-DE" sz="1600" dirty="0">
                          <a:solidFill>
                            <a:schemeClr val="tx1"/>
                          </a:solidFill>
                          <a:effectLst/>
                          <a:latin typeface="Century Gothic" panose="020B0502020202020204" pitchFamily="34" charset="0"/>
                        </a:rPr>
                        <a:t> </a:t>
                      </a:r>
                    </a:p>
                    <a:p>
                      <a:pPr marL="0" algn="ctr">
                        <a:spcBef>
                          <a:spcPts val="0"/>
                        </a:spcBef>
                        <a:spcAft>
                          <a:spcPts val="0"/>
                        </a:spcAft>
                      </a:pPr>
                      <a:r>
                        <a:rPr lang="de-DE" sz="1600" b="1" dirty="0">
                          <a:solidFill>
                            <a:schemeClr val="tx1"/>
                          </a:solidFill>
                          <a:effectLst/>
                          <a:latin typeface="Century Gothic" panose="020B0502020202020204" pitchFamily="34" charset="0"/>
                        </a:rPr>
                        <a:t>Vollständigkeitserklärung</a:t>
                      </a:r>
                      <a:r>
                        <a:rPr lang="de-DE" sz="1600" dirty="0">
                          <a:solidFill>
                            <a:schemeClr val="tx1"/>
                          </a:solidFill>
                          <a:effectLst/>
                          <a:latin typeface="Century Gothic" panose="020B0502020202020204" pitchFamily="34" charset="0"/>
                        </a:rPr>
                        <a:t> sowie </a:t>
                      </a:r>
                      <a:r>
                        <a:rPr lang="de-DE" sz="1600" b="1" dirty="0">
                          <a:solidFill>
                            <a:schemeClr val="tx1"/>
                          </a:solidFill>
                          <a:effectLst/>
                          <a:latin typeface="Century Gothic" panose="020B0502020202020204" pitchFamily="34" charset="0"/>
                        </a:rPr>
                        <a:t>an die Aufsichtsorgane</a:t>
                      </a:r>
                      <a:r>
                        <a:rPr lang="de-DE" sz="1600" dirty="0">
                          <a:solidFill>
                            <a:schemeClr val="tx1"/>
                          </a:solidFill>
                          <a:effectLst/>
                          <a:latin typeface="Century Gothic" panose="020B0502020202020204" pitchFamily="34" charset="0"/>
                        </a:rPr>
                        <a:t>, d. h. für die </a:t>
                      </a:r>
                      <a:r>
                        <a:rPr lang="de-DE" sz="1600" b="1" dirty="0">
                          <a:solidFill>
                            <a:schemeClr val="tx1"/>
                          </a:solidFill>
                          <a:effectLst/>
                          <a:latin typeface="Century Gothic" panose="020B0502020202020204" pitchFamily="34" charset="0"/>
                        </a:rPr>
                        <a:t>„Überwachung Verantwortliche“</a:t>
                      </a:r>
                      <a:r>
                        <a:rPr lang="de-DE" sz="1600" b="0" dirty="0">
                          <a:solidFill>
                            <a:schemeClr val="tx1"/>
                          </a:solidFill>
                          <a:effectLst/>
                          <a:latin typeface="Century Gothic" panose="020B0502020202020204" pitchFamily="34" charset="0"/>
                        </a:rPr>
                        <a:t>.</a:t>
                      </a:r>
                      <a:endParaRPr lang="de-DE" sz="1600" b="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53975" marB="5397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3170277"/>
                  </a:ext>
                </a:extLst>
              </a:tr>
            </a:tbl>
          </a:graphicData>
        </a:graphic>
      </p:graphicFrame>
    </p:spTree>
    <p:extLst>
      <p:ext uri="{BB962C8B-B14F-4D97-AF65-F5344CB8AC3E}">
        <p14:creationId xmlns:p14="http://schemas.microsoft.com/office/powerpoint/2010/main" val="327170621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728886"/>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4.5.3 Modifikationen der Prüfungsstrategie / des Prüfungsprogramms (dynamische Prüfungsplanung)</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graphicFrame>
        <p:nvGraphicFramePr>
          <p:cNvPr id="7" name="Tabelle 6">
            <a:extLst>
              <a:ext uri="{FF2B5EF4-FFF2-40B4-BE49-F238E27FC236}">
                <a16:creationId xmlns:a16="http://schemas.microsoft.com/office/drawing/2014/main" id="{150F61A6-AFE7-4B99-BEF1-B315D3DAED52}"/>
              </a:ext>
            </a:extLst>
          </p:cNvPr>
          <p:cNvGraphicFramePr>
            <a:graphicFrameLocks noGrp="1"/>
          </p:cNvGraphicFramePr>
          <p:nvPr>
            <p:extLst>
              <p:ext uri="{D42A27DB-BD31-4B8C-83A1-F6EECF244321}">
                <p14:modId xmlns:p14="http://schemas.microsoft.com/office/powerpoint/2010/main" val="932451328"/>
              </p:ext>
            </p:extLst>
          </p:nvPr>
        </p:nvGraphicFramePr>
        <p:xfrm>
          <a:off x="1890622" y="1821498"/>
          <a:ext cx="8410755" cy="4199790"/>
        </p:xfrm>
        <a:graphic>
          <a:graphicData uri="http://schemas.openxmlformats.org/drawingml/2006/table">
            <a:tbl>
              <a:tblPr firstRow="1" bandRow="1">
                <a:tableStyleId>{5C22544A-7EE6-4342-B048-85BDC9FD1C3A}</a:tableStyleId>
              </a:tblPr>
              <a:tblGrid>
                <a:gridCol w="2803585">
                  <a:extLst>
                    <a:ext uri="{9D8B030D-6E8A-4147-A177-3AD203B41FA5}">
                      <a16:colId xmlns:a16="http://schemas.microsoft.com/office/drawing/2014/main" val="2158126269"/>
                    </a:ext>
                  </a:extLst>
                </a:gridCol>
                <a:gridCol w="2803585">
                  <a:extLst>
                    <a:ext uri="{9D8B030D-6E8A-4147-A177-3AD203B41FA5}">
                      <a16:colId xmlns:a16="http://schemas.microsoft.com/office/drawing/2014/main" val="4218162773"/>
                    </a:ext>
                  </a:extLst>
                </a:gridCol>
                <a:gridCol w="2803585">
                  <a:extLst>
                    <a:ext uri="{9D8B030D-6E8A-4147-A177-3AD203B41FA5}">
                      <a16:colId xmlns:a16="http://schemas.microsoft.com/office/drawing/2014/main" val="555041375"/>
                    </a:ext>
                  </a:extLst>
                </a:gridCol>
              </a:tblGrid>
              <a:tr h="314892">
                <a:tc>
                  <a:txBody>
                    <a:bodyPr/>
                    <a:lstStyle/>
                    <a:p>
                      <a:pPr algn="ctr"/>
                      <a:r>
                        <a:rPr lang="de-DE" sz="1400" dirty="0">
                          <a:latin typeface="Century Gothic" panose="020B0502020202020204" pitchFamily="34" charset="0"/>
                        </a:rPr>
                        <a:t>Art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400" dirty="0">
                          <a:latin typeface="Century Gothic" panose="020B0502020202020204" pitchFamily="34" charset="0"/>
                        </a:rPr>
                        <a:t>Zeitpunkt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400" dirty="0">
                          <a:latin typeface="Century Gothic" panose="020B0502020202020204" pitchFamily="34" charset="0"/>
                        </a:rPr>
                        <a:t>Umfang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2941149852"/>
                  </a:ext>
                </a:extLst>
              </a:tr>
              <a:tr h="838758">
                <a:tc>
                  <a:txBody>
                    <a:bodyPr/>
                    <a:lstStyle/>
                    <a:p>
                      <a:pPr algn="ctr"/>
                      <a:r>
                        <a:rPr lang="de-DE" sz="1400" b="1" dirty="0">
                          <a:latin typeface="Century Gothic" panose="020B0502020202020204" pitchFamily="34" charset="0"/>
                        </a:rPr>
                        <a:t>Bisher nur analytische Prüfungshandlungen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r>
                        <a:rPr lang="de-DE" sz="1400" b="1" dirty="0">
                          <a:latin typeface="Century Gothic" panose="020B0502020202020204" pitchFamily="34" charset="0"/>
                        </a:rPr>
                        <a:t>Garantierückstellung</a:t>
                      </a:r>
                      <a:br>
                        <a:rPr lang="de-DE" sz="1400" b="1" dirty="0">
                          <a:latin typeface="Century Gothic" panose="020B0502020202020204" pitchFamily="34" charset="0"/>
                        </a:rPr>
                      </a:br>
                      <a:r>
                        <a:rPr lang="de-DE" sz="1400" b="1" dirty="0">
                          <a:latin typeface="Century Gothic" panose="020B0502020202020204" pitchFamily="34" charset="0"/>
                        </a:rPr>
                        <a:t>Prüfung zu</a:t>
                      </a:r>
                    </a:p>
                    <a:p>
                      <a:pPr algn="ctr"/>
                      <a:r>
                        <a:rPr lang="de-DE" sz="1400" b="1" dirty="0">
                          <a:latin typeface="Century Gothic" panose="020B0502020202020204" pitchFamily="34" charset="0"/>
                        </a:rPr>
                        <a:t>Prüfungsbeginn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ctr"/>
                      <a:r>
                        <a:rPr lang="de-DE" sz="1400" b="1" dirty="0">
                          <a:latin typeface="Century Gothic" panose="020B0502020202020204" pitchFamily="34" charset="0"/>
                        </a:rPr>
                        <a:t>Cut-off-Prüfung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267647390"/>
                  </a:ext>
                </a:extLst>
              </a:tr>
              <a:tr h="1363270">
                <a:tc>
                  <a:txBody>
                    <a:bodyPr/>
                    <a:lstStyle/>
                    <a:p>
                      <a:pPr algn="ctr"/>
                      <a:r>
                        <a:rPr lang="de-DE" sz="1400" b="1" i="1" dirty="0">
                          <a:latin typeface="Century Gothic" panose="020B0502020202020204" pitchFamily="34" charset="0"/>
                        </a:rPr>
                        <a:t>Mögliche Modifikation</a:t>
                      </a:r>
                      <a:r>
                        <a:rPr lang="de-DE" sz="1400" b="1" dirty="0">
                          <a:latin typeface="Century Gothic" panose="020B0502020202020204" pitchFamily="34" charset="0"/>
                        </a:rPr>
                        <a:t>:</a:t>
                      </a:r>
                    </a:p>
                    <a:p>
                      <a:pPr algn="ctr"/>
                      <a:r>
                        <a:rPr lang="de-DE" sz="1400" dirty="0">
                          <a:latin typeface="Century Gothic" panose="020B0502020202020204" pitchFamily="34" charset="0"/>
                        </a:rPr>
                        <a:t>Zusätzliche Einzelfallprüfungen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a:r>
                        <a:rPr lang="de-DE" sz="1400" b="1" i="1" dirty="0">
                          <a:latin typeface="Century Gothic" panose="020B0502020202020204" pitchFamily="34" charset="0"/>
                        </a:rPr>
                        <a:t>Mögliche Modifikation</a:t>
                      </a:r>
                      <a:r>
                        <a:rPr lang="de-DE" sz="1400" b="1" dirty="0">
                          <a:latin typeface="Century Gothic" panose="020B0502020202020204" pitchFamily="34" charset="0"/>
                        </a:rPr>
                        <a:t>:</a:t>
                      </a:r>
                      <a:br>
                        <a:rPr lang="de-DE" sz="1400" b="1" dirty="0">
                          <a:latin typeface="Century Gothic" panose="020B0502020202020204" pitchFamily="34" charset="0"/>
                        </a:rPr>
                      </a:br>
                      <a:r>
                        <a:rPr lang="de-DE" sz="1400" dirty="0">
                          <a:latin typeface="Century Gothic" panose="020B0502020202020204" pitchFamily="34" charset="0"/>
                        </a:rPr>
                        <a:t>Abschließende Prüfung zu späterem Zeitpunkt (dann verlässlichere Prüfungsnachweise)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a:r>
                        <a:rPr lang="de-DE" sz="1400" b="1" i="1" dirty="0">
                          <a:latin typeface="Century Gothic" panose="020B0502020202020204" pitchFamily="34" charset="0"/>
                        </a:rPr>
                        <a:t>Mögliche Modifikation:</a:t>
                      </a:r>
                      <a:br>
                        <a:rPr lang="de-DE" sz="1400" b="1" i="1" dirty="0">
                          <a:latin typeface="Century Gothic" panose="020B0502020202020204" pitchFamily="34" charset="0"/>
                        </a:rPr>
                      </a:br>
                      <a:r>
                        <a:rPr lang="de-DE" sz="1400" dirty="0">
                          <a:latin typeface="Century Gothic" panose="020B0502020202020204" pitchFamily="34" charset="0"/>
                        </a:rPr>
                        <a:t>Ausweitung der Anzahl der zu prüfenden Debitorensalden zur Erhöhung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1483559632"/>
                  </a:ext>
                </a:extLst>
              </a:tr>
              <a:tr h="524630">
                <a:tc>
                  <a:txBody>
                    <a:bodyPr/>
                    <a:lstStyle/>
                    <a:p>
                      <a:pPr algn="ctr"/>
                      <a:endParaRPr lang="de-DE" sz="140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a:r>
                        <a:rPr lang="de-DE" sz="1400" dirty="0">
                          <a:latin typeface="Century Gothic" panose="020B0502020202020204" pitchFamily="34" charset="0"/>
                        </a:rPr>
                        <a:t>Zügiges Durchprüfen einzelner Prüffelder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algn="ctr"/>
                      <a:endParaRPr lang="de-DE" sz="14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3718795415"/>
                  </a:ext>
                </a:extLst>
              </a:tr>
              <a:tr h="1121142">
                <a:tc>
                  <a:txBody>
                    <a:bodyPr/>
                    <a:lstStyle/>
                    <a:p>
                      <a:pPr algn="ctr"/>
                      <a:endParaRPr lang="de-DE" sz="14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de-DE" sz="1400" b="1" i="1" dirty="0">
                          <a:latin typeface="Century Gothic" panose="020B0502020202020204" pitchFamily="34" charset="0"/>
                        </a:rPr>
                        <a:t>Mögliche Modifikation</a:t>
                      </a:r>
                      <a:r>
                        <a:rPr lang="de-DE" sz="1400" b="1" dirty="0">
                          <a:latin typeface="Century Gothic" panose="020B0502020202020204" pitchFamily="34" charset="0"/>
                        </a:rPr>
                        <a:t>: </a:t>
                      </a:r>
                      <a:r>
                        <a:rPr lang="de-DE" sz="1400" dirty="0">
                          <a:latin typeface="Century Gothic" panose="020B0502020202020204" pitchFamily="34" charset="0"/>
                        </a:rPr>
                        <a:t>Unterbrechung der Prüfung, um die Beschaffung von Prüfungsnachweisen zu ermöglichen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endParaRPr lang="de-DE" sz="14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0730041"/>
                  </a:ext>
                </a:extLst>
              </a:tr>
            </a:tbl>
          </a:graphicData>
        </a:graphic>
      </p:graphicFrame>
      <p:sp>
        <p:nvSpPr>
          <p:cNvPr id="9" name="Textfeld 8">
            <a:extLst>
              <a:ext uri="{FF2B5EF4-FFF2-40B4-BE49-F238E27FC236}">
                <a16:creationId xmlns:a16="http://schemas.microsoft.com/office/drawing/2014/main" id="{225FB781-368A-4D20-BBA9-F2771B5A2505}"/>
              </a:ext>
            </a:extLst>
          </p:cNvPr>
          <p:cNvSpPr txBox="1"/>
          <p:nvPr/>
        </p:nvSpPr>
        <p:spPr>
          <a:xfrm>
            <a:off x="1896022" y="1124744"/>
            <a:ext cx="8405355" cy="578882"/>
          </a:xfrm>
          <a:prstGeom prst="roundRect">
            <a:avLst/>
          </a:prstGeom>
          <a:solidFill>
            <a:srgbClr val="CCECFF"/>
          </a:solidFill>
          <a:ln>
            <a:solidFill>
              <a:srgbClr val="CCECFF"/>
            </a:solidFill>
          </a:ln>
        </p:spPr>
        <p:txBody>
          <a:bodyPr wrap="square" rtlCol="0">
            <a:spAutoFit/>
          </a:bodyPr>
          <a:lstStyle/>
          <a:p>
            <a:pPr algn="ctr"/>
            <a:r>
              <a:rPr lang="de-DE" sz="1400" b="1" dirty="0">
                <a:latin typeface="Century Gothic" panose="020B0502020202020204" pitchFamily="34" charset="0"/>
              </a:rPr>
              <a:t>Feststellung von Fehlern bei der Durchführung von geplanten Prüfungshandlungen: </a:t>
            </a:r>
            <a:br>
              <a:rPr lang="de-DE" sz="1400" b="1" dirty="0">
                <a:latin typeface="Century Gothic" panose="020B0502020202020204" pitchFamily="34" charset="0"/>
              </a:rPr>
            </a:br>
            <a:r>
              <a:rPr lang="de-DE" sz="1400" b="1" dirty="0">
                <a:latin typeface="Century Gothic" panose="020B0502020202020204" pitchFamily="34" charset="0"/>
              </a:rPr>
              <a:t>Möglicher Anpassungsbedarf des Prüfungsprogramms (Modifikation)</a:t>
            </a:r>
          </a:p>
        </p:txBody>
      </p:sp>
      <p:sp>
        <p:nvSpPr>
          <p:cNvPr id="11" name="Ellipse 10">
            <a:extLst>
              <a:ext uri="{FF2B5EF4-FFF2-40B4-BE49-F238E27FC236}">
                <a16:creationId xmlns:a16="http://schemas.microsoft.com/office/drawing/2014/main" id="{6F27BD35-AB01-4558-9906-792421C77111}"/>
              </a:ext>
            </a:extLst>
          </p:cNvPr>
          <p:cNvSpPr/>
          <p:nvPr/>
        </p:nvSpPr>
        <p:spPr>
          <a:xfrm>
            <a:off x="1944578" y="2189048"/>
            <a:ext cx="324000" cy="324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1" dirty="0">
                <a:solidFill>
                  <a:schemeClr val="bg1"/>
                </a:solidFill>
                <a:latin typeface="Century Gothic" panose="020B0502020202020204" pitchFamily="34" charset="0"/>
              </a:rPr>
              <a:t>1</a:t>
            </a:r>
          </a:p>
        </p:txBody>
      </p:sp>
      <p:sp>
        <p:nvSpPr>
          <p:cNvPr id="12" name="Ellipse 11">
            <a:extLst>
              <a:ext uri="{FF2B5EF4-FFF2-40B4-BE49-F238E27FC236}">
                <a16:creationId xmlns:a16="http://schemas.microsoft.com/office/drawing/2014/main" id="{D098CAA4-A0F9-47D2-8CC4-1A3290F9F3A5}"/>
              </a:ext>
            </a:extLst>
          </p:cNvPr>
          <p:cNvSpPr/>
          <p:nvPr/>
        </p:nvSpPr>
        <p:spPr>
          <a:xfrm>
            <a:off x="4831940" y="2194590"/>
            <a:ext cx="324000" cy="324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1" dirty="0">
                <a:solidFill>
                  <a:schemeClr val="bg1"/>
                </a:solidFill>
                <a:latin typeface="Century Gothic" panose="020B0502020202020204" pitchFamily="34" charset="0"/>
              </a:rPr>
              <a:t>2</a:t>
            </a:r>
          </a:p>
        </p:txBody>
      </p:sp>
      <p:sp>
        <p:nvSpPr>
          <p:cNvPr id="13" name="Ellipse 12">
            <a:extLst>
              <a:ext uri="{FF2B5EF4-FFF2-40B4-BE49-F238E27FC236}">
                <a16:creationId xmlns:a16="http://schemas.microsoft.com/office/drawing/2014/main" id="{AB275AFE-3829-40A1-9E4C-1E213B272E64}"/>
              </a:ext>
            </a:extLst>
          </p:cNvPr>
          <p:cNvSpPr/>
          <p:nvPr/>
        </p:nvSpPr>
        <p:spPr>
          <a:xfrm>
            <a:off x="7859070" y="2189048"/>
            <a:ext cx="324000" cy="3240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1" dirty="0">
                <a:solidFill>
                  <a:schemeClr val="bg1"/>
                </a:solidFill>
                <a:latin typeface="Century Gothic" panose="020B0502020202020204" pitchFamily="34" charset="0"/>
              </a:rPr>
              <a:t>3</a:t>
            </a:r>
          </a:p>
        </p:txBody>
      </p:sp>
      <p:sp>
        <p:nvSpPr>
          <p:cNvPr id="14" name="Textfeld 13">
            <a:extLst>
              <a:ext uri="{FF2B5EF4-FFF2-40B4-BE49-F238E27FC236}">
                <a16:creationId xmlns:a16="http://schemas.microsoft.com/office/drawing/2014/main" id="{F091BC49-AAB4-406C-A158-989CE3C306D7}"/>
              </a:ext>
            </a:extLst>
          </p:cNvPr>
          <p:cNvSpPr txBox="1"/>
          <p:nvPr/>
        </p:nvSpPr>
        <p:spPr>
          <a:xfrm>
            <a:off x="1181057" y="6090758"/>
            <a:ext cx="4365175" cy="253916"/>
          </a:xfrm>
          <a:prstGeom prst="rect">
            <a:avLst/>
          </a:prstGeom>
          <a:noFill/>
        </p:spPr>
        <p:txBody>
          <a:bodyPr wrap="square" rtlCol="0">
            <a:spAutoFit/>
          </a:bodyPr>
          <a:lstStyle/>
          <a:p>
            <a:r>
              <a:rPr lang="de-DE" sz="1050" b="0" dirty="0">
                <a:latin typeface="Century Gothic" panose="020B0502020202020204" pitchFamily="34" charset="0"/>
              </a:rPr>
              <a:t>*) vgl. Abschn. 4.7. des F&amp;A zu ISA [DE] 450 bzw. IDW PS 250 n.F.)</a:t>
            </a:r>
          </a:p>
        </p:txBody>
      </p:sp>
    </p:spTree>
    <p:extLst>
      <p:ext uri="{BB962C8B-B14F-4D97-AF65-F5344CB8AC3E}">
        <p14:creationId xmlns:p14="http://schemas.microsoft.com/office/powerpoint/2010/main" val="3289352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extfeld 9">
            <a:extLst>
              <a:ext uri="{FF2B5EF4-FFF2-40B4-BE49-F238E27FC236}">
                <a16:creationId xmlns:a16="http://schemas.microsoft.com/office/drawing/2014/main" id="{2FF6DC34-7397-407E-BAAD-F920DF23E891}"/>
              </a:ext>
            </a:extLst>
          </p:cNvPr>
          <p:cNvSpPr txBox="1">
            <a:spLocks noChangeArrowheads="1"/>
          </p:cNvSpPr>
          <p:nvPr/>
        </p:nvSpPr>
        <p:spPr bwMode="auto">
          <a:xfrm>
            <a:off x="1054800" y="2062800"/>
            <a:ext cx="9327450" cy="1554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66700" indent="-266700">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buFont typeface="Arial" panose="020B0604020202020204" pitchFamily="34" charset="0"/>
              <a:buChar char="•"/>
            </a:pPr>
            <a:r>
              <a:rPr lang="de-DE" altLang="de-DE" b="0" dirty="0">
                <a:latin typeface="Century Gothic" panose="020B0502020202020204" pitchFamily="34" charset="0"/>
              </a:rPr>
              <a:t>Sind notwendig, wenn der Abschlussprüfer sich in seinem Prüfungsurteil auf </a:t>
            </a:r>
            <a:r>
              <a:rPr lang="de-DE" altLang="de-DE" dirty="0">
                <a:solidFill>
                  <a:srgbClr val="FF0000"/>
                </a:solidFill>
                <a:latin typeface="Century Gothic" panose="020B0502020202020204" pitchFamily="34" charset="0"/>
              </a:rPr>
              <a:t>Funktionsfähigkeit </a:t>
            </a:r>
            <a:r>
              <a:rPr lang="de-DE" altLang="de-DE" b="0" dirty="0">
                <a:latin typeface="Century Gothic" panose="020B0502020202020204" pitchFamily="34" charset="0"/>
              </a:rPr>
              <a:t>von Kontrollen verlassen will.</a:t>
            </a:r>
          </a:p>
          <a:p>
            <a:pPr eaLnBrk="1" hangingPunct="1">
              <a:spcBef>
                <a:spcPts val="300"/>
              </a:spcBef>
              <a:spcAft>
                <a:spcPts val="300"/>
              </a:spcAft>
              <a:buFont typeface="Arial" panose="020B0604020202020204" pitchFamily="34" charset="0"/>
              <a:buChar char="•"/>
            </a:pPr>
            <a:r>
              <a:rPr lang="de-DE" altLang="de-DE" b="0" dirty="0">
                <a:latin typeface="Century Gothic" panose="020B0502020202020204" pitchFamily="34" charset="0"/>
              </a:rPr>
              <a:t>Aussagebezogene Prüfungshandlungen stellen allein nicht ausreichende Prüfungsnachweise dar</a:t>
            </a:r>
            <a:br>
              <a:rPr lang="de-DE" altLang="de-DE" b="0" dirty="0">
                <a:latin typeface="Century Gothic" panose="020B0502020202020204" pitchFamily="34" charset="0"/>
              </a:rPr>
            </a:br>
            <a:r>
              <a:rPr lang="de-DE" altLang="de-DE" b="0" dirty="0">
                <a:latin typeface="Century Gothic" panose="020B0502020202020204" pitchFamily="34" charset="0"/>
              </a:rPr>
              <a:t>ggf. können auch Ergebnisse der Vorjahre einbezogen werden, </a:t>
            </a:r>
            <a:br>
              <a:rPr lang="de-DE" altLang="de-DE" b="0" dirty="0">
                <a:latin typeface="Century Gothic" panose="020B0502020202020204" pitchFamily="34" charset="0"/>
              </a:rPr>
            </a:br>
            <a:r>
              <a:rPr lang="de-DE" altLang="de-DE" dirty="0">
                <a:solidFill>
                  <a:srgbClr val="FF0000"/>
                </a:solidFill>
                <a:latin typeface="Century Gothic" panose="020B0502020202020204" pitchFamily="34" charset="0"/>
              </a:rPr>
              <a:t>vgl. ISA [DE] 315 (</a:t>
            </a:r>
            <a:r>
              <a:rPr lang="de-DE" altLang="de-DE" dirty="0" err="1">
                <a:solidFill>
                  <a:srgbClr val="FF0000"/>
                </a:solidFill>
                <a:latin typeface="Century Gothic" panose="020B0502020202020204" pitchFamily="34" charset="0"/>
              </a:rPr>
              <a:t>Revised</a:t>
            </a:r>
            <a:r>
              <a:rPr lang="de-DE" altLang="de-DE" dirty="0">
                <a:solidFill>
                  <a:srgbClr val="FF0000"/>
                </a:solidFill>
                <a:latin typeface="Century Gothic" panose="020B0502020202020204" pitchFamily="34" charset="0"/>
              </a:rPr>
              <a:t> 2019)</a:t>
            </a:r>
          </a:p>
        </p:txBody>
      </p:sp>
      <p:sp>
        <p:nvSpPr>
          <p:cNvPr id="115715" name="Rectangle 2">
            <a:extLst>
              <a:ext uri="{FF2B5EF4-FFF2-40B4-BE49-F238E27FC236}">
                <a16:creationId xmlns:a16="http://schemas.microsoft.com/office/drawing/2014/main" id="{7AFF10FD-49C5-4F5F-A285-6EC93E5BC466}"/>
              </a:ext>
            </a:extLst>
          </p:cNvPr>
          <p:cNvSpPr txBox="1">
            <a:spLocks/>
          </p:cNvSpPr>
          <p:nvPr/>
        </p:nvSpPr>
        <p:spPr bwMode="auto">
          <a:xfrm>
            <a:off x="1054800" y="382523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h. Aussagebezogene Prüfungshandlungen</a:t>
            </a:r>
          </a:p>
        </p:txBody>
      </p:sp>
      <p:sp>
        <p:nvSpPr>
          <p:cNvPr id="115716" name="Textfeld 10">
            <a:extLst>
              <a:ext uri="{FF2B5EF4-FFF2-40B4-BE49-F238E27FC236}">
                <a16:creationId xmlns:a16="http://schemas.microsoft.com/office/drawing/2014/main" id="{11A22D2F-8AB9-415B-9E1B-1E749743935B}"/>
              </a:ext>
            </a:extLst>
          </p:cNvPr>
          <p:cNvSpPr txBox="1">
            <a:spLocks noChangeArrowheads="1"/>
          </p:cNvSpPr>
          <p:nvPr/>
        </p:nvSpPr>
        <p:spPr bwMode="auto">
          <a:xfrm>
            <a:off x="1054800" y="4221088"/>
            <a:ext cx="108013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66700" indent="-2667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600"/>
              </a:spcBef>
              <a:spcAft>
                <a:spcPts val="600"/>
              </a:spcAft>
              <a:buClr>
                <a:schemeClr val="tx1"/>
              </a:buClr>
              <a:buFont typeface="Arial" panose="020B0604020202020204" pitchFamily="34" charset="0"/>
              <a:buChar char="•"/>
            </a:pPr>
            <a:r>
              <a:rPr lang="de-DE" altLang="de-DE" sz="1600" dirty="0">
                <a:solidFill>
                  <a:srgbClr val="FF0000"/>
                </a:solidFill>
                <a:latin typeface="Century Gothic" panose="020B0502020202020204" pitchFamily="34" charset="0"/>
              </a:rPr>
              <a:t>Analytische</a:t>
            </a:r>
            <a:r>
              <a:rPr lang="de-DE" altLang="de-DE" sz="1600" b="0" dirty="0">
                <a:latin typeface="Century Gothic" panose="020B0502020202020204" pitchFamily="34" charset="0"/>
              </a:rPr>
              <a:t> Prüfungshandlungen: Trendanalysen, Kennzahlenanalysen, Plausibilitätsprüfungen</a:t>
            </a:r>
          </a:p>
          <a:p>
            <a:pPr eaLnBrk="1" hangingPunct="1">
              <a:lnSpc>
                <a:spcPct val="100000"/>
              </a:lnSpc>
              <a:spcBef>
                <a:spcPts val="600"/>
              </a:spcBef>
              <a:spcAft>
                <a:spcPts val="600"/>
              </a:spcAft>
              <a:buClr>
                <a:schemeClr val="tx1"/>
              </a:buClr>
              <a:buFont typeface="Arial" panose="020B0604020202020204" pitchFamily="34" charset="0"/>
              <a:buChar char="•"/>
            </a:pPr>
            <a:r>
              <a:rPr lang="de-DE" altLang="de-DE" sz="1600" dirty="0">
                <a:solidFill>
                  <a:srgbClr val="FF0000"/>
                </a:solidFill>
                <a:latin typeface="Century Gothic" panose="020B0502020202020204" pitchFamily="34" charset="0"/>
              </a:rPr>
              <a:t>Einzelfallprüfungen</a:t>
            </a:r>
            <a:r>
              <a:rPr lang="de-DE" altLang="de-DE" sz="1600" b="0" dirty="0">
                <a:latin typeface="Century Gothic" panose="020B0502020202020204" pitchFamily="34" charset="0"/>
              </a:rPr>
              <a:t>: Bestätigungen Dritter, Belegstichprobe</a:t>
            </a:r>
          </a:p>
        </p:txBody>
      </p:sp>
      <p:sp>
        <p:nvSpPr>
          <p:cNvPr id="115719" name="Rectangle 2">
            <a:extLst>
              <a:ext uri="{FF2B5EF4-FFF2-40B4-BE49-F238E27FC236}">
                <a16:creationId xmlns:a16="http://schemas.microsoft.com/office/drawing/2014/main" id="{218CABAF-3CC1-497D-BA08-9756E8DD785F}"/>
              </a:ext>
            </a:extLst>
          </p:cNvPr>
          <p:cNvSpPr txBox="1">
            <a:spLocks/>
          </p:cNvSpPr>
          <p:nvPr/>
        </p:nvSpPr>
        <p:spPr bwMode="auto">
          <a:xfrm>
            <a:off x="1054800" y="16848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438275" indent="-1438275">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g. Funktionsprüfungen</a:t>
            </a:r>
          </a:p>
        </p:txBody>
      </p:sp>
      <p:pic>
        <p:nvPicPr>
          <p:cNvPr id="115720" name="Grafik 9">
            <a:extLst>
              <a:ext uri="{FF2B5EF4-FFF2-40B4-BE49-F238E27FC236}">
                <a16:creationId xmlns:a16="http://schemas.microsoft.com/office/drawing/2014/main" id="{CEA02A87-68F5-4375-A17E-CB8383B967E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
            <a:extLst>
              <a:ext uri="{FF2B5EF4-FFF2-40B4-BE49-F238E27FC236}">
                <a16:creationId xmlns:a16="http://schemas.microsoft.com/office/drawing/2014/main" id="{F63526A5-DF20-4053-9865-FDD8914C70B4}"/>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10" name="Textfeld 9">
            <a:extLst>
              <a:ext uri="{FF2B5EF4-FFF2-40B4-BE49-F238E27FC236}">
                <a16:creationId xmlns:a16="http://schemas.microsoft.com/office/drawing/2014/main" id="{3C9D782F-355D-4DFC-B31D-01B9DBCEB819}"/>
              </a:ext>
            </a:extLst>
          </p:cNvPr>
          <p:cNvSpPr txBox="1"/>
          <p:nvPr/>
        </p:nvSpPr>
        <p:spPr>
          <a:xfrm>
            <a:off x="11534700" y="5661248"/>
            <a:ext cx="323165" cy="648072"/>
          </a:xfrm>
          <a:prstGeom prst="rect">
            <a:avLst/>
          </a:prstGeom>
          <a:noFill/>
        </p:spPr>
        <p:txBody>
          <a:bodyPr vert="vert270" wrap="square">
            <a:spAutoFit/>
          </a:bodyPr>
          <a:lstStyle/>
          <a:p>
            <a:pPr eaLnBrk="1" hangingPunct="1">
              <a:defRPr/>
            </a:pPr>
            <a:r>
              <a:rPr lang="de-DE" sz="900" dirty="0">
                <a:solidFill>
                  <a:srgbClr val="CCECFF"/>
                </a:solidFill>
                <a:highlight>
                  <a:srgbClr val="CCECFF"/>
                </a:highlight>
                <a:latin typeface="Century Gothic" panose="020B0502020202020204" pitchFamily="34" charset="0"/>
                <a:cs typeface="Arial" charset="0"/>
              </a:rPr>
              <a:t>05/2025</a:t>
            </a:r>
          </a:p>
        </p:txBody>
      </p:sp>
      <p:sp>
        <p:nvSpPr>
          <p:cNvPr id="11" name="Rectangle 2">
            <a:extLst>
              <a:ext uri="{FF2B5EF4-FFF2-40B4-BE49-F238E27FC236}">
                <a16:creationId xmlns:a16="http://schemas.microsoft.com/office/drawing/2014/main" id="{5F7877CB-343C-457E-9454-EEFF845057C7}"/>
              </a:ext>
            </a:extLst>
          </p:cNvPr>
          <p:cNvSpPr txBox="1">
            <a:spLocks/>
          </p:cNvSpPr>
          <p:nvPr/>
        </p:nvSpPr>
        <p:spPr bwMode="auto">
          <a:xfrm>
            <a:off x="1054800" y="1080000"/>
            <a:ext cx="10801350" cy="472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2327275" indent="-2327275">
              <a:spcBef>
                <a:spcPts val="600"/>
              </a:spcBef>
              <a:spcAft>
                <a:spcPts val="600"/>
              </a:spcAft>
              <a:tabLst>
                <a:tab pos="2327275" algn="l"/>
              </a:tabLs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1.1.4 Prüfungsplanung: Festlegung der Wesentlichkeit und Beurteilung des Risikos </a:t>
            </a:r>
            <a:b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b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wesentlicher falscher Darstellungen; Forts.</a:t>
            </a:r>
            <a:endParaRPr lang="de-DE" altLang="de-DE" sz="1600" dirty="0">
              <a:solidFill>
                <a:srgbClr val="00B0F0"/>
              </a:solidFill>
              <a:highlight>
                <a:srgbClr val="FFFF00"/>
              </a:highlight>
              <a:latin typeface="Century Gothic" panose="020B0502020202020204" pitchFamily="34" charset="0"/>
              <a:ea typeface="Verdana" panose="020B0604030504040204" pitchFamily="34" charset="0"/>
              <a:cs typeface="Verdana" panose="020B0604030504040204" pitchFamily="34" charset="0"/>
            </a:endParaRPr>
          </a:p>
        </p:txBody>
      </p:sp>
    </p:spTree>
  </p:cSld>
  <p:clrMapOvr>
    <a:masterClrMapping/>
  </p:clrMapOvr>
  <p:transition spd="slow"/>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911225" y="980728"/>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4.5.4 Beurteilung Wesentlichkeit von </a:t>
            </a:r>
            <a:r>
              <a:rPr lang="de-DE" altLang="de-DE" dirty="0" err="1">
                <a:solidFill>
                  <a:srgbClr val="00B0F0"/>
                </a:solidFill>
                <a:latin typeface="Century Gothic" panose="020B0502020202020204" pitchFamily="34" charset="0"/>
              </a:rPr>
              <a:t>Anhangangaben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graphicFrame>
        <p:nvGraphicFramePr>
          <p:cNvPr id="7" name="Tabelle 6">
            <a:extLst>
              <a:ext uri="{FF2B5EF4-FFF2-40B4-BE49-F238E27FC236}">
                <a16:creationId xmlns:a16="http://schemas.microsoft.com/office/drawing/2014/main" id="{5E0CF270-61EB-4203-8E30-53F74B07589B}"/>
              </a:ext>
            </a:extLst>
          </p:cNvPr>
          <p:cNvGraphicFramePr>
            <a:graphicFrameLocks noGrp="1"/>
          </p:cNvGraphicFramePr>
          <p:nvPr>
            <p:extLst>
              <p:ext uri="{D42A27DB-BD31-4B8C-83A1-F6EECF244321}">
                <p14:modId xmlns:p14="http://schemas.microsoft.com/office/powerpoint/2010/main" val="11870209"/>
              </p:ext>
            </p:extLst>
          </p:nvPr>
        </p:nvGraphicFramePr>
        <p:xfrm>
          <a:off x="1207888" y="1412776"/>
          <a:ext cx="10216703" cy="4112517"/>
        </p:xfrm>
        <a:graphic>
          <a:graphicData uri="http://schemas.openxmlformats.org/drawingml/2006/table">
            <a:tbl>
              <a:tblPr firstRow="1" bandRow="1">
                <a:tableStyleId>{5C22544A-7EE6-4342-B048-85BDC9FD1C3A}</a:tableStyleId>
              </a:tblPr>
              <a:tblGrid>
                <a:gridCol w="1359720">
                  <a:extLst>
                    <a:ext uri="{9D8B030D-6E8A-4147-A177-3AD203B41FA5}">
                      <a16:colId xmlns:a16="http://schemas.microsoft.com/office/drawing/2014/main" val="2792261539"/>
                    </a:ext>
                  </a:extLst>
                </a:gridCol>
                <a:gridCol w="2045847">
                  <a:extLst>
                    <a:ext uri="{9D8B030D-6E8A-4147-A177-3AD203B41FA5}">
                      <a16:colId xmlns:a16="http://schemas.microsoft.com/office/drawing/2014/main" val="2072195609"/>
                    </a:ext>
                  </a:extLst>
                </a:gridCol>
                <a:gridCol w="1702783">
                  <a:extLst>
                    <a:ext uri="{9D8B030D-6E8A-4147-A177-3AD203B41FA5}">
                      <a16:colId xmlns:a16="http://schemas.microsoft.com/office/drawing/2014/main" val="3935671316"/>
                    </a:ext>
                  </a:extLst>
                </a:gridCol>
                <a:gridCol w="1702783">
                  <a:extLst>
                    <a:ext uri="{9D8B030D-6E8A-4147-A177-3AD203B41FA5}">
                      <a16:colId xmlns:a16="http://schemas.microsoft.com/office/drawing/2014/main" val="323525859"/>
                    </a:ext>
                  </a:extLst>
                </a:gridCol>
                <a:gridCol w="1702785">
                  <a:extLst>
                    <a:ext uri="{9D8B030D-6E8A-4147-A177-3AD203B41FA5}">
                      <a16:colId xmlns:a16="http://schemas.microsoft.com/office/drawing/2014/main" val="3559074402"/>
                    </a:ext>
                  </a:extLst>
                </a:gridCol>
                <a:gridCol w="1702785">
                  <a:extLst>
                    <a:ext uri="{9D8B030D-6E8A-4147-A177-3AD203B41FA5}">
                      <a16:colId xmlns:a16="http://schemas.microsoft.com/office/drawing/2014/main" val="1675496928"/>
                    </a:ext>
                  </a:extLst>
                </a:gridCol>
              </a:tblGrid>
              <a:tr h="982952">
                <a:tc>
                  <a:txBody>
                    <a:bodyPr/>
                    <a:lstStyle/>
                    <a:p>
                      <a:endParaRPr lang="de-DE" sz="1400" dirty="0">
                        <a:latin typeface="Century Gothic" panose="020B0502020202020204" pitchFamily="34" charset="0"/>
                      </a:endParaRPr>
                    </a:p>
                  </a:txBody>
                  <a:tcPr>
                    <a:lnB w="12700" cap="flat" cmpd="sng" algn="ctr">
                      <a:solidFill>
                        <a:schemeClr val="tx1"/>
                      </a:solidFill>
                      <a:prstDash val="solid"/>
                      <a:round/>
                      <a:headEnd type="none" w="med" len="med"/>
                      <a:tailEnd type="none" w="med" len="med"/>
                    </a:lnB>
                    <a:noFill/>
                  </a:tcPr>
                </a:tc>
                <a:tc>
                  <a:txBody>
                    <a:bodyPr/>
                    <a:lstStyle/>
                    <a:p>
                      <a:pPr algn="ctr"/>
                      <a:endParaRPr lang="de-DE" sz="1400" dirty="0">
                        <a:latin typeface="Century Gothic" panose="020B0502020202020204" pitchFamily="34" charset="0"/>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gridSpan="2">
                  <a:txBody>
                    <a:bodyPr/>
                    <a:lstStyle/>
                    <a:p>
                      <a:pPr algn="ctr"/>
                      <a:r>
                        <a:rPr lang="de-DE" sz="1400" dirty="0">
                          <a:solidFill>
                            <a:schemeClr val="bg1"/>
                          </a:solidFill>
                          <a:highlight>
                            <a:srgbClr val="FF0000"/>
                          </a:highlight>
                          <a:latin typeface="Century Gothic" panose="020B0502020202020204" pitchFamily="34" charset="0"/>
                        </a:rPr>
                        <a:t>Originäre</a:t>
                      </a:r>
                      <a:r>
                        <a:rPr lang="de-DE" sz="1400" dirty="0">
                          <a:solidFill>
                            <a:schemeClr val="tx1"/>
                          </a:solidFill>
                          <a:latin typeface="Century Gothic" panose="020B0502020202020204" pitchFamily="34" charset="0"/>
                        </a:rPr>
                        <a:t> Angabe </a:t>
                      </a:r>
                      <a:br>
                        <a:rPr lang="de-DE" sz="1400" dirty="0">
                          <a:solidFill>
                            <a:schemeClr val="tx1"/>
                          </a:solidFill>
                          <a:latin typeface="Century Gothic" panose="020B0502020202020204" pitchFamily="34" charset="0"/>
                        </a:rPr>
                      </a:br>
                      <a:r>
                        <a:rPr lang="de-DE" sz="1400" dirty="0">
                          <a:solidFill>
                            <a:schemeClr val="tx1"/>
                          </a:solidFill>
                          <a:latin typeface="Century Gothic" panose="020B0502020202020204" pitchFamily="34" charset="0"/>
                        </a:rPr>
                        <a:t>(Angabe verpflichtend im Anhang zu machen §§ 284, 285 HGB)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hMerge="1">
                  <a:txBody>
                    <a:bodyPr/>
                    <a:lstStyle/>
                    <a:p>
                      <a:endParaRPr lang="de-DE" dirty="0"/>
                    </a:p>
                  </a:txBody>
                  <a:tcPr/>
                </a:tc>
                <a:tc gridSpan="2">
                  <a:txBody>
                    <a:bodyPr/>
                    <a:lstStyle/>
                    <a:p>
                      <a:pPr algn="ctr"/>
                      <a:r>
                        <a:rPr lang="de-DE" sz="1400" dirty="0">
                          <a:solidFill>
                            <a:schemeClr val="bg1"/>
                          </a:solidFill>
                          <a:highlight>
                            <a:srgbClr val="FF0000"/>
                          </a:highlight>
                          <a:latin typeface="Century Gothic" panose="020B0502020202020204" pitchFamily="34" charset="0"/>
                        </a:rPr>
                        <a:t>Derivative</a:t>
                      </a:r>
                      <a:r>
                        <a:rPr lang="de-DE" sz="1400" dirty="0">
                          <a:solidFill>
                            <a:schemeClr val="tx1"/>
                          </a:solidFill>
                          <a:latin typeface="Century Gothic" panose="020B0502020202020204" pitchFamily="34" charset="0"/>
                        </a:rPr>
                        <a:t> Angabe</a:t>
                      </a:r>
                      <a:br>
                        <a:rPr lang="de-DE" sz="1400" dirty="0">
                          <a:solidFill>
                            <a:schemeClr val="tx1"/>
                          </a:solidFill>
                          <a:latin typeface="Century Gothic" panose="020B0502020202020204" pitchFamily="34" charset="0"/>
                        </a:rPr>
                      </a:br>
                      <a:r>
                        <a:rPr lang="de-DE" sz="1400" dirty="0">
                          <a:solidFill>
                            <a:schemeClr val="tx1"/>
                          </a:solidFill>
                          <a:latin typeface="Century Gothic" panose="020B0502020202020204" pitchFamily="34" charset="0"/>
                        </a:rPr>
                        <a:t>(Bezugnahme auf Bilanz/GuV –Angabe wahlweise im Anhang)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hMerge="1">
                  <a:txBody>
                    <a:bodyPr/>
                    <a:lstStyle/>
                    <a:p>
                      <a:endParaRPr lang="de-DE" dirty="0"/>
                    </a:p>
                  </a:txBody>
                  <a:tcPr/>
                </a:tc>
                <a:extLst>
                  <a:ext uri="{0D108BD9-81ED-4DB2-BD59-A6C34878D82A}">
                    <a16:rowId xmlns:a16="http://schemas.microsoft.com/office/drawing/2014/main" val="375453237"/>
                  </a:ext>
                </a:extLst>
              </a:tr>
              <a:tr h="532026">
                <a:tc rowSpan="2">
                  <a:txBody>
                    <a:bodyPr/>
                    <a:lstStyle/>
                    <a:p>
                      <a:pPr marL="0" algn="ctr" defTabSz="914400" rtl="0" eaLnBrk="1" latinLnBrk="0" hangingPunct="1"/>
                      <a:r>
                        <a:rPr lang="de-DE" sz="1400" b="1" kern="1200" dirty="0">
                          <a:solidFill>
                            <a:schemeClr val="tx1"/>
                          </a:solidFill>
                          <a:latin typeface="Century Gothic" panose="020B0502020202020204" pitchFamily="34" charset="0"/>
                          <a:ea typeface="+mn-ea"/>
                          <a:cs typeface="+mn-cs"/>
                        </a:rPr>
                        <a:t>Zielsetzung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rowSpan="2">
                  <a:txBody>
                    <a:bodyPr/>
                    <a:lstStyle/>
                    <a:p>
                      <a:pPr marL="0" algn="ctr" defTabSz="914400" rtl="0" eaLnBrk="1" latinLnBrk="0" hangingPunct="1"/>
                      <a:r>
                        <a:rPr lang="de-DE" sz="1400" b="1" kern="1200" dirty="0">
                          <a:solidFill>
                            <a:schemeClr val="tx1"/>
                          </a:solidFill>
                          <a:latin typeface="Century Gothic" panose="020B0502020202020204" pitchFamily="34" charset="0"/>
                          <a:ea typeface="+mn-ea"/>
                          <a:cs typeface="+mn-cs"/>
                        </a:rPr>
                        <a:t>Art des Fehlers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rowSpan="2">
                  <a:txBody>
                    <a:bodyPr/>
                    <a:lstStyle/>
                    <a:p>
                      <a:pPr marL="0" algn="ctr" defTabSz="914400" rtl="0" eaLnBrk="1" latinLnBrk="0" hangingPunct="1"/>
                      <a:r>
                        <a:rPr lang="de-DE" sz="1400" b="1" kern="1200" dirty="0">
                          <a:solidFill>
                            <a:schemeClr val="tx1"/>
                          </a:solidFill>
                          <a:latin typeface="Century Gothic" panose="020B0502020202020204" pitchFamily="34" charset="0"/>
                          <a:ea typeface="+mn-ea"/>
                          <a:cs typeface="+mn-cs"/>
                        </a:rPr>
                        <a:t>Einblick in </a:t>
                      </a:r>
                    </a:p>
                    <a:p>
                      <a:pPr marL="0" algn="ctr" defTabSz="914400" rtl="0" eaLnBrk="1" latinLnBrk="0" hangingPunct="1"/>
                      <a:r>
                        <a:rPr lang="de-DE" sz="1400" b="1" kern="1200" dirty="0">
                          <a:solidFill>
                            <a:schemeClr val="tx1"/>
                          </a:solidFill>
                          <a:latin typeface="Century Gothic" panose="020B0502020202020204" pitchFamily="34" charset="0"/>
                          <a:ea typeface="+mn-ea"/>
                          <a:cs typeface="+mn-cs"/>
                        </a:rPr>
                        <a:t>VFE-Lage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rowSpan="2">
                  <a:txBody>
                    <a:bodyPr/>
                    <a:lstStyle/>
                    <a:p>
                      <a:pPr marL="0" algn="ctr" defTabSz="914400" rtl="0" eaLnBrk="1" latinLnBrk="0" hangingPunct="1"/>
                      <a:r>
                        <a:rPr lang="de-DE" sz="1400" b="1" kern="1200" dirty="0">
                          <a:solidFill>
                            <a:schemeClr val="tx1"/>
                          </a:solidFill>
                          <a:latin typeface="Century Gothic" panose="020B0502020202020204" pitchFamily="34" charset="0"/>
                          <a:ea typeface="+mn-ea"/>
                          <a:cs typeface="+mn-cs"/>
                        </a:rPr>
                        <a:t>andere </a:t>
                      </a:r>
                      <a:r>
                        <a:rPr lang="de-DE" sz="1400" b="1" kern="1200" dirty="0" err="1">
                          <a:solidFill>
                            <a:schemeClr val="tx1"/>
                          </a:solidFill>
                          <a:latin typeface="Century Gothic" panose="020B0502020202020204" pitchFamily="34" charset="0"/>
                          <a:ea typeface="+mn-ea"/>
                          <a:cs typeface="+mn-cs"/>
                        </a:rPr>
                        <a:t>Einblicksziele</a:t>
                      </a:r>
                      <a:endParaRPr lang="de-DE" sz="1400" b="1" kern="1200" dirty="0">
                        <a:solidFill>
                          <a:schemeClr val="tx1"/>
                        </a:solidFill>
                        <a:latin typeface="Century Gothic" panose="020B0502020202020204" pitchFamily="34" charset="0"/>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gridSpan="2">
                  <a:txBody>
                    <a:bodyPr/>
                    <a:lstStyle/>
                    <a:p>
                      <a:pPr marL="0" algn="ctr" defTabSz="914400" rtl="0" eaLnBrk="1" latinLnBrk="0" hangingPunct="1"/>
                      <a:r>
                        <a:rPr lang="de-DE" sz="1400" b="1" kern="1200" dirty="0">
                          <a:solidFill>
                            <a:schemeClr val="tx1"/>
                          </a:solidFill>
                          <a:latin typeface="Century Gothic" panose="020B0502020202020204" pitchFamily="34" charset="0"/>
                          <a:ea typeface="+mn-ea"/>
                          <a:cs typeface="+mn-cs"/>
                        </a:rPr>
                        <a:t>Bilanz-/GuV-Posten, auf die Bezug genommen wird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hMerge="1">
                  <a:txBody>
                    <a:bodyPr/>
                    <a:lstStyle/>
                    <a:p>
                      <a:pPr marL="0" algn="l" defTabSz="914400" rtl="0" eaLnBrk="1" latinLnBrk="0" hangingPunct="1"/>
                      <a:endParaRPr lang="de-DE" sz="1800" b="1" kern="1200" dirty="0">
                        <a:solidFill>
                          <a:schemeClr val="lt1"/>
                        </a:solidFill>
                        <a:latin typeface="+mn-lt"/>
                        <a:ea typeface="+mn-ea"/>
                        <a:cs typeface="+mn-cs"/>
                      </a:endParaRPr>
                    </a:p>
                  </a:txBody>
                  <a:tcPr>
                    <a:solidFill>
                      <a:schemeClr val="bg2">
                        <a:lumMod val="90000"/>
                      </a:schemeClr>
                    </a:solidFill>
                  </a:tcPr>
                </a:tc>
                <a:extLst>
                  <a:ext uri="{0D108BD9-81ED-4DB2-BD59-A6C34878D82A}">
                    <a16:rowId xmlns:a16="http://schemas.microsoft.com/office/drawing/2014/main" val="2398920969"/>
                  </a:ext>
                </a:extLst>
              </a:tr>
              <a:tr h="469435">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marL="0" algn="ctr" defTabSz="914400" rtl="0" eaLnBrk="1" latinLnBrk="0" hangingPunct="1"/>
                      <a:r>
                        <a:rPr lang="de-DE" sz="1400" b="1" kern="1200" dirty="0">
                          <a:solidFill>
                            <a:schemeClr val="tx1"/>
                          </a:solidFill>
                          <a:latin typeface="Century Gothic" panose="020B0502020202020204" pitchFamily="34" charset="0"/>
                          <a:ea typeface="+mn-ea"/>
                          <a:cs typeface="+mn-cs"/>
                        </a:rPr>
                        <a:t>Wesentlich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algn="ctr" defTabSz="914400" rtl="0" eaLnBrk="1" latinLnBrk="0" hangingPunct="1"/>
                      <a:r>
                        <a:rPr lang="de-DE" sz="1400" b="1" kern="1200" dirty="0">
                          <a:solidFill>
                            <a:schemeClr val="tx1"/>
                          </a:solidFill>
                          <a:latin typeface="Century Gothic" panose="020B0502020202020204" pitchFamily="34" charset="0"/>
                          <a:ea typeface="+mn-ea"/>
                          <a:cs typeface="+mn-cs"/>
                        </a:rPr>
                        <a:t>unwesentlich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2168158713"/>
                  </a:ext>
                </a:extLst>
              </a:tr>
              <a:tr h="532026">
                <a:tc rowSpan="2">
                  <a:txBody>
                    <a:bodyPr/>
                    <a:lstStyle/>
                    <a:p>
                      <a:r>
                        <a:rPr lang="de-DE" sz="1400" b="1" dirty="0">
                          <a:latin typeface="Century Gothic" panose="020B0502020202020204" pitchFamily="34" charset="0"/>
                        </a:rPr>
                        <a:t>Quantitative</a:t>
                      </a:r>
                      <a:r>
                        <a:rPr lang="de-DE" sz="1400" dirty="0">
                          <a:latin typeface="Century Gothic" panose="020B0502020202020204" pitchFamily="34" charset="0"/>
                        </a:rPr>
                        <a:t> Angaben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BDB"/>
                    </a:solidFill>
                  </a:tcPr>
                </a:tc>
                <a:tc>
                  <a:txBody>
                    <a:bodyPr/>
                    <a:lstStyle/>
                    <a:p>
                      <a:pPr algn="ctr"/>
                      <a:r>
                        <a:rPr lang="de-DE" sz="1400" b="1" dirty="0">
                          <a:solidFill>
                            <a:srgbClr val="FF0000"/>
                          </a:solidFill>
                          <a:latin typeface="Century Gothic" panose="020B0502020202020204" pitchFamily="34" charset="0"/>
                        </a:rPr>
                        <a:t>unterlassene</a:t>
                      </a:r>
                      <a:r>
                        <a:rPr lang="de-DE" sz="1400" dirty="0">
                          <a:latin typeface="Century Gothic" panose="020B0502020202020204" pitchFamily="34" charset="0"/>
                        </a:rPr>
                        <a:t> Angabe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Ermessen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b="1" kern="1200" dirty="0">
                          <a:solidFill>
                            <a:srgbClr val="FF0000"/>
                          </a:solidFill>
                          <a:latin typeface="Century Gothic" panose="020B0502020202020204" pitchFamily="34" charset="0"/>
                          <a:ea typeface="+mn-ea"/>
                          <a:cs typeface="+mn-cs"/>
                        </a:rPr>
                        <a:t>wesentlich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b="1" dirty="0">
                          <a:solidFill>
                            <a:srgbClr val="FF0000"/>
                          </a:solidFill>
                          <a:latin typeface="Century Gothic" panose="020B0502020202020204" pitchFamily="34" charset="0"/>
                        </a:rPr>
                        <a:t>wesentlich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unwesentlich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9089180"/>
                  </a:ext>
                </a:extLst>
              </a:tr>
              <a:tr h="532026">
                <a:tc vMerge="1">
                  <a:txBody>
                    <a:bodyPr/>
                    <a:lstStyle/>
                    <a:p>
                      <a:endParaRPr lang="de-DE" sz="1400"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de-DE" sz="1400" b="1" dirty="0">
                          <a:latin typeface="Century Gothic" panose="020B0502020202020204" pitchFamily="34" charset="0"/>
                        </a:rPr>
                        <a:t>fehlerhafte</a:t>
                      </a:r>
                      <a:r>
                        <a:rPr lang="de-DE" sz="1400" dirty="0">
                          <a:latin typeface="Century Gothic" panose="020B0502020202020204" pitchFamily="34" charset="0"/>
                        </a:rPr>
                        <a:t> Angabe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sz="1400" dirty="0">
                          <a:latin typeface="Century Gothic" panose="020B0502020202020204" pitchFamily="34" charset="0"/>
                        </a:rPr>
                        <a:t>Ermessen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sz="1400" dirty="0">
                          <a:latin typeface="Century Gothic" panose="020B0502020202020204" pitchFamily="34" charset="0"/>
                        </a:rPr>
                        <a:t>Ermessen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sz="1400" b="1" kern="1200" dirty="0">
                          <a:solidFill>
                            <a:srgbClr val="FF0000"/>
                          </a:solidFill>
                          <a:latin typeface="Century Gothic" panose="020B0502020202020204" pitchFamily="34" charset="0"/>
                          <a:ea typeface="+mn-ea"/>
                          <a:cs typeface="+mn-cs"/>
                        </a:rPr>
                        <a:t>wesentlich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de-DE" sz="1400" dirty="0">
                          <a:latin typeface="Century Gothic" panose="020B0502020202020204" pitchFamily="34" charset="0"/>
                        </a:rPr>
                        <a:t>unwesentlich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4191135"/>
                  </a:ext>
                </a:extLst>
              </a:tr>
              <a:tr h="532026">
                <a:tc rowSpan="2">
                  <a:txBody>
                    <a:bodyPr/>
                    <a:lstStyle/>
                    <a:p>
                      <a:r>
                        <a:rPr lang="de-DE" sz="1400" b="1" dirty="0">
                          <a:latin typeface="Century Gothic" panose="020B0502020202020204" pitchFamily="34" charset="0"/>
                        </a:rPr>
                        <a:t>Qualitative</a:t>
                      </a:r>
                      <a:r>
                        <a:rPr lang="de-DE" sz="1400" dirty="0">
                          <a:latin typeface="Century Gothic" panose="020B0502020202020204" pitchFamily="34" charset="0"/>
                        </a:rPr>
                        <a:t> Angaben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DBDB"/>
                    </a:solidFill>
                  </a:tcPr>
                </a:tc>
                <a:tc>
                  <a:txBody>
                    <a:bodyPr/>
                    <a:lstStyle/>
                    <a:p>
                      <a:pPr algn="ctr"/>
                      <a:r>
                        <a:rPr lang="de-DE" sz="1400" b="1" dirty="0">
                          <a:solidFill>
                            <a:srgbClr val="FF0000"/>
                          </a:solidFill>
                          <a:latin typeface="Century Gothic" panose="020B0502020202020204" pitchFamily="34" charset="0"/>
                        </a:rPr>
                        <a:t>unterlassene</a:t>
                      </a:r>
                      <a:r>
                        <a:rPr lang="de-DE" sz="1400" dirty="0">
                          <a:latin typeface="Century Gothic" panose="020B0502020202020204" pitchFamily="34" charset="0"/>
                        </a:rPr>
                        <a:t> Angabe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Ermessen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b="1" dirty="0">
                          <a:solidFill>
                            <a:srgbClr val="FF0000"/>
                          </a:solidFill>
                          <a:latin typeface="Century Gothic" panose="020B0502020202020204" pitchFamily="34" charset="0"/>
                        </a:rPr>
                        <a:t>wesentlich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sz="140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noFill/>
                      <a:prstDash val="solid"/>
                      <a:round/>
                      <a:headEnd type="none" w="med" len="med"/>
                      <a:tailEnd type="none" w="med" len="med"/>
                    </a:lnTlToBr>
                    <a:lnBlToTr w="12700" cap="flat" cmpd="sng" algn="ctr">
                      <a:solidFill>
                        <a:schemeClr val="tx1"/>
                      </a:solidFill>
                      <a:prstDash val="solid"/>
                      <a:round/>
                      <a:headEnd type="none" w="med" len="med"/>
                      <a:tailEnd type="none" w="med" len="med"/>
                    </a:lnBlToTr>
                    <a:noFill/>
                  </a:tcPr>
                </a:tc>
                <a:tc>
                  <a:txBody>
                    <a:bodyPr/>
                    <a:lstStyle/>
                    <a:p>
                      <a:pPr algn="ctr"/>
                      <a:endParaRPr lang="de-DE" sz="140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1595876007"/>
                  </a:ext>
                </a:extLst>
              </a:tr>
              <a:tr h="532026">
                <a:tc vMerge="1">
                  <a:txBody>
                    <a:bodyPr/>
                    <a:lstStyle/>
                    <a:p>
                      <a:endParaRPr lang="de-DE" sz="1400" dirty="0"/>
                    </a:p>
                  </a:txBody>
                  <a:tcPr/>
                </a:tc>
                <a:tc>
                  <a:txBody>
                    <a:bodyPr/>
                    <a:lstStyle/>
                    <a:p>
                      <a:pPr algn="ctr"/>
                      <a:r>
                        <a:rPr lang="de-DE" sz="1400" b="1" dirty="0">
                          <a:latin typeface="Century Gothic" panose="020B0502020202020204" pitchFamily="34" charset="0"/>
                        </a:rPr>
                        <a:t>fehlerhafte</a:t>
                      </a:r>
                      <a:r>
                        <a:rPr lang="de-DE" sz="1400" dirty="0">
                          <a:latin typeface="Century Gothic" panose="020B0502020202020204" pitchFamily="34" charset="0"/>
                        </a:rPr>
                        <a:t> Angabe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Ermessen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Ermessen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sz="140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noFill/>
                  </a:tcPr>
                </a:tc>
                <a:tc>
                  <a:txBody>
                    <a:bodyPr/>
                    <a:lstStyle/>
                    <a:p>
                      <a:pPr algn="ctr"/>
                      <a:endParaRPr lang="de-DE" sz="140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noFill/>
                  </a:tcPr>
                </a:tc>
                <a:extLst>
                  <a:ext uri="{0D108BD9-81ED-4DB2-BD59-A6C34878D82A}">
                    <a16:rowId xmlns:a16="http://schemas.microsoft.com/office/drawing/2014/main" val="1607304317"/>
                  </a:ext>
                </a:extLst>
              </a:tr>
            </a:tbl>
          </a:graphicData>
        </a:graphic>
      </p:graphicFrame>
      <p:sp>
        <p:nvSpPr>
          <p:cNvPr id="9" name="Textfeld 8">
            <a:extLst>
              <a:ext uri="{FF2B5EF4-FFF2-40B4-BE49-F238E27FC236}">
                <a16:creationId xmlns:a16="http://schemas.microsoft.com/office/drawing/2014/main" id="{F238E64C-C947-4F21-9148-CB53AF54BD6A}"/>
              </a:ext>
            </a:extLst>
          </p:cNvPr>
          <p:cNvSpPr txBox="1"/>
          <p:nvPr/>
        </p:nvSpPr>
        <p:spPr>
          <a:xfrm>
            <a:off x="1199505" y="5786100"/>
            <a:ext cx="10333970" cy="523220"/>
          </a:xfrm>
          <a:prstGeom prst="rect">
            <a:avLst/>
          </a:prstGeom>
          <a:noFill/>
        </p:spPr>
        <p:txBody>
          <a:bodyPr wrap="square" rtlCol="0">
            <a:spAutoFit/>
          </a:bodyPr>
          <a:lstStyle/>
          <a:p>
            <a:pPr>
              <a:tabLst>
                <a:tab pos="1201738" algn="l"/>
              </a:tabLst>
            </a:pPr>
            <a:r>
              <a:rPr lang="de-DE" sz="1400" dirty="0">
                <a:latin typeface="Century Gothic" panose="020B0502020202020204" pitchFamily="34" charset="0"/>
              </a:rPr>
              <a:t>„</a:t>
            </a:r>
            <a:r>
              <a:rPr lang="de-DE" sz="1400" dirty="0">
                <a:solidFill>
                  <a:srgbClr val="FF0000"/>
                </a:solidFill>
                <a:latin typeface="Century Gothic" panose="020B0502020202020204" pitchFamily="34" charset="0"/>
              </a:rPr>
              <a:t>Ermessen</a:t>
            </a:r>
            <a:r>
              <a:rPr lang="de-DE" sz="1400" dirty="0">
                <a:latin typeface="Century Gothic" panose="020B0502020202020204" pitchFamily="34" charset="0"/>
              </a:rPr>
              <a:t>“ </a:t>
            </a:r>
            <a:r>
              <a:rPr lang="de-DE" sz="1400" b="0" dirty="0">
                <a:latin typeface="Century Gothic" panose="020B0502020202020204" pitchFamily="34" charset="0"/>
              </a:rPr>
              <a:t>= Würdigung der Wesentlichkeit unter Berücksichtigung der Entscheidungsrelevanz der falschen 		Darstellung für die Nutzer</a:t>
            </a:r>
          </a:p>
        </p:txBody>
      </p:sp>
    </p:spTree>
    <p:extLst>
      <p:ext uri="{BB962C8B-B14F-4D97-AF65-F5344CB8AC3E}">
        <p14:creationId xmlns:p14="http://schemas.microsoft.com/office/powerpoint/2010/main" val="310331130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5" name="Rectangle 2">
            <a:extLst>
              <a:ext uri="{FF2B5EF4-FFF2-40B4-BE49-F238E27FC236}">
                <a16:creationId xmlns:a16="http://schemas.microsoft.com/office/drawing/2014/main" id="{BC0AF1EA-730A-46AB-BDCE-B89942CE58C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4.5.5 Kommunikation der festgestellten falschen Darstellungen</a:t>
            </a:r>
            <a:endParaRPr lang="de-DE" altLang="de-DE" dirty="0">
              <a:solidFill>
                <a:srgbClr val="FF0000"/>
              </a:solidFill>
              <a:latin typeface="Century Gothic" panose="020B0502020202020204" pitchFamily="34" charset="0"/>
            </a:endParaRPr>
          </a:p>
        </p:txBody>
      </p:sp>
      <p:sp>
        <p:nvSpPr>
          <p:cNvPr id="10" name="Textfeld 1">
            <a:extLst>
              <a:ext uri="{FF2B5EF4-FFF2-40B4-BE49-F238E27FC236}">
                <a16:creationId xmlns:a16="http://schemas.microsoft.com/office/drawing/2014/main" id="{47E81C0B-3BBD-46D3-B6E6-BFDD0A6BD35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4: Prüfungsplanung mit Fallbeispiel (Fallbeispiel, insbesondere Prozessaufnahme)</a:t>
            </a:r>
          </a:p>
        </p:txBody>
      </p:sp>
      <p:sp>
        <p:nvSpPr>
          <p:cNvPr id="11" name="Textfeld 10">
            <a:extLst>
              <a:ext uri="{FF2B5EF4-FFF2-40B4-BE49-F238E27FC236}">
                <a16:creationId xmlns:a16="http://schemas.microsoft.com/office/drawing/2014/main" id="{C5FE254F-E0CE-4738-B669-FCF372200153}"/>
              </a:ext>
            </a:extLst>
          </p:cNvPr>
          <p:cNvSpPr txBox="1"/>
          <p:nvPr/>
        </p:nvSpPr>
        <p:spPr>
          <a:xfrm>
            <a:off x="2791771" y="3204821"/>
            <a:ext cx="1621286" cy="510778"/>
          </a:xfrm>
          <a:prstGeom prst="roundRect">
            <a:avLst/>
          </a:prstGeom>
          <a:solidFill>
            <a:srgbClr val="CCECFF"/>
          </a:solidFill>
          <a:ln>
            <a:solidFill>
              <a:srgbClr val="CCECFF"/>
            </a:solidFill>
          </a:ln>
        </p:spPr>
        <p:txBody>
          <a:bodyPr wrap="square" rtlCol="0">
            <a:spAutoFit/>
          </a:bodyPr>
          <a:lstStyle/>
          <a:p>
            <a:pPr algn="ctr"/>
            <a:r>
              <a:rPr lang="de-DE" sz="800" b="0" dirty="0">
                <a:latin typeface="Century Gothic" panose="020B0502020202020204" pitchFamily="34" charset="0"/>
              </a:rPr>
              <a:t>Zusammenstellung aller festgestellter falschen Darstellungen</a:t>
            </a:r>
          </a:p>
        </p:txBody>
      </p:sp>
      <p:sp>
        <p:nvSpPr>
          <p:cNvPr id="12" name="Textfeld 11">
            <a:extLst>
              <a:ext uri="{FF2B5EF4-FFF2-40B4-BE49-F238E27FC236}">
                <a16:creationId xmlns:a16="http://schemas.microsoft.com/office/drawing/2014/main" id="{9DDB1E0D-334E-4552-A6BF-7478F9FB0E49}"/>
              </a:ext>
            </a:extLst>
          </p:cNvPr>
          <p:cNvSpPr txBox="1"/>
          <p:nvPr/>
        </p:nvSpPr>
        <p:spPr>
          <a:xfrm>
            <a:off x="2791771" y="4658260"/>
            <a:ext cx="1621286" cy="374571"/>
          </a:xfrm>
          <a:prstGeom prst="roundRect">
            <a:avLst/>
          </a:prstGeom>
          <a:solidFill>
            <a:srgbClr val="CCECFF"/>
          </a:solidFill>
          <a:ln>
            <a:solidFill>
              <a:srgbClr val="CCECFF"/>
            </a:solidFill>
          </a:ln>
        </p:spPr>
        <p:txBody>
          <a:bodyPr wrap="square" rtlCol="0">
            <a:spAutoFit/>
          </a:bodyPr>
          <a:lstStyle>
            <a:defPPr>
              <a:defRPr lang="de-DE"/>
            </a:defPPr>
            <a:lvl1pPr>
              <a:defRPr sz="1100"/>
            </a:lvl1pPr>
          </a:lstStyle>
          <a:p>
            <a:pPr algn="ctr"/>
            <a:r>
              <a:rPr lang="de-DE" sz="800" dirty="0">
                <a:solidFill>
                  <a:srgbClr val="FF0000"/>
                </a:solidFill>
                <a:latin typeface="Century Gothic" panose="020B0502020202020204" pitchFamily="34" charset="0"/>
              </a:rPr>
              <a:t>Ausnahme:</a:t>
            </a:r>
            <a:r>
              <a:rPr lang="de-DE" sz="800" dirty="0">
                <a:latin typeface="Century Gothic" panose="020B0502020202020204" pitchFamily="34" charset="0"/>
              </a:rPr>
              <a:t> </a:t>
            </a:r>
          </a:p>
          <a:p>
            <a:pPr algn="ctr"/>
            <a:r>
              <a:rPr lang="de-DE" sz="800" b="0" dirty="0">
                <a:latin typeface="Century Gothic" panose="020B0502020202020204" pitchFamily="34" charset="0"/>
              </a:rPr>
              <a:t>Zweifelsfrei unbeachtlich</a:t>
            </a:r>
          </a:p>
        </p:txBody>
      </p:sp>
      <p:pic>
        <p:nvPicPr>
          <p:cNvPr id="13" name="Grafik 12" descr="Recherche">
            <a:extLst>
              <a:ext uri="{FF2B5EF4-FFF2-40B4-BE49-F238E27FC236}">
                <a16:creationId xmlns:a16="http://schemas.microsoft.com/office/drawing/2014/main" id="{DD78522F-0078-4211-A8DB-CEE0386C15A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04539" y="3654444"/>
            <a:ext cx="360000" cy="360000"/>
          </a:xfrm>
          <a:prstGeom prst="rect">
            <a:avLst/>
          </a:prstGeom>
        </p:spPr>
      </p:pic>
      <p:sp>
        <p:nvSpPr>
          <p:cNvPr id="14" name="Textfeld 13">
            <a:extLst>
              <a:ext uri="{FF2B5EF4-FFF2-40B4-BE49-F238E27FC236}">
                <a16:creationId xmlns:a16="http://schemas.microsoft.com/office/drawing/2014/main" id="{92DE9078-ED33-4D04-AAF2-D8B2829F534D}"/>
              </a:ext>
            </a:extLst>
          </p:cNvPr>
          <p:cNvSpPr txBox="1"/>
          <p:nvPr/>
        </p:nvSpPr>
        <p:spPr>
          <a:xfrm>
            <a:off x="1568229" y="1913266"/>
            <a:ext cx="1184374" cy="510778"/>
          </a:xfrm>
          <a:prstGeom prst="roundRect">
            <a:avLst/>
          </a:prstGeom>
          <a:solidFill>
            <a:schemeClr val="bg1">
              <a:lumMod val="85000"/>
            </a:schemeClr>
          </a:solidFill>
          <a:ln>
            <a:solidFill>
              <a:schemeClr val="bg1">
                <a:lumMod val="85000"/>
              </a:schemeClr>
            </a:solidFill>
          </a:ln>
        </p:spPr>
        <p:txBody>
          <a:bodyPr wrap="square" rIns="36000" rtlCol="0" anchor="ctr">
            <a:spAutoFit/>
          </a:bodyPr>
          <a:lstStyle>
            <a:defPPr>
              <a:defRPr lang="de-DE"/>
            </a:defPPr>
            <a:lvl1pPr>
              <a:defRPr sz="1100"/>
            </a:lvl1pPr>
          </a:lstStyle>
          <a:p>
            <a:pPr algn="ctr"/>
            <a:r>
              <a:rPr lang="de-DE" sz="800" b="0" dirty="0">
                <a:latin typeface="Century Gothic" panose="020B0502020202020204" pitchFamily="34" charset="0"/>
              </a:rPr>
              <a:t>Fortlaufende Überprüfung der Wesentlichkeit</a:t>
            </a:r>
          </a:p>
        </p:txBody>
      </p:sp>
      <p:sp>
        <p:nvSpPr>
          <p:cNvPr id="15" name="Pfeil: nach oben 14">
            <a:extLst>
              <a:ext uri="{FF2B5EF4-FFF2-40B4-BE49-F238E27FC236}">
                <a16:creationId xmlns:a16="http://schemas.microsoft.com/office/drawing/2014/main" id="{01E79BF4-3B04-44CE-B74D-100C436A2971}"/>
              </a:ext>
            </a:extLst>
          </p:cNvPr>
          <p:cNvSpPr/>
          <p:nvPr/>
        </p:nvSpPr>
        <p:spPr>
          <a:xfrm>
            <a:off x="1866096" y="2562039"/>
            <a:ext cx="145238" cy="725418"/>
          </a:xfrm>
          <a:prstGeom prst="up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a:latin typeface="Century Gothic" panose="020B0502020202020204" pitchFamily="34" charset="0"/>
            </a:endParaRPr>
          </a:p>
        </p:txBody>
      </p:sp>
      <p:sp>
        <p:nvSpPr>
          <p:cNvPr id="16" name="Textfeld 15">
            <a:extLst>
              <a:ext uri="{FF2B5EF4-FFF2-40B4-BE49-F238E27FC236}">
                <a16:creationId xmlns:a16="http://schemas.microsoft.com/office/drawing/2014/main" id="{BFF6C671-17D6-48F6-930F-0D3D9E4D4A81}"/>
              </a:ext>
            </a:extLst>
          </p:cNvPr>
          <p:cNvSpPr txBox="1"/>
          <p:nvPr/>
        </p:nvSpPr>
        <p:spPr>
          <a:xfrm>
            <a:off x="1955834" y="2760538"/>
            <a:ext cx="1113067" cy="338554"/>
          </a:xfrm>
          <a:prstGeom prst="rect">
            <a:avLst/>
          </a:prstGeom>
          <a:noFill/>
        </p:spPr>
        <p:txBody>
          <a:bodyPr wrap="square" rtlCol="0">
            <a:spAutoFit/>
          </a:bodyPr>
          <a:lstStyle/>
          <a:p>
            <a:r>
              <a:rPr lang="de-DE" sz="800" b="0" dirty="0">
                <a:latin typeface="Century Gothic" panose="020B0502020202020204" pitchFamily="34" charset="0"/>
              </a:rPr>
              <a:t>neue Erkenntnisse/ Informationen</a:t>
            </a:r>
          </a:p>
        </p:txBody>
      </p:sp>
      <p:pic>
        <p:nvPicPr>
          <p:cNvPr id="17" name="Grafik 16" descr="Münzen">
            <a:extLst>
              <a:ext uri="{FF2B5EF4-FFF2-40B4-BE49-F238E27FC236}">
                <a16:creationId xmlns:a16="http://schemas.microsoft.com/office/drawing/2014/main" id="{B25857E4-297C-42DB-A813-1506EEA957D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653549" y="2137419"/>
            <a:ext cx="442474" cy="442474"/>
          </a:xfrm>
          <a:prstGeom prst="rect">
            <a:avLst/>
          </a:prstGeom>
        </p:spPr>
      </p:pic>
      <p:sp>
        <p:nvSpPr>
          <p:cNvPr id="18" name="Textfeld 17">
            <a:extLst>
              <a:ext uri="{FF2B5EF4-FFF2-40B4-BE49-F238E27FC236}">
                <a16:creationId xmlns:a16="http://schemas.microsoft.com/office/drawing/2014/main" id="{D4C3864C-820C-43CD-A9E1-1173A9080E72}"/>
              </a:ext>
            </a:extLst>
          </p:cNvPr>
          <p:cNvSpPr txBox="1"/>
          <p:nvPr/>
        </p:nvSpPr>
        <p:spPr>
          <a:xfrm>
            <a:off x="2790851" y="5183744"/>
            <a:ext cx="1621285" cy="215444"/>
          </a:xfrm>
          <a:prstGeom prst="rect">
            <a:avLst/>
          </a:prstGeom>
          <a:solidFill>
            <a:srgbClr val="FFFFA3"/>
          </a:solidFill>
          <a:ln>
            <a:solidFill>
              <a:srgbClr val="FFFFA3"/>
            </a:solidFill>
          </a:ln>
        </p:spPr>
        <p:txBody>
          <a:bodyPr wrap="square" rIns="36000" rtlCol="0">
            <a:spAutoFit/>
          </a:bodyPr>
          <a:lstStyle>
            <a:defPPr>
              <a:defRPr lang="de-DE"/>
            </a:defPPr>
            <a:lvl1pPr algn="ctr">
              <a:defRPr sz="1050"/>
            </a:lvl1pPr>
          </a:lstStyle>
          <a:p>
            <a:r>
              <a:rPr lang="de-DE" sz="800" b="0" dirty="0" err="1">
                <a:latin typeface="Century Gothic" panose="020B0502020202020204" pitchFamily="34" charset="0"/>
              </a:rPr>
              <a:t>Nichtaufgriffsgrenze</a:t>
            </a:r>
            <a:endParaRPr lang="de-DE" sz="800" b="0" dirty="0">
              <a:latin typeface="Century Gothic" panose="020B0502020202020204" pitchFamily="34" charset="0"/>
            </a:endParaRPr>
          </a:p>
        </p:txBody>
      </p:sp>
      <p:sp>
        <p:nvSpPr>
          <p:cNvPr id="19" name="Pfeil: nach oben 18">
            <a:extLst>
              <a:ext uri="{FF2B5EF4-FFF2-40B4-BE49-F238E27FC236}">
                <a16:creationId xmlns:a16="http://schemas.microsoft.com/office/drawing/2014/main" id="{8D19352B-E00A-4504-9BB7-518017660F45}"/>
              </a:ext>
            </a:extLst>
          </p:cNvPr>
          <p:cNvSpPr/>
          <p:nvPr/>
        </p:nvSpPr>
        <p:spPr>
          <a:xfrm flipV="1">
            <a:off x="3529795" y="3815981"/>
            <a:ext cx="145238" cy="725418"/>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a:latin typeface="Century Gothic" panose="020B0502020202020204" pitchFamily="34" charset="0"/>
            </a:endParaRPr>
          </a:p>
        </p:txBody>
      </p:sp>
      <p:cxnSp>
        <p:nvCxnSpPr>
          <p:cNvPr id="20" name="Gerade Verbindung mit Pfeil 19">
            <a:extLst>
              <a:ext uri="{FF2B5EF4-FFF2-40B4-BE49-F238E27FC236}">
                <a16:creationId xmlns:a16="http://schemas.microsoft.com/office/drawing/2014/main" id="{A5B5277D-DC66-4627-B2CE-933886C4AE30}"/>
              </a:ext>
            </a:extLst>
          </p:cNvPr>
          <p:cNvCxnSpPr>
            <a:cxnSpLocks/>
            <a:stCxn id="11" idx="3"/>
          </p:cNvCxnSpPr>
          <p:nvPr/>
        </p:nvCxnSpPr>
        <p:spPr>
          <a:xfrm>
            <a:off x="4413057" y="3460210"/>
            <a:ext cx="1140767"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feld 20">
            <a:extLst>
              <a:ext uri="{FF2B5EF4-FFF2-40B4-BE49-F238E27FC236}">
                <a16:creationId xmlns:a16="http://schemas.microsoft.com/office/drawing/2014/main" id="{A66D2E50-C1DC-414B-84D9-4B55A052D957}"/>
              </a:ext>
            </a:extLst>
          </p:cNvPr>
          <p:cNvSpPr txBox="1"/>
          <p:nvPr/>
        </p:nvSpPr>
        <p:spPr>
          <a:xfrm>
            <a:off x="4405345" y="3025390"/>
            <a:ext cx="1113067" cy="461665"/>
          </a:xfrm>
          <a:prstGeom prst="rect">
            <a:avLst/>
          </a:prstGeom>
          <a:noFill/>
        </p:spPr>
        <p:txBody>
          <a:bodyPr wrap="square" rtlCol="0">
            <a:spAutoFit/>
          </a:bodyPr>
          <a:lstStyle/>
          <a:p>
            <a:pPr algn="ctr"/>
            <a:r>
              <a:rPr lang="de-DE" sz="800" b="0" dirty="0">
                <a:latin typeface="Century Gothic" panose="020B0502020202020204" pitchFamily="34" charset="0"/>
              </a:rPr>
              <a:t>zeitnahe Kommunikation mit </a:t>
            </a:r>
            <a:r>
              <a:rPr lang="de-DE" sz="800" dirty="0">
                <a:latin typeface="Century Gothic" panose="020B0502020202020204" pitchFamily="34" charset="0"/>
              </a:rPr>
              <a:t>Management</a:t>
            </a:r>
          </a:p>
        </p:txBody>
      </p:sp>
      <p:pic>
        <p:nvPicPr>
          <p:cNvPr id="22" name="Grafik 21" descr="Kundenbewertung RNL">
            <a:extLst>
              <a:ext uri="{FF2B5EF4-FFF2-40B4-BE49-F238E27FC236}">
                <a16:creationId xmlns:a16="http://schemas.microsoft.com/office/drawing/2014/main" id="{607FC85C-2E33-4D7C-B544-98871AAAD9D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20622" y="3108893"/>
            <a:ext cx="692376" cy="692376"/>
          </a:xfrm>
          <a:prstGeom prst="rect">
            <a:avLst/>
          </a:prstGeom>
        </p:spPr>
      </p:pic>
      <p:sp>
        <p:nvSpPr>
          <p:cNvPr id="23" name="Textfeld 22">
            <a:extLst>
              <a:ext uri="{FF2B5EF4-FFF2-40B4-BE49-F238E27FC236}">
                <a16:creationId xmlns:a16="http://schemas.microsoft.com/office/drawing/2014/main" id="{FE363A0F-096F-4D2A-A0F6-1FC2BB1A1B85}"/>
              </a:ext>
            </a:extLst>
          </p:cNvPr>
          <p:cNvSpPr txBox="1"/>
          <p:nvPr/>
        </p:nvSpPr>
        <p:spPr>
          <a:xfrm>
            <a:off x="6280425" y="2268559"/>
            <a:ext cx="1113067" cy="374571"/>
          </a:xfrm>
          <a:prstGeom prst="roundRect">
            <a:avLst/>
          </a:prstGeom>
          <a:solidFill>
            <a:srgbClr val="CCECFF"/>
          </a:solidFill>
          <a:ln>
            <a:solidFill>
              <a:srgbClr val="CCECFF"/>
            </a:solidFill>
          </a:ln>
        </p:spPr>
        <p:txBody>
          <a:bodyPr wrap="square" rtlCol="0">
            <a:spAutoFit/>
          </a:bodyPr>
          <a:lstStyle/>
          <a:p>
            <a:pPr algn="ctr"/>
            <a:r>
              <a:rPr lang="de-DE" sz="800" b="0" dirty="0">
                <a:latin typeface="Century Gothic" panose="020B0502020202020204" pitchFamily="34" charset="0"/>
              </a:rPr>
              <a:t>neue finanzielle Ergebnisse</a:t>
            </a:r>
          </a:p>
        </p:txBody>
      </p:sp>
      <p:sp>
        <p:nvSpPr>
          <p:cNvPr id="24" name="Textfeld 23">
            <a:extLst>
              <a:ext uri="{FF2B5EF4-FFF2-40B4-BE49-F238E27FC236}">
                <a16:creationId xmlns:a16="http://schemas.microsoft.com/office/drawing/2014/main" id="{163A4820-EFED-47FB-96EC-3792704F0B49}"/>
              </a:ext>
            </a:extLst>
          </p:cNvPr>
          <p:cNvSpPr txBox="1"/>
          <p:nvPr/>
        </p:nvSpPr>
        <p:spPr>
          <a:xfrm>
            <a:off x="7867393" y="1721662"/>
            <a:ext cx="1214653" cy="374571"/>
          </a:xfrm>
          <a:prstGeom prst="roundRect">
            <a:avLst/>
          </a:prstGeom>
          <a:solidFill>
            <a:schemeClr val="bg1">
              <a:lumMod val="85000"/>
            </a:schemeClr>
          </a:solidFill>
          <a:ln>
            <a:solidFill>
              <a:schemeClr val="bg1">
                <a:lumMod val="85000"/>
              </a:schemeClr>
            </a:solidFill>
          </a:ln>
        </p:spPr>
        <p:txBody>
          <a:bodyPr wrap="square" rIns="36000" rtlCol="0">
            <a:spAutoFit/>
          </a:bodyPr>
          <a:lstStyle>
            <a:defPPr>
              <a:defRPr lang="de-DE"/>
            </a:defPPr>
            <a:lvl1pPr algn="ctr">
              <a:defRPr sz="1050"/>
            </a:lvl1pPr>
          </a:lstStyle>
          <a:p>
            <a:r>
              <a:rPr lang="de-DE" sz="800" b="0" dirty="0">
                <a:latin typeface="Century Gothic" panose="020B0502020202020204" pitchFamily="34" charset="0"/>
              </a:rPr>
              <a:t>Aktualisierung der Wesentlichkeit</a:t>
            </a:r>
          </a:p>
        </p:txBody>
      </p:sp>
      <p:cxnSp>
        <p:nvCxnSpPr>
          <p:cNvPr id="25" name="Verbinder: gewinkelt 24">
            <a:extLst>
              <a:ext uri="{FF2B5EF4-FFF2-40B4-BE49-F238E27FC236}">
                <a16:creationId xmlns:a16="http://schemas.microsoft.com/office/drawing/2014/main" id="{375765F1-10A0-4B2A-A3AB-3F4DA50598D3}"/>
              </a:ext>
            </a:extLst>
          </p:cNvPr>
          <p:cNvCxnSpPr>
            <a:stCxn id="22" idx="0"/>
            <a:endCxn id="23" idx="1"/>
          </p:cNvCxnSpPr>
          <p:nvPr/>
        </p:nvCxnSpPr>
        <p:spPr>
          <a:xfrm rot="5400000" flipH="1" flipV="1">
            <a:off x="5697093" y="2525562"/>
            <a:ext cx="653048" cy="513615"/>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Verbinder: gewinkelt 25">
            <a:extLst>
              <a:ext uri="{FF2B5EF4-FFF2-40B4-BE49-F238E27FC236}">
                <a16:creationId xmlns:a16="http://schemas.microsoft.com/office/drawing/2014/main" id="{88A362A8-0800-4E2E-BCA5-F1104220563D}"/>
              </a:ext>
            </a:extLst>
          </p:cNvPr>
          <p:cNvCxnSpPr>
            <a:stCxn id="23" idx="0"/>
            <a:endCxn id="24" idx="1"/>
          </p:cNvCxnSpPr>
          <p:nvPr/>
        </p:nvCxnSpPr>
        <p:spPr>
          <a:xfrm rot="5400000" flipH="1" flipV="1">
            <a:off x="7172371" y="1573537"/>
            <a:ext cx="359611" cy="1030434"/>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27" name="Grafik 26" descr="Münzen">
            <a:extLst>
              <a:ext uri="{FF2B5EF4-FFF2-40B4-BE49-F238E27FC236}">
                <a16:creationId xmlns:a16="http://schemas.microsoft.com/office/drawing/2014/main" id="{3D945808-4471-4346-BE09-FD742A2FAC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36218" y="1408289"/>
            <a:ext cx="442474" cy="442474"/>
          </a:xfrm>
          <a:prstGeom prst="rect">
            <a:avLst/>
          </a:prstGeom>
        </p:spPr>
      </p:pic>
      <p:sp>
        <p:nvSpPr>
          <p:cNvPr id="28" name="Ellipse 27">
            <a:extLst>
              <a:ext uri="{FF2B5EF4-FFF2-40B4-BE49-F238E27FC236}">
                <a16:creationId xmlns:a16="http://schemas.microsoft.com/office/drawing/2014/main" id="{5C658AE6-7636-4019-A4F4-2050E81DF5A5}"/>
              </a:ext>
            </a:extLst>
          </p:cNvPr>
          <p:cNvSpPr/>
          <p:nvPr/>
        </p:nvSpPr>
        <p:spPr>
          <a:xfrm>
            <a:off x="7176120" y="1553969"/>
            <a:ext cx="1189255" cy="212224"/>
          </a:xfrm>
          <a:prstGeom prst="ellipse">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700" b="0" dirty="0">
                <a:solidFill>
                  <a:schemeClr val="tx1"/>
                </a:solidFill>
                <a:latin typeface="Century Gothic" panose="020B0502020202020204" pitchFamily="34" charset="0"/>
              </a:rPr>
              <a:t>ISA [DE] 450.10</a:t>
            </a:r>
          </a:p>
        </p:txBody>
      </p:sp>
      <p:sp>
        <p:nvSpPr>
          <p:cNvPr id="29" name="Ellipse 28">
            <a:extLst>
              <a:ext uri="{FF2B5EF4-FFF2-40B4-BE49-F238E27FC236}">
                <a16:creationId xmlns:a16="http://schemas.microsoft.com/office/drawing/2014/main" id="{D2A22E93-4AA3-478B-99AE-1752195A7D59}"/>
              </a:ext>
            </a:extLst>
          </p:cNvPr>
          <p:cNvSpPr/>
          <p:nvPr/>
        </p:nvSpPr>
        <p:spPr>
          <a:xfrm>
            <a:off x="2432173" y="1791324"/>
            <a:ext cx="1189255" cy="212224"/>
          </a:xfrm>
          <a:prstGeom prst="ellipse">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700" b="0" dirty="0">
                <a:solidFill>
                  <a:schemeClr val="tx1"/>
                </a:solidFill>
                <a:latin typeface="Century Gothic" panose="020B0502020202020204" pitchFamily="34" charset="0"/>
              </a:rPr>
              <a:t>ISA [DE] 320.12</a:t>
            </a:r>
          </a:p>
        </p:txBody>
      </p:sp>
      <p:sp>
        <p:nvSpPr>
          <p:cNvPr id="30" name="Textfeld 29">
            <a:extLst>
              <a:ext uri="{FF2B5EF4-FFF2-40B4-BE49-F238E27FC236}">
                <a16:creationId xmlns:a16="http://schemas.microsoft.com/office/drawing/2014/main" id="{D2A3D3B7-2709-4365-9272-066DBCE88C15}"/>
              </a:ext>
            </a:extLst>
          </p:cNvPr>
          <p:cNvSpPr txBox="1"/>
          <p:nvPr/>
        </p:nvSpPr>
        <p:spPr>
          <a:xfrm>
            <a:off x="5442703" y="2273701"/>
            <a:ext cx="727639" cy="215444"/>
          </a:xfrm>
          <a:prstGeom prst="rect">
            <a:avLst/>
          </a:prstGeom>
          <a:noFill/>
        </p:spPr>
        <p:txBody>
          <a:bodyPr vert="horz" wrap="square" rtlCol="0">
            <a:spAutoFit/>
          </a:bodyPr>
          <a:lstStyle/>
          <a:p>
            <a:pPr algn="ctr"/>
            <a:r>
              <a:rPr lang="de-DE" sz="800" dirty="0">
                <a:solidFill>
                  <a:schemeClr val="bg1"/>
                </a:solidFill>
                <a:highlight>
                  <a:srgbClr val="008000"/>
                </a:highlight>
                <a:latin typeface="Century Gothic" panose="020B0502020202020204" pitchFamily="34" charset="0"/>
              </a:rPr>
              <a:t>Korrektur</a:t>
            </a:r>
          </a:p>
        </p:txBody>
      </p:sp>
      <p:sp>
        <p:nvSpPr>
          <p:cNvPr id="31" name="Textfeld 30">
            <a:extLst>
              <a:ext uri="{FF2B5EF4-FFF2-40B4-BE49-F238E27FC236}">
                <a16:creationId xmlns:a16="http://schemas.microsoft.com/office/drawing/2014/main" id="{5D646693-AC01-4685-8BEE-7813D7802371}"/>
              </a:ext>
            </a:extLst>
          </p:cNvPr>
          <p:cNvSpPr txBox="1"/>
          <p:nvPr/>
        </p:nvSpPr>
        <p:spPr>
          <a:xfrm>
            <a:off x="7093354" y="3222462"/>
            <a:ext cx="1010678" cy="461665"/>
          </a:xfrm>
          <a:prstGeom prst="rect">
            <a:avLst/>
          </a:prstGeom>
          <a:noFill/>
        </p:spPr>
        <p:txBody>
          <a:bodyPr wrap="square" rtlCol="0">
            <a:spAutoFit/>
          </a:bodyPr>
          <a:lstStyle/>
          <a:p>
            <a:pPr algn="ctr"/>
            <a:r>
              <a:rPr lang="de-DE" sz="800" b="0" dirty="0">
                <a:latin typeface="Century Gothic" panose="020B0502020202020204" pitchFamily="34" charset="0"/>
              </a:rPr>
              <a:t>Kommunikation mit </a:t>
            </a:r>
            <a:r>
              <a:rPr lang="de-DE" sz="800" dirty="0">
                <a:latin typeface="Century Gothic" panose="020B0502020202020204" pitchFamily="34" charset="0"/>
              </a:rPr>
              <a:t>Aufsichtsorgan</a:t>
            </a:r>
          </a:p>
        </p:txBody>
      </p:sp>
      <p:cxnSp>
        <p:nvCxnSpPr>
          <p:cNvPr id="32" name="Gerade Verbindung mit Pfeil 31">
            <a:extLst>
              <a:ext uri="{FF2B5EF4-FFF2-40B4-BE49-F238E27FC236}">
                <a16:creationId xmlns:a16="http://schemas.microsoft.com/office/drawing/2014/main" id="{C0AAC970-3896-4030-A9AF-9987EBC34FB2}"/>
              </a:ext>
            </a:extLst>
          </p:cNvPr>
          <p:cNvCxnSpPr>
            <a:stCxn id="22" idx="3"/>
            <a:endCxn id="31" idx="1"/>
          </p:cNvCxnSpPr>
          <p:nvPr/>
        </p:nvCxnSpPr>
        <p:spPr>
          <a:xfrm flipV="1">
            <a:off x="6112998" y="3453295"/>
            <a:ext cx="980356" cy="178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feld 32">
            <a:extLst>
              <a:ext uri="{FF2B5EF4-FFF2-40B4-BE49-F238E27FC236}">
                <a16:creationId xmlns:a16="http://schemas.microsoft.com/office/drawing/2014/main" id="{6A568765-145C-42E6-9431-44A6440482A4}"/>
              </a:ext>
            </a:extLst>
          </p:cNvPr>
          <p:cNvSpPr txBox="1"/>
          <p:nvPr/>
        </p:nvSpPr>
        <p:spPr>
          <a:xfrm>
            <a:off x="6112999" y="3282664"/>
            <a:ext cx="980356" cy="338554"/>
          </a:xfrm>
          <a:prstGeom prst="rect">
            <a:avLst/>
          </a:prstGeom>
          <a:noFill/>
        </p:spPr>
        <p:txBody>
          <a:bodyPr vert="horz" wrap="square" rtlCol="0">
            <a:spAutoFit/>
          </a:bodyPr>
          <a:lstStyle/>
          <a:p>
            <a:pPr algn="ctr"/>
            <a:r>
              <a:rPr lang="de-DE" sz="800" dirty="0">
                <a:solidFill>
                  <a:schemeClr val="bg1"/>
                </a:solidFill>
                <a:highlight>
                  <a:srgbClr val="FF0000"/>
                </a:highlight>
                <a:latin typeface="Century Gothic" panose="020B0502020202020204" pitchFamily="34" charset="0"/>
              </a:rPr>
              <a:t>Keine</a:t>
            </a:r>
          </a:p>
          <a:p>
            <a:pPr algn="ctr"/>
            <a:r>
              <a:rPr lang="de-DE" sz="800" dirty="0">
                <a:solidFill>
                  <a:schemeClr val="bg1"/>
                </a:solidFill>
                <a:highlight>
                  <a:srgbClr val="FF0000"/>
                </a:highlight>
                <a:latin typeface="Century Gothic" panose="020B0502020202020204" pitchFamily="34" charset="0"/>
              </a:rPr>
              <a:t>Korrektur</a:t>
            </a:r>
          </a:p>
        </p:txBody>
      </p:sp>
      <p:pic>
        <p:nvPicPr>
          <p:cNvPr id="34" name="Grafik 33" descr="Gruppe von Männern">
            <a:extLst>
              <a:ext uri="{FF2B5EF4-FFF2-40B4-BE49-F238E27FC236}">
                <a16:creationId xmlns:a16="http://schemas.microsoft.com/office/drawing/2014/main" id="{8DA24805-AF0B-44E2-91F3-A905AEEFA18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82693" y="2860592"/>
            <a:ext cx="432000" cy="432000"/>
          </a:xfrm>
          <a:prstGeom prst="rect">
            <a:avLst/>
          </a:prstGeom>
        </p:spPr>
      </p:pic>
      <p:cxnSp>
        <p:nvCxnSpPr>
          <p:cNvPr id="35" name="Verbinder: gewinkelt 34">
            <a:extLst>
              <a:ext uri="{FF2B5EF4-FFF2-40B4-BE49-F238E27FC236}">
                <a16:creationId xmlns:a16="http://schemas.microsoft.com/office/drawing/2014/main" id="{47DDD810-5073-4A27-BAAA-4AED05D2AE2A}"/>
              </a:ext>
            </a:extLst>
          </p:cNvPr>
          <p:cNvCxnSpPr>
            <a:stCxn id="33" idx="2"/>
            <a:endCxn id="22" idx="2"/>
          </p:cNvCxnSpPr>
          <p:nvPr/>
        </p:nvCxnSpPr>
        <p:spPr>
          <a:xfrm rot="5400000">
            <a:off x="6094969" y="3293060"/>
            <a:ext cx="180051" cy="836367"/>
          </a:xfrm>
          <a:prstGeom prst="bentConnector3">
            <a:avLst>
              <a:gd name="adj1" fmla="val 226964"/>
            </a:avLst>
          </a:prstGeom>
          <a:ln w="12700">
            <a:tailEnd type="triangle"/>
          </a:ln>
        </p:spPr>
        <p:style>
          <a:lnRef idx="1">
            <a:schemeClr val="dk1"/>
          </a:lnRef>
          <a:fillRef idx="0">
            <a:schemeClr val="dk1"/>
          </a:fillRef>
          <a:effectRef idx="0">
            <a:schemeClr val="dk1"/>
          </a:effectRef>
          <a:fontRef idx="minor">
            <a:schemeClr val="tx1"/>
          </a:fontRef>
        </p:style>
      </p:cxnSp>
      <p:sp>
        <p:nvSpPr>
          <p:cNvPr id="36" name="Textfeld 35">
            <a:extLst>
              <a:ext uri="{FF2B5EF4-FFF2-40B4-BE49-F238E27FC236}">
                <a16:creationId xmlns:a16="http://schemas.microsoft.com/office/drawing/2014/main" id="{C0CA6CBB-CAFF-48B3-A42D-12D70299FFD7}"/>
              </a:ext>
            </a:extLst>
          </p:cNvPr>
          <p:cNvSpPr txBox="1"/>
          <p:nvPr/>
        </p:nvSpPr>
        <p:spPr>
          <a:xfrm>
            <a:off x="5761171" y="3979231"/>
            <a:ext cx="836367" cy="461665"/>
          </a:xfrm>
          <a:prstGeom prst="rect">
            <a:avLst/>
          </a:prstGeom>
          <a:noFill/>
        </p:spPr>
        <p:txBody>
          <a:bodyPr wrap="square" rtlCol="0">
            <a:spAutoFit/>
          </a:bodyPr>
          <a:lstStyle/>
          <a:p>
            <a:pPr algn="ctr"/>
            <a:r>
              <a:rPr lang="de-DE" sz="800" b="0" dirty="0">
                <a:latin typeface="Century Gothic" panose="020B0502020202020204" pitchFamily="34" charset="0"/>
              </a:rPr>
              <a:t>Befragung nach Gründen</a:t>
            </a:r>
          </a:p>
        </p:txBody>
      </p:sp>
      <p:cxnSp>
        <p:nvCxnSpPr>
          <p:cNvPr id="37" name="Gerader Verbinder 36">
            <a:extLst>
              <a:ext uri="{FF2B5EF4-FFF2-40B4-BE49-F238E27FC236}">
                <a16:creationId xmlns:a16="http://schemas.microsoft.com/office/drawing/2014/main" id="{F705963F-BA15-4EC1-9B92-33245F785072}"/>
              </a:ext>
            </a:extLst>
          </p:cNvPr>
          <p:cNvCxnSpPr>
            <a:stCxn id="31" idx="2"/>
          </p:cNvCxnSpPr>
          <p:nvPr/>
        </p:nvCxnSpPr>
        <p:spPr>
          <a:xfrm>
            <a:off x="7598693" y="3684127"/>
            <a:ext cx="877" cy="97413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Gerader Verbinder 37">
            <a:extLst>
              <a:ext uri="{FF2B5EF4-FFF2-40B4-BE49-F238E27FC236}">
                <a16:creationId xmlns:a16="http://schemas.microsoft.com/office/drawing/2014/main" id="{99D8F5E6-547A-4C27-9D1F-D8F9F4A4E999}"/>
              </a:ext>
            </a:extLst>
          </p:cNvPr>
          <p:cNvCxnSpPr>
            <a:cxnSpLocks/>
          </p:cNvCxnSpPr>
          <p:nvPr/>
        </p:nvCxnSpPr>
        <p:spPr>
          <a:xfrm flipH="1">
            <a:off x="5613608" y="4658260"/>
            <a:ext cx="199286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Gerade Verbindung mit Pfeil 38">
            <a:extLst>
              <a:ext uri="{FF2B5EF4-FFF2-40B4-BE49-F238E27FC236}">
                <a16:creationId xmlns:a16="http://schemas.microsoft.com/office/drawing/2014/main" id="{74ABFEE3-6158-40A7-959E-2B246E617497}"/>
              </a:ext>
            </a:extLst>
          </p:cNvPr>
          <p:cNvCxnSpPr/>
          <p:nvPr/>
        </p:nvCxnSpPr>
        <p:spPr>
          <a:xfrm flipV="1">
            <a:off x="5618370" y="3801269"/>
            <a:ext cx="0" cy="85699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Textfeld 39">
            <a:extLst>
              <a:ext uri="{FF2B5EF4-FFF2-40B4-BE49-F238E27FC236}">
                <a16:creationId xmlns:a16="http://schemas.microsoft.com/office/drawing/2014/main" id="{4E169604-1682-4B73-9F98-221369E1D520}"/>
              </a:ext>
            </a:extLst>
          </p:cNvPr>
          <p:cNvSpPr txBox="1"/>
          <p:nvPr/>
        </p:nvSpPr>
        <p:spPr>
          <a:xfrm>
            <a:off x="5624603" y="4622635"/>
            <a:ext cx="1981870" cy="215444"/>
          </a:xfrm>
          <a:prstGeom prst="rect">
            <a:avLst/>
          </a:prstGeom>
          <a:noFill/>
        </p:spPr>
        <p:txBody>
          <a:bodyPr wrap="square" rtlCol="0">
            <a:spAutoFit/>
          </a:bodyPr>
          <a:lstStyle/>
          <a:p>
            <a:pPr algn="ctr"/>
            <a:r>
              <a:rPr lang="de-DE" sz="800" b="0" dirty="0">
                <a:latin typeface="Century Gothic" panose="020B0502020202020204" pitchFamily="34" charset="0"/>
              </a:rPr>
              <a:t>Aufforderung zur Korrektur</a:t>
            </a:r>
          </a:p>
        </p:txBody>
      </p:sp>
      <p:sp>
        <p:nvSpPr>
          <p:cNvPr id="41" name="Textfeld 40">
            <a:extLst>
              <a:ext uri="{FF2B5EF4-FFF2-40B4-BE49-F238E27FC236}">
                <a16:creationId xmlns:a16="http://schemas.microsoft.com/office/drawing/2014/main" id="{FA6F2F23-78A3-4B1F-A28B-4788C26EA343}"/>
              </a:ext>
            </a:extLst>
          </p:cNvPr>
          <p:cNvSpPr txBox="1"/>
          <p:nvPr/>
        </p:nvSpPr>
        <p:spPr>
          <a:xfrm>
            <a:off x="8218581" y="3167822"/>
            <a:ext cx="1010678" cy="584775"/>
          </a:xfrm>
          <a:prstGeom prst="rect">
            <a:avLst/>
          </a:prstGeom>
          <a:noFill/>
        </p:spPr>
        <p:txBody>
          <a:bodyPr wrap="square" rtlCol="0">
            <a:spAutoFit/>
          </a:bodyPr>
          <a:lstStyle/>
          <a:p>
            <a:pPr algn="ctr"/>
            <a:r>
              <a:rPr lang="de-DE" sz="800" b="0" dirty="0">
                <a:latin typeface="Century Gothic" panose="020B0502020202020204" pitchFamily="34" charset="0"/>
              </a:rPr>
              <a:t>Verbleibende, </a:t>
            </a:r>
            <a:r>
              <a:rPr lang="de-DE" sz="800" dirty="0">
                <a:solidFill>
                  <a:srgbClr val="FF0000"/>
                </a:solidFill>
                <a:latin typeface="Century Gothic" panose="020B0502020202020204" pitchFamily="34" charset="0"/>
              </a:rPr>
              <a:t>nicht</a:t>
            </a:r>
            <a:r>
              <a:rPr lang="de-DE" sz="800" b="0" dirty="0">
                <a:latin typeface="Century Gothic" panose="020B0502020202020204" pitchFamily="34" charset="0"/>
              </a:rPr>
              <a:t> </a:t>
            </a:r>
            <a:r>
              <a:rPr lang="de-DE" sz="800" dirty="0">
                <a:solidFill>
                  <a:srgbClr val="FF0000"/>
                </a:solidFill>
                <a:latin typeface="Century Gothic" panose="020B0502020202020204" pitchFamily="34" charset="0"/>
              </a:rPr>
              <a:t>korrigierte</a:t>
            </a:r>
            <a:r>
              <a:rPr lang="de-DE" sz="800" b="0" dirty="0">
                <a:latin typeface="Century Gothic" panose="020B0502020202020204" pitchFamily="34" charset="0"/>
              </a:rPr>
              <a:t> falsche Darstellungen</a:t>
            </a:r>
          </a:p>
        </p:txBody>
      </p:sp>
      <p:cxnSp>
        <p:nvCxnSpPr>
          <p:cNvPr id="42" name="Gerade Verbindung mit Pfeil 41">
            <a:extLst>
              <a:ext uri="{FF2B5EF4-FFF2-40B4-BE49-F238E27FC236}">
                <a16:creationId xmlns:a16="http://schemas.microsoft.com/office/drawing/2014/main" id="{11B4B216-D09F-48BB-AB38-64A0B190DC4C}"/>
              </a:ext>
            </a:extLst>
          </p:cNvPr>
          <p:cNvCxnSpPr/>
          <p:nvPr/>
        </p:nvCxnSpPr>
        <p:spPr>
          <a:xfrm>
            <a:off x="7906510" y="3453294"/>
            <a:ext cx="408754"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feld 42">
            <a:extLst>
              <a:ext uri="{FF2B5EF4-FFF2-40B4-BE49-F238E27FC236}">
                <a16:creationId xmlns:a16="http://schemas.microsoft.com/office/drawing/2014/main" id="{4DD358C4-6630-4309-9DA0-EFC00E903D6A}"/>
              </a:ext>
            </a:extLst>
          </p:cNvPr>
          <p:cNvSpPr txBox="1"/>
          <p:nvPr/>
        </p:nvSpPr>
        <p:spPr>
          <a:xfrm>
            <a:off x="9145481" y="2178379"/>
            <a:ext cx="1101463" cy="919401"/>
          </a:xfrm>
          <a:prstGeom prst="roundRect">
            <a:avLst/>
          </a:prstGeom>
          <a:solidFill>
            <a:srgbClr val="F2DBDB"/>
          </a:solidFill>
          <a:ln>
            <a:solidFill>
              <a:srgbClr val="D99594"/>
            </a:solidFill>
          </a:ln>
        </p:spPr>
        <p:txBody>
          <a:bodyPr wrap="square" rtlCol="0" anchor="ctr">
            <a:spAutoFit/>
          </a:bodyPr>
          <a:lstStyle/>
          <a:p>
            <a:pPr algn="ctr"/>
            <a:r>
              <a:rPr lang="de-DE" sz="800" b="0" dirty="0">
                <a:latin typeface="Century Gothic" panose="020B0502020202020204" pitchFamily="34" charset="0"/>
              </a:rPr>
              <a:t>Überschreiten </a:t>
            </a:r>
          </a:p>
          <a:p>
            <a:pPr algn="ctr"/>
            <a:r>
              <a:rPr lang="de-DE" sz="800" b="0" dirty="0">
                <a:latin typeface="Century Gothic" panose="020B0502020202020204" pitchFamily="34" charset="0"/>
              </a:rPr>
              <a:t>diese einzeln </a:t>
            </a:r>
          </a:p>
          <a:p>
            <a:pPr algn="ctr"/>
            <a:r>
              <a:rPr lang="de-DE" sz="800" b="0" dirty="0">
                <a:latin typeface="Century Gothic" panose="020B0502020202020204" pitchFamily="34" charset="0"/>
              </a:rPr>
              <a:t>oder in Summe </a:t>
            </a:r>
          </a:p>
          <a:p>
            <a:pPr algn="ctr"/>
            <a:r>
              <a:rPr lang="de-DE" sz="800" b="0" dirty="0">
                <a:latin typeface="Century Gothic" panose="020B0502020202020204" pitchFamily="34" charset="0"/>
              </a:rPr>
              <a:t>die (neuen) Wesentlichkeits-grenzen</a:t>
            </a:r>
          </a:p>
        </p:txBody>
      </p:sp>
      <p:cxnSp>
        <p:nvCxnSpPr>
          <p:cNvPr id="44" name="Verbinder: gewinkelt 43">
            <a:extLst>
              <a:ext uri="{FF2B5EF4-FFF2-40B4-BE49-F238E27FC236}">
                <a16:creationId xmlns:a16="http://schemas.microsoft.com/office/drawing/2014/main" id="{81DDCA8F-86F9-4586-BEA1-F5A8E656AF85}"/>
              </a:ext>
            </a:extLst>
          </p:cNvPr>
          <p:cNvCxnSpPr>
            <a:stCxn id="24" idx="3"/>
            <a:endCxn id="43" idx="0"/>
          </p:cNvCxnSpPr>
          <p:nvPr/>
        </p:nvCxnSpPr>
        <p:spPr>
          <a:xfrm>
            <a:off x="9082046" y="1908948"/>
            <a:ext cx="614167" cy="269431"/>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Verbinder: gewinkelt 44">
            <a:extLst>
              <a:ext uri="{FF2B5EF4-FFF2-40B4-BE49-F238E27FC236}">
                <a16:creationId xmlns:a16="http://schemas.microsoft.com/office/drawing/2014/main" id="{E37C5F16-AE64-402E-B90C-934D85E111E8}"/>
              </a:ext>
            </a:extLst>
          </p:cNvPr>
          <p:cNvCxnSpPr>
            <a:stCxn id="41" idx="3"/>
            <a:endCxn id="43" idx="2"/>
          </p:cNvCxnSpPr>
          <p:nvPr/>
        </p:nvCxnSpPr>
        <p:spPr>
          <a:xfrm flipV="1">
            <a:off x="9229259" y="3097780"/>
            <a:ext cx="466954" cy="362430"/>
          </a:xfrm>
          <a:prstGeom prst="bentConnector2">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Pfeil: nach oben 45">
            <a:extLst>
              <a:ext uri="{FF2B5EF4-FFF2-40B4-BE49-F238E27FC236}">
                <a16:creationId xmlns:a16="http://schemas.microsoft.com/office/drawing/2014/main" id="{42515B94-FE83-4B48-AAE9-88BC776C28BF}"/>
              </a:ext>
            </a:extLst>
          </p:cNvPr>
          <p:cNvSpPr/>
          <p:nvPr/>
        </p:nvSpPr>
        <p:spPr>
          <a:xfrm flipV="1">
            <a:off x="8651301" y="3757460"/>
            <a:ext cx="145238" cy="725418"/>
          </a:xfrm>
          <a:prstGeom prst="up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0">
              <a:latin typeface="Century Gothic" panose="020B0502020202020204" pitchFamily="34" charset="0"/>
            </a:endParaRPr>
          </a:p>
        </p:txBody>
      </p:sp>
      <p:sp>
        <p:nvSpPr>
          <p:cNvPr id="47" name="Textfeld 46">
            <a:extLst>
              <a:ext uri="{FF2B5EF4-FFF2-40B4-BE49-F238E27FC236}">
                <a16:creationId xmlns:a16="http://schemas.microsoft.com/office/drawing/2014/main" id="{ED136238-2079-4D91-92B6-9EC59B1C88BC}"/>
              </a:ext>
            </a:extLst>
          </p:cNvPr>
          <p:cNvSpPr txBox="1"/>
          <p:nvPr/>
        </p:nvSpPr>
        <p:spPr>
          <a:xfrm>
            <a:off x="7970011" y="4541399"/>
            <a:ext cx="1512882" cy="1323439"/>
          </a:xfrm>
          <a:prstGeom prst="rect">
            <a:avLst/>
          </a:prstGeom>
          <a:noFill/>
        </p:spPr>
        <p:txBody>
          <a:bodyPr wrap="square" rtlCol="0">
            <a:spAutoFit/>
          </a:bodyPr>
          <a:lstStyle>
            <a:defPPr>
              <a:defRPr lang="de-DE"/>
            </a:defPPr>
            <a:lvl1pPr>
              <a:defRPr sz="1100"/>
            </a:lvl1pPr>
          </a:lstStyle>
          <a:p>
            <a:pPr algn="ctr"/>
            <a:r>
              <a:rPr lang="de-DE" sz="800" dirty="0">
                <a:solidFill>
                  <a:srgbClr val="FF0000"/>
                </a:solidFill>
                <a:latin typeface="Century Gothic" panose="020B0502020202020204" pitchFamily="34" charset="0"/>
              </a:rPr>
              <a:t>Schriftliche</a:t>
            </a:r>
            <a:r>
              <a:rPr lang="de-DE" sz="800" b="0" dirty="0">
                <a:solidFill>
                  <a:srgbClr val="FF0000"/>
                </a:solidFill>
                <a:latin typeface="Century Gothic" panose="020B0502020202020204" pitchFamily="34" charset="0"/>
              </a:rPr>
              <a:t> </a:t>
            </a:r>
            <a:r>
              <a:rPr lang="de-DE" sz="800" dirty="0">
                <a:solidFill>
                  <a:srgbClr val="FF0000"/>
                </a:solidFill>
                <a:latin typeface="Century Gothic" panose="020B0502020202020204" pitchFamily="34" charset="0"/>
              </a:rPr>
              <a:t>Erklärung</a:t>
            </a:r>
            <a:r>
              <a:rPr lang="de-DE" sz="800" b="0" dirty="0">
                <a:solidFill>
                  <a:srgbClr val="FF0000"/>
                </a:solidFill>
                <a:latin typeface="Century Gothic" panose="020B0502020202020204" pitchFamily="34" charset="0"/>
              </a:rPr>
              <a:t> </a:t>
            </a:r>
            <a:r>
              <a:rPr lang="de-DE" sz="800" b="0" dirty="0">
                <a:latin typeface="Century Gothic" panose="020B0502020202020204" pitchFamily="34" charset="0"/>
              </a:rPr>
              <a:t>des Managements und ggf. Aufsichtsrat: dass sie die nicht korrigierten falschen Angaben</a:t>
            </a:r>
          </a:p>
          <a:p>
            <a:pPr algn="ctr"/>
            <a:r>
              <a:rPr lang="de-DE" sz="800" dirty="0">
                <a:solidFill>
                  <a:srgbClr val="FF0000"/>
                </a:solidFill>
                <a:latin typeface="Century Gothic" panose="020B0502020202020204" pitchFamily="34" charset="0"/>
              </a:rPr>
              <a:t>für</a:t>
            </a:r>
            <a:r>
              <a:rPr lang="de-DE" sz="800" b="0" dirty="0">
                <a:solidFill>
                  <a:srgbClr val="FF0000"/>
                </a:solidFill>
                <a:latin typeface="Century Gothic" panose="020B0502020202020204" pitchFamily="34" charset="0"/>
              </a:rPr>
              <a:t> </a:t>
            </a:r>
            <a:r>
              <a:rPr lang="de-DE" sz="800" dirty="0">
                <a:solidFill>
                  <a:srgbClr val="FF0000"/>
                </a:solidFill>
                <a:latin typeface="Century Gothic" panose="020B0502020202020204" pitchFamily="34" charset="0"/>
              </a:rPr>
              <a:t>nicht</a:t>
            </a:r>
            <a:r>
              <a:rPr lang="de-DE" sz="800" b="0" dirty="0">
                <a:solidFill>
                  <a:srgbClr val="FF0000"/>
                </a:solidFill>
                <a:latin typeface="Century Gothic" panose="020B0502020202020204" pitchFamily="34" charset="0"/>
              </a:rPr>
              <a:t> </a:t>
            </a:r>
            <a:r>
              <a:rPr lang="de-DE" sz="800" dirty="0">
                <a:solidFill>
                  <a:srgbClr val="FF0000"/>
                </a:solidFill>
                <a:latin typeface="Century Gothic" panose="020B0502020202020204" pitchFamily="34" charset="0"/>
              </a:rPr>
              <a:t>wesentlich</a:t>
            </a:r>
            <a:r>
              <a:rPr lang="de-DE" sz="800" b="0" dirty="0">
                <a:solidFill>
                  <a:srgbClr val="FF0000"/>
                </a:solidFill>
                <a:latin typeface="Century Gothic" panose="020B0502020202020204" pitchFamily="34" charset="0"/>
              </a:rPr>
              <a:t> </a:t>
            </a:r>
            <a:r>
              <a:rPr lang="de-DE" sz="800" dirty="0">
                <a:solidFill>
                  <a:srgbClr val="FF0000"/>
                </a:solidFill>
                <a:latin typeface="Century Gothic" panose="020B0502020202020204" pitchFamily="34" charset="0"/>
              </a:rPr>
              <a:t>halten</a:t>
            </a:r>
            <a:r>
              <a:rPr lang="de-DE" sz="800" b="0" dirty="0">
                <a:solidFill>
                  <a:srgbClr val="FF0000"/>
                </a:solidFill>
                <a:latin typeface="Century Gothic" panose="020B0502020202020204" pitchFamily="34" charset="0"/>
              </a:rPr>
              <a:t> </a:t>
            </a:r>
          </a:p>
          <a:p>
            <a:pPr algn="ctr"/>
            <a:r>
              <a:rPr lang="de-DE" sz="800" b="0" dirty="0">
                <a:latin typeface="Century Gothic" panose="020B0502020202020204" pitchFamily="34" charset="0"/>
              </a:rPr>
              <a:t>(</a:t>
            </a:r>
            <a:r>
              <a:rPr lang="de-DE" sz="800" dirty="0">
                <a:latin typeface="Century Gothic" panose="020B0502020202020204" pitchFamily="34" charset="0"/>
              </a:rPr>
              <a:t>Liste</a:t>
            </a:r>
            <a:r>
              <a:rPr lang="de-DE" sz="800" b="0" dirty="0">
                <a:latin typeface="Century Gothic" panose="020B0502020202020204" pitchFamily="34" charset="0"/>
              </a:rPr>
              <a:t> der Prüfungsdifferenzen </a:t>
            </a:r>
          </a:p>
          <a:p>
            <a:pPr algn="ctr"/>
            <a:r>
              <a:rPr lang="de-DE" sz="800" dirty="0">
                <a:latin typeface="Century Gothic" panose="020B0502020202020204" pitchFamily="34" charset="0"/>
              </a:rPr>
              <a:t>muss</a:t>
            </a:r>
            <a:r>
              <a:rPr lang="de-DE" sz="800" b="0" dirty="0">
                <a:latin typeface="Century Gothic" panose="020B0502020202020204" pitchFamily="34" charset="0"/>
              </a:rPr>
              <a:t> </a:t>
            </a:r>
            <a:r>
              <a:rPr lang="de-DE" sz="800" dirty="0">
                <a:latin typeface="Century Gothic" panose="020B0502020202020204" pitchFamily="34" charset="0"/>
              </a:rPr>
              <a:t>Bestandteil</a:t>
            </a:r>
            <a:r>
              <a:rPr lang="de-DE" sz="800" b="0" dirty="0">
                <a:latin typeface="Century Gothic" panose="020B0502020202020204" pitchFamily="34" charset="0"/>
              </a:rPr>
              <a:t> der Erklärung sein).</a:t>
            </a:r>
          </a:p>
        </p:txBody>
      </p:sp>
      <p:pic>
        <p:nvPicPr>
          <p:cNvPr id="48" name="Grafik 47" descr="Kundenbewertung RNL">
            <a:extLst>
              <a:ext uri="{FF2B5EF4-FFF2-40B4-BE49-F238E27FC236}">
                <a16:creationId xmlns:a16="http://schemas.microsoft.com/office/drawing/2014/main" id="{4BCD3D11-2BE5-4A87-AECB-9F99F234333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05881" y="5852144"/>
            <a:ext cx="396000" cy="396000"/>
          </a:xfrm>
          <a:prstGeom prst="rect">
            <a:avLst/>
          </a:prstGeom>
        </p:spPr>
      </p:pic>
      <p:pic>
        <p:nvPicPr>
          <p:cNvPr id="49" name="Grafik 48" descr="Gruppe von Männern">
            <a:extLst>
              <a:ext uri="{FF2B5EF4-FFF2-40B4-BE49-F238E27FC236}">
                <a16:creationId xmlns:a16="http://schemas.microsoft.com/office/drawing/2014/main" id="{37033FB8-4448-4408-B005-F368C0F6B59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853346" y="5834144"/>
            <a:ext cx="432000" cy="432000"/>
          </a:xfrm>
          <a:prstGeom prst="rect">
            <a:avLst/>
          </a:prstGeom>
        </p:spPr>
      </p:pic>
      <p:sp>
        <p:nvSpPr>
          <p:cNvPr id="50" name="Textfeld 49">
            <a:extLst>
              <a:ext uri="{FF2B5EF4-FFF2-40B4-BE49-F238E27FC236}">
                <a16:creationId xmlns:a16="http://schemas.microsoft.com/office/drawing/2014/main" id="{A59B6E7E-E5FD-413A-B117-68B98590D6EB}"/>
              </a:ext>
            </a:extLst>
          </p:cNvPr>
          <p:cNvSpPr txBox="1"/>
          <p:nvPr/>
        </p:nvSpPr>
        <p:spPr>
          <a:xfrm>
            <a:off x="8580764" y="5902190"/>
            <a:ext cx="285507" cy="338554"/>
          </a:xfrm>
          <a:prstGeom prst="rect">
            <a:avLst/>
          </a:prstGeom>
          <a:noFill/>
        </p:spPr>
        <p:txBody>
          <a:bodyPr wrap="square" rtlCol="0">
            <a:spAutoFit/>
          </a:bodyPr>
          <a:lstStyle/>
          <a:p>
            <a:pPr algn="ctr"/>
            <a:r>
              <a:rPr lang="de-DE" sz="1600" b="0" dirty="0">
                <a:solidFill>
                  <a:srgbClr val="FF0000"/>
                </a:solidFill>
                <a:latin typeface="Century Gothic" panose="020B0502020202020204" pitchFamily="34" charset="0"/>
              </a:rPr>
              <a:t>+</a:t>
            </a:r>
          </a:p>
        </p:txBody>
      </p:sp>
      <p:sp>
        <p:nvSpPr>
          <p:cNvPr id="51" name="Ellipse 50">
            <a:extLst>
              <a:ext uri="{FF2B5EF4-FFF2-40B4-BE49-F238E27FC236}">
                <a16:creationId xmlns:a16="http://schemas.microsoft.com/office/drawing/2014/main" id="{9F431636-00D1-4A46-839A-AF2553C04681}"/>
              </a:ext>
            </a:extLst>
          </p:cNvPr>
          <p:cNvSpPr/>
          <p:nvPr/>
        </p:nvSpPr>
        <p:spPr>
          <a:xfrm>
            <a:off x="1637870" y="1824320"/>
            <a:ext cx="171583" cy="169253"/>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1</a:t>
            </a:r>
            <a:endParaRPr lang="de-DE" sz="1050" b="0" dirty="0">
              <a:solidFill>
                <a:schemeClr val="bg1"/>
              </a:solidFill>
              <a:latin typeface="Century Gothic" panose="020B0502020202020204" pitchFamily="34" charset="0"/>
            </a:endParaRPr>
          </a:p>
        </p:txBody>
      </p:sp>
      <p:sp>
        <p:nvSpPr>
          <p:cNvPr id="52" name="Ellipse 51">
            <a:extLst>
              <a:ext uri="{FF2B5EF4-FFF2-40B4-BE49-F238E27FC236}">
                <a16:creationId xmlns:a16="http://schemas.microsoft.com/office/drawing/2014/main" id="{92C1E640-EA69-4E62-8AF9-A62B1B79CCEF}"/>
              </a:ext>
            </a:extLst>
          </p:cNvPr>
          <p:cNvSpPr/>
          <p:nvPr/>
        </p:nvSpPr>
        <p:spPr>
          <a:xfrm>
            <a:off x="1550047" y="3617815"/>
            <a:ext cx="171583" cy="169253"/>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2</a:t>
            </a:r>
            <a:endParaRPr lang="de-DE" sz="1050" b="0" dirty="0">
              <a:solidFill>
                <a:schemeClr val="bg1"/>
              </a:solidFill>
              <a:latin typeface="Century Gothic" panose="020B0502020202020204" pitchFamily="34" charset="0"/>
            </a:endParaRPr>
          </a:p>
        </p:txBody>
      </p:sp>
      <p:sp>
        <p:nvSpPr>
          <p:cNvPr id="53" name="Ellipse 52">
            <a:extLst>
              <a:ext uri="{FF2B5EF4-FFF2-40B4-BE49-F238E27FC236}">
                <a16:creationId xmlns:a16="http://schemas.microsoft.com/office/drawing/2014/main" id="{A7E6F876-4D14-4767-BFF9-FED97AD178F1}"/>
              </a:ext>
            </a:extLst>
          </p:cNvPr>
          <p:cNvSpPr/>
          <p:nvPr/>
        </p:nvSpPr>
        <p:spPr>
          <a:xfrm>
            <a:off x="2856219" y="3111098"/>
            <a:ext cx="171583" cy="169253"/>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3</a:t>
            </a:r>
            <a:endParaRPr lang="de-DE" sz="1050" b="0" dirty="0">
              <a:solidFill>
                <a:schemeClr val="bg1"/>
              </a:solidFill>
              <a:latin typeface="Century Gothic" panose="020B0502020202020204" pitchFamily="34" charset="0"/>
            </a:endParaRPr>
          </a:p>
        </p:txBody>
      </p:sp>
      <p:sp>
        <p:nvSpPr>
          <p:cNvPr id="54" name="Ellipse 53">
            <a:extLst>
              <a:ext uri="{FF2B5EF4-FFF2-40B4-BE49-F238E27FC236}">
                <a16:creationId xmlns:a16="http://schemas.microsoft.com/office/drawing/2014/main" id="{351AA98E-CF4F-4018-97C4-62617C0EC810}"/>
              </a:ext>
            </a:extLst>
          </p:cNvPr>
          <p:cNvSpPr/>
          <p:nvPr/>
        </p:nvSpPr>
        <p:spPr>
          <a:xfrm>
            <a:off x="4876086" y="2902980"/>
            <a:ext cx="171583" cy="169253"/>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4</a:t>
            </a:r>
            <a:endParaRPr lang="de-DE" sz="1050" b="0" dirty="0">
              <a:solidFill>
                <a:schemeClr val="bg1"/>
              </a:solidFill>
              <a:latin typeface="Century Gothic" panose="020B0502020202020204" pitchFamily="34" charset="0"/>
            </a:endParaRPr>
          </a:p>
        </p:txBody>
      </p:sp>
      <p:sp>
        <p:nvSpPr>
          <p:cNvPr id="55" name="Ellipse 54">
            <a:extLst>
              <a:ext uri="{FF2B5EF4-FFF2-40B4-BE49-F238E27FC236}">
                <a16:creationId xmlns:a16="http://schemas.microsoft.com/office/drawing/2014/main" id="{7D6CA6C2-E111-47A4-97C5-FE33993C78AA}"/>
              </a:ext>
            </a:extLst>
          </p:cNvPr>
          <p:cNvSpPr/>
          <p:nvPr/>
        </p:nvSpPr>
        <p:spPr>
          <a:xfrm>
            <a:off x="5720730" y="2137419"/>
            <a:ext cx="171583" cy="169253"/>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5</a:t>
            </a:r>
            <a:endParaRPr lang="de-DE" sz="1050" b="0" dirty="0">
              <a:solidFill>
                <a:schemeClr val="bg1"/>
              </a:solidFill>
              <a:latin typeface="Century Gothic" panose="020B0502020202020204" pitchFamily="34" charset="0"/>
            </a:endParaRPr>
          </a:p>
        </p:txBody>
      </p:sp>
      <p:sp>
        <p:nvSpPr>
          <p:cNvPr id="56" name="Ellipse 55">
            <a:extLst>
              <a:ext uri="{FF2B5EF4-FFF2-40B4-BE49-F238E27FC236}">
                <a16:creationId xmlns:a16="http://schemas.microsoft.com/office/drawing/2014/main" id="{4BE7FE93-2935-4C1D-9B5E-D0FC9B58990B}"/>
              </a:ext>
            </a:extLst>
          </p:cNvPr>
          <p:cNvSpPr/>
          <p:nvPr/>
        </p:nvSpPr>
        <p:spPr>
          <a:xfrm>
            <a:off x="7906361" y="1969856"/>
            <a:ext cx="171583" cy="169253"/>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6</a:t>
            </a:r>
            <a:endParaRPr lang="de-DE" sz="1050" b="0" dirty="0">
              <a:solidFill>
                <a:schemeClr val="bg1"/>
              </a:solidFill>
              <a:latin typeface="Century Gothic" panose="020B0502020202020204" pitchFamily="34" charset="0"/>
            </a:endParaRPr>
          </a:p>
        </p:txBody>
      </p:sp>
      <p:sp>
        <p:nvSpPr>
          <p:cNvPr id="57" name="Ellipse 56">
            <a:extLst>
              <a:ext uri="{FF2B5EF4-FFF2-40B4-BE49-F238E27FC236}">
                <a16:creationId xmlns:a16="http://schemas.microsoft.com/office/drawing/2014/main" id="{AFB93A72-7890-4B32-A830-04BCCDBC2C90}"/>
              </a:ext>
            </a:extLst>
          </p:cNvPr>
          <p:cNvSpPr/>
          <p:nvPr/>
        </p:nvSpPr>
        <p:spPr>
          <a:xfrm>
            <a:off x="10017656" y="2105874"/>
            <a:ext cx="171583" cy="169253"/>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7</a:t>
            </a:r>
            <a:endParaRPr lang="de-DE" sz="1050" b="0" dirty="0">
              <a:solidFill>
                <a:schemeClr val="bg1"/>
              </a:solidFill>
              <a:latin typeface="Century Gothic" panose="020B0502020202020204" pitchFamily="34" charset="0"/>
            </a:endParaRPr>
          </a:p>
        </p:txBody>
      </p:sp>
      <p:sp>
        <p:nvSpPr>
          <p:cNvPr id="58" name="Ellipse 57">
            <a:extLst>
              <a:ext uri="{FF2B5EF4-FFF2-40B4-BE49-F238E27FC236}">
                <a16:creationId xmlns:a16="http://schemas.microsoft.com/office/drawing/2014/main" id="{ADDA3956-2E47-4823-BF09-4EF51984EA50}"/>
              </a:ext>
            </a:extLst>
          </p:cNvPr>
          <p:cNvSpPr/>
          <p:nvPr/>
        </p:nvSpPr>
        <p:spPr>
          <a:xfrm>
            <a:off x="6521268" y="3142379"/>
            <a:ext cx="171583" cy="169253"/>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8</a:t>
            </a:r>
            <a:endParaRPr lang="de-DE" sz="1050" b="0" dirty="0">
              <a:solidFill>
                <a:schemeClr val="bg1"/>
              </a:solidFill>
              <a:latin typeface="Century Gothic" panose="020B0502020202020204" pitchFamily="34" charset="0"/>
            </a:endParaRPr>
          </a:p>
        </p:txBody>
      </p:sp>
      <p:sp>
        <p:nvSpPr>
          <p:cNvPr id="59" name="Ellipse 58">
            <a:extLst>
              <a:ext uri="{FF2B5EF4-FFF2-40B4-BE49-F238E27FC236}">
                <a16:creationId xmlns:a16="http://schemas.microsoft.com/office/drawing/2014/main" id="{C1061CAC-596E-4777-BB4D-C71EE35DA3CD}"/>
              </a:ext>
            </a:extLst>
          </p:cNvPr>
          <p:cNvSpPr/>
          <p:nvPr/>
        </p:nvSpPr>
        <p:spPr>
          <a:xfrm>
            <a:off x="7134820" y="3097780"/>
            <a:ext cx="171583" cy="169253"/>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9</a:t>
            </a:r>
            <a:endParaRPr lang="de-DE" sz="1050" b="0" dirty="0">
              <a:solidFill>
                <a:schemeClr val="bg1"/>
              </a:solidFill>
              <a:latin typeface="Century Gothic" panose="020B0502020202020204" pitchFamily="34" charset="0"/>
            </a:endParaRPr>
          </a:p>
        </p:txBody>
      </p:sp>
      <p:sp>
        <p:nvSpPr>
          <p:cNvPr id="60" name="Ellipse 59">
            <a:extLst>
              <a:ext uri="{FF2B5EF4-FFF2-40B4-BE49-F238E27FC236}">
                <a16:creationId xmlns:a16="http://schemas.microsoft.com/office/drawing/2014/main" id="{8A08B651-6B42-41BD-91B3-3114015A6464}"/>
              </a:ext>
            </a:extLst>
          </p:cNvPr>
          <p:cNvSpPr/>
          <p:nvPr/>
        </p:nvSpPr>
        <p:spPr>
          <a:xfrm>
            <a:off x="8527473" y="2987606"/>
            <a:ext cx="423503" cy="22287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10</a:t>
            </a:r>
            <a:endParaRPr lang="de-DE" sz="1050" b="0" dirty="0">
              <a:solidFill>
                <a:schemeClr val="bg1"/>
              </a:solidFill>
              <a:latin typeface="Century Gothic" panose="020B0502020202020204" pitchFamily="34" charset="0"/>
            </a:endParaRPr>
          </a:p>
        </p:txBody>
      </p:sp>
      <p:sp>
        <p:nvSpPr>
          <p:cNvPr id="61" name="Ellipse 60">
            <a:extLst>
              <a:ext uri="{FF2B5EF4-FFF2-40B4-BE49-F238E27FC236}">
                <a16:creationId xmlns:a16="http://schemas.microsoft.com/office/drawing/2014/main" id="{7AE2C088-306C-454B-8879-94AF0068B358}"/>
              </a:ext>
            </a:extLst>
          </p:cNvPr>
          <p:cNvSpPr/>
          <p:nvPr/>
        </p:nvSpPr>
        <p:spPr>
          <a:xfrm>
            <a:off x="9864971" y="3010572"/>
            <a:ext cx="423049" cy="22287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11</a:t>
            </a:r>
            <a:endParaRPr lang="de-DE" sz="1050" b="0" dirty="0">
              <a:solidFill>
                <a:schemeClr val="bg1"/>
              </a:solidFill>
              <a:latin typeface="Century Gothic" panose="020B0502020202020204" pitchFamily="34" charset="0"/>
            </a:endParaRPr>
          </a:p>
        </p:txBody>
      </p:sp>
      <p:sp>
        <p:nvSpPr>
          <p:cNvPr id="62" name="Ellipse 61">
            <a:extLst>
              <a:ext uri="{FF2B5EF4-FFF2-40B4-BE49-F238E27FC236}">
                <a16:creationId xmlns:a16="http://schemas.microsoft.com/office/drawing/2014/main" id="{183CDB94-AFBF-44E8-AC93-FCEE76B24D60}"/>
              </a:ext>
            </a:extLst>
          </p:cNvPr>
          <p:cNvSpPr/>
          <p:nvPr/>
        </p:nvSpPr>
        <p:spPr>
          <a:xfrm>
            <a:off x="9126778" y="4371400"/>
            <a:ext cx="423049" cy="22287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800" b="0" dirty="0">
                <a:solidFill>
                  <a:schemeClr val="bg1"/>
                </a:solidFill>
                <a:latin typeface="Century Gothic" panose="020B0502020202020204" pitchFamily="34" charset="0"/>
              </a:rPr>
              <a:t>12</a:t>
            </a:r>
            <a:endParaRPr lang="de-DE" sz="1050" b="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184828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AF6D524E-4169-4949-A17E-942A73D2A07C}"/>
              </a:ext>
            </a:extLst>
          </p:cNvPr>
          <p:cNvSpPr>
            <a:spLocks noGrp="1"/>
          </p:cNvSpPr>
          <p:nvPr>
            <p:ph type="title" idx="4294967295"/>
          </p:nvPr>
        </p:nvSpPr>
        <p:spPr bwMode="auto">
          <a:xfrm>
            <a:off x="1054800" y="1080000"/>
            <a:ext cx="10801350" cy="323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altLang="de-DE" sz="1600" b="1" dirty="0">
                <a:solidFill>
                  <a:schemeClr val="tx1"/>
                </a:solidFill>
                <a:latin typeface="Century Gothic" panose="020B0502020202020204" pitchFamily="34" charset="0"/>
              </a:rPr>
              <a:t>Anlagen zum Themenbereich</a:t>
            </a:r>
          </a:p>
        </p:txBody>
      </p:sp>
      <p:sp>
        <p:nvSpPr>
          <p:cNvPr id="11" name="Text Box 5">
            <a:extLst>
              <a:ext uri="{FF2B5EF4-FFF2-40B4-BE49-F238E27FC236}">
                <a16:creationId xmlns:a16="http://schemas.microsoft.com/office/drawing/2014/main" id="{6C713F75-95A5-4B46-A8E2-C02D018C0854}"/>
              </a:ext>
            </a:extLst>
          </p:cNvPr>
          <p:cNvSpPr txBox="1">
            <a:spLocks noChangeArrowheads="1"/>
          </p:cNvSpPr>
          <p:nvPr/>
        </p:nvSpPr>
        <p:spPr bwMode="auto">
          <a:xfrm>
            <a:off x="1054800" y="1504800"/>
            <a:ext cx="10801350"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lnSpc>
                <a:spcPct val="110000"/>
              </a:lnSpc>
              <a:spcBef>
                <a:spcPts val="800"/>
              </a:spcBef>
              <a:buFont typeface="Arial" charset="0"/>
              <a:defRPr sz="1400">
                <a:solidFill>
                  <a:schemeClr val="tx1"/>
                </a:solidFill>
                <a:latin typeface="Verdana" pitchFamily="34" charset="0"/>
              </a:defRPr>
            </a:lvl1pPr>
            <a:lvl2pPr indent="-457200" eaLnBrk="0" hangingPunct="0">
              <a:lnSpc>
                <a:spcPct val="110000"/>
              </a:lnSpc>
              <a:spcBef>
                <a:spcPts val="800"/>
              </a:spcBef>
              <a:buFont typeface="Arial" charset="0"/>
              <a:buChar char="»"/>
              <a:defRPr sz="1400">
                <a:solidFill>
                  <a:schemeClr val="tx1"/>
                </a:solidFill>
                <a:latin typeface="Verdana" pitchFamily="34" charset="0"/>
              </a:defRPr>
            </a:lvl2pPr>
            <a:lvl3pPr marL="1257300" indent="-342900" eaLnBrk="0" hangingPunct="0">
              <a:lnSpc>
                <a:spcPct val="110000"/>
              </a:lnSpc>
              <a:spcBef>
                <a:spcPts val="800"/>
              </a:spcBef>
              <a:buFont typeface="Arial" charset="0"/>
              <a:buChar char="•"/>
              <a:defRPr sz="1400">
                <a:solidFill>
                  <a:schemeClr val="tx1"/>
                </a:solidFill>
                <a:latin typeface="Verdana" pitchFamily="34" charset="0"/>
              </a:defRPr>
            </a:lvl3pPr>
            <a:lvl4pPr marL="1714500" indent="-342900" eaLnBrk="0" hangingPunct="0">
              <a:lnSpc>
                <a:spcPct val="110000"/>
              </a:lnSpc>
              <a:spcBef>
                <a:spcPts val="800"/>
              </a:spcBef>
              <a:buFont typeface="Arial" charset="0"/>
              <a:buChar char="»"/>
              <a:defRPr sz="1400">
                <a:solidFill>
                  <a:schemeClr val="tx1"/>
                </a:solidFill>
                <a:latin typeface="Verdana" pitchFamily="34" charset="0"/>
              </a:defRPr>
            </a:lvl4pPr>
            <a:lvl5pPr marL="2171700" indent="-342900" eaLnBrk="0" hangingPunct="0">
              <a:lnSpc>
                <a:spcPct val="110000"/>
              </a:lnSpc>
              <a:spcBef>
                <a:spcPts val="800"/>
              </a:spcBef>
              <a:buFont typeface="Arial" charset="0"/>
              <a:buChar char="•"/>
              <a:defRPr sz="1400">
                <a:solidFill>
                  <a:schemeClr val="tx1"/>
                </a:solidFill>
                <a:latin typeface="Verdana" pitchFamily="34" charset="0"/>
              </a:defRPr>
            </a:lvl5pPr>
            <a:lvl6pPr marL="26289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30861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5433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40005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lvl="1" eaLnBrk="1" hangingPunct="1">
              <a:lnSpc>
                <a:spcPct val="100000"/>
              </a:lnSpc>
              <a:spcBef>
                <a:spcPts val="600"/>
              </a:spcBef>
              <a:spcAft>
                <a:spcPts val="600"/>
              </a:spcAft>
              <a:buNone/>
              <a:defRPr/>
            </a:pPr>
            <a:r>
              <a:rPr lang="de-DE" altLang="de-DE" sz="1600" dirty="0">
                <a:solidFill>
                  <a:srgbClr val="00B0F0"/>
                </a:solidFill>
                <a:latin typeface="Century Gothic" pitchFamily="34" charset="0"/>
                <a:cs typeface="Arial" charset="0"/>
              </a:rPr>
              <a:t>Praxishilfen zu diesem Themenbereich</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58988" algn="l"/>
                <a:tab pos="2692400" algn="l"/>
              </a:tabLst>
              <a:defRPr/>
            </a:pPr>
            <a:r>
              <a:rPr lang="de-DE" altLang="de-DE" sz="1600" dirty="0">
                <a:latin typeface="Century Gothic" pitchFamily="34" charset="0"/>
                <a:cs typeface="Arial" charset="0"/>
              </a:rPr>
              <a:t>Praxishilfe 4/1:	</a:t>
            </a:r>
            <a:r>
              <a:rPr lang="de-DE" altLang="de-DE" sz="1600" b="0" dirty="0">
                <a:latin typeface="Century Gothic" pitchFamily="34" charset="0"/>
                <a:cs typeface="Arial" charset="0"/>
              </a:rPr>
              <a:t>„Short-View ISA [DE] 320: „Wesentlichkeit bei der Planung und Durchführung 		einer Abschlussprüfung“</a:t>
            </a:r>
            <a:endParaRPr lang="de-DE" altLang="de-DE" sz="1600" dirty="0">
              <a:latin typeface="Century Gothic" pitchFamily="34" charset="0"/>
              <a:cs typeface="Arial" charset="0"/>
            </a:endParaRP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30413" algn="l"/>
                <a:tab pos="2692400" algn="l"/>
              </a:tabLst>
              <a:defRPr/>
            </a:pPr>
            <a:r>
              <a:rPr lang="de-DE" altLang="de-DE" sz="1600" dirty="0">
                <a:latin typeface="Century Gothic" pitchFamily="34" charset="0"/>
                <a:cs typeface="Arial" charset="0"/>
              </a:rPr>
              <a:t>Praxishilfe 4/2:	</a:t>
            </a:r>
            <a:r>
              <a:rPr lang="de-DE" altLang="de-DE" sz="1600" b="0" dirty="0">
                <a:latin typeface="Century Gothic" pitchFamily="34" charset="0"/>
                <a:cs typeface="Arial" charset="0"/>
              </a:rPr>
              <a:t>„Zusammenhang der vier verschiedenen Wesentlichkeiten bei der</a:t>
            </a:r>
            <a:br>
              <a:rPr lang="de-DE" altLang="de-DE" sz="1600" b="0" dirty="0">
                <a:latin typeface="Century Gothic" pitchFamily="34" charset="0"/>
                <a:cs typeface="Arial" charset="0"/>
              </a:rPr>
            </a:br>
            <a:r>
              <a:rPr lang="de-DE" altLang="de-DE" sz="1600" b="0" dirty="0">
                <a:latin typeface="Century Gothic" pitchFamily="34" charset="0"/>
                <a:cs typeface="Arial" charset="0"/>
              </a:rPr>
              <a:t>	Abschlussprüfung“</a:t>
            </a:r>
            <a:endParaRPr lang="de-DE" altLang="de-DE" sz="1600" dirty="0">
              <a:latin typeface="Century Gothic" pitchFamily="34" charset="0"/>
              <a:cs typeface="Arial" charset="0"/>
            </a:endParaRP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30413" algn="l"/>
                <a:tab pos="2692400" algn="l"/>
              </a:tabLst>
              <a:defRPr/>
            </a:pPr>
            <a:r>
              <a:rPr lang="de-DE" altLang="de-DE" sz="1600" dirty="0">
                <a:latin typeface="Century Gothic" pitchFamily="34" charset="0"/>
                <a:cs typeface="Arial" charset="0"/>
              </a:rPr>
              <a:t>Praxishilfe 4/3:	</a:t>
            </a:r>
            <a:r>
              <a:rPr lang="de-DE" altLang="de-DE" sz="1600" b="0" dirty="0">
                <a:latin typeface="Century Gothic" pitchFamily="34" charset="0"/>
                <a:cs typeface="Arial" charset="0"/>
              </a:rPr>
              <a:t>„Begrifflichkeiten und Abgrenzungsmerkmale für die vier verschiedenen 			Wesentlichkeiten bei der Abschlussprüfung</a:t>
            </a:r>
            <a:r>
              <a:rPr lang="de-DE" sz="1600" b="0" dirty="0">
                <a:latin typeface="Century Gothic" panose="020B0502020202020204" pitchFamily="34" charset="0"/>
                <a:cs typeface="Arial" charset="0"/>
              </a:rPr>
              <a:t>“</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30413" algn="l"/>
                <a:tab pos="2692400" algn="l"/>
              </a:tabLst>
              <a:defRPr/>
            </a:pPr>
            <a:r>
              <a:rPr lang="de-DE" altLang="de-DE" sz="1600" dirty="0">
                <a:latin typeface="Century Gothic" pitchFamily="34" charset="0"/>
                <a:cs typeface="Arial" charset="0"/>
              </a:rPr>
              <a:t>Praxishilfe 4/4:	</a:t>
            </a:r>
            <a:r>
              <a:rPr lang="de-DE" altLang="de-DE" sz="1600" b="0" dirty="0">
                <a:latin typeface="Century Gothic" pitchFamily="34" charset="0"/>
                <a:cs typeface="Arial" charset="0"/>
              </a:rPr>
              <a:t>„Festlegung der Wesentlichkeitsgrenzen gem. ISA [DE] 320 – Auftragsbezogene 		Abbildung des Konzepts der Wesentlichkeit“</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30413" algn="l"/>
                <a:tab pos="2692400" algn="l"/>
              </a:tabLst>
              <a:defRPr/>
            </a:pPr>
            <a:r>
              <a:rPr lang="de-DE" altLang="de-DE" sz="1600" dirty="0">
                <a:latin typeface="Century Gothic" pitchFamily="34" charset="0"/>
                <a:cs typeface="Arial" charset="0"/>
              </a:rPr>
              <a:t>Praxishilfe 4/5:	</a:t>
            </a:r>
            <a:r>
              <a:rPr lang="de-DE" altLang="de-DE" sz="1600" b="0" dirty="0">
                <a:latin typeface="Century Gothic" pitchFamily="34" charset="0"/>
                <a:cs typeface="Arial" charset="0"/>
              </a:rPr>
              <a:t>„Übersicht: Wesentlichkeitsgrenzen in der Praxis“</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30413" algn="l"/>
                <a:tab pos="2692400" algn="l"/>
              </a:tabLst>
              <a:defRPr/>
            </a:pPr>
            <a:r>
              <a:rPr lang="de-DE" altLang="de-DE" sz="1600" dirty="0">
                <a:latin typeface="Century Gothic" pitchFamily="34" charset="0"/>
                <a:cs typeface="Arial" charset="0"/>
              </a:rPr>
              <a:t>Praxishilfe 4/6:	</a:t>
            </a:r>
            <a:r>
              <a:rPr lang="de-DE" altLang="de-DE" sz="1600" b="0" dirty="0">
                <a:latin typeface="Century Gothic" pitchFamily="34" charset="0"/>
                <a:cs typeface="Arial" charset="0"/>
              </a:rPr>
              <a:t>„Short-View ISA [DE] 320: Vergleichender Überblick zu den 				Wesentlichkeitsgrenzen für den Abschluss (einschließlich Anhang) sowie</a:t>
            </a:r>
            <a:br>
              <a:rPr lang="de-DE" altLang="de-DE" sz="1600" b="0" dirty="0">
                <a:latin typeface="Century Gothic" pitchFamily="34" charset="0"/>
                <a:cs typeface="Arial" charset="0"/>
              </a:rPr>
            </a:br>
            <a:r>
              <a:rPr lang="de-DE" altLang="de-DE" sz="1600" b="0" dirty="0">
                <a:latin typeface="Century Gothic" pitchFamily="34" charset="0"/>
                <a:cs typeface="Arial" charset="0"/>
              </a:rPr>
              <a:t>	Lagebericht “</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30413" algn="l"/>
                <a:tab pos="2692400" algn="l"/>
              </a:tabLst>
              <a:defRPr/>
            </a:pPr>
            <a:r>
              <a:rPr lang="de-DE" altLang="de-DE" sz="1600" dirty="0">
                <a:latin typeface="Century Gothic" pitchFamily="34" charset="0"/>
                <a:cs typeface="Arial" charset="0"/>
              </a:rPr>
              <a:t>Praxishilfe 4/7:	</a:t>
            </a:r>
            <a:r>
              <a:rPr lang="de-DE" altLang="de-DE" sz="1600" b="0" dirty="0">
                <a:latin typeface="Century Gothic" pitchFamily="34" charset="0"/>
                <a:cs typeface="Arial" charset="0"/>
              </a:rPr>
              <a:t>„Übersicht zur Beurteilung der Auswirkungen von Prüfungsfeststellungen im</a:t>
            </a:r>
            <a:br>
              <a:rPr lang="de-DE" altLang="de-DE" sz="1600" b="0" dirty="0">
                <a:latin typeface="Century Gothic" pitchFamily="34" charset="0"/>
                <a:cs typeface="Arial" charset="0"/>
              </a:rPr>
            </a:br>
            <a:r>
              <a:rPr lang="de-DE" altLang="de-DE" sz="1600" b="0" dirty="0">
                <a:latin typeface="Century Gothic" pitchFamily="34" charset="0"/>
                <a:cs typeface="Arial" charset="0"/>
              </a:rPr>
              <a:t>	Jahresabschluss“</a:t>
            </a:r>
            <a:endParaRPr lang="de-DE" altLang="de-DE" sz="1600" dirty="0">
              <a:latin typeface="Century Gothic" pitchFamily="34" charset="0"/>
              <a:cs typeface="Arial" charset="0"/>
            </a:endParaRPr>
          </a:p>
        </p:txBody>
      </p:sp>
      <p:sp>
        <p:nvSpPr>
          <p:cNvPr id="9" name="Textfeld 1">
            <a:extLst>
              <a:ext uri="{FF2B5EF4-FFF2-40B4-BE49-F238E27FC236}">
                <a16:creationId xmlns:a16="http://schemas.microsoft.com/office/drawing/2014/main" id="{3407420D-B378-4536-A7DD-853C28CCD063}"/>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4: Prüfungsplanung mit Fallbeispiel (Fallbeispiel, insbesondere Prozessaufnahme)</a:t>
            </a:r>
          </a:p>
        </p:txBody>
      </p:sp>
    </p:spTree>
    <p:extLst>
      <p:ext uri="{BB962C8B-B14F-4D97-AF65-F5344CB8AC3E}">
        <p14:creationId xmlns:p14="http://schemas.microsoft.com/office/powerpoint/2010/main" val="2453182607"/>
      </p:ext>
    </p:extLst>
  </p:cSld>
  <p:clrMapOvr>
    <a:masterClrMapping/>
  </p:clrMapOvr>
  <p:transition spd="slow"/>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AF6D524E-4169-4949-A17E-942A73D2A07C}"/>
              </a:ext>
            </a:extLst>
          </p:cNvPr>
          <p:cNvSpPr>
            <a:spLocks noGrp="1"/>
          </p:cNvSpPr>
          <p:nvPr>
            <p:ph type="title" idx="4294967295"/>
          </p:nvPr>
        </p:nvSpPr>
        <p:spPr bwMode="auto">
          <a:xfrm>
            <a:off x="1054800" y="1080000"/>
            <a:ext cx="10801350" cy="323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altLang="de-DE" sz="1800" b="1" dirty="0">
                <a:solidFill>
                  <a:schemeClr val="tx1"/>
                </a:solidFill>
                <a:latin typeface="Century Gothic" panose="020B0502020202020204" pitchFamily="34" charset="0"/>
              </a:rPr>
              <a:t>Anlagen zum Themenbereich</a:t>
            </a:r>
          </a:p>
        </p:txBody>
      </p:sp>
      <p:sp>
        <p:nvSpPr>
          <p:cNvPr id="11" name="Text Box 5">
            <a:extLst>
              <a:ext uri="{FF2B5EF4-FFF2-40B4-BE49-F238E27FC236}">
                <a16:creationId xmlns:a16="http://schemas.microsoft.com/office/drawing/2014/main" id="{6C713F75-95A5-4B46-A8E2-C02D018C0854}"/>
              </a:ext>
            </a:extLst>
          </p:cNvPr>
          <p:cNvSpPr txBox="1">
            <a:spLocks noChangeArrowheads="1"/>
          </p:cNvSpPr>
          <p:nvPr/>
        </p:nvSpPr>
        <p:spPr bwMode="auto">
          <a:xfrm>
            <a:off x="1065213" y="1504800"/>
            <a:ext cx="9639299"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eaLnBrk="0" hangingPunct="0">
              <a:lnSpc>
                <a:spcPct val="110000"/>
              </a:lnSpc>
              <a:spcBef>
                <a:spcPts val="800"/>
              </a:spcBef>
              <a:buFont typeface="Arial" charset="0"/>
              <a:defRPr sz="1400">
                <a:solidFill>
                  <a:schemeClr val="tx1"/>
                </a:solidFill>
                <a:latin typeface="Verdana" pitchFamily="34" charset="0"/>
              </a:defRPr>
            </a:lvl1pPr>
            <a:lvl2pPr indent="-457200" eaLnBrk="0" hangingPunct="0">
              <a:lnSpc>
                <a:spcPct val="110000"/>
              </a:lnSpc>
              <a:spcBef>
                <a:spcPts val="800"/>
              </a:spcBef>
              <a:buFont typeface="Arial" charset="0"/>
              <a:buChar char="»"/>
              <a:defRPr sz="1400">
                <a:solidFill>
                  <a:schemeClr val="tx1"/>
                </a:solidFill>
                <a:latin typeface="Verdana" pitchFamily="34" charset="0"/>
              </a:defRPr>
            </a:lvl2pPr>
            <a:lvl3pPr marL="1257300" indent="-342900" eaLnBrk="0" hangingPunct="0">
              <a:lnSpc>
                <a:spcPct val="110000"/>
              </a:lnSpc>
              <a:spcBef>
                <a:spcPts val="800"/>
              </a:spcBef>
              <a:buFont typeface="Arial" charset="0"/>
              <a:buChar char="•"/>
              <a:defRPr sz="1400">
                <a:solidFill>
                  <a:schemeClr val="tx1"/>
                </a:solidFill>
                <a:latin typeface="Verdana" pitchFamily="34" charset="0"/>
              </a:defRPr>
            </a:lvl3pPr>
            <a:lvl4pPr marL="1714500" indent="-342900" eaLnBrk="0" hangingPunct="0">
              <a:lnSpc>
                <a:spcPct val="110000"/>
              </a:lnSpc>
              <a:spcBef>
                <a:spcPts val="800"/>
              </a:spcBef>
              <a:buFont typeface="Arial" charset="0"/>
              <a:buChar char="»"/>
              <a:defRPr sz="1400">
                <a:solidFill>
                  <a:schemeClr val="tx1"/>
                </a:solidFill>
                <a:latin typeface="Verdana" pitchFamily="34" charset="0"/>
              </a:defRPr>
            </a:lvl4pPr>
            <a:lvl5pPr marL="2171700" indent="-342900" eaLnBrk="0" hangingPunct="0">
              <a:lnSpc>
                <a:spcPct val="110000"/>
              </a:lnSpc>
              <a:spcBef>
                <a:spcPts val="800"/>
              </a:spcBef>
              <a:buFont typeface="Arial" charset="0"/>
              <a:buChar char="•"/>
              <a:defRPr sz="1400">
                <a:solidFill>
                  <a:schemeClr val="tx1"/>
                </a:solidFill>
                <a:latin typeface="Verdana" pitchFamily="34" charset="0"/>
              </a:defRPr>
            </a:lvl5pPr>
            <a:lvl6pPr marL="26289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30861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5433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40005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lvl="1" eaLnBrk="1" hangingPunct="1">
              <a:lnSpc>
                <a:spcPct val="100000"/>
              </a:lnSpc>
              <a:spcBef>
                <a:spcPts val="600"/>
              </a:spcBef>
              <a:spcAft>
                <a:spcPts val="600"/>
              </a:spcAft>
              <a:buNone/>
              <a:defRPr/>
            </a:pPr>
            <a:r>
              <a:rPr lang="de-DE" altLang="de-DE" sz="1600" dirty="0">
                <a:solidFill>
                  <a:srgbClr val="00B0F0"/>
                </a:solidFill>
                <a:latin typeface="Century Gothic" pitchFamily="34" charset="0"/>
                <a:cs typeface="Arial" charset="0"/>
              </a:rPr>
              <a:t>Praxishilfen zu diesem Themenbereich; Forts.</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30413" algn="l"/>
                <a:tab pos="2692400" algn="l"/>
              </a:tabLst>
              <a:defRPr/>
            </a:pPr>
            <a:r>
              <a:rPr lang="de-DE" altLang="de-DE" sz="1600" dirty="0">
                <a:latin typeface="Century Gothic" pitchFamily="34" charset="0"/>
                <a:cs typeface="Arial" charset="0"/>
              </a:rPr>
              <a:t>Praxishilfe 4/8:	„</a:t>
            </a:r>
            <a:r>
              <a:rPr lang="de-DE" altLang="de-DE" sz="1600" b="0" dirty="0">
                <a:latin typeface="Century Gothic" pitchFamily="34" charset="0"/>
                <a:cs typeface="Arial" charset="0"/>
              </a:rPr>
              <a:t>Zusammenstellung und Beurteilung der festgestellten Prüfungsdifferenzen“</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58988" algn="l"/>
                <a:tab pos="2692400" algn="l"/>
              </a:tabLst>
              <a:defRPr/>
            </a:pPr>
            <a:r>
              <a:rPr lang="de-DE" altLang="de-DE" sz="1600" dirty="0">
                <a:latin typeface="Century Gothic" pitchFamily="34" charset="0"/>
                <a:cs typeface="Arial" charset="0"/>
              </a:rPr>
              <a:t>Praxishilfe 4/9:	</a:t>
            </a:r>
            <a:r>
              <a:rPr lang="de-DE" altLang="de-DE" sz="1600" b="0" dirty="0">
                <a:latin typeface="Century Gothic" pitchFamily="34" charset="0"/>
                <a:cs typeface="Arial" charset="0"/>
              </a:rPr>
              <a:t>„Erklärungen im Nachgang zur Abschlussprüfung zu nicht </a:t>
            </a:r>
            <a:br>
              <a:rPr lang="de-DE" altLang="de-DE" sz="1600" b="0" dirty="0">
                <a:latin typeface="Century Gothic" pitchFamily="34" charset="0"/>
                <a:cs typeface="Arial" charset="0"/>
              </a:rPr>
            </a:br>
            <a:r>
              <a:rPr lang="de-DE" altLang="de-DE" sz="1600" b="0" dirty="0">
                <a:latin typeface="Century Gothic" pitchFamily="34" charset="0"/>
                <a:cs typeface="Arial" charset="0"/>
              </a:rPr>
              <a:t>	gebuchten Prüfungsdifferenzen“</a:t>
            </a:r>
            <a:endParaRPr lang="de-DE" altLang="de-DE" sz="1600" dirty="0">
              <a:latin typeface="Century Gothic" pitchFamily="34" charset="0"/>
              <a:cs typeface="Arial" charset="0"/>
            </a:endParaRPr>
          </a:p>
        </p:txBody>
      </p:sp>
      <p:sp>
        <p:nvSpPr>
          <p:cNvPr id="9" name="Textfeld 1">
            <a:extLst>
              <a:ext uri="{FF2B5EF4-FFF2-40B4-BE49-F238E27FC236}">
                <a16:creationId xmlns:a16="http://schemas.microsoft.com/office/drawing/2014/main" id="{3407420D-B378-4536-A7DD-853C28CCD063}"/>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4: Prüfungsplanung mit Fallbeispiel (Fallbeispiel, insbesondere Prozessaufnahme)</a:t>
            </a:r>
          </a:p>
        </p:txBody>
      </p:sp>
    </p:spTree>
    <p:extLst>
      <p:ext uri="{BB962C8B-B14F-4D97-AF65-F5344CB8AC3E}">
        <p14:creationId xmlns:p14="http://schemas.microsoft.com/office/powerpoint/2010/main" val="2145125858"/>
      </p:ext>
    </p:extLst>
  </p:cSld>
  <p:clrMapOvr>
    <a:masterClrMapping/>
  </p:clrMapOvr>
  <p:transition spd="slow"/>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feld 4">
            <a:extLst>
              <a:ext uri="{FF2B5EF4-FFF2-40B4-BE49-F238E27FC236}">
                <a16:creationId xmlns:a16="http://schemas.microsoft.com/office/drawing/2014/main" id="{27192BAF-6013-4987-96C8-F12374552BC9}"/>
              </a:ext>
            </a:extLst>
          </p:cNvPr>
          <p:cNvSpPr txBox="1">
            <a:spLocks noChangeArrowheads="1"/>
          </p:cNvSpPr>
          <p:nvPr/>
        </p:nvSpPr>
        <p:spPr bwMode="auto">
          <a:xfrm>
            <a:off x="363538" y="180975"/>
            <a:ext cx="9721850" cy="34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2731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buClr>
                <a:srgbClr val="003371"/>
              </a:buClr>
            </a:pPr>
            <a:r>
              <a:rPr lang="de-DE" altLang="de-DE" sz="1600" dirty="0">
                <a:latin typeface="Century Gothic" panose="020B0502020202020204" pitchFamily="34" charset="0"/>
              </a:rPr>
              <a:t>Themenbereich 4: Prüfungsplanung mit Fallbeispiel (Fallbeispiel, insbesondere Prozessaufnahme)</a:t>
            </a:r>
          </a:p>
        </p:txBody>
      </p:sp>
      <p:pic>
        <p:nvPicPr>
          <p:cNvPr id="7" name="Grafik 6">
            <a:extLst>
              <a:ext uri="{FF2B5EF4-FFF2-40B4-BE49-F238E27FC236}">
                <a16:creationId xmlns:a16="http://schemas.microsoft.com/office/drawing/2014/main" id="{541778EA-4483-4F60-BF2A-CDBD26F5C7B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Layer>
                </a14:imgProps>
              </a:ext>
              <a:ext uri="{28A0092B-C50C-407E-A947-70E740481C1C}">
                <a14:useLocalDpi xmlns:a14="http://schemas.microsoft.com/office/drawing/2010/main" val="0"/>
              </a:ext>
            </a:extLst>
          </a:blip>
          <a:srcRect l="17889" r="3826"/>
          <a:stretch/>
        </p:blipFill>
        <p:spPr>
          <a:xfrm>
            <a:off x="479376" y="692696"/>
            <a:ext cx="9649072" cy="5544616"/>
          </a:xfrm>
          <a:prstGeom prst="rect">
            <a:avLst/>
          </a:prstGeom>
          <a:blipFill dpi="0" rotWithShape="1">
            <a:blip r:embed="rId5">
              <a:alphaModFix amt="17000"/>
            </a:blip>
            <a:srcRect/>
            <a:tile tx="0" ty="0" sx="100000" sy="100000" flip="none" algn="tl"/>
          </a:blipFill>
          <a:effectLst>
            <a:outerShdw blurRad="50800" dist="50800" dir="5400000" algn="ctr" rotWithShape="0">
              <a:srgbClr val="000000">
                <a:alpha val="14000"/>
              </a:srgbClr>
            </a:outerShdw>
          </a:effectLst>
        </p:spPr>
      </p:pic>
      <p:sp>
        <p:nvSpPr>
          <p:cNvPr id="10" name="Rectangle 2">
            <a:extLst>
              <a:ext uri="{FF2B5EF4-FFF2-40B4-BE49-F238E27FC236}">
                <a16:creationId xmlns:a16="http://schemas.microsoft.com/office/drawing/2014/main" id="{B3ED47E4-B25A-4E8F-B51E-967CB14FB93E}"/>
              </a:ext>
            </a:extLst>
          </p:cNvPr>
          <p:cNvSpPr txBox="1">
            <a:spLocks/>
          </p:cNvSpPr>
          <p:nvPr/>
        </p:nvSpPr>
        <p:spPr bwMode="auto">
          <a:xfrm>
            <a:off x="1199456" y="1916832"/>
            <a:ext cx="8136904" cy="3168352"/>
          </a:xfrm>
          <a:prstGeom prst="rect">
            <a:avLst/>
          </a:prstGeom>
          <a:solidFill>
            <a:schemeClr val="bg1">
              <a:alpha val="85000"/>
            </a:schemeClr>
          </a:solidFill>
          <a:ln>
            <a:solidFill>
              <a:schemeClr val="tx1"/>
            </a:solidFill>
          </a:ln>
          <a:extLst/>
        </p:spPr>
        <p:style>
          <a:lnRef idx="1">
            <a:schemeClr val="accent6"/>
          </a:lnRef>
          <a:fillRef idx="2">
            <a:schemeClr val="accent6"/>
          </a:fillRef>
          <a:effectRef idx="1">
            <a:schemeClr val="accent6"/>
          </a:effectRef>
          <a:fontRef idx="minor">
            <a:schemeClr val="dk1"/>
          </a:fontRef>
        </p:style>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algn="ctr" defTabSz="900113">
              <a:lnSpc>
                <a:spcPts val="4000"/>
              </a:lnSpc>
              <a:spcBef>
                <a:spcPts val="600"/>
              </a:spcBef>
              <a:spcAft>
                <a:spcPts val="1200"/>
              </a:spcAft>
            </a:pPr>
            <a:r>
              <a:rPr lang="de-DE" altLang="de-DE" sz="2600" b="1" dirty="0">
                <a:latin typeface="Century Gothic" panose="020B0502020202020204" pitchFamily="34" charset="0"/>
              </a:rPr>
              <a:t>Soweit meine Ausführungen, </a:t>
            </a:r>
            <a:br>
              <a:rPr lang="de-DE" altLang="de-DE" sz="2600" b="1" dirty="0">
                <a:latin typeface="Century Gothic" panose="020B0502020202020204" pitchFamily="34" charset="0"/>
              </a:rPr>
            </a:br>
            <a:r>
              <a:rPr lang="de-DE" altLang="de-DE" sz="2600" b="1" dirty="0">
                <a:latin typeface="Century Gothic" panose="020B0502020202020204" pitchFamily="34" charset="0"/>
              </a:rPr>
              <a:t>praktischen Erfahrungen und fachlichen</a:t>
            </a:r>
            <a:br>
              <a:rPr lang="de-DE" altLang="de-DE" sz="2600" b="1" dirty="0">
                <a:latin typeface="Century Gothic" panose="020B0502020202020204" pitchFamily="34" charset="0"/>
              </a:rPr>
            </a:br>
            <a:r>
              <a:rPr lang="de-DE" altLang="de-DE" sz="2600" b="1" dirty="0">
                <a:latin typeface="Century Gothic" panose="020B0502020202020204" pitchFamily="34" charset="0"/>
              </a:rPr>
              <a:t>Hinweise zu diesem Thema.</a:t>
            </a:r>
          </a:p>
          <a:p>
            <a:pPr algn="ctr" defTabSz="900113">
              <a:lnSpc>
                <a:spcPts val="4000"/>
              </a:lnSpc>
              <a:spcBef>
                <a:spcPts val="600"/>
              </a:spcBef>
              <a:spcAft>
                <a:spcPts val="1200"/>
              </a:spcAft>
            </a:pPr>
            <a:r>
              <a:rPr lang="de-DE" altLang="de-DE" sz="2600" b="1" dirty="0">
                <a:latin typeface="Century Gothic" panose="020B0502020202020204" pitchFamily="34" charset="0"/>
              </a:rPr>
              <a:t>Vielen Dank für Ihre Aufmerksamkeit!</a:t>
            </a:r>
          </a:p>
        </p:txBody>
      </p:sp>
    </p:spTree>
    <p:extLst>
      <p:ext uri="{BB962C8B-B14F-4D97-AF65-F5344CB8AC3E}">
        <p14:creationId xmlns:p14="http://schemas.microsoft.com/office/powerpoint/2010/main" val="240002865"/>
      </p:ext>
    </p:extLst>
  </p:cSld>
  <p:clrMapOvr>
    <a:masterClrMapping/>
  </p:clrMapOvr>
  <p:transition spd="slow"/>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7" name="Rectangle 2">
            <a:extLst>
              <a:ext uri="{FF2B5EF4-FFF2-40B4-BE49-F238E27FC236}">
                <a16:creationId xmlns:a16="http://schemas.microsoft.com/office/drawing/2014/main" id="{EE1DAE25-162B-4AF9-9F04-D40E8C06B81D}"/>
              </a:ext>
            </a:extLst>
          </p:cNvPr>
          <p:cNvSpPr txBox="1">
            <a:spLocks/>
          </p:cNvSpPr>
          <p:nvPr/>
        </p:nvSpPr>
        <p:spPr bwMode="auto">
          <a:xfrm>
            <a:off x="344488" y="2708920"/>
            <a:ext cx="1152207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720725">
              <a:defRPr sz="1600" b="1">
                <a:solidFill>
                  <a:schemeClr val="tx1"/>
                </a:solidFill>
                <a:latin typeface="Verdana" panose="020B0604030504040204" pitchFamily="34" charset="0"/>
                <a:cs typeface="Arial" panose="020B0604020202020204" pitchFamily="34" charset="0"/>
              </a:defRPr>
            </a:lvl1pPr>
            <a:lvl2pPr marL="180975" indent="-179388" defTabSz="720725">
              <a:defRPr sz="1600" b="1">
                <a:solidFill>
                  <a:schemeClr val="tx1"/>
                </a:solidFill>
                <a:latin typeface="Verdana" panose="020B0604030504040204" pitchFamily="34" charset="0"/>
                <a:cs typeface="Arial" panose="020B0604020202020204" pitchFamily="34" charset="0"/>
              </a:defRPr>
            </a:lvl2pPr>
            <a:lvl3pPr marL="541338" indent="-180975" defTabSz="720725">
              <a:defRPr sz="1600" b="1">
                <a:solidFill>
                  <a:schemeClr val="tx1"/>
                </a:solidFill>
                <a:latin typeface="Verdana" panose="020B0604030504040204" pitchFamily="34" charset="0"/>
                <a:cs typeface="Arial" panose="020B0604020202020204" pitchFamily="34" charset="0"/>
              </a:defRPr>
            </a:lvl3pPr>
            <a:lvl4pPr marL="895350" indent="-174625" defTabSz="720725">
              <a:defRPr sz="1600" b="1">
                <a:solidFill>
                  <a:schemeClr val="tx1"/>
                </a:solidFill>
                <a:latin typeface="Verdana" panose="020B0604030504040204" pitchFamily="34" charset="0"/>
                <a:cs typeface="Arial" panose="020B0604020202020204" pitchFamily="34" charset="0"/>
              </a:defRPr>
            </a:lvl4pPr>
            <a:lvl5pPr marL="1257300" indent="-180975" defTabSz="720725">
              <a:defRPr sz="1600" b="1">
                <a:solidFill>
                  <a:schemeClr val="tx1"/>
                </a:solidFill>
                <a:latin typeface="Verdana" panose="020B0604030504040204" pitchFamily="34" charset="0"/>
                <a:cs typeface="Arial" panose="020B0604020202020204" pitchFamily="34" charset="0"/>
              </a:defRPr>
            </a:lvl5pPr>
            <a:lvl6pPr marL="1714500" indent="-180975" defTabSz="72072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defTabSz="72072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defTabSz="72072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defTabSz="72072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2800" dirty="0">
                <a:latin typeface="Century Gothic" panose="020B0502020202020204" pitchFamily="34" charset="0"/>
              </a:rPr>
              <a:t>Themenbereich 5: </a:t>
            </a:r>
          </a:p>
          <a:p>
            <a:pPr algn="ctr"/>
            <a:r>
              <a:rPr lang="de-DE" altLang="de-DE" sz="2800" dirty="0">
                <a:latin typeface="Century Gothic" panose="020B0502020202020204" pitchFamily="34" charset="0"/>
              </a:rPr>
              <a:t>Die Grundlagen des prozessbezogenen IKS</a:t>
            </a:r>
          </a:p>
        </p:txBody>
      </p:sp>
    </p:spTree>
  </p:cSld>
  <p:clrMapOvr>
    <a:masterClrMapping/>
  </p:clrMapOvr>
  <p:transition spd="slow"/>
</p:sld>
</file>

<file path=ppt/slides/slide1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7875" name="Rectangle 1027">
            <a:extLst>
              <a:ext uri="{FF2B5EF4-FFF2-40B4-BE49-F238E27FC236}">
                <a16:creationId xmlns:a16="http://schemas.microsoft.com/office/drawing/2014/main" id="{1FDA05FA-AABA-4863-AF1B-0F7258E7194B}"/>
              </a:ext>
            </a:extLst>
          </p:cNvPr>
          <p:cNvSpPr>
            <a:spLocks noGrp="1" noChangeArrowheads="1"/>
          </p:cNvSpPr>
          <p:nvPr>
            <p:ph idx="4294967295"/>
          </p:nvPr>
        </p:nvSpPr>
        <p:spPr bwMode="auto">
          <a:xfrm>
            <a:off x="1054800" y="1052513"/>
            <a:ext cx="10801350" cy="486114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61950" indent="-361950" defTabSz="419100" eaLnBrk="1" hangingPunct="1">
              <a:spcBef>
                <a:spcPts val="600"/>
              </a:spcBef>
              <a:spcAft>
                <a:spcPts val="600"/>
              </a:spcAft>
              <a:buFont typeface="Wingdings" panose="05000000000000000000" pitchFamily="2" charset="2"/>
              <a:buNone/>
              <a:defRPr/>
            </a:pPr>
            <a:r>
              <a:rPr lang="de-DE" altLang="de-DE" sz="1600" b="1" dirty="0">
                <a:solidFill>
                  <a:srgbClr val="000000"/>
                </a:solidFill>
                <a:latin typeface="Century Gothic" panose="020B0502020202020204" pitchFamily="34" charset="0"/>
              </a:rPr>
              <a:t>Gliederung</a:t>
            </a:r>
            <a:endParaRPr lang="de-DE" altLang="de-DE" sz="1600" b="1" dirty="0">
              <a:latin typeface="Century Gothic" panose="020B0502020202020204" pitchFamily="34" charset="0"/>
            </a:endParaRPr>
          </a:p>
          <a:p>
            <a:pPr marL="447675" indent="-447675" defTabSz="419100" eaLnBrk="1" hangingPunct="1">
              <a:spcBef>
                <a:spcPts val="600"/>
              </a:spcBef>
              <a:spcAft>
                <a:spcPts val="600"/>
              </a:spcAft>
              <a:buFont typeface="Wingdings" panose="05000000000000000000" pitchFamily="2" charset="2"/>
              <a:buNone/>
              <a:defRPr/>
            </a:pPr>
            <a:r>
              <a:rPr lang="de-DE" altLang="de-DE" sz="1600" b="1" dirty="0">
                <a:latin typeface="Century Gothic" panose="020B0502020202020204" pitchFamily="34" charset="0"/>
              </a:rPr>
              <a:t>5.1	Überblick: Bedeutung des IKS für die Abschlussprüfung</a:t>
            </a:r>
          </a:p>
          <a:p>
            <a:pPr marL="447675" indent="-447675" defTabSz="419100" eaLnBrk="1" hangingPunct="1">
              <a:spcBef>
                <a:spcPts val="600"/>
              </a:spcBef>
              <a:spcAft>
                <a:spcPts val="600"/>
              </a:spcAft>
              <a:buFont typeface="Wingdings" panose="05000000000000000000" pitchFamily="2" charset="2"/>
              <a:buNone/>
              <a:defRPr/>
            </a:pPr>
            <a:r>
              <a:rPr lang="de-DE" altLang="de-DE" sz="1600" b="1" dirty="0">
                <a:latin typeface="Century Gothic" panose="020B0502020202020204" pitchFamily="34" charset="0"/>
              </a:rPr>
              <a:t>5.2	Definition des IKS</a:t>
            </a:r>
          </a:p>
          <a:p>
            <a:pPr marL="447675" indent="-447675" defTabSz="419100" eaLnBrk="1" hangingPunct="1">
              <a:spcBef>
                <a:spcPts val="600"/>
              </a:spcBef>
              <a:spcAft>
                <a:spcPts val="600"/>
              </a:spcAft>
              <a:buFont typeface="Wingdings" panose="05000000000000000000" pitchFamily="2" charset="2"/>
              <a:buNone/>
              <a:defRPr/>
            </a:pPr>
            <a:r>
              <a:rPr lang="de-DE" altLang="de-DE" sz="1600" b="1" dirty="0">
                <a:latin typeface="Century Gothic" panose="020B0502020202020204" pitchFamily="34" charset="0"/>
              </a:rPr>
              <a:t>5.3	Vorab-Verständnisgewinnung über das IKS unter besonderer Berücksichtigung der IT</a:t>
            </a:r>
          </a:p>
          <a:p>
            <a:pPr marL="447675" indent="-447675" defTabSz="419100" eaLnBrk="1" hangingPunct="1">
              <a:spcBef>
                <a:spcPts val="600"/>
              </a:spcBef>
              <a:spcAft>
                <a:spcPts val="600"/>
              </a:spcAft>
              <a:buFont typeface="Wingdings" panose="05000000000000000000" pitchFamily="2" charset="2"/>
              <a:buNone/>
              <a:defRPr/>
            </a:pPr>
            <a:r>
              <a:rPr lang="de-DE" altLang="de-DE" sz="1600" b="1" dirty="0">
                <a:latin typeface="Century Gothic" panose="020B0502020202020204" pitchFamily="34" charset="0"/>
              </a:rPr>
              <a:t>5.4	Verständnisgewinnung des IT-Einsatzes (!) im Rahmen des Geschäftsmodells</a:t>
            </a:r>
          </a:p>
          <a:p>
            <a:pPr marL="447675" indent="-447675" defTabSz="419100" eaLnBrk="1" hangingPunct="1">
              <a:spcBef>
                <a:spcPts val="600"/>
              </a:spcBef>
              <a:spcAft>
                <a:spcPts val="600"/>
              </a:spcAft>
              <a:buFont typeface="Wingdings" panose="05000000000000000000" pitchFamily="2" charset="2"/>
              <a:buNone/>
              <a:defRPr/>
            </a:pPr>
            <a:r>
              <a:rPr lang="de-DE" altLang="de-DE" sz="1600" b="1" dirty="0">
                <a:latin typeface="Century Gothic" panose="020B0502020202020204" pitchFamily="34" charset="0"/>
              </a:rPr>
              <a:t>5.5	Mindestumfang des Verständnisses vom IKS (Pflicht)</a:t>
            </a:r>
          </a:p>
          <a:p>
            <a:pPr marL="447675" indent="-447675" defTabSz="419100" eaLnBrk="1" hangingPunct="1">
              <a:spcBef>
                <a:spcPts val="600"/>
              </a:spcBef>
              <a:spcAft>
                <a:spcPts val="600"/>
              </a:spcAft>
              <a:buFont typeface="Wingdings" panose="05000000000000000000" pitchFamily="2" charset="2"/>
              <a:buNone/>
              <a:defRPr/>
            </a:pPr>
            <a:r>
              <a:rPr lang="de-DE" altLang="de-DE" sz="1600" b="1" dirty="0">
                <a:latin typeface="Century Gothic" panose="020B0502020202020204" pitchFamily="34" charset="0"/>
              </a:rPr>
              <a:t>5.6	Umfang der Verständnisgewinnung mit Bezug auf die einzelnen Komponenten</a:t>
            </a:r>
          </a:p>
          <a:p>
            <a:pPr marL="447675" indent="-447675" defTabSz="419100" eaLnBrk="1" hangingPunct="1">
              <a:spcBef>
                <a:spcPts val="600"/>
              </a:spcBef>
              <a:spcAft>
                <a:spcPts val="600"/>
              </a:spcAft>
              <a:buFont typeface="Wingdings" panose="05000000000000000000" pitchFamily="2" charset="2"/>
              <a:buNone/>
              <a:defRPr/>
            </a:pPr>
            <a:r>
              <a:rPr lang="de-DE" altLang="de-DE" sz="1600" b="1" dirty="0">
                <a:latin typeface="Century Gothic" panose="020B0502020202020204" pitchFamily="34" charset="0"/>
              </a:rPr>
              <a:t>5.7	Die Komponenten des IKS</a:t>
            </a:r>
          </a:p>
          <a:p>
            <a:pPr marL="447675" indent="-447675" defTabSz="419100" eaLnBrk="1" hangingPunct="1">
              <a:spcBef>
                <a:spcPts val="600"/>
              </a:spcBef>
              <a:spcAft>
                <a:spcPts val="600"/>
              </a:spcAft>
              <a:buFont typeface="Wingdings" panose="05000000000000000000" pitchFamily="2" charset="2"/>
              <a:buNone/>
              <a:defRPr/>
            </a:pPr>
            <a:r>
              <a:rPr lang="de-DE" altLang="de-DE" sz="1600" b="1" dirty="0">
                <a:latin typeface="Century Gothic" panose="020B0502020202020204" pitchFamily="34" charset="0"/>
              </a:rPr>
              <a:t>5.8	Prozessbezogene Aufbauprüfung</a:t>
            </a:r>
          </a:p>
          <a:p>
            <a:pPr marL="447675" indent="-447675" defTabSz="419100" eaLnBrk="1" hangingPunct="1">
              <a:spcBef>
                <a:spcPts val="600"/>
              </a:spcBef>
              <a:spcAft>
                <a:spcPts val="600"/>
              </a:spcAft>
              <a:buFont typeface="Wingdings" panose="05000000000000000000" pitchFamily="2" charset="2"/>
              <a:buNone/>
              <a:defRPr/>
            </a:pPr>
            <a:r>
              <a:rPr lang="de-DE" altLang="de-DE" sz="1600" b="1" dirty="0">
                <a:latin typeface="Century Gothic" panose="020B0502020202020204" pitchFamily="34" charset="0"/>
              </a:rPr>
              <a:t>5.9	Prozessbezogene Funktionsprüfungen</a:t>
            </a:r>
          </a:p>
        </p:txBody>
      </p:sp>
      <p:sp>
        <p:nvSpPr>
          <p:cNvPr id="407556" name="Textfeld 1">
            <a:extLst>
              <a:ext uri="{FF2B5EF4-FFF2-40B4-BE49-F238E27FC236}">
                <a16:creationId xmlns:a16="http://schemas.microsoft.com/office/drawing/2014/main" id="{60E1D6EE-ACDC-4311-B0DD-E35303D8FFAA}"/>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1">
            <a:extLst>
              <a:ext uri="{FF2B5EF4-FFF2-40B4-BE49-F238E27FC236}">
                <a16:creationId xmlns:a16="http://schemas.microsoft.com/office/drawing/2014/main" id="{107A28C9-1C65-4EA9-821A-50F0C24DB31F}"/>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7" name="Rectangle 2">
            <a:extLst>
              <a:ext uri="{FF2B5EF4-FFF2-40B4-BE49-F238E27FC236}">
                <a16:creationId xmlns:a16="http://schemas.microsoft.com/office/drawing/2014/main" id="{9DD2BE04-7477-4DA0-A292-FC911BBF042E}"/>
              </a:ext>
            </a:extLst>
          </p:cNvPr>
          <p:cNvSpPr txBox="1">
            <a:spLocks/>
          </p:cNvSpPr>
          <p:nvPr/>
        </p:nvSpPr>
        <p:spPr bwMode="auto">
          <a:xfrm>
            <a:off x="998975"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5.1	</a:t>
            </a:r>
            <a:r>
              <a:rPr lang="de-DE" sz="2800" dirty="0">
                <a:latin typeface="Century Gothic" panose="020B0502020202020204" pitchFamily="34" charset="0"/>
              </a:rPr>
              <a:t>Überblick: Bedeutung des IKS für die Abschlussprüfung</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5.1.1</a:t>
            </a:r>
            <a:r>
              <a:rPr lang="de-DE" sz="1800" b="0" dirty="0">
                <a:latin typeface="Century Gothic" panose="020B0502020202020204" pitchFamily="34" charset="0"/>
              </a:rPr>
              <a:t>	Die neun Meilensteine der Abschlussprüfung</a:t>
            </a:r>
          </a:p>
          <a:p>
            <a:pPr marL="2724150" lvl="4" indent="-895350">
              <a:spcBef>
                <a:spcPts val="600"/>
              </a:spcBef>
              <a:spcAft>
                <a:spcPts val="600"/>
              </a:spcAft>
              <a:tabLst>
                <a:tab pos="444500" algn="l"/>
              </a:tabLst>
            </a:pPr>
            <a:r>
              <a:rPr lang="de-DE" sz="1800" dirty="0">
                <a:latin typeface="Century Gothic" panose="020B0502020202020204" pitchFamily="34" charset="0"/>
              </a:rPr>
              <a:t>5.1.2	</a:t>
            </a:r>
            <a:r>
              <a:rPr lang="de-DE" sz="1800" b="0" dirty="0">
                <a:latin typeface="Century Gothic" panose="020B0502020202020204" pitchFamily="34" charset="0"/>
              </a:rPr>
              <a:t>Der risikoorientierte Prüfungsansatz</a:t>
            </a:r>
            <a:br>
              <a:rPr lang="de-DE" sz="1800" b="0" dirty="0">
                <a:latin typeface="Century Gothic" panose="020B0502020202020204" pitchFamily="34" charset="0"/>
              </a:rPr>
            </a:br>
            <a:r>
              <a:rPr lang="de-DE" sz="1800" b="0" dirty="0">
                <a:latin typeface="Century Gothic" panose="020B0502020202020204" pitchFamily="34" charset="0"/>
              </a:rPr>
              <a:t>(WP-Handbuch 2023, Tz. L.16)</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2675" name="Rectangle 2">
            <a:extLst>
              <a:ext uri="{FF2B5EF4-FFF2-40B4-BE49-F238E27FC236}">
                <a16:creationId xmlns:a16="http://schemas.microsoft.com/office/drawing/2014/main" id="{38A720DA-A0E6-4EC3-9F4C-D1488D0B8D62}"/>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5.1 Überblick: Bedeutung des IKS für die Abschlussprüfung</a:t>
            </a:r>
          </a:p>
        </p:txBody>
      </p:sp>
      <p:sp>
        <p:nvSpPr>
          <p:cNvPr id="412676" name="Textfeld 9">
            <a:extLst>
              <a:ext uri="{FF2B5EF4-FFF2-40B4-BE49-F238E27FC236}">
                <a16:creationId xmlns:a16="http://schemas.microsoft.com/office/drawing/2014/main" id="{01217058-0394-422A-970B-C88ACE344369}"/>
              </a:ext>
            </a:extLst>
          </p:cNvPr>
          <p:cNvSpPr txBox="1">
            <a:spLocks noChangeArrowheads="1"/>
          </p:cNvSpPr>
          <p:nvPr/>
        </p:nvSpPr>
        <p:spPr bwMode="auto">
          <a:xfrm>
            <a:off x="1054800" y="1418400"/>
            <a:ext cx="108013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541338" indent="-185738">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600"/>
              </a:spcBef>
              <a:spcAft>
                <a:spcPts val="600"/>
              </a:spcAft>
            </a:pPr>
            <a:r>
              <a:rPr lang="de-DE" altLang="de-DE" dirty="0">
                <a:solidFill>
                  <a:srgbClr val="00B0F0"/>
                </a:solidFill>
                <a:latin typeface="Century Gothic" panose="020B0502020202020204" pitchFamily="34" charset="0"/>
              </a:rPr>
              <a:t>5.1.1  Die neun Meilensteine der Abschlussprüfung</a:t>
            </a:r>
          </a:p>
        </p:txBody>
      </p:sp>
      <p:sp>
        <p:nvSpPr>
          <p:cNvPr id="29" name="Abgerundetes Rechteck 28">
            <a:extLst>
              <a:ext uri="{FF2B5EF4-FFF2-40B4-BE49-F238E27FC236}">
                <a16:creationId xmlns:a16="http://schemas.microsoft.com/office/drawing/2014/main" id="{DBE37FE2-4A18-4155-8A74-4CE95AECE3B6}"/>
              </a:ext>
            </a:extLst>
          </p:cNvPr>
          <p:cNvSpPr/>
          <p:nvPr/>
        </p:nvSpPr>
        <p:spPr bwMode="auto">
          <a:xfrm>
            <a:off x="3403600" y="1800225"/>
            <a:ext cx="6283325" cy="431800"/>
          </a:xfrm>
          <a:prstGeom prst="roundRect">
            <a:avLst/>
          </a:prstGeom>
          <a:solidFill>
            <a:schemeClr val="bg1">
              <a:lumMod val="85000"/>
            </a:schemeClr>
          </a:solidFill>
          <a:ln w="9525" cap="flat" cmpd="sng" algn="ctr">
            <a:solidFill>
              <a:schemeClr val="bg1">
                <a:lumMod val="95000"/>
              </a:schemeClr>
            </a:solidFill>
            <a:prstDash val="solid"/>
            <a:round/>
            <a:headEnd type="none" w="med" len="med"/>
            <a:tailEnd type="none" w="med" len="med"/>
          </a:ln>
          <a:effectLst/>
          <a:extLst/>
        </p:spPr>
        <p:txBody>
          <a:bodyPr lIns="90000" tIns="46800" rIns="90000" bIns="46800" anchor="ctr"/>
          <a:lstStyle/>
          <a:p>
            <a:pPr>
              <a:tabLst>
                <a:tab pos="623888" algn="l"/>
              </a:tabLst>
              <a:defRPr/>
            </a:pPr>
            <a:r>
              <a:rPr lang="de-DE" sz="1400" dirty="0">
                <a:solidFill>
                  <a:prstClr val="black"/>
                </a:solidFill>
                <a:latin typeface="Century Gothic" panose="020B0502020202020204" pitchFamily="34" charset="0"/>
                <a:cs typeface="Arial" charset="0"/>
              </a:rPr>
              <a:t>Stufe 1:		Auftragsannahme</a:t>
            </a:r>
          </a:p>
        </p:txBody>
      </p:sp>
      <p:sp>
        <p:nvSpPr>
          <p:cNvPr id="31" name="Abgerundetes Rechteck 30">
            <a:extLst>
              <a:ext uri="{FF2B5EF4-FFF2-40B4-BE49-F238E27FC236}">
                <a16:creationId xmlns:a16="http://schemas.microsoft.com/office/drawing/2014/main" id="{7AADF2BE-BEEC-42E7-8542-45FD9A5F403A}"/>
              </a:ext>
            </a:extLst>
          </p:cNvPr>
          <p:cNvSpPr/>
          <p:nvPr/>
        </p:nvSpPr>
        <p:spPr bwMode="auto">
          <a:xfrm>
            <a:off x="3403600" y="2782888"/>
            <a:ext cx="6283325" cy="433387"/>
          </a:xfrm>
          <a:prstGeom prst="roundRect">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tabLst>
                <a:tab pos="623888" algn="l"/>
              </a:tabLst>
              <a:defRPr/>
            </a:pPr>
            <a:r>
              <a:rPr lang="de-DE" sz="1400" dirty="0">
                <a:solidFill>
                  <a:prstClr val="black"/>
                </a:solidFill>
                <a:latin typeface="Century Gothic" panose="020B0502020202020204" pitchFamily="34" charset="0"/>
                <a:cs typeface="Arial" charset="0"/>
              </a:rPr>
              <a:t>Stufe 3:		Festlegung Wesentlichkeiten</a:t>
            </a:r>
          </a:p>
        </p:txBody>
      </p:sp>
      <p:sp>
        <p:nvSpPr>
          <p:cNvPr id="32" name="Abgerundetes Rechteck 31">
            <a:extLst>
              <a:ext uri="{FF2B5EF4-FFF2-40B4-BE49-F238E27FC236}">
                <a16:creationId xmlns:a16="http://schemas.microsoft.com/office/drawing/2014/main" id="{167E84BC-E985-4001-9BA8-256F0E332F23}"/>
              </a:ext>
            </a:extLst>
          </p:cNvPr>
          <p:cNvSpPr/>
          <p:nvPr/>
        </p:nvSpPr>
        <p:spPr bwMode="auto">
          <a:xfrm>
            <a:off x="3403600" y="3275013"/>
            <a:ext cx="6283325" cy="434975"/>
          </a:xfrm>
          <a:prstGeom prst="roundRect">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tabLst>
                <a:tab pos="623888" algn="l"/>
              </a:tabLst>
              <a:defRPr/>
            </a:pPr>
            <a:r>
              <a:rPr lang="de-DE" sz="1400" dirty="0">
                <a:solidFill>
                  <a:prstClr val="black"/>
                </a:solidFill>
                <a:latin typeface="Century Gothic" panose="020B0502020202020204" pitchFamily="34" charset="0"/>
                <a:cs typeface="Arial" charset="0"/>
              </a:rPr>
              <a:t>Stufe 4:		Beurteilung Prozesse und interne Kontrollen</a:t>
            </a:r>
          </a:p>
        </p:txBody>
      </p:sp>
      <p:sp>
        <p:nvSpPr>
          <p:cNvPr id="33" name="Abgerundetes Rechteck 32">
            <a:extLst>
              <a:ext uri="{FF2B5EF4-FFF2-40B4-BE49-F238E27FC236}">
                <a16:creationId xmlns:a16="http://schemas.microsoft.com/office/drawing/2014/main" id="{C480E8F5-6842-4ADF-A547-D7F1C53960F7}"/>
              </a:ext>
            </a:extLst>
          </p:cNvPr>
          <p:cNvSpPr/>
          <p:nvPr/>
        </p:nvSpPr>
        <p:spPr bwMode="auto">
          <a:xfrm>
            <a:off x="3403600" y="3768725"/>
            <a:ext cx="6283325" cy="431800"/>
          </a:xfrm>
          <a:prstGeom prst="roundRect">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tabLst>
                <a:tab pos="623888" algn="l"/>
              </a:tabLst>
              <a:defRPr/>
            </a:pPr>
            <a:r>
              <a:rPr lang="de-DE" sz="1400" dirty="0">
                <a:solidFill>
                  <a:prstClr val="black"/>
                </a:solidFill>
                <a:latin typeface="Century Gothic" panose="020B0502020202020204" pitchFamily="34" charset="0"/>
                <a:cs typeface="Arial" charset="0"/>
              </a:rPr>
              <a:t>Stufe 5:		Ableitung Prüfprogramm</a:t>
            </a:r>
          </a:p>
        </p:txBody>
      </p:sp>
      <p:sp>
        <p:nvSpPr>
          <p:cNvPr id="34" name="Abgerundetes Rechteck 33">
            <a:extLst>
              <a:ext uri="{FF2B5EF4-FFF2-40B4-BE49-F238E27FC236}">
                <a16:creationId xmlns:a16="http://schemas.microsoft.com/office/drawing/2014/main" id="{8FC42A53-9C09-447C-8560-BE01D5191A7C}"/>
              </a:ext>
            </a:extLst>
          </p:cNvPr>
          <p:cNvSpPr/>
          <p:nvPr/>
        </p:nvSpPr>
        <p:spPr bwMode="auto">
          <a:xfrm>
            <a:off x="3403600" y="4259263"/>
            <a:ext cx="6283325" cy="431800"/>
          </a:xfrm>
          <a:prstGeom prst="roundRect">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tabLst>
                <a:tab pos="623888" algn="l"/>
              </a:tabLst>
              <a:defRPr/>
            </a:pPr>
            <a:r>
              <a:rPr lang="de-DE" sz="1400" dirty="0">
                <a:solidFill>
                  <a:prstClr val="black"/>
                </a:solidFill>
                <a:latin typeface="Century Gothic" panose="020B0502020202020204" pitchFamily="34" charset="0"/>
                <a:cs typeface="Arial" charset="0"/>
              </a:rPr>
              <a:t>Stufe 6:		Funktionsprüfungen</a:t>
            </a:r>
          </a:p>
        </p:txBody>
      </p:sp>
      <p:sp>
        <p:nvSpPr>
          <p:cNvPr id="36" name="Abgerundetes Rechteck 35">
            <a:extLst>
              <a:ext uri="{FF2B5EF4-FFF2-40B4-BE49-F238E27FC236}">
                <a16:creationId xmlns:a16="http://schemas.microsoft.com/office/drawing/2014/main" id="{EB83D747-5D8B-4897-B6F3-89FA590A5FCC}"/>
              </a:ext>
            </a:extLst>
          </p:cNvPr>
          <p:cNvSpPr/>
          <p:nvPr/>
        </p:nvSpPr>
        <p:spPr bwMode="auto">
          <a:xfrm>
            <a:off x="3403600" y="5241925"/>
            <a:ext cx="6283325" cy="431800"/>
          </a:xfrm>
          <a:prstGeom prst="roundRect">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tabLst>
                <a:tab pos="623888" algn="l"/>
              </a:tabLst>
              <a:defRPr/>
            </a:pPr>
            <a:r>
              <a:rPr lang="de-DE" sz="1400" dirty="0">
                <a:solidFill>
                  <a:prstClr val="black"/>
                </a:solidFill>
                <a:latin typeface="Century Gothic" panose="020B0502020202020204" pitchFamily="34" charset="0"/>
                <a:cs typeface="Arial" charset="0"/>
              </a:rPr>
              <a:t>Stufe 8:		Abschließende Prüfungshandlungen</a:t>
            </a:r>
          </a:p>
        </p:txBody>
      </p:sp>
      <p:sp>
        <p:nvSpPr>
          <p:cNvPr id="37" name="Abgerundetes Rechteck 36">
            <a:extLst>
              <a:ext uri="{FF2B5EF4-FFF2-40B4-BE49-F238E27FC236}">
                <a16:creationId xmlns:a16="http://schemas.microsoft.com/office/drawing/2014/main" id="{B52C3BBA-E2B7-4CFB-987E-A240A0D8B830}"/>
              </a:ext>
            </a:extLst>
          </p:cNvPr>
          <p:cNvSpPr/>
          <p:nvPr/>
        </p:nvSpPr>
        <p:spPr bwMode="auto">
          <a:xfrm>
            <a:off x="3403600" y="5734050"/>
            <a:ext cx="6283325" cy="431800"/>
          </a:xfrm>
          <a:prstGeom prst="roundRect">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tabLst>
                <a:tab pos="623888" algn="l"/>
              </a:tabLst>
              <a:defRPr/>
            </a:pPr>
            <a:r>
              <a:rPr lang="de-DE" sz="1400" dirty="0">
                <a:solidFill>
                  <a:prstClr val="black"/>
                </a:solidFill>
                <a:latin typeface="Century Gothic" panose="020B0502020202020204" pitchFamily="34" charset="0"/>
                <a:cs typeface="Arial" charset="0"/>
              </a:rPr>
              <a:t>Stufe 9:		Berichterstattung</a:t>
            </a:r>
          </a:p>
        </p:txBody>
      </p:sp>
      <p:cxnSp>
        <p:nvCxnSpPr>
          <p:cNvPr id="38" name="Gerade Verbindung mit Pfeil 37">
            <a:extLst>
              <a:ext uri="{FF2B5EF4-FFF2-40B4-BE49-F238E27FC236}">
                <a16:creationId xmlns:a16="http://schemas.microsoft.com/office/drawing/2014/main" id="{10AAF9C1-6C89-4AF4-A953-C25FCBDF5C77}"/>
              </a:ext>
            </a:extLst>
          </p:cNvPr>
          <p:cNvCxnSpPr/>
          <p:nvPr/>
        </p:nvCxnSpPr>
        <p:spPr>
          <a:xfrm>
            <a:off x="10056813" y="1749425"/>
            <a:ext cx="0" cy="4398963"/>
          </a:xfrm>
          <a:prstGeom prst="straightConnector1">
            <a:avLst/>
          </a:prstGeom>
          <a:ln w="1905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412685" name="Textfeld 38">
            <a:extLst>
              <a:ext uri="{FF2B5EF4-FFF2-40B4-BE49-F238E27FC236}">
                <a16:creationId xmlns:a16="http://schemas.microsoft.com/office/drawing/2014/main" id="{1B606D9C-339B-4C98-80F3-C9ECE535CC39}"/>
              </a:ext>
            </a:extLst>
          </p:cNvPr>
          <p:cNvSpPr txBox="1">
            <a:spLocks noChangeArrowheads="1"/>
          </p:cNvSpPr>
          <p:nvPr/>
        </p:nvSpPr>
        <p:spPr bwMode="auto">
          <a:xfrm rot="-5400000">
            <a:off x="9254332" y="2243931"/>
            <a:ext cx="12969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sz="1400">
                <a:solidFill>
                  <a:srgbClr val="000000"/>
                </a:solidFill>
                <a:latin typeface="Century Gothic" panose="020B0502020202020204" pitchFamily="34" charset="0"/>
              </a:rPr>
              <a:t>Zeitstrahl</a:t>
            </a:r>
            <a:endParaRPr lang="de-DE" altLang="de-DE" sz="1800">
              <a:solidFill>
                <a:srgbClr val="000000"/>
              </a:solidFill>
              <a:latin typeface="Century Gothic" panose="020B0502020202020204" pitchFamily="34" charset="0"/>
            </a:endParaRPr>
          </a:p>
        </p:txBody>
      </p:sp>
      <p:sp>
        <p:nvSpPr>
          <p:cNvPr id="412686" name="Abgerundetes Rechteck 39">
            <a:extLst>
              <a:ext uri="{FF2B5EF4-FFF2-40B4-BE49-F238E27FC236}">
                <a16:creationId xmlns:a16="http://schemas.microsoft.com/office/drawing/2014/main" id="{145B911A-5A56-4555-BCF6-8B155FDD773F}"/>
              </a:ext>
            </a:extLst>
          </p:cNvPr>
          <p:cNvSpPr>
            <a:spLocks noChangeArrowheads="1"/>
          </p:cNvSpPr>
          <p:nvPr/>
        </p:nvSpPr>
        <p:spPr bwMode="auto">
          <a:xfrm rot="-5400000">
            <a:off x="475456" y="3409157"/>
            <a:ext cx="4398963" cy="1079500"/>
          </a:xfrm>
          <a:prstGeom prst="roundRect">
            <a:avLst>
              <a:gd name="adj" fmla="val 16667"/>
            </a:avLst>
          </a:prstGeom>
          <a:solidFill>
            <a:srgbClr val="CCECFF"/>
          </a:solidFill>
          <a:ln>
            <a:noFill/>
          </a:ln>
          <a:extLst/>
        </p:spPr>
        <p:txBody>
          <a:bodyPr lIns="90000" tIns="46800" rIns="90000" bIns="46800" anchor="ctr"/>
          <a:lstStyle>
            <a:lvl1pPr>
              <a:tabLst>
                <a:tab pos="6238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6238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6238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6238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6238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6238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6238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6238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623888" algn="l"/>
              </a:tabLst>
              <a:defRPr sz="1600" b="1">
                <a:solidFill>
                  <a:schemeClr val="tx1"/>
                </a:solidFill>
                <a:latin typeface="Verdana" panose="020B0604030504040204" pitchFamily="34" charset="0"/>
                <a:cs typeface="Arial" panose="020B0604020202020204" pitchFamily="34" charset="0"/>
              </a:defRPr>
            </a:lvl9pPr>
          </a:lstStyle>
          <a:p>
            <a:pPr algn="ctr"/>
            <a:r>
              <a:rPr lang="de-DE" altLang="de-DE" dirty="0">
                <a:latin typeface="Century Gothic" panose="020B0502020202020204" pitchFamily="34" charset="0"/>
              </a:rPr>
              <a:t>Die neun Meilensteine</a:t>
            </a:r>
          </a:p>
        </p:txBody>
      </p:sp>
      <p:sp>
        <p:nvSpPr>
          <p:cNvPr id="20" name="Abgerundetes Rechteck 28">
            <a:extLst>
              <a:ext uri="{FF2B5EF4-FFF2-40B4-BE49-F238E27FC236}">
                <a16:creationId xmlns:a16="http://schemas.microsoft.com/office/drawing/2014/main" id="{E8CF8B59-6CB0-4CF0-AB5E-6641374088B9}"/>
              </a:ext>
            </a:extLst>
          </p:cNvPr>
          <p:cNvSpPr/>
          <p:nvPr/>
        </p:nvSpPr>
        <p:spPr bwMode="auto">
          <a:xfrm>
            <a:off x="3403600" y="2290763"/>
            <a:ext cx="6283325" cy="431800"/>
          </a:xfrm>
          <a:prstGeom prst="roundRect">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tabLst>
                <a:tab pos="623888" algn="l"/>
              </a:tabLst>
              <a:defRPr/>
            </a:pPr>
            <a:r>
              <a:rPr lang="de-DE" sz="1400" dirty="0">
                <a:solidFill>
                  <a:prstClr val="black"/>
                </a:solidFill>
                <a:latin typeface="Century Gothic" panose="020B0502020202020204" pitchFamily="34" charset="0"/>
                <a:cs typeface="Arial" charset="0"/>
              </a:rPr>
              <a:t>Stufe 2:		Informationsbeschaffung / Vorläufige Risikoeinschätzung</a:t>
            </a:r>
          </a:p>
        </p:txBody>
      </p:sp>
      <p:sp>
        <p:nvSpPr>
          <p:cNvPr id="22" name="Abgerundetes Rechteck 33">
            <a:extLst>
              <a:ext uri="{FF2B5EF4-FFF2-40B4-BE49-F238E27FC236}">
                <a16:creationId xmlns:a16="http://schemas.microsoft.com/office/drawing/2014/main" id="{CDBBE399-C01B-45C8-B1F1-065126EE36B9}"/>
              </a:ext>
            </a:extLst>
          </p:cNvPr>
          <p:cNvSpPr/>
          <p:nvPr/>
        </p:nvSpPr>
        <p:spPr bwMode="auto">
          <a:xfrm>
            <a:off x="3403600" y="4751388"/>
            <a:ext cx="6283325" cy="431800"/>
          </a:xfrm>
          <a:prstGeom prst="roundRect">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tabLst>
                <a:tab pos="623888" algn="l"/>
              </a:tabLst>
              <a:defRPr/>
            </a:pPr>
            <a:r>
              <a:rPr lang="de-DE" sz="1400" dirty="0">
                <a:solidFill>
                  <a:prstClr val="black"/>
                </a:solidFill>
                <a:latin typeface="Century Gothic" panose="020B0502020202020204" pitchFamily="34" charset="0"/>
                <a:cs typeface="Arial" charset="0"/>
              </a:rPr>
              <a:t>Stufe 7:		Aussagebezogene Prüfungshandlungen</a:t>
            </a:r>
          </a:p>
        </p:txBody>
      </p:sp>
      <p:sp>
        <p:nvSpPr>
          <p:cNvPr id="19" name="Textfeld 1">
            <a:extLst>
              <a:ext uri="{FF2B5EF4-FFF2-40B4-BE49-F238E27FC236}">
                <a16:creationId xmlns:a16="http://schemas.microsoft.com/office/drawing/2014/main" id="{971DECD4-5DCF-48F9-BD87-E1344C77DC33}"/>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1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4722" name="Rectangle 2">
            <a:extLst>
              <a:ext uri="{FF2B5EF4-FFF2-40B4-BE49-F238E27FC236}">
                <a16:creationId xmlns:a16="http://schemas.microsoft.com/office/drawing/2014/main" id="{3EFD4D71-1128-4964-832A-1BD4F704F516}"/>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5.1.2 Der risikoorientierte Prüfungsansatz (WP-Handbuch 2023, Tz. L.16)</a:t>
            </a:r>
          </a:p>
        </p:txBody>
      </p:sp>
      <p:sp>
        <p:nvSpPr>
          <p:cNvPr id="28" name="Textfeld 9">
            <a:extLst>
              <a:ext uri="{FF2B5EF4-FFF2-40B4-BE49-F238E27FC236}">
                <a16:creationId xmlns:a16="http://schemas.microsoft.com/office/drawing/2014/main" id="{DF5FB6A3-35C2-4BCD-8382-B87A3135CEE5}"/>
              </a:ext>
            </a:extLst>
          </p:cNvPr>
          <p:cNvSpPr txBox="1">
            <a:spLocks noChangeArrowheads="1"/>
          </p:cNvSpPr>
          <p:nvPr/>
        </p:nvSpPr>
        <p:spPr bwMode="auto">
          <a:xfrm>
            <a:off x="1054801" y="1418400"/>
            <a:ext cx="9433688" cy="4824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lnSpc>
                <a:spcPct val="110000"/>
              </a:lnSpc>
              <a:spcBef>
                <a:spcPts val="800"/>
              </a:spcBef>
              <a:buFont typeface="Arial" charset="0"/>
              <a:defRPr sz="1400">
                <a:solidFill>
                  <a:schemeClr val="tx1"/>
                </a:solidFill>
                <a:latin typeface="Verdana" pitchFamily="34" charset="0"/>
              </a:defRPr>
            </a:lvl1pPr>
            <a:lvl2pPr marL="541338" indent="-185738" eaLnBrk="0" hangingPunct="0">
              <a:lnSpc>
                <a:spcPct val="110000"/>
              </a:lnSpc>
              <a:spcBef>
                <a:spcPts val="800"/>
              </a:spcBef>
              <a:buFont typeface="Arial"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charset="0"/>
              <a:defRPr sz="1400">
                <a:solidFill>
                  <a:schemeClr val="tx1"/>
                </a:solidFill>
                <a:latin typeface="Verdana" pitchFamily="34" charset="0"/>
              </a:defRPr>
            </a:lvl3pPr>
            <a:lvl4pPr marL="1600200" indent="-228600" eaLnBrk="0" hangingPunct="0">
              <a:lnSpc>
                <a:spcPct val="110000"/>
              </a:lnSpc>
              <a:spcBef>
                <a:spcPts val="800"/>
              </a:spcBef>
              <a:buFont typeface="Arial"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266700" indent="-266700" eaLnBrk="1" fontAlgn="auto" hangingPunct="1">
              <a:lnSpc>
                <a:spcPct val="100000"/>
              </a:lnSpc>
              <a:spcBef>
                <a:spcPts val="600"/>
              </a:spcBef>
              <a:spcAft>
                <a:spcPts val="0"/>
              </a:spcAft>
              <a:buFont typeface="Arial" panose="020B0604020202020204" pitchFamily="34" charset="0"/>
              <a:buChar char="•"/>
              <a:tabLst>
                <a:tab pos="1343025" algn="l"/>
              </a:tabLst>
              <a:defRPr/>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Zu Stufe 1:	Auftragsannahme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(Planungsphase)</a:t>
            </a:r>
          </a:p>
          <a:p>
            <a:pPr marL="266700" indent="-266700" eaLnBrk="1" fontAlgn="auto" hangingPunct="1">
              <a:lnSpc>
                <a:spcPct val="100000"/>
              </a:lnSpc>
              <a:spcBef>
                <a:spcPts val="600"/>
              </a:spcBef>
              <a:spcAft>
                <a:spcPts val="600"/>
              </a:spcAft>
              <a:buFont typeface="Arial" panose="020B0604020202020204" pitchFamily="34" charset="0"/>
              <a:buChar char="•"/>
              <a:tabLst>
                <a:tab pos="1343025" algn="l"/>
              </a:tabLst>
              <a:defRPr/>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Zu Stufe 2:	Informationsbeschaffung und vorläufige Risikoeinschätzung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(Planungsphase)</a:t>
            </a:r>
          </a:p>
          <a:p>
            <a:pPr marL="1616075" lvl="1" indent="-276225" eaLnBrk="1" fontAlgn="auto" hangingPunct="1">
              <a:lnSpc>
                <a:spcPct val="100000"/>
              </a:lnSpc>
              <a:spcBef>
                <a:spcPts val="300"/>
              </a:spcBef>
              <a:spcAft>
                <a:spcPts val="300"/>
              </a:spcAft>
              <a:buFont typeface="Wingdings" panose="05000000000000000000" pitchFamily="2" charset="2"/>
              <a:buChar char=""/>
              <a:tabLst>
                <a:tab pos="1343025" algn="l"/>
              </a:tabLst>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Gewinnung eines Verständnisses des Unternehmens; dazu gehört auch der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rechnungslegungsbezogene Teil des IKS</a:t>
            </a:r>
          </a:p>
          <a:p>
            <a:pPr marL="1616075" lvl="1" indent="-276225" eaLnBrk="1" fontAlgn="auto" hangingPunct="1">
              <a:lnSpc>
                <a:spcPct val="100000"/>
              </a:lnSpc>
              <a:spcBef>
                <a:spcPts val="300"/>
              </a:spcBef>
              <a:spcAft>
                <a:spcPts val="300"/>
              </a:spcAft>
              <a:buFont typeface="Wingdings" panose="05000000000000000000" pitchFamily="2" charset="2"/>
              <a:buChar char=""/>
              <a:tabLst>
                <a:tab pos="1343025" algn="l"/>
              </a:tabLst>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Welche Maßnahmen hat die Unternehmensleitung im IKS eingeleitet, um Unrichtigkeiten und Verstöße zu wesentlichen Angaben im Abschluss zu vermeiden?</a:t>
            </a:r>
          </a:p>
          <a:p>
            <a:pPr marL="1616075" indent="-276225" eaLnBrk="1" fontAlgn="auto" hangingPunct="1">
              <a:lnSpc>
                <a:spcPct val="100000"/>
              </a:lnSpc>
              <a:spcBef>
                <a:spcPts val="600"/>
              </a:spcBef>
              <a:spcAft>
                <a:spcPts val="600"/>
              </a:spcAft>
              <a:tabLst>
                <a:tab pos="1343025" algn="l"/>
              </a:tabLst>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Auf Basis des Verständnisses des Unternehmen ergibt sich eine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erste Risikoeinschätzung</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die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laufend</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während der Abschlussprüfung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zu aktualisieren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ist. </a:t>
            </a:r>
          </a:p>
          <a:p>
            <a:pPr marL="266700" indent="-266700" eaLnBrk="1" fontAlgn="auto" hangingPunct="1">
              <a:lnSpc>
                <a:spcPct val="100000"/>
              </a:lnSpc>
              <a:spcBef>
                <a:spcPts val="600"/>
              </a:spcBef>
              <a:spcAft>
                <a:spcPts val="600"/>
              </a:spcAft>
              <a:buFont typeface="Arial" panose="020B0604020202020204" pitchFamily="34" charset="0"/>
              <a:buChar char="•"/>
              <a:tabLst>
                <a:tab pos="1343025" algn="l"/>
              </a:tabLst>
              <a:defRPr/>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Zu Stufe 3:	Festlegung der Wesentlichkeiten, Beurteilung der Fehlerrisiken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(Planungsphase)</a:t>
            </a:r>
          </a:p>
          <a:p>
            <a:pPr marL="266700" indent="-266700" eaLnBrk="1" fontAlgn="auto" hangingPunct="1">
              <a:lnSpc>
                <a:spcPct val="100000"/>
              </a:lnSpc>
              <a:spcBef>
                <a:spcPts val="600"/>
              </a:spcBef>
              <a:spcAft>
                <a:spcPts val="600"/>
              </a:spcAft>
              <a:buFont typeface="Arial" panose="020B0604020202020204" pitchFamily="34" charset="0"/>
              <a:buChar char="•"/>
              <a:tabLst>
                <a:tab pos="1343025" algn="l"/>
              </a:tabLst>
              <a:defRPr/>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Zu Stufe 4:	Auswertung der rechnungsrelevanten Prozesse und der internen Kontrollen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(Planungsphase)</a:t>
            </a:r>
          </a:p>
          <a:p>
            <a:pPr marL="1616075" lvl="1" indent="-276225" eaLnBrk="1" fontAlgn="auto" hangingPunct="1">
              <a:lnSpc>
                <a:spcPct val="100000"/>
              </a:lnSpc>
              <a:spcBef>
                <a:spcPts val="300"/>
              </a:spcBef>
              <a:spcAft>
                <a:spcPts val="300"/>
              </a:spcAft>
              <a:buFont typeface="Wingdings" panose="05000000000000000000" pitchFamily="2" charset="2"/>
              <a:buChar char=""/>
              <a:tabLst>
                <a:tab pos="1343025" algn="l"/>
              </a:tabLst>
              <a:defRPr/>
            </a:pP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Aufbauprüfung:</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Beurteilung von Angemessenheit und Implementierung der relevanten Kontrollen</a:t>
            </a:r>
          </a:p>
          <a:p>
            <a:pPr marL="1616075" lvl="1" indent="-276225" eaLnBrk="1" fontAlgn="auto" hangingPunct="1">
              <a:lnSpc>
                <a:spcPct val="100000"/>
              </a:lnSpc>
              <a:spcBef>
                <a:spcPts val="300"/>
              </a:spcBef>
              <a:spcAft>
                <a:spcPts val="300"/>
              </a:spcAft>
              <a:buFont typeface="Wingdings" panose="05000000000000000000" pitchFamily="2" charset="2"/>
              <a:buChar char=""/>
              <a:tabLst>
                <a:tab pos="1343025" algn="l"/>
              </a:tabLst>
              <a:defRPr/>
            </a:pP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Ergebnis der Aufbauprüfung: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Kontrollen, für die eine Funktionsprüfung erfolgt </a:t>
            </a:r>
            <a:endParaRPr lang="de-DE" altLang="de-DE" sz="1600" dirty="0">
              <a:solidFill>
                <a:srgbClr val="00B0F0"/>
              </a:solidFill>
              <a:latin typeface="Century Gothic" pitchFamily="34" charset="0"/>
              <a:cs typeface="Arial" charset="0"/>
            </a:endParaRPr>
          </a:p>
        </p:txBody>
      </p:sp>
      <p:sp>
        <p:nvSpPr>
          <p:cNvPr id="8" name="Textfeld 1">
            <a:extLst>
              <a:ext uri="{FF2B5EF4-FFF2-40B4-BE49-F238E27FC236}">
                <a16:creationId xmlns:a16="http://schemas.microsoft.com/office/drawing/2014/main" id="{2FCD37A3-880C-4231-B03F-798C26D49FD0}"/>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5316884B-2FF2-4B86-B1B2-D973D46E9395}"/>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1.1.5 Prüfungsdurchführung</a:t>
            </a:r>
          </a:p>
        </p:txBody>
      </p:sp>
      <p:sp>
        <p:nvSpPr>
          <p:cNvPr id="10" name="Textfeld 9">
            <a:extLst>
              <a:ext uri="{FF2B5EF4-FFF2-40B4-BE49-F238E27FC236}">
                <a16:creationId xmlns:a16="http://schemas.microsoft.com/office/drawing/2014/main" id="{DB8FBC76-F0F9-465C-BFD7-85DBC03F9D18}"/>
              </a:ext>
            </a:extLst>
          </p:cNvPr>
          <p:cNvSpPr txBox="1"/>
          <p:nvPr/>
        </p:nvSpPr>
        <p:spPr>
          <a:xfrm>
            <a:off x="1065213" y="1418400"/>
            <a:ext cx="9783315" cy="4739759"/>
          </a:xfrm>
          <a:prstGeom prst="rect">
            <a:avLst/>
          </a:prstGeom>
          <a:noFill/>
        </p:spPr>
        <p:txBody>
          <a:bodyPr wrap="square" lIns="0" tIns="0" rIns="0">
            <a:spAutoFit/>
          </a:bodyPr>
          <a:lstStyle/>
          <a:p>
            <a:pPr eaLnBrk="1" hangingPunct="1">
              <a:spcBef>
                <a:spcPts val="300"/>
              </a:spcBef>
              <a:spcAft>
                <a:spcPts val="600"/>
              </a:spcAf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Beispiel WPG: Praktische Umsetzung mit kanzleiindividuellen Vereinfachungen</a:t>
            </a:r>
          </a:p>
          <a:p>
            <a:pPr marL="266700" indent="-266700" eaLnBrk="1" hangingPunct="1">
              <a:spcBef>
                <a:spcPts val="300"/>
              </a:spcBef>
              <a:spcAft>
                <a:spcPts val="300"/>
              </a:spcAft>
              <a:buFont typeface="+mj-lt"/>
              <a:buAutoNum type="alphaLcPeriod"/>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Welche Prüfungshandlungen sind in Bezug auf die bedeutsamen Risiken vorzunehmen?</a:t>
            </a:r>
          </a:p>
          <a:p>
            <a:pPr marL="541338" lvl="1" indent="-274638" eaLnBrk="1" hangingPunct="1">
              <a:spcBef>
                <a:spcPts val="300"/>
              </a:spcBef>
              <a:spcAft>
                <a:spcPts val="300"/>
              </a:spcAft>
              <a:buFont typeface="Arial" panose="020B0604020202020204" pitchFamily="34" charset="0"/>
              <a:buChar char="•"/>
              <a:defRPr/>
            </a:pPr>
            <a:r>
              <a:rPr lang="de-DE" altLang="de-DE" dirty="0">
                <a:latin typeface="Century Gothic" panose="020B0502020202020204" pitchFamily="34" charset="0"/>
                <a:ea typeface="Verdana" panose="020B0604030504040204" pitchFamily="34" charset="0"/>
                <a:cs typeface="Verdana" panose="020B0604030504040204" pitchFamily="34" charset="0"/>
              </a:rPr>
              <a:t>System-Prüfungen</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Aufbauprüfung</a:t>
            </a:r>
          </a:p>
          <a:p>
            <a:pPr marL="1162050"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Befragungen</a:t>
            </a:r>
          </a:p>
          <a:p>
            <a:pPr marL="1162050"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Durchsicht Organisationshandbücher, etc.</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Falls keine Beanstandungen bei der Aufbauprüfung: Funktionsprüfungen</a:t>
            </a:r>
          </a:p>
          <a:p>
            <a:pPr marL="1162050"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Befragungen</a:t>
            </a:r>
          </a:p>
          <a:p>
            <a:pPr marL="1162050"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Durchsicht von Nachweisen</a:t>
            </a:r>
          </a:p>
          <a:p>
            <a:pPr marL="1162050"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Nachvollzug</a:t>
            </a:r>
          </a:p>
          <a:p>
            <a:pPr marL="541338" lvl="1" indent="-274638" eaLnBrk="1" hangingPunct="1">
              <a:spcBef>
                <a:spcPts val="300"/>
              </a:spcBef>
              <a:spcAft>
                <a:spcPts val="300"/>
              </a:spcAft>
              <a:buFont typeface="Arial" panose="020B0604020202020204" pitchFamily="34" charset="0"/>
              <a:buChar char="•"/>
              <a:defRPr/>
            </a:pPr>
            <a:r>
              <a:rPr lang="de-DE" altLang="de-DE" dirty="0">
                <a:latin typeface="Century Gothic" panose="020B0502020202020204" pitchFamily="34" charset="0"/>
                <a:ea typeface="Verdana" panose="020B0604030504040204" pitchFamily="34" charset="0"/>
                <a:cs typeface="Verdana" panose="020B0604030504040204" pitchFamily="34" charset="0"/>
              </a:rPr>
              <a:t>ggf. ergänzend: Aussagebezogene Prüfungshandlungen zur Erzielung der hinreichenden Sicherheit</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Bestätigungen Dritter</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Analytische Prüfungshandlungen</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Einzelfallprüfungen</a:t>
            </a:r>
          </a:p>
        </p:txBody>
      </p:sp>
      <p:sp>
        <p:nvSpPr>
          <p:cNvPr id="9" name="Textfeld 1">
            <a:extLst>
              <a:ext uri="{FF2B5EF4-FFF2-40B4-BE49-F238E27FC236}">
                <a16:creationId xmlns:a16="http://schemas.microsoft.com/office/drawing/2014/main" id="{3A4AA4EC-88FD-4ACF-BC5B-A26BFE045F07}"/>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extLst>
      <p:ext uri="{BB962C8B-B14F-4D97-AF65-F5344CB8AC3E}">
        <p14:creationId xmlns:p14="http://schemas.microsoft.com/office/powerpoint/2010/main" val="3885664225"/>
      </p:ext>
    </p:extLst>
  </p:cSld>
  <p:clrMapOvr>
    <a:masterClrMapping/>
  </p:clrMapOvr>
  <p:transition spd="slow"/>
</p:sld>
</file>

<file path=ppt/slides/slide1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6770" name="Rectangle 2">
            <a:extLst>
              <a:ext uri="{FF2B5EF4-FFF2-40B4-BE49-F238E27FC236}">
                <a16:creationId xmlns:a16="http://schemas.microsoft.com/office/drawing/2014/main" id="{52B81CA9-1E18-483D-9A1F-A86E7EF3D5D9}"/>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5.1.2 Der risikoorientierte Prüfungsansatz (WP-Handbuch 2023, Tz. L.16); Forts.</a:t>
            </a:r>
          </a:p>
        </p:txBody>
      </p:sp>
      <p:sp>
        <p:nvSpPr>
          <p:cNvPr id="416771" name="Textfeld 9">
            <a:extLst>
              <a:ext uri="{FF2B5EF4-FFF2-40B4-BE49-F238E27FC236}">
                <a16:creationId xmlns:a16="http://schemas.microsoft.com/office/drawing/2014/main" id="{3DD8286B-1CC8-4DD8-B7D4-A0744F151C08}"/>
              </a:ext>
            </a:extLst>
          </p:cNvPr>
          <p:cNvSpPr txBox="1">
            <a:spLocks noChangeArrowheads="1"/>
          </p:cNvSpPr>
          <p:nvPr/>
        </p:nvSpPr>
        <p:spPr bwMode="auto">
          <a:xfrm>
            <a:off x="1065213" y="1418400"/>
            <a:ext cx="9783315" cy="4785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66700" indent="-266700">
              <a:defRPr sz="1600" b="1">
                <a:solidFill>
                  <a:schemeClr val="tx1"/>
                </a:solidFill>
                <a:latin typeface="Verdana" panose="020B0604030504040204" pitchFamily="34" charset="0"/>
                <a:cs typeface="Arial" panose="020B0604020202020204" pitchFamily="34" charset="0"/>
              </a:defRPr>
            </a:lvl1pPr>
            <a:lvl2pPr marL="1562100" indent="-276225">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buFont typeface="Arial" panose="020B0604020202020204" pitchFamily="34" charset="0"/>
              <a:buChar char="•"/>
            </a:pPr>
            <a:r>
              <a:rPr lang="de-DE" altLang="de-DE" dirty="0">
                <a:solidFill>
                  <a:srgbClr val="00B0F0"/>
                </a:solidFill>
                <a:latin typeface="Century Gothic" panose="020B0502020202020204" pitchFamily="34" charset="0"/>
              </a:rPr>
              <a:t>Zu Stufe 5:   Ableitung des Prüfprogramms </a:t>
            </a:r>
            <a:r>
              <a:rPr lang="de-DE" altLang="de-DE" b="0" dirty="0">
                <a:latin typeface="Century Gothic" panose="020B0502020202020204" pitchFamily="34" charset="0"/>
              </a:rPr>
              <a:t>(</a:t>
            </a:r>
            <a:r>
              <a:rPr lang="de-DE" altLang="de-DE" b="0" dirty="0">
                <a:solidFill>
                  <a:srgbClr val="000000"/>
                </a:solidFill>
                <a:latin typeface="Century Gothic" panose="020B0502020202020204" pitchFamily="34" charset="0"/>
              </a:rPr>
              <a:t>Planungsphase)</a:t>
            </a:r>
          </a:p>
          <a:p>
            <a:pPr marL="1701800" lvl="1" indent="-266700" eaLnBrk="1" hangingPunct="1">
              <a:spcBef>
                <a:spcPts val="300"/>
              </a:spcBef>
              <a:spcAft>
                <a:spcPts val="300"/>
              </a:spcAft>
              <a:buFont typeface="Wingdings" panose="05000000000000000000" pitchFamily="2" charset="2"/>
              <a:buChar char=""/>
            </a:pPr>
            <a:r>
              <a:rPr lang="de-DE" altLang="de-DE" b="0" dirty="0">
                <a:solidFill>
                  <a:srgbClr val="000000"/>
                </a:solidFill>
                <a:latin typeface="Century Gothic" panose="020B0502020202020204" pitchFamily="34" charset="0"/>
              </a:rPr>
              <a:t>Erreichung hinreichender Prüfungssicherheit durch Kombination von Funktionsprüfungen und aussagebezogenen Prüfungshandlungen</a:t>
            </a:r>
          </a:p>
          <a:p>
            <a:pPr eaLnBrk="1" hangingPunct="1">
              <a:spcBef>
                <a:spcPts val="300"/>
              </a:spcBef>
              <a:spcAft>
                <a:spcPts val="300"/>
              </a:spcAft>
              <a:buFont typeface="Arial" panose="020B0604020202020204" pitchFamily="34" charset="0"/>
              <a:buChar char="•"/>
            </a:pPr>
            <a:r>
              <a:rPr lang="de-DE" altLang="de-DE" dirty="0">
                <a:solidFill>
                  <a:srgbClr val="00B0F0"/>
                </a:solidFill>
                <a:latin typeface="Century Gothic" panose="020B0502020202020204" pitchFamily="34" charset="0"/>
              </a:rPr>
              <a:t>Zu Stufe 6:   Funktionsprüfungen </a:t>
            </a:r>
            <a:r>
              <a:rPr lang="de-DE" altLang="de-DE" b="0" dirty="0">
                <a:solidFill>
                  <a:srgbClr val="000000"/>
                </a:solidFill>
                <a:latin typeface="Century Gothic" panose="020B0502020202020204" pitchFamily="34" charset="0"/>
              </a:rPr>
              <a:t>(Prüfungsdurchführung)</a:t>
            </a:r>
          </a:p>
          <a:p>
            <a:pPr marL="1701800" lvl="1" indent="-266700" eaLnBrk="1" hangingPunct="1">
              <a:spcBef>
                <a:spcPts val="300"/>
              </a:spcBef>
              <a:spcAft>
                <a:spcPts val="300"/>
              </a:spcAft>
              <a:buFont typeface="Wingdings" panose="05000000000000000000" pitchFamily="2" charset="2"/>
              <a:buChar char=""/>
            </a:pPr>
            <a:r>
              <a:rPr lang="de-DE" altLang="de-DE" b="0" dirty="0">
                <a:solidFill>
                  <a:srgbClr val="000000"/>
                </a:solidFill>
                <a:latin typeface="Century Gothic" panose="020B0502020202020204" pitchFamily="34" charset="0"/>
              </a:rPr>
              <a:t>Prüfung der Wirksamkeit der relevanten Kontrollen</a:t>
            </a:r>
          </a:p>
          <a:p>
            <a:pPr marL="1701800" lvl="1" indent="-266700" eaLnBrk="1" hangingPunct="1">
              <a:spcBef>
                <a:spcPts val="300"/>
              </a:spcBef>
              <a:spcAft>
                <a:spcPts val="300"/>
              </a:spcAft>
              <a:buFont typeface="Wingdings" panose="05000000000000000000" pitchFamily="2" charset="2"/>
              <a:buChar char=""/>
            </a:pPr>
            <a:r>
              <a:rPr lang="de-DE" altLang="de-DE" b="0" dirty="0">
                <a:solidFill>
                  <a:srgbClr val="000000"/>
                </a:solidFill>
                <a:latin typeface="Century Gothic" panose="020B0502020202020204" pitchFamily="34" charset="0"/>
              </a:rPr>
              <a:t>Kann der Abschlussprüfer wirklich aus der Kontrolle Prüfungssicherheit gewinnen? </a:t>
            </a:r>
          </a:p>
          <a:p>
            <a:pPr marL="1701800" lvl="1" indent="-266700" eaLnBrk="1" hangingPunct="1">
              <a:spcBef>
                <a:spcPts val="300"/>
              </a:spcBef>
              <a:spcAft>
                <a:spcPts val="300"/>
              </a:spcAft>
              <a:buFont typeface="Wingdings" panose="05000000000000000000" pitchFamily="2" charset="2"/>
              <a:buChar char=""/>
            </a:pPr>
            <a:r>
              <a:rPr lang="de-DE" altLang="de-DE" b="0" dirty="0">
                <a:solidFill>
                  <a:srgbClr val="000000"/>
                </a:solidFill>
                <a:latin typeface="Century Gothic" panose="020B0502020202020204" pitchFamily="34" charset="0"/>
              </a:rPr>
              <a:t>Wenn ja, wird Umfang von aussagebezogenen Prüfungshandlungen entsprechend reduziert</a:t>
            </a:r>
          </a:p>
          <a:p>
            <a:pPr eaLnBrk="1" hangingPunct="1">
              <a:spcBef>
                <a:spcPts val="300"/>
              </a:spcBef>
              <a:spcAft>
                <a:spcPts val="300"/>
              </a:spcAft>
              <a:buFont typeface="Arial" panose="020B0604020202020204" pitchFamily="34" charset="0"/>
              <a:buChar char="•"/>
            </a:pPr>
            <a:r>
              <a:rPr lang="de-DE" altLang="de-DE" dirty="0">
                <a:solidFill>
                  <a:srgbClr val="00B0F0"/>
                </a:solidFill>
                <a:latin typeface="Century Gothic" panose="020B0502020202020204" pitchFamily="34" charset="0"/>
              </a:rPr>
              <a:t>Zu Stufe 7:   Aussagebezogene Prüfungshandlungen </a:t>
            </a:r>
            <a:r>
              <a:rPr lang="de-DE" altLang="de-DE" b="0" dirty="0">
                <a:solidFill>
                  <a:srgbClr val="000000"/>
                </a:solidFill>
                <a:latin typeface="Century Gothic" panose="020B0502020202020204" pitchFamily="34" charset="0"/>
              </a:rPr>
              <a:t>(Prüfungsdurchführung)</a:t>
            </a:r>
          </a:p>
          <a:p>
            <a:pPr eaLnBrk="1" hangingPunct="1">
              <a:spcBef>
                <a:spcPts val="300"/>
              </a:spcBef>
              <a:spcAft>
                <a:spcPts val="300"/>
              </a:spcAft>
              <a:buFont typeface="Arial" panose="020B0604020202020204" pitchFamily="34" charset="0"/>
              <a:buChar char="•"/>
            </a:pPr>
            <a:r>
              <a:rPr lang="de-DE" altLang="de-DE" dirty="0">
                <a:solidFill>
                  <a:srgbClr val="00B0F0"/>
                </a:solidFill>
                <a:latin typeface="Century Gothic" panose="020B0502020202020204" pitchFamily="34" charset="0"/>
              </a:rPr>
              <a:t>Zu Stufe 8:   Abschließende Prüfungshandlungen </a:t>
            </a:r>
            <a:r>
              <a:rPr lang="de-DE" altLang="de-DE" b="0" dirty="0">
                <a:solidFill>
                  <a:srgbClr val="000000"/>
                </a:solidFill>
                <a:latin typeface="Century Gothic" panose="020B0502020202020204" pitchFamily="34" charset="0"/>
              </a:rPr>
              <a:t>(Prüfungsdurchführung)</a:t>
            </a:r>
          </a:p>
          <a:p>
            <a:pPr eaLnBrk="1" hangingPunct="1">
              <a:spcBef>
                <a:spcPts val="300"/>
              </a:spcBef>
              <a:spcAft>
                <a:spcPts val="300"/>
              </a:spcAft>
              <a:buFont typeface="Arial" panose="020B0604020202020204" pitchFamily="34" charset="0"/>
              <a:buChar char="•"/>
            </a:pPr>
            <a:r>
              <a:rPr lang="de-DE" altLang="de-DE" dirty="0">
                <a:solidFill>
                  <a:srgbClr val="00B0F0"/>
                </a:solidFill>
                <a:latin typeface="Century Gothic" panose="020B0502020202020204" pitchFamily="34" charset="0"/>
              </a:rPr>
              <a:t>Zu Stufe 9:   Berichterstattung</a:t>
            </a:r>
          </a:p>
          <a:p>
            <a:pPr marL="1701800" lvl="1" indent="-266700" eaLnBrk="1" hangingPunct="1">
              <a:spcBef>
                <a:spcPts val="300"/>
              </a:spcBef>
              <a:spcAft>
                <a:spcPts val="300"/>
              </a:spcAft>
              <a:buFont typeface="Wingdings" panose="05000000000000000000" pitchFamily="2" charset="2"/>
              <a:buChar char=""/>
            </a:pPr>
            <a:r>
              <a:rPr lang="de-DE" altLang="de-DE" b="0" dirty="0">
                <a:solidFill>
                  <a:srgbClr val="000000"/>
                </a:solidFill>
                <a:latin typeface="Century Gothic" panose="020B0502020202020204" pitchFamily="34" charset="0"/>
              </a:rPr>
              <a:t>Bedeutsame Mängel des IKS sind den Aufsichtsorganen zeitnah und schriftlich mitzuteilen (IDW PS 475)</a:t>
            </a:r>
          </a:p>
          <a:p>
            <a:pPr marL="1701800" lvl="1" indent="-266700" eaLnBrk="1" hangingPunct="1">
              <a:spcBef>
                <a:spcPts val="300"/>
              </a:spcBef>
              <a:spcAft>
                <a:spcPts val="300"/>
              </a:spcAft>
              <a:buFont typeface="Wingdings" panose="05000000000000000000" pitchFamily="2" charset="2"/>
              <a:buChar char=""/>
            </a:pPr>
            <a:r>
              <a:rPr lang="de-DE" altLang="de-DE" b="0" dirty="0">
                <a:solidFill>
                  <a:srgbClr val="000000"/>
                </a:solidFill>
                <a:latin typeface="Century Gothic" panose="020B0502020202020204" pitchFamily="34" charset="0"/>
              </a:rPr>
              <a:t>Berichtspflichten im Prüfungsbericht (§ 321 Abs. 1 S. 3 HGB, IDW PS 450 n.F. (10.2021), Tz. 45 ff.)</a:t>
            </a:r>
          </a:p>
          <a:p>
            <a:pPr marL="1701800" lvl="1" indent="-266700" eaLnBrk="1" hangingPunct="1">
              <a:spcBef>
                <a:spcPts val="300"/>
              </a:spcBef>
              <a:spcAft>
                <a:spcPts val="300"/>
              </a:spcAft>
              <a:buFont typeface="Wingdings" panose="05000000000000000000" pitchFamily="2" charset="2"/>
              <a:buChar char=""/>
            </a:pPr>
            <a:r>
              <a:rPr lang="de-DE" altLang="de-DE" b="0" dirty="0">
                <a:solidFill>
                  <a:srgbClr val="000000"/>
                </a:solidFill>
                <a:latin typeface="Century Gothic" panose="020B0502020202020204" pitchFamily="34" charset="0"/>
              </a:rPr>
              <a:t>Ggf. Modifizierung des BV (eher selten geboten)</a:t>
            </a:r>
          </a:p>
        </p:txBody>
      </p:sp>
      <p:sp>
        <p:nvSpPr>
          <p:cNvPr id="8" name="Textfeld 1">
            <a:extLst>
              <a:ext uri="{FF2B5EF4-FFF2-40B4-BE49-F238E27FC236}">
                <a16:creationId xmlns:a16="http://schemas.microsoft.com/office/drawing/2014/main" id="{8C6A19B6-3E6F-4BAE-8CE8-143D2D0507E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1">
            <a:extLst>
              <a:ext uri="{FF2B5EF4-FFF2-40B4-BE49-F238E27FC236}">
                <a16:creationId xmlns:a16="http://schemas.microsoft.com/office/drawing/2014/main" id="{A9B0E3BD-9A34-423E-AF9A-5532E1772A8A}"/>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7" name="Rectangle 2">
            <a:extLst>
              <a:ext uri="{FF2B5EF4-FFF2-40B4-BE49-F238E27FC236}">
                <a16:creationId xmlns:a16="http://schemas.microsoft.com/office/drawing/2014/main" id="{0C5617AC-0BF4-4099-B891-8B365C6BCCFA}"/>
              </a:ext>
            </a:extLst>
          </p:cNvPr>
          <p:cNvSpPr txBox="1">
            <a:spLocks/>
          </p:cNvSpPr>
          <p:nvPr/>
        </p:nvSpPr>
        <p:spPr bwMode="auto">
          <a:xfrm>
            <a:off x="998975"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5.2	</a:t>
            </a:r>
            <a:r>
              <a:rPr lang="de-DE" sz="2800" dirty="0">
                <a:latin typeface="Century Gothic" panose="020B0502020202020204" pitchFamily="34" charset="0"/>
              </a:rPr>
              <a:t>Definition des IKS</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5.2.1</a:t>
            </a:r>
            <a:r>
              <a:rPr lang="de-DE" sz="1800" b="0" dirty="0">
                <a:latin typeface="Century Gothic" panose="020B0502020202020204" pitchFamily="34" charset="0"/>
              </a:rPr>
              <a:t>	Regelungsbereiche des IKS</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43" name="Rectangle 2">
            <a:extLst>
              <a:ext uri="{FF2B5EF4-FFF2-40B4-BE49-F238E27FC236}">
                <a16:creationId xmlns:a16="http://schemas.microsoft.com/office/drawing/2014/main" id="{8D02086E-EE2E-4B1B-836F-548742F40DF5}"/>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5.2 Definition des IKS</a:t>
            </a:r>
          </a:p>
        </p:txBody>
      </p:sp>
      <p:sp>
        <p:nvSpPr>
          <p:cNvPr id="28" name="Textfeld 9">
            <a:extLst>
              <a:ext uri="{FF2B5EF4-FFF2-40B4-BE49-F238E27FC236}">
                <a16:creationId xmlns:a16="http://schemas.microsoft.com/office/drawing/2014/main" id="{0FD5D383-D197-4812-8E9B-74F71ABF1E8F}"/>
              </a:ext>
            </a:extLst>
          </p:cNvPr>
          <p:cNvSpPr txBox="1">
            <a:spLocks noChangeArrowheads="1"/>
          </p:cNvSpPr>
          <p:nvPr/>
        </p:nvSpPr>
        <p:spPr bwMode="auto">
          <a:xfrm>
            <a:off x="1065213" y="1418400"/>
            <a:ext cx="9135243" cy="2108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lnSpc>
                <a:spcPct val="110000"/>
              </a:lnSpc>
              <a:spcBef>
                <a:spcPts val="800"/>
              </a:spcBef>
              <a:buFont typeface="Arial" charset="0"/>
              <a:defRPr sz="1400">
                <a:solidFill>
                  <a:schemeClr val="tx1"/>
                </a:solidFill>
                <a:latin typeface="Verdana" pitchFamily="34" charset="0"/>
              </a:defRPr>
            </a:lvl1pPr>
            <a:lvl2pPr marL="541338" indent="-185738" eaLnBrk="0" hangingPunct="0">
              <a:lnSpc>
                <a:spcPct val="110000"/>
              </a:lnSpc>
              <a:spcBef>
                <a:spcPts val="800"/>
              </a:spcBef>
              <a:buFont typeface="Arial"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charset="0"/>
              <a:defRPr sz="1400">
                <a:solidFill>
                  <a:schemeClr val="tx1"/>
                </a:solidFill>
                <a:latin typeface="Verdana" pitchFamily="34" charset="0"/>
              </a:defRPr>
            </a:lvl3pPr>
            <a:lvl4pPr marL="1600200" indent="-228600" eaLnBrk="0" hangingPunct="0">
              <a:lnSpc>
                <a:spcPct val="110000"/>
              </a:lnSpc>
              <a:spcBef>
                <a:spcPts val="800"/>
              </a:spcBef>
              <a:buFont typeface="Arial"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eaLnBrk="1" hangingPunct="1">
              <a:lnSpc>
                <a:spcPct val="100000"/>
              </a:lnSpc>
              <a:spcBef>
                <a:spcPts val="300"/>
              </a:spcBef>
              <a:spcAft>
                <a:spcPts val="300"/>
              </a:spcAft>
              <a:defRPr/>
            </a:pPr>
            <a:r>
              <a:rPr lang="de-DE" altLang="de-DE" sz="1600" dirty="0">
                <a:solidFill>
                  <a:prstClr val="black"/>
                </a:solidFill>
                <a:latin typeface="Century Gothic" pitchFamily="34" charset="0"/>
                <a:cs typeface="Arial" charset="0"/>
              </a:rPr>
              <a:t>Internes Kontrollsystem:</a:t>
            </a:r>
          </a:p>
          <a:p>
            <a:pPr marL="266700" indent="-266700" eaLnBrk="1" fontAlgn="auto" hangingPunct="1">
              <a:lnSpc>
                <a:spcPct val="100000"/>
              </a:lnSpc>
              <a:spcBef>
                <a:spcPts val="300"/>
              </a:spcBef>
              <a:spcAft>
                <a:spcPts val="300"/>
              </a:spcAft>
              <a:buFont typeface="Arial" panose="020B0604020202020204" pitchFamily="34" charset="0"/>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vom Management eingeführte Grundsätze, Verfahren und Maßnahmen</a:t>
            </a:r>
          </a:p>
          <a:p>
            <a:pPr marL="266700" indent="-266700" eaLnBrk="1" fontAlgn="auto" hangingPunct="1">
              <a:lnSpc>
                <a:spcPct val="100000"/>
              </a:lnSpc>
              <a:spcBef>
                <a:spcPts val="300"/>
              </a:spcBef>
              <a:spcAft>
                <a:spcPts val="300"/>
              </a:spcAft>
              <a:buFont typeface="Arial" panose="020B0604020202020204" pitchFamily="34" charset="0"/>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dient der organisatorischen Umsetzung der Entscheidungen des Management</a:t>
            </a:r>
          </a:p>
          <a:p>
            <a:pPr marL="542925" lvl="1" indent="-270000" eaLnBrk="1" fontAlgn="auto"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Zur Sicherung der Wirksamkeit und Wirtschaftlichkeit der Geschäftstätigkeit</a:t>
            </a:r>
          </a:p>
          <a:p>
            <a:pPr marL="542925" lvl="1" indent="-270000" eaLnBrk="1" fontAlgn="auto"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Zur Ordnungsmäßigkeit und Verlässlichkeit der internen und externen Rechnungslegung sowie </a:t>
            </a:r>
          </a:p>
          <a:p>
            <a:pPr marL="542925" lvl="1" indent="-270000" eaLnBrk="1" fontAlgn="auto"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Zur Einhaltung der für das Unternehmen maßgeblichen rechtlichen Vorschriften</a:t>
            </a:r>
          </a:p>
        </p:txBody>
      </p:sp>
      <p:sp>
        <p:nvSpPr>
          <p:cNvPr id="7" name="Textfeld 1">
            <a:extLst>
              <a:ext uri="{FF2B5EF4-FFF2-40B4-BE49-F238E27FC236}">
                <a16:creationId xmlns:a16="http://schemas.microsoft.com/office/drawing/2014/main" id="{20CA99B9-BF02-4D7E-A96F-6B9450FED325}"/>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1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1891" name="Rectangle 2">
            <a:extLst>
              <a:ext uri="{FF2B5EF4-FFF2-40B4-BE49-F238E27FC236}">
                <a16:creationId xmlns:a16="http://schemas.microsoft.com/office/drawing/2014/main" id="{C78A274E-8814-4B87-8B7D-00565E1F47BA}"/>
              </a:ext>
            </a:extLst>
          </p:cNvPr>
          <p:cNvSpPr txBox="1">
            <a:spLocks/>
          </p:cNvSpPr>
          <p:nvPr/>
        </p:nvSpPr>
        <p:spPr bwMode="auto">
          <a:xfrm>
            <a:off x="1054800" y="1058861"/>
            <a:ext cx="1080135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5.2.1 Regelungsbereiche des IKS</a:t>
            </a:r>
          </a:p>
        </p:txBody>
      </p:sp>
      <p:sp>
        <p:nvSpPr>
          <p:cNvPr id="421892" name="Abgerundetes Rechteck 6">
            <a:extLst>
              <a:ext uri="{FF2B5EF4-FFF2-40B4-BE49-F238E27FC236}">
                <a16:creationId xmlns:a16="http://schemas.microsoft.com/office/drawing/2014/main" id="{D6785695-9B1A-45C0-9942-B1A0AC7EBD8D}"/>
              </a:ext>
            </a:extLst>
          </p:cNvPr>
          <p:cNvSpPr>
            <a:spLocks noChangeArrowheads="1"/>
          </p:cNvSpPr>
          <p:nvPr/>
        </p:nvSpPr>
        <p:spPr bwMode="auto">
          <a:xfrm>
            <a:off x="4933950" y="1412875"/>
            <a:ext cx="2339975" cy="503238"/>
          </a:xfrm>
          <a:prstGeom prst="roundRect">
            <a:avLst>
              <a:gd name="adj" fmla="val 16667"/>
            </a:avLst>
          </a:prstGeom>
          <a:solidFill>
            <a:srgbClr val="00B0F0"/>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solidFill>
                  <a:schemeClr val="bg1"/>
                </a:solidFill>
                <a:latin typeface="Century Gothic" panose="020B0502020202020204" pitchFamily="34" charset="0"/>
              </a:rPr>
              <a:t>Internes Kontrollsystem</a:t>
            </a:r>
          </a:p>
        </p:txBody>
      </p:sp>
      <p:sp>
        <p:nvSpPr>
          <p:cNvPr id="421893" name="Abgerundetes Rechteck 12">
            <a:extLst>
              <a:ext uri="{FF2B5EF4-FFF2-40B4-BE49-F238E27FC236}">
                <a16:creationId xmlns:a16="http://schemas.microsoft.com/office/drawing/2014/main" id="{6BD91E90-1FD2-4AE4-8529-840FEA3E8730}"/>
              </a:ext>
            </a:extLst>
          </p:cNvPr>
          <p:cNvSpPr>
            <a:spLocks noChangeArrowheads="1"/>
          </p:cNvSpPr>
          <p:nvPr/>
        </p:nvSpPr>
        <p:spPr bwMode="auto">
          <a:xfrm>
            <a:off x="6159500" y="3024188"/>
            <a:ext cx="3563938" cy="649287"/>
          </a:xfrm>
          <a:prstGeom prst="roundRect">
            <a:avLst>
              <a:gd name="adj" fmla="val 16667"/>
            </a:avLst>
          </a:prstGeom>
          <a:solidFill>
            <a:schemeClr val="bg1">
              <a:lumMod val="85000"/>
            </a:schemeClr>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latin typeface="Century Gothic" panose="020B0502020202020204" pitchFamily="34" charset="0"/>
              </a:rPr>
              <a:t>Prozessunabhängige Überwachungsmaßnahmen</a:t>
            </a:r>
          </a:p>
        </p:txBody>
      </p:sp>
      <p:cxnSp>
        <p:nvCxnSpPr>
          <p:cNvPr id="421894" name="Gewinkelte Verbindung 17">
            <a:extLst>
              <a:ext uri="{FF2B5EF4-FFF2-40B4-BE49-F238E27FC236}">
                <a16:creationId xmlns:a16="http://schemas.microsoft.com/office/drawing/2014/main" id="{91AB7A8A-D9DD-4B0E-BC57-33491BBCC887}"/>
              </a:ext>
            </a:extLst>
          </p:cNvPr>
          <p:cNvCxnSpPr>
            <a:cxnSpLocks noChangeShapeType="1"/>
            <a:stCxn id="421892" idx="2"/>
          </p:cNvCxnSpPr>
          <p:nvPr/>
        </p:nvCxnSpPr>
        <p:spPr bwMode="auto">
          <a:xfrm rot="5400000">
            <a:off x="4969669" y="1215232"/>
            <a:ext cx="433387" cy="1835150"/>
          </a:xfrm>
          <a:prstGeom prst="bentConnector2">
            <a:avLst/>
          </a:prstGeom>
          <a:noFill/>
          <a:ln w="31750" algn="ctr">
            <a:solidFill>
              <a:schemeClr val="bg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1895" name="Gewinkelte Verbindung 18">
            <a:extLst>
              <a:ext uri="{FF2B5EF4-FFF2-40B4-BE49-F238E27FC236}">
                <a16:creationId xmlns:a16="http://schemas.microsoft.com/office/drawing/2014/main" id="{38D8B1A7-2689-43BB-B040-2460092CC906}"/>
              </a:ext>
            </a:extLst>
          </p:cNvPr>
          <p:cNvCxnSpPr>
            <a:cxnSpLocks noChangeShapeType="1"/>
            <a:stCxn id="421892" idx="2"/>
          </p:cNvCxnSpPr>
          <p:nvPr/>
        </p:nvCxnSpPr>
        <p:spPr bwMode="auto">
          <a:xfrm rot="16200000" flipH="1">
            <a:off x="6805613" y="1214438"/>
            <a:ext cx="433387" cy="1836737"/>
          </a:xfrm>
          <a:prstGeom prst="bentConnector2">
            <a:avLst/>
          </a:prstGeom>
          <a:noFill/>
          <a:ln w="31750" algn="ctr">
            <a:solidFill>
              <a:schemeClr val="bg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1896" name="Gerade Verbindung mit Pfeil 20">
            <a:extLst>
              <a:ext uri="{FF2B5EF4-FFF2-40B4-BE49-F238E27FC236}">
                <a16:creationId xmlns:a16="http://schemas.microsoft.com/office/drawing/2014/main" id="{EE63DDE4-6B9C-4AAE-8CC5-083151A9D220}"/>
              </a:ext>
            </a:extLst>
          </p:cNvPr>
          <p:cNvCxnSpPr>
            <a:cxnSpLocks noChangeShapeType="1"/>
            <a:endCxn id="421893" idx="0"/>
          </p:cNvCxnSpPr>
          <p:nvPr/>
        </p:nvCxnSpPr>
        <p:spPr bwMode="auto">
          <a:xfrm>
            <a:off x="7874000" y="2663825"/>
            <a:ext cx="68263" cy="360363"/>
          </a:xfrm>
          <a:prstGeom prst="straightConnector1">
            <a:avLst/>
          </a:prstGeom>
          <a:noFill/>
          <a:ln w="31750" algn="ctr">
            <a:solidFill>
              <a:schemeClr val="bg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1897" name="Gewinkelte Verbindung 21">
            <a:extLst>
              <a:ext uri="{FF2B5EF4-FFF2-40B4-BE49-F238E27FC236}">
                <a16:creationId xmlns:a16="http://schemas.microsoft.com/office/drawing/2014/main" id="{1A70C5FF-1AD7-4D5F-921A-5A637E2BE672}"/>
              </a:ext>
            </a:extLst>
          </p:cNvPr>
          <p:cNvCxnSpPr>
            <a:cxnSpLocks noChangeShapeType="1"/>
          </p:cNvCxnSpPr>
          <p:nvPr/>
        </p:nvCxnSpPr>
        <p:spPr bwMode="auto">
          <a:xfrm rot="5400000">
            <a:off x="3585369" y="3672681"/>
            <a:ext cx="431800" cy="954088"/>
          </a:xfrm>
          <a:prstGeom prst="bentConnector3">
            <a:avLst>
              <a:gd name="adj1" fmla="val 50000"/>
            </a:avLst>
          </a:prstGeom>
          <a:noFill/>
          <a:ln w="31750" algn="ctr">
            <a:solidFill>
              <a:schemeClr val="bg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1898" name="Gewinkelte Verbindung 22">
            <a:extLst>
              <a:ext uri="{FF2B5EF4-FFF2-40B4-BE49-F238E27FC236}">
                <a16:creationId xmlns:a16="http://schemas.microsoft.com/office/drawing/2014/main" id="{A520DE80-CF3C-41A7-B4D0-ED1970C5BFAC}"/>
              </a:ext>
            </a:extLst>
          </p:cNvPr>
          <p:cNvCxnSpPr>
            <a:cxnSpLocks noChangeShapeType="1"/>
          </p:cNvCxnSpPr>
          <p:nvPr/>
        </p:nvCxnSpPr>
        <p:spPr bwMode="auto">
          <a:xfrm rot="16200000" flipH="1">
            <a:off x="4521201" y="3690937"/>
            <a:ext cx="431800" cy="917575"/>
          </a:xfrm>
          <a:prstGeom prst="bentConnector3">
            <a:avLst>
              <a:gd name="adj1" fmla="val 50000"/>
            </a:avLst>
          </a:prstGeom>
          <a:noFill/>
          <a:ln w="31750" algn="ctr">
            <a:solidFill>
              <a:schemeClr val="bg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1899" name="Gewinkelte Verbindung 24">
            <a:extLst>
              <a:ext uri="{FF2B5EF4-FFF2-40B4-BE49-F238E27FC236}">
                <a16:creationId xmlns:a16="http://schemas.microsoft.com/office/drawing/2014/main" id="{7226B3DD-D802-442C-AD5F-127DDB211E53}"/>
              </a:ext>
            </a:extLst>
          </p:cNvPr>
          <p:cNvCxnSpPr>
            <a:cxnSpLocks noChangeShapeType="1"/>
            <a:stCxn id="421893" idx="2"/>
          </p:cNvCxnSpPr>
          <p:nvPr/>
        </p:nvCxnSpPr>
        <p:spPr bwMode="auto">
          <a:xfrm rot="5400000">
            <a:off x="7094538" y="3517900"/>
            <a:ext cx="692150" cy="1003300"/>
          </a:xfrm>
          <a:prstGeom prst="bentConnector2">
            <a:avLst/>
          </a:prstGeom>
          <a:noFill/>
          <a:ln w="31750" algn="ctr">
            <a:solidFill>
              <a:schemeClr val="bg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1900" name="Gewinkelte Verbindung 25">
            <a:extLst>
              <a:ext uri="{FF2B5EF4-FFF2-40B4-BE49-F238E27FC236}">
                <a16:creationId xmlns:a16="http://schemas.microsoft.com/office/drawing/2014/main" id="{9A64806F-ABD7-4991-B0E2-63A9AD4B50E5}"/>
              </a:ext>
            </a:extLst>
          </p:cNvPr>
          <p:cNvCxnSpPr>
            <a:cxnSpLocks noChangeShapeType="1"/>
            <a:stCxn id="421893" idx="2"/>
          </p:cNvCxnSpPr>
          <p:nvPr/>
        </p:nvCxnSpPr>
        <p:spPr bwMode="auto">
          <a:xfrm rot="16200000" flipH="1">
            <a:off x="8178007" y="3437731"/>
            <a:ext cx="431800" cy="903287"/>
          </a:xfrm>
          <a:prstGeom prst="bentConnector2">
            <a:avLst/>
          </a:prstGeom>
          <a:noFill/>
          <a:ln w="31750" algn="ctr">
            <a:solidFill>
              <a:schemeClr val="bg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6" name="Pfeil nach links und oben 55">
            <a:extLst>
              <a:ext uri="{FF2B5EF4-FFF2-40B4-BE49-F238E27FC236}">
                <a16:creationId xmlns:a16="http://schemas.microsoft.com/office/drawing/2014/main" id="{77599B8B-24F7-42A5-A344-67F2EB4C9EFC}"/>
              </a:ext>
            </a:extLst>
          </p:cNvPr>
          <p:cNvSpPr/>
          <p:nvPr/>
        </p:nvSpPr>
        <p:spPr bwMode="auto">
          <a:xfrm rot="5400000">
            <a:off x="6707981" y="5353845"/>
            <a:ext cx="612775" cy="468312"/>
          </a:xfrm>
          <a:prstGeom prst="leftUpArrow">
            <a:avLst/>
          </a:prstGeom>
          <a:solidFill>
            <a:srgbClr val="FF0000"/>
          </a:solidFill>
          <a:ln w="38100" cap="flat" cmpd="sng" algn="ctr">
            <a:solidFill>
              <a:schemeClr val="bg1"/>
            </a:solidFill>
            <a:prstDash val="solid"/>
            <a:round/>
            <a:headEnd type="none" w="med" len="med"/>
            <a:tailEnd type="none" w="med" len="med"/>
          </a:ln>
          <a:effectLst/>
          <a:extLst/>
        </p:spPr>
        <p:txBody>
          <a:bodyPr lIns="90000" tIns="46800" rIns="90000" bIns="46800" anchor="ctr"/>
          <a:lstStyle/>
          <a:p>
            <a:pPr>
              <a:defRPr/>
            </a:pPr>
            <a:endParaRPr lang="de-DE" sz="1400" b="0">
              <a:latin typeface="Century Gothic" panose="020B0502020202020204" pitchFamily="34" charset="0"/>
              <a:cs typeface="Arial" charset="0"/>
            </a:endParaRPr>
          </a:p>
        </p:txBody>
      </p:sp>
      <p:sp>
        <p:nvSpPr>
          <p:cNvPr id="421902" name="Abgerundetes Rechteck 13">
            <a:extLst>
              <a:ext uri="{FF2B5EF4-FFF2-40B4-BE49-F238E27FC236}">
                <a16:creationId xmlns:a16="http://schemas.microsoft.com/office/drawing/2014/main" id="{A766D03F-D6B1-444E-8685-039F87E3AE92}"/>
              </a:ext>
            </a:extLst>
          </p:cNvPr>
          <p:cNvSpPr>
            <a:spLocks noChangeArrowheads="1"/>
          </p:cNvSpPr>
          <p:nvPr/>
        </p:nvSpPr>
        <p:spPr bwMode="auto">
          <a:xfrm>
            <a:off x="2478088" y="4111625"/>
            <a:ext cx="1800225" cy="1042988"/>
          </a:xfrm>
          <a:prstGeom prst="roundRect">
            <a:avLst>
              <a:gd name="adj" fmla="val 16667"/>
            </a:avLst>
          </a:prstGeom>
          <a:solidFill>
            <a:schemeClr val="bg1">
              <a:lumMod val="85000"/>
            </a:schemeClr>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latin typeface="Century Gothic" panose="020B0502020202020204" pitchFamily="34" charset="0"/>
              </a:rPr>
              <a:t>Organisatorische Sicherungs-</a:t>
            </a:r>
            <a:r>
              <a:rPr lang="de-DE" altLang="de-DE" sz="1400" dirty="0" err="1">
                <a:latin typeface="Century Gothic" panose="020B0502020202020204" pitchFamily="34" charset="0"/>
              </a:rPr>
              <a:t>maßnahmen</a:t>
            </a:r>
            <a:endParaRPr lang="de-DE" altLang="de-DE" sz="1400" dirty="0">
              <a:latin typeface="Century Gothic" panose="020B0502020202020204" pitchFamily="34" charset="0"/>
            </a:endParaRPr>
          </a:p>
        </p:txBody>
      </p:sp>
      <p:sp>
        <p:nvSpPr>
          <p:cNvPr id="421903" name="Abgerundetes Rechteck 16">
            <a:extLst>
              <a:ext uri="{FF2B5EF4-FFF2-40B4-BE49-F238E27FC236}">
                <a16:creationId xmlns:a16="http://schemas.microsoft.com/office/drawing/2014/main" id="{7349F53A-EEF9-4FBA-8E73-55A459917719}"/>
              </a:ext>
            </a:extLst>
          </p:cNvPr>
          <p:cNvSpPr>
            <a:spLocks noChangeArrowheads="1"/>
          </p:cNvSpPr>
          <p:nvPr/>
        </p:nvSpPr>
        <p:spPr bwMode="auto">
          <a:xfrm>
            <a:off x="8010526" y="4111625"/>
            <a:ext cx="1712912" cy="1042988"/>
          </a:xfrm>
          <a:prstGeom prst="roundRect">
            <a:avLst>
              <a:gd name="adj" fmla="val 16667"/>
            </a:avLst>
          </a:prstGeom>
          <a:solidFill>
            <a:schemeClr val="bg1">
              <a:lumMod val="85000"/>
            </a:schemeClr>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latin typeface="Century Gothic" panose="020B0502020202020204" pitchFamily="34" charset="0"/>
              </a:rPr>
              <a:t>Sonstige</a:t>
            </a:r>
          </a:p>
        </p:txBody>
      </p:sp>
      <p:sp>
        <p:nvSpPr>
          <p:cNvPr id="421904" name="Abgerundetes Rechteck 28">
            <a:extLst>
              <a:ext uri="{FF2B5EF4-FFF2-40B4-BE49-F238E27FC236}">
                <a16:creationId xmlns:a16="http://schemas.microsoft.com/office/drawing/2014/main" id="{36026AFD-7857-4E8A-9356-ADBC8378F722}"/>
              </a:ext>
            </a:extLst>
          </p:cNvPr>
          <p:cNvSpPr>
            <a:spLocks noChangeArrowheads="1"/>
          </p:cNvSpPr>
          <p:nvPr/>
        </p:nvSpPr>
        <p:spPr bwMode="auto">
          <a:xfrm>
            <a:off x="7383463" y="5318125"/>
            <a:ext cx="2456953" cy="936625"/>
          </a:xfrm>
          <a:prstGeom prst="roundRect">
            <a:avLst>
              <a:gd name="adj" fmla="val 16667"/>
            </a:avLst>
          </a:prstGeom>
          <a:solidFill>
            <a:srgbClr val="FF0000"/>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sz="1400" dirty="0">
                <a:solidFill>
                  <a:schemeClr val="bg1"/>
                </a:solidFill>
                <a:latin typeface="Century Gothic" panose="020B0502020202020204" pitchFamily="34" charset="0"/>
              </a:rPr>
              <a:t>ISA [DE] 610:</a:t>
            </a:r>
          </a:p>
          <a:p>
            <a:pPr eaLnBrk="1" hangingPunct="1"/>
            <a:r>
              <a:rPr lang="de-DE" altLang="de-DE" sz="1400" dirty="0">
                <a:solidFill>
                  <a:schemeClr val="bg1"/>
                </a:solidFill>
                <a:latin typeface="Century Gothic" panose="020B0502020202020204" pitchFamily="34" charset="0"/>
              </a:rPr>
              <a:t>„Nutzung der Tätigkeit von internen Revisoren“</a:t>
            </a:r>
          </a:p>
        </p:txBody>
      </p:sp>
      <p:sp>
        <p:nvSpPr>
          <p:cNvPr id="421905" name="Abgerundetes Rechteck 7">
            <a:extLst>
              <a:ext uri="{FF2B5EF4-FFF2-40B4-BE49-F238E27FC236}">
                <a16:creationId xmlns:a16="http://schemas.microsoft.com/office/drawing/2014/main" id="{87AE7177-43E3-4E7B-91AA-A89816F3565C}"/>
              </a:ext>
            </a:extLst>
          </p:cNvPr>
          <p:cNvSpPr>
            <a:spLocks noChangeArrowheads="1"/>
          </p:cNvSpPr>
          <p:nvPr/>
        </p:nvSpPr>
        <p:spPr bwMode="auto">
          <a:xfrm>
            <a:off x="2478088" y="2095500"/>
            <a:ext cx="3565525" cy="574675"/>
          </a:xfrm>
          <a:prstGeom prst="roundRect">
            <a:avLst>
              <a:gd name="adj" fmla="val 16667"/>
            </a:avLst>
          </a:prstGeom>
          <a:solidFill>
            <a:schemeClr val="bg1">
              <a:lumMod val="85000"/>
            </a:schemeClr>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latin typeface="Century Gothic" panose="020B0502020202020204" pitchFamily="34" charset="0"/>
              </a:rPr>
              <a:t>Internes Steuerungssystem</a:t>
            </a:r>
          </a:p>
        </p:txBody>
      </p:sp>
      <p:sp>
        <p:nvSpPr>
          <p:cNvPr id="421906" name="Abgerundetes Rechteck 8">
            <a:extLst>
              <a:ext uri="{FF2B5EF4-FFF2-40B4-BE49-F238E27FC236}">
                <a16:creationId xmlns:a16="http://schemas.microsoft.com/office/drawing/2014/main" id="{92ED8990-76E6-4D77-814B-0C981DB0EE12}"/>
              </a:ext>
            </a:extLst>
          </p:cNvPr>
          <p:cNvSpPr>
            <a:spLocks noChangeArrowheads="1"/>
          </p:cNvSpPr>
          <p:nvPr/>
        </p:nvSpPr>
        <p:spPr bwMode="auto">
          <a:xfrm>
            <a:off x="6157913" y="2095500"/>
            <a:ext cx="3565525" cy="574675"/>
          </a:xfrm>
          <a:prstGeom prst="roundRect">
            <a:avLst>
              <a:gd name="adj" fmla="val 16667"/>
            </a:avLst>
          </a:prstGeom>
          <a:solidFill>
            <a:schemeClr val="bg1">
              <a:lumMod val="85000"/>
            </a:schemeClr>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latin typeface="Century Gothic" panose="020B0502020202020204" pitchFamily="34" charset="0"/>
              </a:rPr>
              <a:t>Internes Überwachungssystem</a:t>
            </a:r>
          </a:p>
        </p:txBody>
      </p:sp>
      <p:sp>
        <p:nvSpPr>
          <p:cNvPr id="421907" name="Abgerundetes Rechteck 9">
            <a:extLst>
              <a:ext uri="{FF2B5EF4-FFF2-40B4-BE49-F238E27FC236}">
                <a16:creationId xmlns:a16="http://schemas.microsoft.com/office/drawing/2014/main" id="{110938E0-03FB-4985-B192-E38B0CDAFCD5}"/>
              </a:ext>
            </a:extLst>
          </p:cNvPr>
          <p:cNvSpPr>
            <a:spLocks noChangeArrowheads="1"/>
          </p:cNvSpPr>
          <p:nvPr/>
        </p:nvSpPr>
        <p:spPr bwMode="auto">
          <a:xfrm>
            <a:off x="2478088" y="3024188"/>
            <a:ext cx="3565525" cy="649287"/>
          </a:xfrm>
          <a:prstGeom prst="roundRect">
            <a:avLst>
              <a:gd name="adj" fmla="val 16667"/>
            </a:avLst>
          </a:prstGeom>
          <a:solidFill>
            <a:schemeClr val="bg1">
              <a:lumMod val="85000"/>
            </a:schemeClr>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latin typeface="Century Gothic" panose="020B0502020202020204" pitchFamily="34" charset="0"/>
              </a:rPr>
              <a:t>Prozessintegrierte Überwachungsmaßnahmen</a:t>
            </a:r>
          </a:p>
        </p:txBody>
      </p:sp>
      <p:sp>
        <p:nvSpPr>
          <p:cNvPr id="421908" name="Abgerundetes Rechteck 14">
            <a:extLst>
              <a:ext uri="{FF2B5EF4-FFF2-40B4-BE49-F238E27FC236}">
                <a16:creationId xmlns:a16="http://schemas.microsoft.com/office/drawing/2014/main" id="{59685717-C2F1-4F42-BAEA-AA068F5A8C39}"/>
              </a:ext>
            </a:extLst>
          </p:cNvPr>
          <p:cNvSpPr>
            <a:spLocks noChangeArrowheads="1"/>
          </p:cNvSpPr>
          <p:nvPr/>
        </p:nvSpPr>
        <p:spPr bwMode="auto">
          <a:xfrm>
            <a:off x="4367808" y="4111625"/>
            <a:ext cx="1666280" cy="1042988"/>
          </a:xfrm>
          <a:prstGeom prst="roundRect">
            <a:avLst>
              <a:gd name="adj" fmla="val 16667"/>
            </a:avLst>
          </a:prstGeom>
          <a:solidFill>
            <a:schemeClr val="bg1">
              <a:lumMod val="85000"/>
            </a:schemeClr>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latin typeface="Century Gothic" panose="020B0502020202020204" pitchFamily="34" charset="0"/>
              </a:rPr>
              <a:t>Kontrollen</a:t>
            </a:r>
          </a:p>
        </p:txBody>
      </p:sp>
      <p:sp>
        <p:nvSpPr>
          <p:cNvPr id="421909" name="Abgerundetes Rechteck 15">
            <a:extLst>
              <a:ext uri="{FF2B5EF4-FFF2-40B4-BE49-F238E27FC236}">
                <a16:creationId xmlns:a16="http://schemas.microsoft.com/office/drawing/2014/main" id="{DE37302F-5BC6-4E13-9F71-00DFCF621FA3}"/>
              </a:ext>
            </a:extLst>
          </p:cNvPr>
          <p:cNvSpPr>
            <a:spLocks noChangeArrowheads="1"/>
          </p:cNvSpPr>
          <p:nvPr/>
        </p:nvSpPr>
        <p:spPr bwMode="auto">
          <a:xfrm>
            <a:off x="6161088" y="4111625"/>
            <a:ext cx="1712912" cy="1042988"/>
          </a:xfrm>
          <a:prstGeom prst="roundRect">
            <a:avLst>
              <a:gd name="adj" fmla="val 16667"/>
            </a:avLst>
          </a:prstGeom>
          <a:solidFill>
            <a:schemeClr val="bg1">
              <a:lumMod val="85000"/>
            </a:schemeClr>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latin typeface="Century Gothic" panose="020B0502020202020204" pitchFamily="34" charset="0"/>
              </a:rPr>
              <a:t>Interne Revision</a:t>
            </a:r>
          </a:p>
        </p:txBody>
      </p:sp>
      <p:sp>
        <p:nvSpPr>
          <p:cNvPr id="25" name="Textfeld 1">
            <a:extLst>
              <a:ext uri="{FF2B5EF4-FFF2-40B4-BE49-F238E27FC236}">
                <a16:creationId xmlns:a16="http://schemas.microsoft.com/office/drawing/2014/main" id="{36F8656C-4290-4B2B-ADE8-7C9D1D6835FE}"/>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1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3939" name="Rectangle 2">
            <a:extLst>
              <a:ext uri="{FF2B5EF4-FFF2-40B4-BE49-F238E27FC236}">
                <a16:creationId xmlns:a16="http://schemas.microsoft.com/office/drawing/2014/main" id="{F2F758DD-7785-4747-AEBD-196489D89B2B}"/>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5.2.1 Regelungsbereiche des IKS; Forts.</a:t>
            </a:r>
          </a:p>
        </p:txBody>
      </p:sp>
      <p:grpSp>
        <p:nvGrpSpPr>
          <p:cNvPr id="423940" name="Gruppieren 1">
            <a:extLst>
              <a:ext uri="{FF2B5EF4-FFF2-40B4-BE49-F238E27FC236}">
                <a16:creationId xmlns:a16="http://schemas.microsoft.com/office/drawing/2014/main" id="{862536FE-6F1E-434E-A1E3-7F3FA30BB190}"/>
              </a:ext>
            </a:extLst>
          </p:cNvPr>
          <p:cNvGrpSpPr>
            <a:grpSpLocks/>
          </p:cNvGrpSpPr>
          <p:nvPr/>
        </p:nvGrpSpPr>
        <p:grpSpPr bwMode="auto">
          <a:xfrm>
            <a:off x="1852613" y="1414463"/>
            <a:ext cx="8601075" cy="4681537"/>
            <a:chOff x="2495550" y="1412875"/>
            <a:chExt cx="7939725" cy="4321846"/>
          </a:xfrm>
        </p:grpSpPr>
        <p:cxnSp>
          <p:nvCxnSpPr>
            <p:cNvPr id="423943" name="Gerade Verbindung 27">
              <a:extLst>
                <a:ext uri="{FF2B5EF4-FFF2-40B4-BE49-F238E27FC236}">
                  <a16:creationId xmlns:a16="http://schemas.microsoft.com/office/drawing/2014/main" id="{73316AD1-1C73-4E38-9628-D98CEDD3A222}"/>
                </a:ext>
              </a:extLst>
            </p:cNvPr>
            <p:cNvCxnSpPr>
              <a:cxnSpLocks noChangeShapeType="1"/>
            </p:cNvCxnSpPr>
            <p:nvPr/>
          </p:nvCxnSpPr>
          <p:spPr bwMode="auto">
            <a:xfrm flipH="1">
              <a:off x="2495550" y="4491038"/>
              <a:ext cx="7840663" cy="0"/>
            </a:xfrm>
            <a:prstGeom prst="line">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23944" name="Textfeld 30">
              <a:extLst>
                <a:ext uri="{FF2B5EF4-FFF2-40B4-BE49-F238E27FC236}">
                  <a16:creationId xmlns:a16="http://schemas.microsoft.com/office/drawing/2014/main" id="{D4B5DC9A-7A98-4B28-B6E8-79A9F57CAB75}"/>
                </a:ext>
              </a:extLst>
            </p:cNvPr>
            <p:cNvSpPr txBox="1">
              <a:spLocks noChangeArrowheads="1"/>
            </p:cNvSpPr>
            <p:nvPr/>
          </p:nvSpPr>
          <p:spPr bwMode="auto">
            <a:xfrm>
              <a:off x="2495550" y="4530725"/>
              <a:ext cx="3240088"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a:solidFill>
                    <a:srgbClr val="FF0000"/>
                  </a:solidFill>
                  <a:latin typeface="Century Gothic" panose="020B0502020202020204" pitchFamily="34" charset="0"/>
                </a:rPr>
                <a:t>Prozessunabhängig</a:t>
              </a:r>
            </a:p>
          </p:txBody>
        </p:sp>
        <p:sp>
          <p:nvSpPr>
            <p:cNvPr id="423945" name="Textfeld 31">
              <a:extLst>
                <a:ext uri="{FF2B5EF4-FFF2-40B4-BE49-F238E27FC236}">
                  <a16:creationId xmlns:a16="http://schemas.microsoft.com/office/drawing/2014/main" id="{3BB64C28-3E7B-4508-A726-63E9D26C6060}"/>
                </a:ext>
              </a:extLst>
            </p:cNvPr>
            <p:cNvSpPr txBox="1">
              <a:spLocks noChangeArrowheads="1"/>
            </p:cNvSpPr>
            <p:nvPr/>
          </p:nvSpPr>
          <p:spPr bwMode="auto">
            <a:xfrm>
              <a:off x="2495550" y="1412875"/>
              <a:ext cx="32400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a:solidFill>
                    <a:srgbClr val="FF0000"/>
                  </a:solidFill>
                  <a:latin typeface="Century Gothic" panose="020B0502020202020204" pitchFamily="34" charset="0"/>
                </a:rPr>
                <a:t>Prozessintegriert</a:t>
              </a:r>
            </a:p>
          </p:txBody>
        </p:sp>
        <p:sp>
          <p:nvSpPr>
            <p:cNvPr id="423946" name="Abgerundetes Rechteck 32">
              <a:extLst>
                <a:ext uri="{FF2B5EF4-FFF2-40B4-BE49-F238E27FC236}">
                  <a16:creationId xmlns:a16="http://schemas.microsoft.com/office/drawing/2014/main" id="{123311B3-71FE-48D7-9E72-012EDDD4317A}"/>
                </a:ext>
              </a:extLst>
            </p:cNvPr>
            <p:cNvSpPr>
              <a:spLocks noChangeArrowheads="1"/>
            </p:cNvSpPr>
            <p:nvPr/>
          </p:nvSpPr>
          <p:spPr bwMode="auto">
            <a:xfrm>
              <a:off x="4042452" y="1773238"/>
              <a:ext cx="1619250" cy="1042987"/>
            </a:xfrm>
            <a:prstGeom prst="roundRect">
              <a:avLst>
                <a:gd name="adj" fmla="val 16667"/>
              </a:avLst>
            </a:prstGeom>
            <a:solidFill>
              <a:srgbClr val="00B0F0"/>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200" dirty="0">
                  <a:solidFill>
                    <a:schemeClr val="bg1"/>
                  </a:solidFill>
                  <a:latin typeface="Century Gothic" panose="020B0502020202020204" pitchFamily="34" charset="0"/>
                </a:rPr>
                <a:t>Organisatorische Sicherungs-</a:t>
              </a:r>
              <a:r>
                <a:rPr lang="de-DE" altLang="de-DE" sz="1200" dirty="0" err="1">
                  <a:solidFill>
                    <a:schemeClr val="bg1"/>
                  </a:solidFill>
                  <a:latin typeface="Century Gothic" panose="020B0502020202020204" pitchFamily="34" charset="0"/>
                </a:rPr>
                <a:t>maßnahmen</a:t>
              </a:r>
              <a:endParaRPr lang="de-DE" altLang="de-DE" sz="1200" dirty="0">
                <a:solidFill>
                  <a:schemeClr val="bg1"/>
                </a:solidFill>
                <a:latin typeface="Century Gothic" panose="020B0502020202020204" pitchFamily="34" charset="0"/>
              </a:endParaRPr>
            </a:p>
          </p:txBody>
        </p:sp>
        <p:sp>
          <p:nvSpPr>
            <p:cNvPr id="423947" name="Abgerundetes Rechteck 33">
              <a:extLst>
                <a:ext uri="{FF2B5EF4-FFF2-40B4-BE49-F238E27FC236}">
                  <a16:creationId xmlns:a16="http://schemas.microsoft.com/office/drawing/2014/main" id="{9A02F391-0BA1-4FCF-97DF-5B104AB33A0E}"/>
                </a:ext>
              </a:extLst>
            </p:cNvPr>
            <p:cNvSpPr>
              <a:spLocks noChangeArrowheads="1"/>
            </p:cNvSpPr>
            <p:nvPr/>
          </p:nvSpPr>
          <p:spPr bwMode="auto">
            <a:xfrm>
              <a:off x="5788663" y="1773238"/>
              <a:ext cx="4646612" cy="1042987"/>
            </a:xfrm>
            <a:prstGeom prst="roundRect">
              <a:avLst>
                <a:gd name="adj" fmla="val 16667"/>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marL="285750" indent="-285750">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Char char="•"/>
              </a:pPr>
              <a:r>
                <a:rPr lang="de-DE" altLang="de-DE" sz="1400" b="0">
                  <a:solidFill>
                    <a:srgbClr val="000000"/>
                  </a:solidFill>
                  <a:latin typeface="Century Gothic" panose="020B0502020202020204" pitchFamily="34" charset="0"/>
                </a:rPr>
                <a:t>Funktionstrennung</a:t>
              </a:r>
            </a:p>
            <a:p>
              <a:pPr>
                <a:buFont typeface="Arial" panose="020B0604020202020204" pitchFamily="34" charset="0"/>
                <a:buChar char="•"/>
              </a:pPr>
              <a:r>
                <a:rPr lang="de-DE" altLang="de-DE" sz="1400" b="0">
                  <a:solidFill>
                    <a:srgbClr val="000000"/>
                  </a:solidFill>
                  <a:latin typeface="Century Gothic" panose="020B0502020202020204" pitchFamily="34" charset="0"/>
                </a:rPr>
                <a:t>Zugriffsbegrenzung (auch Zutrittsbegrenzung)</a:t>
              </a:r>
            </a:p>
            <a:p>
              <a:pPr>
                <a:buFont typeface="Arial" panose="020B0604020202020204" pitchFamily="34" charset="0"/>
                <a:buChar char="•"/>
              </a:pPr>
              <a:r>
                <a:rPr lang="de-DE" altLang="de-DE" sz="1400" b="0">
                  <a:solidFill>
                    <a:srgbClr val="000000"/>
                  </a:solidFill>
                  <a:latin typeface="Century Gothic" panose="020B0502020202020204" pitchFamily="34" charset="0"/>
                </a:rPr>
                <a:t>Zahlungs- bzw. Unterschriftenrichtlinien</a:t>
              </a:r>
            </a:p>
          </p:txBody>
        </p:sp>
        <p:sp>
          <p:nvSpPr>
            <p:cNvPr id="423948" name="Ellipse 34">
              <a:extLst>
                <a:ext uri="{FF2B5EF4-FFF2-40B4-BE49-F238E27FC236}">
                  <a16:creationId xmlns:a16="http://schemas.microsoft.com/office/drawing/2014/main" id="{6B4C0E30-0253-454B-9B7A-4997FE08898A}"/>
                </a:ext>
              </a:extLst>
            </p:cNvPr>
            <p:cNvSpPr>
              <a:spLocks noChangeArrowheads="1"/>
            </p:cNvSpPr>
            <p:nvPr/>
          </p:nvSpPr>
          <p:spPr bwMode="auto">
            <a:xfrm>
              <a:off x="2495550" y="1773238"/>
              <a:ext cx="1439863" cy="900112"/>
            </a:xfrm>
            <a:prstGeom prst="ellipse">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200" dirty="0">
                  <a:solidFill>
                    <a:schemeClr val="bg1"/>
                  </a:solidFill>
                  <a:latin typeface="Century Gothic" panose="020B0502020202020204" pitchFamily="34" charset="0"/>
                </a:rPr>
                <a:t>Verhindert Fehler</a:t>
              </a:r>
            </a:p>
          </p:txBody>
        </p:sp>
        <p:sp>
          <p:nvSpPr>
            <p:cNvPr id="423949" name="Abgerundetes Rechteck 35">
              <a:extLst>
                <a:ext uri="{FF2B5EF4-FFF2-40B4-BE49-F238E27FC236}">
                  <a16:creationId xmlns:a16="http://schemas.microsoft.com/office/drawing/2014/main" id="{836BCAA4-C838-4957-B564-D705CB64523F}"/>
                </a:ext>
              </a:extLst>
            </p:cNvPr>
            <p:cNvSpPr>
              <a:spLocks noChangeArrowheads="1"/>
            </p:cNvSpPr>
            <p:nvPr/>
          </p:nvSpPr>
          <p:spPr bwMode="auto">
            <a:xfrm>
              <a:off x="4042452" y="2924175"/>
              <a:ext cx="1619250" cy="1368425"/>
            </a:xfrm>
            <a:prstGeom prst="roundRect">
              <a:avLst>
                <a:gd name="adj" fmla="val 16667"/>
              </a:avLst>
            </a:prstGeom>
            <a:solidFill>
              <a:srgbClr val="00B0F0"/>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200" dirty="0">
                  <a:solidFill>
                    <a:schemeClr val="bg1"/>
                  </a:solidFill>
                  <a:latin typeface="Century Gothic" panose="020B0502020202020204" pitchFamily="34" charset="0"/>
                </a:rPr>
                <a:t>Kontrollen</a:t>
              </a:r>
            </a:p>
          </p:txBody>
        </p:sp>
        <p:sp>
          <p:nvSpPr>
            <p:cNvPr id="423950" name="Abgerundetes Rechteck 36">
              <a:extLst>
                <a:ext uri="{FF2B5EF4-FFF2-40B4-BE49-F238E27FC236}">
                  <a16:creationId xmlns:a16="http://schemas.microsoft.com/office/drawing/2014/main" id="{349CF8F8-C418-4DF4-B55D-EDF177532717}"/>
                </a:ext>
              </a:extLst>
            </p:cNvPr>
            <p:cNvSpPr>
              <a:spLocks noChangeArrowheads="1"/>
            </p:cNvSpPr>
            <p:nvPr/>
          </p:nvSpPr>
          <p:spPr bwMode="auto">
            <a:xfrm>
              <a:off x="5788663" y="2924175"/>
              <a:ext cx="4646612" cy="1333500"/>
            </a:xfrm>
            <a:prstGeom prst="roundRect">
              <a:avLst>
                <a:gd name="adj" fmla="val 16667"/>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marL="285750" indent="-285750">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Char char="•"/>
              </a:pPr>
              <a:r>
                <a:rPr lang="de-DE" altLang="de-DE" sz="1400" b="0">
                  <a:solidFill>
                    <a:srgbClr val="000000"/>
                  </a:solidFill>
                  <a:latin typeface="Century Gothic" panose="020B0502020202020204" pitchFamily="34" charset="0"/>
                </a:rPr>
                <a:t>Prüfung der Vollständigkeit und Richtigkeit erhaltener bzw. weiterzugebender Daten</a:t>
              </a:r>
            </a:p>
            <a:p>
              <a:pPr>
                <a:buFont typeface="Arial" panose="020B0604020202020204" pitchFamily="34" charset="0"/>
                <a:buChar char="•"/>
              </a:pPr>
              <a:r>
                <a:rPr lang="de-DE" altLang="de-DE" sz="1400" b="0">
                  <a:solidFill>
                    <a:srgbClr val="000000"/>
                  </a:solidFill>
                  <a:latin typeface="Century Gothic" panose="020B0502020202020204" pitchFamily="34" charset="0"/>
                </a:rPr>
                <a:t>Soll/Ist-Vergleich</a:t>
              </a:r>
            </a:p>
            <a:p>
              <a:pPr>
                <a:buFont typeface="Arial" panose="020B0604020202020204" pitchFamily="34" charset="0"/>
                <a:buChar char="•"/>
              </a:pPr>
              <a:r>
                <a:rPr lang="de-DE" altLang="de-DE" sz="1400" b="0">
                  <a:solidFill>
                    <a:srgbClr val="000000"/>
                  </a:solidFill>
                  <a:latin typeface="Century Gothic" panose="020B0502020202020204" pitchFamily="34" charset="0"/>
                </a:rPr>
                <a:t>Plausibilitätsprüfungen (häufig softwareintegriert)</a:t>
              </a:r>
            </a:p>
            <a:p>
              <a:pPr>
                <a:buFont typeface="Arial" panose="020B0604020202020204" pitchFamily="34" charset="0"/>
                <a:buChar char="•"/>
              </a:pPr>
              <a:r>
                <a:rPr lang="de-DE" altLang="de-DE" sz="1400" b="0">
                  <a:solidFill>
                    <a:srgbClr val="000000"/>
                  </a:solidFill>
                  <a:latin typeface="Century Gothic" panose="020B0502020202020204" pitchFamily="34" charset="0"/>
                </a:rPr>
                <a:t>…</a:t>
              </a:r>
            </a:p>
          </p:txBody>
        </p:sp>
        <p:sp>
          <p:nvSpPr>
            <p:cNvPr id="423951" name="Ellipse 37">
              <a:extLst>
                <a:ext uri="{FF2B5EF4-FFF2-40B4-BE49-F238E27FC236}">
                  <a16:creationId xmlns:a16="http://schemas.microsoft.com/office/drawing/2014/main" id="{03C1C407-0BF4-4FE8-BA85-2307DD36F275}"/>
                </a:ext>
              </a:extLst>
            </p:cNvPr>
            <p:cNvSpPr>
              <a:spLocks noChangeArrowheads="1"/>
            </p:cNvSpPr>
            <p:nvPr/>
          </p:nvSpPr>
          <p:spPr bwMode="auto">
            <a:xfrm>
              <a:off x="2495550" y="3141663"/>
              <a:ext cx="1439863" cy="900112"/>
            </a:xfrm>
            <a:prstGeom prst="ellipse">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200" dirty="0">
                  <a:solidFill>
                    <a:schemeClr val="bg1"/>
                  </a:solidFill>
                  <a:latin typeface="Century Gothic" panose="020B0502020202020204" pitchFamily="34" charset="0"/>
                </a:rPr>
                <a:t>verhindert/</a:t>
              </a:r>
              <a:br>
                <a:rPr lang="de-DE" altLang="de-DE" sz="1200" dirty="0">
                  <a:solidFill>
                    <a:schemeClr val="bg1"/>
                  </a:solidFill>
                  <a:latin typeface="Century Gothic" panose="020B0502020202020204" pitchFamily="34" charset="0"/>
                </a:rPr>
              </a:br>
              <a:r>
                <a:rPr lang="de-DE" altLang="de-DE" sz="1200" dirty="0">
                  <a:solidFill>
                    <a:schemeClr val="bg1"/>
                  </a:solidFill>
                  <a:latin typeface="Century Gothic" panose="020B0502020202020204" pitchFamily="34" charset="0"/>
                </a:rPr>
                <a:t>deckt Fehler auf</a:t>
              </a:r>
            </a:p>
          </p:txBody>
        </p:sp>
        <p:sp>
          <p:nvSpPr>
            <p:cNvPr id="423952" name="Abgerundetes Rechteck 38">
              <a:extLst>
                <a:ext uri="{FF2B5EF4-FFF2-40B4-BE49-F238E27FC236}">
                  <a16:creationId xmlns:a16="http://schemas.microsoft.com/office/drawing/2014/main" id="{12787B32-DD00-42C7-B664-6CA39E8C9FDF}"/>
                </a:ext>
              </a:extLst>
            </p:cNvPr>
            <p:cNvSpPr>
              <a:spLocks noChangeArrowheads="1"/>
            </p:cNvSpPr>
            <p:nvPr/>
          </p:nvSpPr>
          <p:spPr bwMode="auto">
            <a:xfrm>
              <a:off x="4043363" y="4941888"/>
              <a:ext cx="1618339" cy="719137"/>
            </a:xfrm>
            <a:prstGeom prst="roundRect">
              <a:avLst>
                <a:gd name="adj" fmla="val 16667"/>
              </a:avLst>
            </a:prstGeom>
            <a:solidFill>
              <a:srgbClr val="00B0F0"/>
            </a:solidFill>
            <a:ln w="38100" algn="ctr">
              <a:solidFill>
                <a:schemeClr val="bg1"/>
              </a:solidFill>
              <a:round/>
              <a:headEnd/>
              <a:tailEnd/>
            </a:ln>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200" dirty="0">
                  <a:solidFill>
                    <a:schemeClr val="bg1"/>
                  </a:solidFill>
                  <a:latin typeface="Century Gothic" panose="020B0502020202020204" pitchFamily="34" charset="0"/>
                </a:rPr>
                <a:t>Sonstige</a:t>
              </a:r>
            </a:p>
          </p:txBody>
        </p:sp>
        <p:sp>
          <p:nvSpPr>
            <p:cNvPr id="423953" name="Abgerundetes Rechteck 39">
              <a:extLst>
                <a:ext uri="{FF2B5EF4-FFF2-40B4-BE49-F238E27FC236}">
                  <a16:creationId xmlns:a16="http://schemas.microsoft.com/office/drawing/2014/main" id="{4523E9AE-A1C4-4ED1-A7EB-51D71C896143}"/>
                </a:ext>
              </a:extLst>
            </p:cNvPr>
            <p:cNvSpPr>
              <a:spLocks noChangeArrowheads="1"/>
            </p:cNvSpPr>
            <p:nvPr/>
          </p:nvSpPr>
          <p:spPr bwMode="auto">
            <a:xfrm>
              <a:off x="5789613" y="4941888"/>
              <a:ext cx="4645662" cy="719137"/>
            </a:xfrm>
            <a:prstGeom prst="roundRect">
              <a:avLst>
                <a:gd name="adj" fmla="val 16667"/>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marL="285750" indent="-285750">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Char char="•"/>
              </a:pPr>
              <a:r>
                <a:rPr lang="de-DE" altLang="de-DE" sz="1400" b="0">
                  <a:solidFill>
                    <a:srgbClr val="000000"/>
                  </a:solidFill>
                  <a:latin typeface="Century Gothic" panose="020B0502020202020204" pitchFamily="34" charset="0"/>
                </a:rPr>
                <a:t>High Level-Controls</a:t>
              </a:r>
            </a:p>
            <a:p>
              <a:pPr>
                <a:buFont typeface="Arial" panose="020B0604020202020204" pitchFamily="34" charset="0"/>
                <a:buChar char="•"/>
              </a:pPr>
              <a:r>
                <a:rPr lang="de-DE" altLang="de-DE" sz="1400" b="0">
                  <a:solidFill>
                    <a:srgbClr val="000000"/>
                  </a:solidFill>
                  <a:latin typeface="Century Gothic" panose="020B0502020202020204" pitchFamily="34" charset="0"/>
                </a:rPr>
                <a:t>…</a:t>
              </a:r>
            </a:p>
          </p:txBody>
        </p:sp>
        <p:sp>
          <p:nvSpPr>
            <p:cNvPr id="423954" name="Ellipse 40">
              <a:extLst>
                <a:ext uri="{FF2B5EF4-FFF2-40B4-BE49-F238E27FC236}">
                  <a16:creationId xmlns:a16="http://schemas.microsoft.com/office/drawing/2014/main" id="{54B1FAAC-7B32-4B82-A983-D316A0692A1A}"/>
                </a:ext>
              </a:extLst>
            </p:cNvPr>
            <p:cNvSpPr>
              <a:spLocks noChangeArrowheads="1"/>
            </p:cNvSpPr>
            <p:nvPr/>
          </p:nvSpPr>
          <p:spPr bwMode="auto">
            <a:xfrm>
              <a:off x="2495550" y="4833938"/>
              <a:ext cx="1439863" cy="900783"/>
            </a:xfrm>
            <a:prstGeom prst="ellipse">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200" dirty="0">
                  <a:solidFill>
                    <a:schemeClr val="bg1"/>
                  </a:solidFill>
                  <a:latin typeface="Century Gothic" panose="020B0502020202020204" pitchFamily="34" charset="0"/>
                </a:rPr>
                <a:t>deckt Fehler auf</a:t>
              </a:r>
            </a:p>
          </p:txBody>
        </p:sp>
      </p:grpSp>
      <p:sp>
        <p:nvSpPr>
          <p:cNvPr id="423941" name="Textfeld 1">
            <a:extLst>
              <a:ext uri="{FF2B5EF4-FFF2-40B4-BE49-F238E27FC236}">
                <a16:creationId xmlns:a16="http://schemas.microsoft.com/office/drawing/2014/main" id="{C2008731-F3A1-4E1D-BF70-AE098A2274ED}"/>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1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65213" y="1418400"/>
            <a:ext cx="9855323" cy="3986213"/>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66700" indent="-266700">
              <a:spcBef>
                <a:spcPts val="300"/>
              </a:spcBef>
              <a:spcAft>
                <a:spcPts val="300"/>
              </a:spcAft>
              <a:buFont typeface="+mj-lt"/>
              <a:buAutoNum type="alphaLcPeriod"/>
              <a:defRPr/>
            </a:pPr>
            <a:r>
              <a:rPr lang="de-DE" altLang="de-DE" sz="1600" dirty="0">
                <a:solidFill>
                  <a:srgbClr val="00B0F0"/>
                </a:solidFill>
                <a:latin typeface="Century Gothic" panose="020B0502020202020204" pitchFamily="34" charset="0"/>
                <a:sym typeface="Monotype Sorts"/>
              </a:rPr>
              <a:t>Ergänzung bei börsennotierten Aktiengesellschaften (PIE): § 317 Abs. 4 HGB</a:t>
            </a:r>
          </a:p>
          <a:p>
            <a:pPr marL="271463" indent="0">
              <a:spcBef>
                <a:spcPts val="300"/>
              </a:spcBef>
              <a:spcAft>
                <a:spcPts val="300"/>
              </a:spcAft>
              <a:buFont typeface="Arial" panose="020B0604020202020204" pitchFamily="34" charset="0"/>
              <a:buNone/>
              <a:defRPr/>
            </a:pPr>
            <a:r>
              <a:rPr lang="de-DE" sz="1600" b="0" dirty="0">
                <a:solidFill>
                  <a:prstClr val="black"/>
                </a:solidFill>
                <a:latin typeface="Century Gothic" panose="020B0502020202020204" pitchFamily="34" charset="0"/>
              </a:rPr>
              <a:t>Der Abschlussprüfer hat auch zu beurteilen, ob der Vorstand i. R. d. Risikomanagements geeignete Maßnahmen getroffen hat, insbesondere ein Überwachungssystem eingerichtet hat, damit den Fortbestand des Unternehmens gefährdende Entwicklungen früh erkannt werden </a:t>
            </a:r>
            <a:r>
              <a:rPr lang="de-DE" sz="1600" b="0" dirty="0">
                <a:latin typeface="Century Gothic" panose="020B0502020202020204" pitchFamily="34" charset="0"/>
              </a:rPr>
              <a:t>(</a:t>
            </a:r>
            <a:r>
              <a:rPr lang="de-DE" sz="1600" dirty="0">
                <a:solidFill>
                  <a:srgbClr val="00B0F0"/>
                </a:solidFill>
                <a:latin typeface="Century Gothic" panose="020B0502020202020204" pitchFamily="34" charset="0"/>
              </a:rPr>
              <a:t>Risikomanagementsystem</a:t>
            </a:r>
            <a:r>
              <a:rPr lang="de-DE" sz="1600" b="0" dirty="0">
                <a:latin typeface="Century Gothic" panose="020B0502020202020204" pitchFamily="34" charset="0"/>
              </a:rPr>
              <a:t>)</a:t>
            </a:r>
            <a:r>
              <a:rPr lang="de-DE" sz="1600" b="0" dirty="0">
                <a:solidFill>
                  <a:prstClr val="black"/>
                </a:solidFill>
                <a:latin typeface="Century Gothic" panose="020B0502020202020204" pitchFamily="34" charset="0"/>
              </a:rPr>
              <a:t>.</a:t>
            </a:r>
          </a:p>
          <a:p>
            <a:pPr marL="541338" indent="-269875">
              <a:spcBef>
                <a:spcPts val="300"/>
              </a:spcBef>
              <a:spcAft>
                <a:spcPts val="300"/>
              </a:spcAft>
              <a:defRPr/>
            </a:pPr>
            <a:r>
              <a:rPr lang="de-DE" sz="1600" dirty="0">
                <a:solidFill>
                  <a:srgbClr val="FF0000"/>
                </a:solidFill>
                <a:latin typeface="Century Gothic" panose="020B0502020202020204" pitchFamily="34" charset="0"/>
              </a:rPr>
              <a:t>Fazit: Das IKS bei PIE geht über das rechnungslegungsbezogene IKS hinaus!</a:t>
            </a:r>
          </a:p>
          <a:p>
            <a:pPr marL="541338" indent="-269875">
              <a:spcBef>
                <a:spcPts val="300"/>
              </a:spcBef>
              <a:spcAft>
                <a:spcPts val="300"/>
              </a:spcAft>
              <a:defRPr/>
            </a:pPr>
            <a:endParaRPr lang="de-DE" sz="1600" dirty="0">
              <a:solidFill>
                <a:srgbClr val="FF0000"/>
              </a:solidFill>
              <a:latin typeface="Century Gothic" panose="020B0502020202020204" pitchFamily="34" charset="0"/>
            </a:endParaRPr>
          </a:p>
          <a:p>
            <a:pPr marL="266700" indent="-266700">
              <a:spcBef>
                <a:spcPts val="300"/>
              </a:spcBef>
              <a:spcAft>
                <a:spcPts val="300"/>
              </a:spcAft>
              <a:buFont typeface="+mj-lt"/>
              <a:buAutoNum type="alphaLcPeriod" startAt="2"/>
              <a:defRPr/>
            </a:pPr>
            <a:r>
              <a:rPr lang="de-DE" altLang="de-DE" sz="1600" dirty="0">
                <a:solidFill>
                  <a:srgbClr val="00B0F0"/>
                </a:solidFill>
                <a:latin typeface="Century Gothic" panose="020B0502020202020204" pitchFamily="34" charset="0"/>
                <a:sym typeface="Monotype Sorts"/>
              </a:rPr>
              <a:t>Ausgestaltung des IKS entsprechend den individuellen Gegebenheiten des Unternehmens</a:t>
            </a:r>
          </a:p>
          <a:p>
            <a:pPr marL="534988" indent="-268288">
              <a:spcBef>
                <a:spcPts val="300"/>
              </a:spcBef>
              <a:spcAft>
                <a:spcPts val="300"/>
              </a:spcAft>
              <a:defRPr/>
            </a:pPr>
            <a:r>
              <a:rPr lang="de-DE" sz="1600" b="0" dirty="0">
                <a:solidFill>
                  <a:prstClr val="black"/>
                </a:solidFill>
                <a:latin typeface="Century Gothic" panose="020B0502020202020204" pitchFamily="34" charset="0"/>
              </a:rPr>
              <a:t>Größe, Komplexität, Rechtsform</a:t>
            </a:r>
          </a:p>
          <a:p>
            <a:pPr marL="534988" indent="-268288">
              <a:spcBef>
                <a:spcPts val="300"/>
              </a:spcBef>
              <a:spcAft>
                <a:spcPts val="300"/>
              </a:spcAft>
              <a:defRPr/>
            </a:pPr>
            <a:r>
              <a:rPr lang="de-DE" sz="1600" b="0" dirty="0">
                <a:solidFill>
                  <a:prstClr val="black"/>
                </a:solidFill>
                <a:latin typeface="Century Gothic" panose="020B0502020202020204" pitchFamily="34" charset="0"/>
              </a:rPr>
              <a:t>Organisation des Unternehmens (Geschäftsbereiche, Prozessorientierung)</a:t>
            </a:r>
          </a:p>
          <a:p>
            <a:pPr marL="534988" indent="-268288">
              <a:spcBef>
                <a:spcPts val="300"/>
              </a:spcBef>
              <a:spcAft>
                <a:spcPts val="300"/>
              </a:spcAft>
              <a:defRPr/>
            </a:pPr>
            <a:r>
              <a:rPr lang="de-DE" sz="1600" b="0" dirty="0">
                <a:solidFill>
                  <a:prstClr val="black"/>
                </a:solidFill>
                <a:latin typeface="Century Gothic" panose="020B0502020202020204" pitchFamily="34" charset="0"/>
              </a:rPr>
              <a:t>Komplexität, Diversifizierung der Geschäftstätigkeit</a:t>
            </a:r>
          </a:p>
          <a:p>
            <a:pPr marL="534988" indent="-268288">
              <a:spcBef>
                <a:spcPts val="300"/>
              </a:spcBef>
              <a:spcAft>
                <a:spcPts val="300"/>
              </a:spcAft>
              <a:defRPr/>
            </a:pPr>
            <a:r>
              <a:rPr lang="de-DE" sz="1600" b="0" dirty="0">
                <a:solidFill>
                  <a:prstClr val="black"/>
                </a:solidFill>
                <a:latin typeface="Century Gothic" panose="020B0502020202020204" pitchFamily="34" charset="0"/>
              </a:rPr>
              <a:t>zu beachtende gesetzliche Vorschriften</a:t>
            </a:r>
          </a:p>
          <a:p>
            <a:pPr marL="534988" indent="-268288">
              <a:spcBef>
                <a:spcPts val="300"/>
              </a:spcBef>
              <a:spcAft>
                <a:spcPts val="300"/>
              </a:spcAft>
              <a:defRPr/>
            </a:pPr>
            <a:r>
              <a:rPr lang="de-DE" sz="1600" b="0" dirty="0">
                <a:solidFill>
                  <a:prstClr val="black"/>
                </a:solidFill>
                <a:latin typeface="Century Gothic" panose="020B0502020202020204" pitchFamily="34" charset="0"/>
              </a:rPr>
              <a:t>…</a:t>
            </a:r>
            <a:endParaRPr lang="de-DE" altLang="de-DE" sz="1600" dirty="0">
              <a:solidFill>
                <a:prstClr val="black"/>
              </a:solidFill>
              <a:latin typeface="Century Gothic" panose="020B0502020202020204" pitchFamily="34" charset="0"/>
              <a:sym typeface="Monotype Sorts"/>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52513"/>
            <a:ext cx="10801350" cy="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5.2.1 Regelungsbereiche des IKS;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1">
            <a:extLst>
              <a:ext uri="{FF2B5EF4-FFF2-40B4-BE49-F238E27FC236}">
                <a16:creationId xmlns:a16="http://schemas.microsoft.com/office/drawing/2014/main" id="{A9B0E3BD-9A34-423E-AF9A-5532E1772A8A}"/>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7" name="Rectangle 2">
            <a:extLst>
              <a:ext uri="{FF2B5EF4-FFF2-40B4-BE49-F238E27FC236}">
                <a16:creationId xmlns:a16="http://schemas.microsoft.com/office/drawing/2014/main" id="{CA687E01-0CE1-434F-B86C-CCB17F9F4CD4}"/>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5.3	</a:t>
            </a:r>
            <a:r>
              <a:rPr lang="de-DE" sz="2800" dirty="0">
                <a:latin typeface="Century Gothic" panose="020B0502020202020204" pitchFamily="34" charset="0"/>
              </a:rPr>
              <a:t>Vorab-Verständnisgewinnung über das IKS unter besonderer Berücksichtigung der IT</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5.3.1	</a:t>
            </a:r>
            <a:r>
              <a:rPr lang="de-DE" sz="1800" b="0" dirty="0">
                <a:latin typeface="Century Gothic" panose="020B0502020202020204" pitchFamily="34" charset="0"/>
              </a:rPr>
              <a:t>Vorangestellte Fragestellung: Warum ist die IKS-IT-Prüfung bei Anwendung der neuen GoA so bedeutend?</a:t>
            </a:r>
            <a:r>
              <a:rPr lang="de-DE" sz="1800" dirty="0">
                <a:latin typeface="Century Gothic" panose="020B0502020202020204" pitchFamily="34" charset="0"/>
              </a:rPr>
              <a:t>	</a:t>
            </a:r>
          </a:p>
          <a:p>
            <a:pPr marL="2724150" lvl="4" indent="-895350">
              <a:spcBef>
                <a:spcPts val="600"/>
              </a:spcBef>
              <a:spcAft>
                <a:spcPts val="600"/>
              </a:spcAft>
              <a:tabLst>
                <a:tab pos="444500" algn="l"/>
              </a:tabLst>
            </a:pPr>
            <a:r>
              <a:rPr lang="de-DE" sz="1800" dirty="0">
                <a:latin typeface="Century Gothic" panose="020B0502020202020204" pitchFamily="34" charset="0"/>
              </a:rPr>
              <a:t>5.3.2	</a:t>
            </a:r>
            <a:r>
              <a:rPr lang="de-DE" sz="1800" b="0" dirty="0">
                <a:latin typeface="Century Gothic" panose="020B0502020202020204" pitchFamily="34" charset="0"/>
              </a:rPr>
              <a:t>Trend: Buchungen, größere Datenmengen</a:t>
            </a:r>
          </a:p>
          <a:p>
            <a:pPr marL="2724150" lvl="4" indent="-895350">
              <a:spcBef>
                <a:spcPts val="600"/>
              </a:spcBef>
              <a:spcAft>
                <a:spcPts val="600"/>
              </a:spcAft>
              <a:tabLst>
                <a:tab pos="444500" algn="l"/>
              </a:tabLst>
            </a:pPr>
            <a:r>
              <a:rPr lang="de-DE" sz="1800" dirty="0">
                <a:latin typeface="Century Gothic" panose="020B0502020202020204" pitchFamily="34" charset="0"/>
              </a:rPr>
              <a:t>5.3.3	</a:t>
            </a:r>
            <a:r>
              <a:rPr lang="de-DE" sz="1800" b="0" dirty="0">
                <a:latin typeface="Century Gothic" panose="020B0502020202020204" pitchFamily="34" charset="0"/>
              </a:rPr>
              <a:t>Prüfungsurteil zum Jahresabschluss des Unternehmens:</a:t>
            </a:r>
            <a:br>
              <a:rPr lang="de-DE" sz="1800" b="0" dirty="0">
                <a:latin typeface="Century Gothic" panose="020B0502020202020204" pitchFamily="34" charset="0"/>
              </a:rPr>
            </a:br>
            <a:r>
              <a:rPr lang="de-DE" sz="1800" b="0" dirty="0">
                <a:latin typeface="Century Gothic" panose="020B0502020202020204" pitchFamily="34" charset="0"/>
              </a:rPr>
              <a:t>Vom Abschlussprüfer geforderter Output</a:t>
            </a:r>
          </a:p>
          <a:p>
            <a:pPr marL="2724150" lvl="4" indent="-895350">
              <a:spcBef>
                <a:spcPts val="600"/>
              </a:spcBef>
              <a:spcAft>
                <a:spcPts val="600"/>
              </a:spcAft>
              <a:tabLst>
                <a:tab pos="444500" algn="l"/>
              </a:tabLst>
            </a:pPr>
            <a:r>
              <a:rPr lang="de-DE" sz="1800" dirty="0">
                <a:latin typeface="Century Gothic" panose="020B0502020202020204" pitchFamily="34" charset="0"/>
              </a:rPr>
              <a:t>5.3.4	</a:t>
            </a:r>
            <a:r>
              <a:rPr lang="de-DE" sz="1800" b="0" dirty="0">
                <a:latin typeface="Century Gothic" panose="020B0502020202020204" pitchFamily="34" charset="0"/>
              </a:rPr>
              <a:t>Exkurs: Fachliche Verankerung der IT-Prüfung in </a:t>
            </a:r>
            <a:br>
              <a:rPr lang="de-DE" sz="1800" b="0" dirty="0">
                <a:latin typeface="Century Gothic" panose="020B0502020202020204" pitchFamily="34" charset="0"/>
              </a:rPr>
            </a:br>
            <a:r>
              <a:rPr lang="de-DE" sz="1800" b="0" dirty="0">
                <a:latin typeface="Century Gothic" panose="020B0502020202020204" pitchFamily="34" charset="0"/>
              </a:rPr>
              <a:t>ISA [DE] 315 (</a:t>
            </a:r>
            <a:r>
              <a:rPr lang="de-DE" sz="1800" b="0" dirty="0" err="1">
                <a:latin typeface="Century Gothic" panose="020B0502020202020204" pitchFamily="34" charset="0"/>
              </a:rPr>
              <a:t>Revised</a:t>
            </a:r>
            <a:r>
              <a:rPr lang="de-DE" sz="1800" b="0" dirty="0">
                <a:latin typeface="Century Gothic" panose="020B0502020202020204" pitchFamily="34" charset="0"/>
              </a:rPr>
              <a:t> 2019)</a:t>
            </a:r>
          </a:p>
          <a:p>
            <a:pPr marL="2724150" lvl="4" indent="-895350">
              <a:spcBef>
                <a:spcPts val="600"/>
              </a:spcBef>
              <a:spcAft>
                <a:spcPts val="600"/>
              </a:spcAft>
              <a:tabLst>
                <a:tab pos="444500" algn="l"/>
              </a:tabLst>
            </a:pPr>
            <a:r>
              <a:rPr lang="de-DE" sz="1800" dirty="0">
                <a:latin typeface="Century Gothic" panose="020B0502020202020204" pitchFamily="34" charset="0"/>
              </a:rPr>
              <a:t>5.3.5	</a:t>
            </a:r>
            <a:r>
              <a:rPr lang="de-DE" sz="1800" b="0" dirty="0">
                <a:latin typeface="Century Gothic" panose="020B0502020202020204" pitchFamily="34" charset="0"/>
              </a:rPr>
              <a:t>Grundlegende Überlegung des Abschlussprüfers: </a:t>
            </a:r>
            <a:br>
              <a:rPr lang="de-DE" sz="1800" b="0" dirty="0">
                <a:latin typeface="Century Gothic" panose="020B0502020202020204" pitchFamily="34" charset="0"/>
              </a:rPr>
            </a:br>
            <a:r>
              <a:rPr lang="de-DE" sz="1800" b="0" dirty="0">
                <a:latin typeface="Century Gothic" panose="020B0502020202020204" pitchFamily="34" charset="0"/>
              </a:rPr>
              <a:t>Unternehmensspezifische Kontrollsysteme beugen Fehlern in der Rechnungslegung und im Abschluss vor</a:t>
            </a:r>
          </a:p>
        </p:txBody>
      </p:sp>
    </p:spTree>
    <p:extLst>
      <p:ext uri="{BB962C8B-B14F-4D97-AF65-F5344CB8AC3E}">
        <p14:creationId xmlns:p14="http://schemas.microsoft.com/office/powerpoint/2010/main" val="225672640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65213" y="1620376"/>
            <a:ext cx="8847211" cy="2600712"/>
          </a:xfrm>
          <a:prstGeom prst="rect">
            <a:avLst/>
          </a:prstGeom>
        </p:spPr>
        <p:txBody>
          <a:bodyPr wrap="square">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defRPr/>
            </a:pPr>
            <a:r>
              <a:rPr lang="de-DE" altLang="de-DE" sz="1600" dirty="0">
                <a:solidFill>
                  <a:srgbClr val="00B0F0"/>
                </a:solidFill>
                <a:latin typeface="Century Gothic" panose="020B0502020202020204" pitchFamily="34" charset="0"/>
                <a:sym typeface="Monotype Sorts"/>
              </a:rPr>
              <a:t>Ausgangssituation: Vorhandener Input im Unternehmen</a:t>
            </a:r>
          </a:p>
          <a:p>
            <a:pPr marL="271463" indent="0">
              <a:spcBef>
                <a:spcPts val="300"/>
              </a:spcBef>
              <a:spcAft>
                <a:spcPts val="300"/>
              </a:spcAft>
              <a:buFont typeface="Arial" panose="020B0604020202020204" pitchFamily="34" charset="0"/>
              <a:buNone/>
              <a:defRPr/>
            </a:pPr>
            <a:r>
              <a:rPr lang="de-DE" sz="1600" b="0" dirty="0">
                <a:solidFill>
                  <a:prstClr val="black"/>
                </a:solidFill>
                <a:latin typeface="Century Gothic" panose="020B0502020202020204" pitchFamily="34" charset="0"/>
              </a:rPr>
              <a:t>Prüfungspflichtige Unternehmen verfügen über</a:t>
            </a:r>
          </a:p>
          <a:p>
            <a:pPr marL="557213" indent="-285750">
              <a:spcBef>
                <a:spcPts val="300"/>
              </a:spcBef>
              <a:spcAft>
                <a:spcPts val="300"/>
              </a:spcAft>
              <a:defRPr/>
            </a:pPr>
            <a:r>
              <a:rPr lang="de-DE" sz="1600" b="0" dirty="0">
                <a:solidFill>
                  <a:prstClr val="black"/>
                </a:solidFill>
                <a:latin typeface="Century Gothic" panose="020B0502020202020204" pitchFamily="34" charset="0"/>
              </a:rPr>
              <a:t>unüberschaubare</a:t>
            </a:r>
          </a:p>
          <a:p>
            <a:pPr marL="557213" indent="-285750">
              <a:spcBef>
                <a:spcPts val="300"/>
              </a:spcBef>
              <a:spcAft>
                <a:spcPts val="300"/>
              </a:spcAft>
              <a:defRPr/>
            </a:pPr>
            <a:r>
              <a:rPr lang="de-DE" sz="1600" b="0" dirty="0">
                <a:solidFill>
                  <a:prstClr val="black"/>
                </a:solidFill>
                <a:latin typeface="Century Gothic" panose="020B0502020202020204" pitchFamily="34" charset="0"/>
              </a:rPr>
              <a:t>(</a:t>
            </a:r>
            <a:r>
              <a:rPr lang="de-DE" sz="1600" b="0" dirty="0" err="1">
                <a:solidFill>
                  <a:prstClr val="black"/>
                </a:solidFill>
                <a:latin typeface="Century Gothic" panose="020B0502020202020204" pitchFamily="34" charset="0"/>
              </a:rPr>
              <a:t>un</a:t>
            </a:r>
            <a:r>
              <a:rPr lang="de-DE" sz="1600" b="0" dirty="0">
                <a:solidFill>
                  <a:prstClr val="black"/>
                </a:solidFill>
                <a:latin typeface="Century Gothic" panose="020B0502020202020204" pitchFamily="34" charset="0"/>
              </a:rPr>
              <a:t>-)strukturierte</a:t>
            </a:r>
          </a:p>
          <a:p>
            <a:pPr marL="557213" indent="-285750">
              <a:spcBef>
                <a:spcPts val="300"/>
              </a:spcBef>
              <a:spcAft>
                <a:spcPts val="300"/>
              </a:spcAft>
              <a:defRPr/>
            </a:pPr>
            <a:r>
              <a:rPr lang="de-DE" sz="1600" b="0" dirty="0">
                <a:solidFill>
                  <a:prstClr val="black"/>
                </a:solidFill>
                <a:latin typeface="Century Gothic" panose="020B0502020202020204" pitchFamily="34" charset="0"/>
              </a:rPr>
              <a:t>umfangreiche</a:t>
            </a:r>
          </a:p>
          <a:p>
            <a:pPr marL="271463" indent="0">
              <a:spcBef>
                <a:spcPts val="300"/>
              </a:spcBef>
              <a:spcAft>
                <a:spcPts val="300"/>
              </a:spcAft>
              <a:buNone/>
              <a:defRPr/>
            </a:pPr>
            <a:r>
              <a:rPr lang="de-DE" sz="1600" dirty="0">
                <a:solidFill>
                  <a:prstClr val="black"/>
                </a:solidFill>
                <a:latin typeface="Century Gothic" panose="020B0502020202020204" pitchFamily="34" charset="0"/>
              </a:rPr>
              <a:t>Datenmengen</a:t>
            </a:r>
            <a:r>
              <a:rPr lang="de-DE" sz="1600" b="0" dirty="0">
                <a:solidFill>
                  <a:prstClr val="black"/>
                </a:solidFill>
                <a:latin typeface="Century Gothic" panose="020B0502020202020204" pitchFamily="34" charset="0"/>
              </a:rPr>
              <a:t>, die</a:t>
            </a:r>
          </a:p>
          <a:p>
            <a:pPr marL="557213" indent="-285750">
              <a:spcBef>
                <a:spcPts val="300"/>
              </a:spcBef>
              <a:spcAft>
                <a:spcPts val="300"/>
              </a:spcAft>
              <a:defRPr/>
            </a:pPr>
            <a:r>
              <a:rPr lang="de-DE" sz="1600" b="0" dirty="0">
                <a:solidFill>
                  <a:prstClr val="black"/>
                </a:solidFill>
                <a:latin typeface="Century Gothic" panose="020B0502020202020204" pitchFamily="34" charset="0"/>
              </a:rPr>
              <a:t>in ihrer Gesamtheit die Basis der Rechnungslegung bilden bzw.</a:t>
            </a:r>
          </a:p>
          <a:p>
            <a:pPr marL="557213" indent="-285750">
              <a:spcBef>
                <a:spcPts val="300"/>
              </a:spcBef>
              <a:spcAft>
                <a:spcPts val="300"/>
              </a:spcAft>
              <a:defRPr/>
            </a:pPr>
            <a:r>
              <a:rPr lang="de-DE" sz="1600" b="0" dirty="0">
                <a:solidFill>
                  <a:prstClr val="black"/>
                </a:solidFill>
                <a:latin typeface="Century Gothic" panose="020B0502020202020204" pitchFamily="34" charset="0"/>
              </a:rPr>
              <a:t>in den Jahresabschluss einfließen.</a:t>
            </a:r>
            <a:endParaRPr lang="de-DE" sz="1600" dirty="0">
              <a:solidFill>
                <a:srgbClr val="FF0000"/>
              </a:solidFill>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08720"/>
            <a:ext cx="10801350"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628650" indent="-628650">
              <a:buFont typeface="Arial" panose="020B0604020202020204" pitchFamily="34" charset="0"/>
              <a:buNone/>
            </a:pPr>
            <a:r>
              <a:rPr lang="de-DE" altLang="de-DE" dirty="0">
                <a:solidFill>
                  <a:srgbClr val="00B0F0"/>
                </a:solidFill>
                <a:latin typeface="Century Gothic" panose="020B0502020202020204" pitchFamily="34" charset="0"/>
              </a:rPr>
              <a:t>5.3.1 Vorangestellte Fragestellung: Warum ist die IKS-IT-Prüfung bei Anwendung der neuen GoA</a:t>
            </a:r>
            <a:br>
              <a:rPr lang="de-DE" altLang="de-DE" dirty="0">
                <a:solidFill>
                  <a:srgbClr val="00B0F0"/>
                </a:solidFill>
                <a:latin typeface="Century Gothic" panose="020B0502020202020204" pitchFamily="34" charset="0"/>
              </a:rPr>
            </a:br>
            <a:r>
              <a:rPr lang="de-DE" altLang="de-DE" dirty="0">
                <a:solidFill>
                  <a:srgbClr val="00B0F0"/>
                </a:solidFill>
                <a:latin typeface="Century Gothic" panose="020B0502020202020204" pitchFamily="34" charset="0"/>
              </a:rPr>
              <a:t>so bedeutend?</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838956570"/>
      </p:ext>
    </p:extLst>
  </p:cSld>
  <p:clrMapOvr>
    <a:masterClrMapping/>
  </p:clrMapOvr>
  <p:transition spd="slow"/>
</p:sld>
</file>

<file path=ppt/slides/slide1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65213" y="1418400"/>
            <a:ext cx="9423275" cy="352865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600" b="0" dirty="0">
                <a:latin typeface="Century Gothic" panose="020B0502020202020204" pitchFamily="34" charset="0"/>
              </a:rPr>
              <a:t>In den vergangenen Jahren ergab sich sukzessiv eine mengenmäßige Ausweitung des Buchungsstoffs in den Unternehmen, da </a:t>
            </a:r>
          </a:p>
          <a:p>
            <a:pPr lvl="0"/>
            <a:r>
              <a:rPr lang="de-DE" sz="1600" b="0" dirty="0">
                <a:latin typeface="Century Gothic" panose="020B0502020202020204" pitchFamily="34" charset="0"/>
              </a:rPr>
              <a:t>Buchungen zunehmend automatisiert generiert werden,</a:t>
            </a:r>
          </a:p>
          <a:p>
            <a:pPr lvl="0"/>
            <a:r>
              <a:rPr lang="de-DE" sz="1600" b="0" dirty="0">
                <a:latin typeface="Century Gothic" panose="020B0502020202020204" pitchFamily="34" charset="0"/>
              </a:rPr>
              <a:t>eine zunehmende </a:t>
            </a:r>
            <a:r>
              <a:rPr lang="de-DE" sz="1600" dirty="0">
                <a:latin typeface="Century Gothic" panose="020B0502020202020204" pitchFamily="34" charset="0"/>
              </a:rPr>
              <a:t>Digitalisierung der Prozesse </a:t>
            </a:r>
            <a:r>
              <a:rPr lang="de-DE" sz="1600" b="0" dirty="0">
                <a:latin typeface="Century Gothic" panose="020B0502020202020204" pitchFamily="34" charset="0"/>
              </a:rPr>
              <a:t>in den Unternehmen erfolgt,</a:t>
            </a:r>
          </a:p>
          <a:p>
            <a:pPr lvl="0"/>
            <a:r>
              <a:rPr lang="de-DE" sz="1600" b="0" dirty="0">
                <a:latin typeface="Century Gothic" panose="020B0502020202020204" pitchFamily="34" charset="0"/>
              </a:rPr>
              <a:t>die </a:t>
            </a:r>
            <a:r>
              <a:rPr lang="de-DE" sz="1600" dirty="0">
                <a:latin typeface="Century Gothic" panose="020B0502020202020204" pitchFamily="34" charset="0"/>
              </a:rPr>
              <a:t>Anzahl</a:t>
            </a:r>
            <a:r>
              <a:rPr lang="de-DE" sz="1600" b="0" dirty="0">
                <a:latin typeface="Century Gothic" panose="020B0502020202020204" pitchFamily="34" charset="0"/>
              </a:rPr>
              <a:t> der Buchungstransaktionen </a:t>
            </a:r>
            <a:r>
              <a:rPr lang="de-DE" sz="1600" dirty="0">
                <a:latin typeface="Century Gothic" panose="020B0502020202020204" pitchFamily="34" charset="0"/>
              </a:rPr>
              <a:t>steigt</a:t>
            </a:r>
            <a:r>
              <a:rPr lang="de-DE" sz="1600" b="0" dirty="0">
                <a:latin typeface="Century Gothic" panose="020B0502020202020204" pitchFamily="34" charset="0"/>
              </a:rPr>
              <a:t>,</a:t>
            </a:r>
          </a:p>
          <a:p>
            <a:pPr lvl="0"/>
            <a:r>
              <a:rPr lang="de-DE" sz="1600" b="0" dirty="0">
                <a:latin typeface="Century Gothic" panose="020B0502020202020204" pitchFamily="34" charset="0"/>
              </a:rPr>
              <a:t>der Einsatz </a:t>
            </a:r>
            <a:r>
              <a:rPr lang="de-DE" sz="1600" dirty="0">
                <a:latin typeface="Century Gothic" panose="020B0502020202020204" pitchFamily="34" charset="0"/>
              </a:rPr>
              <a:t>unterschiedlichster IT-Anwendungen </a:t>
            </a:r>
            <a:r>
              <a:rPr lang="de-DE" sz="1600" b="0" dirty="0">
                <a:latin typeface="Century Gothic" panose="020B0502020202020204" pitchFamily="34" charset="0"/>
              </a:rPr>
              <a:t>zunimmt, </a:t>
            </a:r>
          </a:p>
          <a:p>
            <a:pPr lvl="0"/>
            <a:r>
              <a:rPr lang="de-DE" sz="1600" b="0" dirty="0">
                <a:latin typeface="Century Gothic" panose="020B0502020202020204" pitchFamily="34" charset="0"/>
              </a:rPr>
              <a:t>die Notwendigkeit zum</a:t>
            </a:r>
          </a:p>
          <a:p>
            <a:pPr lvl="1">
              <a:buFont typeface="Courier New" panose="02070309020205020404" pitchFamily="49" charset="0"/>
              <a:buChar char="o"/>
            </a:pPr>
            <a:r>
              <a:rPr lang="de-DE" sz="1600" b="0" dirty="0">
                <a:latin typeface="Century Gothic" panose="020B0502020202020204" pitchFamily="34" charset="0"/>
              </a:rPr>
              <a:t>Austausch</a:t>
            </a:r>
          </a:p>
          <a:p>
            <a:pPr lvl="1">
              <a:buFont typeface="Courier New" panose="02070309020205020404" pitchFamily="49" charset="0"/>
              <a:buChar char="o"/>
            </a:pPr>
            <a:r>
              <a:rPr lang="de-DE" sz="1600" b="0" dirty="0">
                <a:latin typeface="Century Gothic" panose="020B0502020202020204" pitchFamily="34" charset="0"/>
              </a:rPr>
              <a:t>Upgrade von IT-Anwendungen</a:t>
            </a:r>
          </a:p>
          <a:p>
            <a:pPr marL="0" indent="360363">
              <a:buNone/>
            </a:pPr>
            <a:r>
              <a:rPr lang="de-DE" sz="1600" b="0" dirty="0">
                <a:latin typeface="Century Gothic" panose="020B0502020202020204" pitchFamily="34" charset="0"/>
              </a:rPr>
              <a:t>in immer </a:t>
            </a:r>
            <a:r>
              <a:rPr lang="de-DE" sz="1600" dirty="0">
                <a:latin typeface="Century Gothic" panose="020B0502020202020204" pitchFamily="34" charset="0"/>
              </a:rPr>
              <a:t>kürzeren Zeitabständen </a:t>
            </a:r>
            <a:r>
              <a:rPr lang="de-DE" sz="1600" b="0" dirty="0">
                <a:latin typeface="Century Gothic" panose="020B0502020202020204" pitchFamily="34" charset="0"/>
              </a:rPr>
              <a:t>notwendig ist, und</a:t>
            </a:r>
          </a:p>
          <a:p>
            <a:pPr lvl="0"/>
            <a:r>
              <a:rPr lang="de-DE" sz="1600" dirty="0">
                <a:latin typeface="Century Gothic" panose="020B0502020202020204" pitchFamily="34" charset="0"/>
              </a:rPr>
              <a:t>Buchungsbelege</a:t>
            </a:r>
            <a:r>
              <a:rPr lang="de-DE" sz="1600" b="0" dirty="0">
                <a:latin typeface="Century Gothic" panose="020B0502020202020204" pitchFamily="34" charset="0"/>
              </a:rPr>
              <a:t> zunehmend nur noch in digitaler Form verfügbar sind.</a:t>
            </a:r>
          </a:p>
          <a:p>
            <a:pPr marL="271463" indent="0">
              <a:spcBef>
                <a:spcPts val="300"/>
              </a:spcBef>
              <a:spcAft>
                <a:spcPts val="300"/>
              </a:spcAft>
              <a:buFont typeface="Arial" panose="020B0604020202020204" pitchFamily="34" charset="0"/>
              <a:buNone/>
              <a:defRPr/>
            </a:pPr>
            <a:endParaRPr lang="de-DE" sz="1600" dirty="0">
              <a:solidFill>
                <a:srgbClr val="FF0000"/>
              </a:solidFill>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16918"/>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5.3.2 Trend: Buchungen, größere Datenmengen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2545650222"/>
      </p:ext>
    </p:extLst>
  </p:cSld>
  <p:clrMapOvr>
    <a:masterClrMapping/>
  </p:clrMapOvr>
  <p:transition spd="slow"/>
</p:sld>
</file>

<file path=ppt/slides/slide1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232200" cy="482439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600"/>
              </a:spcBef>
              <a:spcAft>
                <a:spcPts val="0"/>
              </a:spcAft>
              <a:buNone/>
            </a:pPr>
            <a:r>
              <a:rPr lang="de-DE" sz="1600" b="0" dirty="0">
                <a:latin typeface="Century Gothic" panose="020B0502020202020204" pitchFamily="34" charset="0"/>
              </a:rPr>
              <a:t>Der Abschlussprüfer hat ein Prüfungsurteil abzugeben, dass der Jahresabschluss und die Rechnungslegung mit hinreichender </a:t>
            </a:r>
            <a:r>
              <a:rPr lang="de-DE" sz="1600" dirty="0">
                <a:latin typeface="Century Gothic" panose="020B0502020202020204" pitchFamily="34" charset="0"/>
              </a:rPr>
              <a:t>Sicherheit frei von wesentlichen falschen Darstellungen </a:t>
            </a:r>
            <a:r>
              <a:rPr lang="de-DE" sz="1600" b="0" dirty="0">
                <a:latin typeface="Century Gothic" panose="020B0502020202020204" pitchFamily="34" charset="0"/>
              </a:rPr>
              <a:t>sind. </a:t>
            </a:r>
            <a:br>
              <a:rPr lang="de-DE" sz="1600" b="0" dirty="0">
                <a:latin typeface="Century Gothic" panose="020B0502020202020204" pitchFamily="34" charset="0"/>
              </a:rPr>
            </a:br>
            <a:endParaRPr lang="de-DE" sz="1600" b="0" dirty="0">
              <a:latin typeface="Century Gothic" panose="020B0502020202020204" pitchFamily="34" charset="0"/>
            </a:endParaRPr>
          </a:p>
          <a:p>
            <a:pPr marL="0" indent="0">
              <a:spcBef>
                <a:spcPts val="600"/>
              </a:spcBef>
              <a:spcAft>
                <a:spcPts val="0"/>
              </a:spcAft>
              <a:buNone/>
            </a:pPr>
            <a:r>
              <a:rPr lang="de-DE" sz="1600" b="0" dirty="0">
                <a:latin typeface="Century Gothic" panose="020B0502020202020204" pitchFamily="34" charset="0"/>
              </a:rPr>
              <a:t>Der Abschlussprüfer befindet sich im </a:t>
            </a:r>
            <a:r>
              <a:rPr lang="de-DE" sz="1600" dirty="0">
                <a:latin typeface="Century Gothic" panose="020B0502020202020204" pitchFamily="34" charset="0"/>
              </a:rPr>
              <a:t>Spannungsfeld</a:t>
            </a:r>
            <a:r>
              <a:rPr lang="de-DE" sz="1600" b="0" dirty="0">
                <a:latin typeface="Century Gothic" panose="020B0502020202020204" pitchFamily="34" charset="0"/>
              </a:rPr>
              <a:t>, dass er </a:t>
            </a:r>
          </a:p>
          <a:p>
            <a:pPr lvl="0">
              <a:spcBef>
                <a:spcPts val="300"/>
              </a:spcBef>
              <a:spcAft>
                <a:spcPts val="300"/>
              </a:spcAft>
            </a:pPr>
            <a:r>
              <a:rPr lang="de-DE" sz="1600" dirty="0">
                <a:latin typeface="Century Gothic" panose="020B0502020202020204" pitchFamily="34" charset="0"/>
              </a:rPr>
              <a:t>seitens des Mandanten </a:t>
            </a:r>
            <a:r>
              <a:rPr lang="de-DE" sz="1600" b="0" dirty="0">
                <a:latin typeface="Century Gothic" panose="020B0502020202020204" pitchFamily="34" charset="0"/>
              </a:rPr>
              <a:t>mit </a:t>
            </a:r>
          </a:p>
          <a:p>
            <a:pPr lvl="1">
              <a:spcBef>
                <a:spcPts val="300"/>
              </a:spcBef>
              <a:spcAft>
                <a:spcPts val="300"/>
              </a:spcAft>
              <a:buFont typeface="Courier New" panose="02070309020205020404" pitchFamily="49" charset="0"/>
              <a:buChar char="o"/>
            </a:pPr>
            <a:r>
              <a:rPr lang="de-DE" sz="1600" b="0" dirty="0">
                <a:latin typeface="Century Gothic" panose="020B0502020202020204" pitchFamily="34" charset="0"/>
              </a:rPr>
              <a:t>immer größeren Datenmengen und </a:t>
            </a:r>
          </a:p>
          <a:p>
            <a:pPr lvl="1">
              <a:spcBef>
                <a:spcPts val="300"/>
              </a:spcBef>
              <a:spcAft>
                <a:spcPts val="300"/>
              </a:spcAft>
              <a:buFont typeface="Courier New" panose="02070309020205020404" pitchFamily="49" charset="0"/>
              <a:buChar char="o"/>
            </a:pPr>
            <a:r>
              <a:rPr lang="de-DE" sz="1600" b="0" dirty="0">
                <a:latin typeface="Century Gothic" panose="020B0502020202020204" pitchFamily="34" charset="0"/>
              </a:rPr>
              <a:t>interagierenden IT-Systemen und </a:t>
            </a:r>
          </a:p>
          <a:p>
            <a:pPr lvl="1">
              <a:spcBef>
                <a:spcPts val="300"/>
              </a:spcBef>
              <a:spcAft>
                <a:spcPts val="300"/>
              </a:spcAft>
              <a:buFont typeface="Courier New" panose="02070309020205020404" pitchFamily="49" charset="0"/>
              <a:buChar char="o"/>
            </a:pPr>
            <a:r>
              <a:rPr lang="de-DE" sz="1600" b="0" dirty="0">
                <a:latin typeface="Century Gothic" panose="020B0502020202020204" pitchFamily="34" charset="0"/>
              </a:rPr>
              <a:t>komplexeren Sachverhalten </a:t>
            </a:r>
          </a:p>
          <a:p>
            <a:pPr marL="0" indent="0">
              <a:spcBef>
                <a:spcPts val="300"/>
              </a:spcBef>
              <a:spcAft>
                <a:spcPts val="300"/>
              </a:spcAft>
              <a:buNone/>
            </a:pPr>
            <a:r>
              <a:rPr lang="de-DE" sz="1600" b="0" dirty="0">
                <a:latin typeface="Century Gothic" panose="020B0502020202020204" pitchFamily="34" charset="0"/>
              </a:rPr>
              <a:t>konfrontiert wird und zugleich </a:t>
            </a:r>
          </a:p>
          <a:p>
            <a:pPr lvl="0">
              <a:spcBef>
                <a:spcPts val="300"/>
              </a:spcBef>
              <a:spcAft>
                <a:spcPts val="300"/>
              </a:spcAft>
            </a:pPr>
            <a:r>
              <a:rPr lang="de-DE" sz="1600" dirty="0">
                <a:latin typeface="Century Gothic" panose="020B0502020202020204" pitchFamily="34" charset="0"/>
              </a:rPr>
              <a:t>intern in seinen Verwaltungsabteilungen einem enormen </a:t>
            </a:r>
          </a:p>
          <a:p>
            <a:pPr lvl="1">
              <a:spcBef>
                <a:spcPts val="300"/>
              </a:spcBef>
              <a:spcAft>
                <a:spcPts val="300"/>
              </a:spcAft>
              <a:buFont typeface="Courier New" panose="02070309020205020404" pitchFamily="49" charset="0"/>
              <a:buChar char="o"/>
            </a:pPr>
            <a:r>
              <a:rPr lang="de-DE" sz="1600" b="0" dirty="0">
                <a:latin typeface="Century Gothic" panose="020B0502020202020204" pitchFamily="34" charset="0"/>
              </a:rPr>
              <a:t>Zeitdruck</a:t>
            </a:r>
          </a:p>
          <a:p>
            <a:pPr lvl="1">
              <a:spcBef>
                <a:spcPts val="300"/>
              </a:spcBef>
              <a:spcAft>
                <a:spcPts val="300"/>
              </a:spcAft>
              <a:buFont typeface="Courier New" panose="02070309020205020404" pitchFamily="49" charset="0"/>
              <a:buChar char="o"/>
            </a:pPr>
            <a:r>
              <a:rPr lang="de-DE" sz="1600" b="0" dirty="0">
                <a:latin typeface="Century Gothic" panose="020B0502020202020204" pitchFamily="34" charset="0"/>
              </a:rPr>
              <a:t>Kostendruck und </a:t>
            </a:r>
          </a:p>
          <a:p>
            <a:pPr lvl="1">
              <a:spcBef>
                <a:spcPts val="300"/>
              </a:spcBef>
              <a:spcAft>
                <a:spcPts val="300"/>
              </a:spcAft>
              <a:buFont typeface="Courier New" panose="02070309020205020404" pitchFamily="49" charset="0"/>
              <a:buChar char="o"/>
            </a:pPr>
            <a:r>
              <a:rPr lang="de-DE" sz="1600" b="0" dirty="0">
                <a:latin typeface="Century Gothic" panose="020B0502020202020204" pitchFamily="34" charset="0"/>
              </a:rPr>
              <a:t>Fachkräftemangel </a:t>
            </a:r>
          </a:p>
          <a:p>
            <a:pPr marL="0" indent="0">
              <a:spcBef>
                <a:spcPts val="300"/>
              </a:spcBef>
              <a:spcAft>
                <a:spcPts val="300"/>
              </a:spcAft>
              <a:buNone/>
            </a:pPr>
            <a:r>
              <a:rPr lang="de-DE" sz="1600" b="0" dirty="0">
                <a:latin typeface="Century Gothic" panose="020B0502020202020204" pitchFamily="34" charset="0"/>
              </a:rPr>
              <a:t>ausgesetzt ist. </a:t>
            </a:r>
          </a:p>
          <a:p>
            <a:pPr marL="271463" indent="0">
              <a:spcBef>
                <a:spcPts val="300"/>
              </a:spcBef>
              <a:spcAft>
                <a:spcPts val="300"/>
              </a:spcAft>
              <a:buFont typeface="Arial" panose="020B0604020202020204" pitchFamily="34" charset="0"/>
              <a:buNone/>
              <a:defRPr/>
            </a:pPr>
            <a:endParaRPr lang="de-DE" sz="1600" b="0" dirty="0">
              <a:solidFill>
                <a:srgbClr val="FF0000"/>
              </a:solidFill>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08720"/>
            <a:ext cx="1080135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5.3.3 Prüfungsurteil zum Jahresabschluss des Unternehmens: Vom Abschlussprüfer geforderter Output</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1647177056"/>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5AB15E81-6A0F-4C19-9D4F-926DCE595AD4}"/>
              </a:ext>
            </a:extLst>
          </p:cNvPr>
          <p:cNvSpPr txBox="1">
            <a:spLocks/>
          </p:cNvSpPr>
          <p:nvPr/>
        </p:nvSpPr>
        <p:spPr bwMode="auto">
          <a:xfrm>
            <a:off x="911225" y="868363"/>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endPar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endParaRPr>
          </a:p>
        </p:txBody>
      </p:sp>
      <p:sp>
        <p:nvSpPr>
          <p:cNvPr id="10" name="Textfeld 9">
            <a:extLst>
              <a:ext uri="{FF2B5EF4-FFF2-40B4-BE49-F238E27FC236}">
                <a16:creationId xmlns:a16="http://schemas.microsoft.com/office/drawing/2014/main" id="{C79DDC63-5ACF-4CD6-83BA-A8AEAD14A08C}"/>
              </a:ext>
            </a:extLst>
          </p:cNvPr>
          <p:cNvSpPr txBox="1"/>
          <p:nvPr/>
        </p:nvSpPr>
        <p:spPr>
          <a:xfrm>
            <a:off x="1065213" y="1418400"/>
            <a:ext cx="9423275" cy="2539157"/>
          </a:xfrm>
          <a:prstGeom prst="rect">
            <a:avLst/>
          </a:prstGeom>
          <a:noFill/>
        </p:spPr>
        <p:txBody>
          <a:bodyPr wrap="square" lIns="0" tIns="0" rIns="0" bIns="0">
            <a:spAutoFit/>
          </a:bodyPr>
          <a:lstStyle/>
          <a:p>
            <a:pPr marL="276225" lvl="1" indent="-266700" eaLnBrk="1" hangingPunct="1">
              <a:spcBef>
                <a:spcPts val="300"/>
              </a:spcBef>
              <a:spcAft>
                <a:spcPts val="300"/>
              </a:spcAft>
              <a:buFont typeface="Arial" panose="020B0604020202020204" pitchFamily="34" charset="0"/>
              <a:buChar char="•"/>
              <a:defRPr/>
            </a:pPr>
            <a:r>
              <a:rPr lang="de-DE" altLang="de-DE" dirty="0">
                <a:latin typeface="Century Gothic" panose="020B0502020202020204" pitchFamily="34" charset="0"/>
                <a:ea typeface="Verdana" panose="020B0604030504040204" pitchFamily="34" charset="0"/>
                <a:cs typeface="Verdana" panose="020B0604030504040204" pitchFamily="34" charset="0"/>
              </a:rPr>
              <a:t>Umfang der Prüfungshandlungen</a:t>
            </a:r>
          </a:p>
          <a:p>
            <a:pPr marL="552450" lvl="1" indent="-28575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Systemprüfungen (IKS- und IT-Prüfungshandlungen) und aussagebezogene Prüfungshandlungen sind aufeinander aufbauend vorzunehmen, d. h. aussagebezogene Prüfungshandlungen sind insbesondere dann durchzuführen, wenn mit den IKS- und IT-Kontrollen keine hinreichende Sicherheit erzielt werden kann</a:t>
            </a:r>
            <a:endParaRPr lang="de-DE" altLang="de-DE" b="0" dirty="0">
              <a:highlight>
                <a:srgbClr val="FFFF00"/>
              </a:highlight>
              <a:latin typeface="Century Gothic" panose="020B0502020202020204" pitchFamily="34" charset="0"/>
              <a:ea typeface="Verdana" panose="020B0604030504040204" pitchFamily="34" charset="0"/>
              <a:cs typeface="Verdana" panose="020B0604030504040204" pitchFamily="34" charset="0"/>
            </a:endParaRPr>
          </a:p>
          <a:p>
            <a:pPr marL="552450" lvl="1" indent="-28575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Nur in Ausnahmefällen können aussagebezogene Prüfungshandlungen für die Beurteilung eines Prüffelds ausreichend sein</a:t>
            </a:r>
          </a:p>
          <a:p>
            <a:pPr marL="552450" lvl="1" indent="-28575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Einsatz und Umfang der Prüfungshandlungen werden durch das Risikomodells nach ISA [DE] 315 (</a:t>
            </a:r>
            <a:r>
              <a:rPr lang="de-DE" altLang="de-DE" b="0" dirty="0" err="1">
                <a:latin typeface="Century Gothic" panose="020B0502020202020204" pitchFamily="34" charset="0"/>
                <a:ea typeface="Verdana" panose="020B0604030504040204" pitchFamily="34" charset="0"/>
                <a:cs typeface="Verdana" panose="020B0604030504040204" pitchFamily="34" charset="0"/>
              </a:rPr>
              <a:t>revised</a:t>
            </a:r>
            <a:r>
              <a:rPr lang="de-DE" altLang="de-DE" b="0" dirty="0">
                <a:latin typeface="Century Gothic" panose="020B0502020202020204" pitchFamily="34" charset="0"/>
                <a:ea typeface="Verdana" panose="020B0604030504040204" pitchFamily="34" charset="0"/>
                <a:cs typeface="Verdana" panose="020B0604030504040204" pitchFamily="34" charset="0"/>
              </a:rPr>
              <a:t> 2019) bestimmt</a:t>
            </a:r>
          </a:p>
        </p:txBody>
      </p:sp>
      <p:sp>
        <p:nvSpPr>
          <p:cNvPr id="9" name="Textfeld 1">
            <a:extLst>
              <a:ext uri="{FF2B5EF4-FFF2-40B4-BE49-F238E27FC236}">
                <a16:creationId xmlns:a16="http://schemas.microsoft.com/office/drawing/2014/main" id="{7D08F452-6A03-49A8-A429-2843AA2269D2}"/>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6" name="Rectangle 2">
            <a:extLst>
              <a:ext uri="{FF2B5EF4-FFF2-40B4-BE49-F238E27FC236}">
                <a16:creationId xmlns:a16="http://schemas.microsoft.com/office/drawing/2014/main" id="{1D512346-6365-4B4A-B2E8-D58CB6495506}"/>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1.1.5 Prüfungsdurchführung; Forts.</a:t>
            </a:r>
          </a:p>
        </p:txBody>
      </p:sp>
    </p:spTree>
    <p:extLst>
      <p:ext uri="{BB962C8B-B14F-4D97-AF65-F5344CB8AC3E}">
        <p14:creationId xmlns:p14="http://schemas.microsoft.com/office/powerpoint/2010/main" val="3566096058"/>
      </p:ext>
    </p:extLst>
  </p:cSld>
  <p:clrMapOvr>
    <a:masterClrMapping/>
  </p:clrMapOvr>
  <p:transition spd="slow"/>
</p:sld>
</file>

<file path=ppt/slides/slide1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5.3.3 Prüfungsurteil zum Jahresabschluss des Unternehmens: Vom Abschlussprüfer geforderter Output;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48652" y="166441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3" name="Grafik 2">
            <a:extLst>
              <a:ext uri="{FF2B5EF4-FFF2-40B4-BE49-F238E27FC236}">
                <a16:creationId xmlns:a16="http://schemas.microsoft.com/office/drawing/2014/main" id="{0970FF21-E389-40A6-8295-086257FEC3EA}"/>
              </a:ext>
            </a:extLst>
          </p:cNvPr>
          <p:cNvPicPr>
            <a:picLocks noChangeAspect="1"/>
          </p:cNvPicPr>
          <p:nvPr/>
        </p:nvPicPr>
        <p:blipFill>
          <a:blip r:embed="rId3"/>
          <a:stretch>
            <a:fillRect/>
          </a:stretch>
        </p:blipFill>
        <p:spPr>
          <a:xfrm>
            <a:off x="1559496" y="1387328"/>
            <a:ext cx="6954699" cy="4809495"/>
          </a:xfrm>
          <a:prstGeom prst="rect">
            <a:avLst/>
          </a:prstGeom>
        </p:spPr>
      </p:pic>
    </p:spTree>
    <p:extLst>
      <p:ext uri="{BB962C8B-B14F-4D97-AF65-F5344CB8AC3E}">
        <p14:creationId xmlns:p14="http://schemas.microsoft.com/office/powerpoint/2010/main" val="2769530107"/>
      </p:ext>
    </p:extLst>
  </p:cSld>
  <p:clrMapOvr>
    <a:masterClrMapping/>
  </p:clrMapOvr>
  <p:transition spd="slow"/>
</p:sld>
</file>

<file path=ppt/slides/slide1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721720" cy="452123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latin typeface="Century Gothic" panose="020B0502020202020204" pitchFamily="34" charset="0"/>
              </a:rPr>
              <a:t>Wie dieses Spannungsfeld konkret entschärft wird, bleibt jedem Abschlussprüfer grundsätzlich selbst überlassen.</a:t>
            </a:r>
          </a:p>
          <a:p>
            <a:pPr marL="0" indent="0">
              <a:spcBef>
                <a:spcPts val="300"/>
              </a:spcBef>
              <a:spcAft>
                <a:spcPts val="300"/>
              </a:spcAft>
              <a:buNone/>
            </a:pPr>
            <a:r>
              <a:rPr lang="de-DE" sz="1600" b="0" dirty="0">
                <a:latin typeface="Century Gothic" panose="020B0502020202020204" pitchFamily="34" charset="0"/>
              </a:rPr>
              <a:t>Grundsätzlich gibt es zwei Extrempositionen: </a:t>
            </a:r>
          </a:p>
          <a:p>
            <a:r>
              <a:rPr lang="de-DE" sz="1600" dirty="0">
                <a:solidFill>
                  <a:srgbClr val="00B0F0"/>
                </a:solidFill>
                <a:latin typeface="Century Gothic" panose="020B0502020202020204" pitchFamily="34" charset="0"/>
              </a:rPr>
              <a:t>Weg 1: IKS außer Acht lassen (= Irrweg)</a:t>
            </a:r>
          </a:p>
          <a:p>
            <a:pPr lvl="1">
              <a:spcBef>
                <a:spcPts val="300"/>
              </a:spcBef>
              <a:spcAft>
                <a:spcPts val="300"/>
              </a:spcAft>
              <a:buFont typeface="Courier New" panose="02070309020205020404" pitchFamily="49" charset="0"/>
              <a:buChar char="o"/>
            </a:pPr>
            <a:r>
              <a:rPr lang="de-DE" sz="1600" b="0" dirty="0">
                <a:latin typeface="Century Gothic" panose="020B0502020202020204" pitchFamily="34" charset="0"/>
              </a:rPr>
              <a:t>Der Abschlussprüfer muss </a:t>
            </a:r>
            <a:r>
              <a:rPr lang="de-DE" sz="1600" dirty="0">
                <a:latin typeface="Century Gothic" panose="020B0502020202020204" pitchFamily="34" charset="0"/>
              </a:rPr>
              <a:t>die erforderliche Prüfungssicherheit alleine durch eigene Prüfungshandlungen erreichen</a:t>
            </a:r>
            <a:r>
              <a:rPr lang="de-DE" sz="1600" b="0" dirty="0">
                <a:latin typeface="Century Gothic" panose="020B0502020202020204" pitchFamily="34" charset="0"/>
              </a:rPr>
              <a:t>.</a:t>
            </a:r>
          </a:p>
          <a:p>
            <a:pPr lvl="1">
              <a:spcBef>
                <a:spcPts val="300"/>
              </a:spcBef>
              <a:spcAft>
                <a:spcPts val="300"/>
              </a:spcAft>
              <a:buFont typeface="Courier New" panose="02070309020205020404" pitchFamily="49" charset="0"/>
              <a:buChar char="o"/>
            </a:pPr>
            <a:r>
              <a:rPr lang="de-DE" sz="1600" b="0" dirty="0">
                <a:latin typeface="Century Gothic" panose="020B0502020202020204" pitchFamily="34" charset="0"/>
              </a:rPr>
              <a:t>Dies wird in der Realität im Regelfall aus Wirtschaftlichkeitsgesichtspunkten und Budgetgründen</a:t>
            </a:r>
            <a:br>
              <a:rPr lang="de-DE" sz="1600" b="0" dirty="0">
                <a:latin typeface="Century Gothic" panose="020B0502020202020204" pitchFamily="34" charset="0"/>
              </a:rPr>
            </a:br>
            <a:r>
              <a:rPr lang="de-DE" sz="1600" b="0" dirty="0">
                <a:latin typeface="Century Gothic" panose="020B0502020202020204" pitchFamily="34" charset="0"/>
              </a:rPr>
              <a:t>nicht umsetzbar sein.</a:t>
            </a:r>
          </a:p>
          <a:p>
            <a:pPr marL="342900" lvl="1" indent="-342900">
              <a:buFont typeface="Arial" panose="020B0604020202020204" pitchFamily="34" charset="0"/>
              <a:buChar char="•"/>
            </a:pPr>
            <a:r>
              <a:rPr lang="de-DE" sz="1600" dirty="0">
                <a:solidFill>
                  <a:srgbClr val="00B0F0"/>
                </a:solidFill>
                <a:latin typeface="Century Gothic" panose="020B0502020202020204" pitchFamily="34" charset="0"/>
              </a:rPr>
              <a:t>Weg 2: Kontrollaktivitäten des Mandanten nutzen</a:t>
            </a:r>
          </a:p>
          <a:p>
            <a:pPr lvl="1">
              <a:spcBef>
                <a:spcPts val="300"/>
              </a:spcBef>
              <a:spcAft>
                <a:spcPts val="300"/>
              </a:spcAft>
              <a:buFont typeface="Courier New" panose="02070309020205020404" pitchFamily="49" charset="0"/>
              <a:buChar char="o"/>
            </a:pPr>
            <a:r>
              <a:rPr lang="de-DE" sz="1600" b="0" dirty="0">
                <a:latin typeface="Century Gothic" panose="020B0502020202020204" pitchFamily="34" charset="0"/>
              </a:rPr>
              <a:t>Zur Beurteilung der Ordnungsmäßigkeit der Rechnungslegung macht sich der Abschlussprüfer</a:t>
            </a:r>
            <a:br>
              <a:rPr lang="de-DE" sz="1600" b="0" dirty="0">
                <a:latin typeface="Century Gothic" panose="020B0502020202020204" pitchFamily="34" charset="0"/>
              </a:rPr>
            </a:br>
            <a:r>
              <a:rPr lang="de-DE" sz="1600" b="0" dirty="0">
                <a:latin typeface="Century Gothic" panose="020B0502020202020204" pitchFamily="34" charset="0"/>
              </a:rPr>
              <a:t>die implementierten </a:t>
            </a:r>
            <a:r>
              <a:rPr lang="de-DE" sz="1600" dirty="0">
                <a:latin typeface="Century Gothic" panose="020B0502020202020204" pitchFamily="34" charset="0"/>
              </a:rPr>
              <a:t>Kontrollaktivitäten des Mandanten zu Nutze</a:t>
            </a:r>
            <a:r>
              <a:rPr lang="de-DE" sz="1600" b="0" dirty="0">
                <a:latin typeface="Century Gothic" panose="020B0502020202020204" pitchFamily="34" charset="0"/>
              </a:rPr>
              <a:t>.</a:t>
            </a:r>
          </a:p>
          <a:p>
            <a:pPr lvl="1">
              <a:buFont typeface="Courier New" panose="02070309020205020404" pitchFamily="49" charset="0"/>
              <a:buChar char="o"/>
            </a:pPr>
            <a:endParaRPr lang="de-DE" sz="1600" b="0" dirty="0">
              <a:latin typeface="Century Gothic" panose="020B0502020202020204" pitchFamily="34" charset="0"/>
            </a:endParaRPr>
          </a:p>
          <a:p>
            <a:pPr marL="0" indent="0">
              <a:buNone/>
            </a:pPr>
            <a:endParaRPr lang="de-DE" sz="1600" b="0" dirty="0">
              <a:latin typeface="Century Gothic" panose="020B0502020202020204" pitchFamily="34" charset="0"/>
            </a:endParaRPr>
          </a:p>
          <a:p>
            <a:pPr marL="271463" indent="0">
              <a:spcBef>
                <a:spcPts val="300"/>
              </a:spcBef>
              <a:spcAft>
                <a:spcPts val="300"/>
              </a:spcAft>
              <a:buFont typeface="Arial" panose="020B0604020202020204" pitchFamily="34" charset="0"/>
              <a:buNone/>
              <a:defRPr/>
            </a:pPr>
            <a:endParaRPr lang="de-DE" sz="1600" b="0" dirty="0">
              <a:solidFill>
                <a:srgbClr val="FF0000"/>
              </a:solidFill>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99625"/>
            <a:ext cx="10801350" cy="40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5.3.3 Prüfungsurteil zum Jahresabschluss des Unternehmens: Vom Abschlussprüfer geforderter Output;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286427008"/>
      </p:ext>
    </p:extLst>
  </p:cSld>
  <p:clrMapOvr>
    <a:masterClrMapping/>
  </p:clrMapOvr>
  <p:transition spd="slow"/>
</p:sld>
</file>

<file path=ppt/slides/slide1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911225" y="944563"/>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5.3.3 Prüfungsurteil zum Jahresabschluss des Unternehmens: Vom Abschlussprüfer geforderter Output;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48652" y="166441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4" name="Grafik 3">
            <a:extLst>
              <a:ext uri="{FF2B5EF4-FFF2-40B4-BE49-F238E27FC236}">
                <a16:creationId xmlns:a16="http://schemas.microsoft.com/office/drawing/2014/main" id="{5888999E-EEBA-4483-B275-C4196B7B7725}"/>
              </a:ext>
            </a:extLst>
          </p:cNvPr>
          <p:cNvPicPr>
            <a:picLocks noChangeAspect="1"/>
          </p:cNvPicPr>
          <p:nvPr/>
        </p:nvPicPr>
        <p:blipFill>
          <a:blip r:embed="rId3"/>
          <a:stretch>
            <a:fillRect/>
          </a:stretch>
        </p:blipFill>
        <p:spPr>
          <a:xfrm>
            <a:off x="1485186" y="1196752"/>
            <a:ext cx="7131094" cy="4980795"/>
          </a:xfrm>
          <a:prstGeom prst="rect">
            <a:avLst/>
          </a:prstGeom>
        </p:spPr>
      </p:pic>
    </p:spTree>
    <p:extLst>
      <p:ext uri="{BB962C8B-B14F-4D97-AF65-F5344CB8AC3E}">
        <p14:creationId xmlns:p14="http://schemas.microsoft.com/office/powerpoint/2010/main" val="4078042408"/>
      </p:ext>
    </p:extLst>
  </p:cSld>
  <p:clrMapOvr>
    <a:masterClrMapping/>
  </p:clrMapOvr>
  <p:transition spd="slow"/>
</p:sld>
</file>

<file path=ppt/slides/slide1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145656" cy="2726900"/>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600"/>
              </a:spcAft>
              <a:buNone/>
            </a:pPr>
            <a:r>
              <a:rPr lang="de-DE" sz="1600" b="0" dirty="0">
                <a:latin typeface="Century Gothic" panose="020B0502020202020204" pitchFamily="34" charset="0"/>
              </a:rPr>
              <a:t>Der Abschlussprüfer benötigt Antworten auf folgende übergeordnete, weitreichende Fragestellungen: </a:t>
            </a:r>
            <a:r>
              <a:rPr lang="de-DE" sz="1600" i="1" dirty="0">
                <a:solidFill>
                  <a:srgbClr val="FF0000"/>
                </a:solidFill>
                <a:latin typeface="Century Gothic" panose="020B0502020202020204" pitchFamily="34" charset="0"/>
              </a:rPr>
              <a:t>Inwieweit kann sich der Abschlussprüfer im speziellen Einzelfall auf relevante (IT-)Kontrollen des Unternehmens verlassen?</a:t>
            </a:r>
            <a:endParaRPr lang="de-DE" sz="1600" dirty="0">
              <a:solidFill>
                <a:srgbClr val="FF0000"/>
              </a:solidFill>
              <a:latin typeface="Century Gothic" panose="020B0502020202020204" pitchFamily="34" charset="0"/>
            </a:endParaRPr>
          </a:p>
          <a:p>
            <a:pPr marL="0" indent="0">
              <a:spcBef>
                <a:spcPts val="300"/>
              </a:spcBef>
              <a:spcAft>
                <a:spcPts val="300"/>
              </a:spcAft>
              <a:buNone/>
            </a:pPr>
            <a:r>
              <a:rPr lang="de-DE" sz="1600" dirty="0">
                <a:solidFill>
                  <a:srgbClr val="FF0000"/>
                </a:solidFill>
                <a:latin typeface="Century Gothic" panose="020B0502020202020204" pitchFamily="34" charset="0"/>
              </a:rPr>
              <a:t>Mögliche Erkenntnisse des Abschlussprüfers:</a:t>
            </a:r>
            <a:endParaRPr lang="de-DE" sz="1600" dirty="0">
              <a:latin typeface="Century Gothic" panose="020B0502020202020204" pitchFamily="34" charset="0"/>
            </a:endParaRPr>
          </a:p>
          <a:p>
            <a:pPr>
              <a:spcBef>
                <a:spcPts val="300"/>
              </a:spcBef>
              <a:spcAft>
                <a:spcPts val="300"/>
              </a:spcAft>
            </a:pPr>
            <a:r>
              <a:rPr lang="de-DE" sz="1600" dirty="0">
                <a:latin typeface="Century Gothic" panose="020B0502020202020204" pitchFamily="34" charset="0"/>
              </a:rPr>
              <a:t>Szenario 1:</a:t>
            </a:r>
          </a:p>
          <a:p>
            <a:pPr marL="0" indent="360363">
              <a:spcBef>
                <a:spcPts val="300"/>
              </a:spcBef>
              <a:spcAft>
                <a:spcPts val="300"/>
              </a:spcAft>
              <a:buNone/>
            </a:pPr>
            <a:r>
              <a:rPr lang="de-DE" sz="1600" b="0" dirty="0">
                <a:latin typeface="Century Gothic" panose="020B0502020202020204" pitchFamily="34" charset="0"/>
              </a:rPr>
              <a:t>Relevante Kontrollen sind angemessen und wirksam.</a:t>
            </a:r>
          </a:p>
          <a:p>
            <a:pPr>
              <a:spcBef>
                <a:spcPts val="300"/>
              </a:spcBef>
              <a:spcAft>
                <a:spcPts val="300"/>
              </a:spcAft>
            </a:pPr>
            <a:r>
              <a:rPr lang="de-DE" sz="1600" dirty="0">
                <a:latin typeface="Century Gothic" panose="020B0502020202020204" pitchFamily="34" charset="0"/>
              </a:rPr>
              <a:t>Szenario 2:</a:t>
            </a:r>
          </a:p>
          <a:p>
            <a:pPr marL="0" indent="360363">
              <a:spcBef>
                <a:spcPts val="300"/>
              </a:spcBef>
              <a:spcAft>
                <a:spcPts val="300"/>
              </a:spcAft>
              <a:buNone/>
            </a:pPr>
            <a:r>
              <a:rPr lang="de-DE" sz="1600" b="0" dirty="0">
                <a:latin typeface="Century Gothic" panose="020B0502020202020204" pitchFamily="34" charset="0"/>
              </a:rPr>
              <a:t>Es liegen bedeutsame Kontrollmängel bei relevanten Kontrollen vor.</a:t>
            </a:r>
          </a:p>
          <a:p>
            <a:pPr marL="0" indent="0">
              <a:buNone/>
            </a:pP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5.3.3 Prüfungsurteil zum Jahresabschluss des Unternehmens: Vom Abschlussprüfer geforderter Output;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542719319"/>
      </p:ext>
    </p:extLst>
  </p:cSld>
  <p:clrMapOvr>
    <a:masterClrMapping/>
  </p:clrMapOvr>
  <p:transition spd="slow"/>
</p:sld>
</file>

<file path=ppt/slides/slide1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10801350" cy="2035942"/>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300"/>
              </a:spcAft>
              <a:buNone/>
            </a:pPr>
            <a:r>
              <a:rPr lang="de-DE" sz="1600" b="0" dirty="0">
                <a:latin typeface="Century Gothic" panose="020B0502020202020204" pitchFamily="34" charset="0"/>
              </a:rPr>
              <a:t>Zur Einbeziehung der IT in die Abschlussprüfung liefert ISA [DE] 315 (</a:t>
            </a:r>
            <a:r>
              <a:rPr lang="de-DE" sz="1600" b="0" dirty="0" err="1">
                <a:latin typeface="Century Gothic" panose="020B0502020202020204" pitchFamily="34" charset="0"/>
              </a:rPr>
              <a:t>Revised</a:t>
            </a:r>
            <a:r>
              <a:rPr lang="de-DE" sz="1600" b="0" dirty="0">
                <a:latin typeface="Century Gothic" panose="020B0502020202020204" pitchFamily="34" charset="0"/>
              </a:rPr>
              <a:t> 2019) praktische Hinweise zur Vorgehensweise.</a:t>
            </a:r>
          </a:p>
          <a:p>
            <a:pPr marL="0" indent="0">
              <a:spcAft>
                <a:spcPts val="300"/>
              </a:spcAft>
              <a:buNone/>
            </a:pPr>
            <a:r>
              <a:rPr lang="de-DE" sz="1600" b="0" dirty="0">
                <a:latin typeface="Century Gothic" panose="020B0502020202020204" pitchFamily="34" charset="0"/>
              </a:rPr>
              <a:t>Dabei sind </a:t>
            </a:r>
            <a:r>
              <a:rPr lang="de-DE" sz="1600" dirty="0">
                <a:solidFill>
                  <a:srgbClr val="FF0000"/>
                </a:solidFill>
                <a:latin typeface="Century Gothic" panose="020B0502020202020204" pitchFamily="34" charset="0"/>
              </a:rPr>
              <a:t>zwei</a:t>
            </a:r>
            <a:r>
              <a:rPr lang="de-DE" sz="1600" dirty="0">
                <a:latin typeface="Century Gothic" panose="020B0502020202020204" pitchFamily="34" charset="0"/>
              </a:rPr>
              <a:t> Textziffern </a:t>
            </a:r>
            <a:r>
              <a:rPr lang="de-DE" sz="1600" b="0" dirty="0">
                <a:latin typeface="Century Gothic" panose="020B0502020202020204" pitchFamily="34" charset="0"/>
              </a:rPr>
              <a:t>in den Anforderungen für die IT-Betrachtung von Bedeutung:</a:t>
            </a:r>
          </a:p>
          <a:p>
            <a:pPr marL="0" indent="0">
              <a:buNone/>
            </a:pPr>
            <a:endParaRPr lang="de-DE" sz="1600" b="0" dirty="0">
              <a:latin typeface="Century Gothic" panose="020B0502020202020204" pitchFamily="34" charset="0"/>
            </a:endParaRPr>
          </a:p>
          <a:p>
            <a:pPr marL="0" indent="0">
              <a:buNone/>
            </a:pPr>
            <a:endParaRPr lang="de-DE" sz="1600" b="0" dirty="0">
              <a:latin typeface="Century Gothic" panose="020B0502020202020204" pitchFamily="34" charset="0"/>
            </a:endParaRPr>
          </a:p>
          <a:p>
            <a:pPr marL="0" indent="0">
              <a:buNone/>
            </a:pPr>
            <a:endParaRPr lang="de-DE" sz="1600" b="0" dirty="0">
              <a:latin typeface="Century Gothic" panose="020B0502020202020204" pitchFamily="34" charset="0"/>
            </a:endParaRPr>
          </a:p>
          <a:p>
            <a:pPr marL="271463" indent="0">
              <a:spcBef>
                <a:spcPts val="300"/>
              </a:spcBef>
              <a:spcAft>
                <a:spcPts val="300"/>
              </a:spcAft>
              <a:buFont typeface="Arial" panose="020B0604020202020204" pitchFamily="34" charset="0"/>
              <a:buNone/>
              <a:defRPr/>
            </a:pPr>
            <a:endParaRPr lang="de-DE" sz="1600" b="0" dirty="0">
              <a:solidFill>
                <a:srgbClr val="FF0000"/>
              </a:solidFill>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191850"/>
            <a:ext cx="10801350" cy="2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5.3.4 Exkurs: Fachliche Verankerung der IT-Prüfung in </a:t>
            </a:r>
            <a:r>
              <a:rPr lang="de-DE" dirty="0">
                <a:solidFill>
                  <a:srgbClr val="00B0F0"/>
                </a:solidFill>
                <a:latin typeface="Century Gothic" panose="020B0502020202020204" pitchFamily="34" charset="0"/>
              </a:rPr>
              <a:t>ISA [DE] 315 (</a:t>
            </a:r>
            <a:r>
              <a:rPr lang="de-DE" dirty="0" err="1">
                <a:solidFill>
                  <a:srgbClr val="00B0F0"/>
                </a:solidFill>
                <a:latin typeface="Century Gothic" panose="020B0502020202020204" pitchFamily="34" charset="0"/>
              </a:rPr>
              <a:t>Revised</a:t>
            </a:r>
            <a:r>
              <a:rPr lang="de-DE" dirty="0">
                <a:solidFill>
                  <a:srgbClr val="00B0F0"/>
                </a:solidFill>
                <a:latin typeface="Century Gothic" panose="020B0502020202020204" pitchFamily="34" charset="0"/>
              </a:rPr>
              <a:t> 2019)</a:t>
            </a:r>
          </a:p>
          <a:p>
            <a:pPr>
              <a:buFont typeface="Arial" panose="020B0604020202020204" pitchFamily="34" charset="0"/>
              <a:buNone/>
            </a:pPr>
            <a:endParaRPr lang="de-DE" altLang="de-DE" dirty="0">
              <a:solidFill>
                <a:srgbClr val="00B0F0"/>
              </a:solidFill>
              <a:latin typeface="Century Gothic" panose="020B0502020202020204" pitchFamily="34" charset="0"/>
            </a:endParaRP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graphicFrame>
        <p:nvGraphicFramePr>
          <p:cNvPr id="2" name="Tabelle 1">
            <a:extLst>
              <a:ext uri="{FF2B5EF4-FFF2-40B4-BE49-F238E27FC236}">
                <a16:creationId xmlns:a16="http://schemas.microsoft.com/office/drawing/2014/main" id="{2B011A9C-F511-4DAB-AAE1-FDF9F32E739C}"/>
              </a:ext>
            </a:extLst>
          </p:cNvPr>
          <p:cNvGraphicFramePr>
            <a:graphicFrameLocks noGrp="1"/>
          </p:cNvGraphicFramePr>
          <p:nvPr>
            <p:extLst>
              <p:ext uri="{D42A27DB-BD31-4B8C-83A1-F6EECF244321}">
                <p14:modId xmlns:p14="http://schemas.microsoft.com/office/powerpoint/2010/main" val="764329488"/>
              </p:ext>
            </p:extLst>
          </p:nvPr>
        </p:nvGraphicFramePr>
        <p:xfrm>
          <a:off x="1054800" y="2502148"/>
          <a:ext cx="4968552" cy="1358900"/>
        </p:xfrm>
        <a:graphic>
          <a:graphicData uri="http://schemas.openxmlformats.org/drawingml/2006/table">
            <a:tbl>
              <a:tblPr firstRow="1" firstCol="1" bandRow="1">
                <a:tableStyleId>{5C22544A-7EE6-4342-B048-85BDC9FD1C3A}</a:tableStyleId>
              </a:tblPr>
              <a:tblGrid>
                <a:gridCol w="2601016">
                  <a:extLst>
                    <a:ext uri="{9D8B030D-6E8A-4147-A177-3AD203B41FA5}">
                      <a16:colId xmlns:a16="http://schemas.microsoft.com/office/drawing/2014/main" val="3326378180"/>
                    </a:ext>
                  </a:extLst>
                </a:gridCol>
                <a:gridCol w="2367536">
                  <a:extLst>
                    <a:ext uri="{9D8B030D-6E8A-4147-A177-3AD203B41FA5}">
                      <a16:colId xmlns:a16="http://schemas.microsoft.com/office/drawing/2014/main" val="1815119631"/>
                    </a:ext>
                  </a:extLst>
                </a:gridCol>
              </a:tblGrid>
              <a:tr h="0">
                <a:tc>
                  <a:txBody>
                    <a:bodyPr/>
                    <a:lstStyle/>
                    <a:p>
                      <a:pPr marL="540385" algn="ctr">
                        <a:spcBef>
                          <a:spcPts val="600"/>
                        </a:spcBef>
                        <a:spcAft>
                          <a:spcPts val="0"/>
                        </a:spcAft>
                      </a:pPr>
                      <a:r>
                        <a:rPr lang="de-DE" sz="1000" dirty="0">
                          <a:effectLst/>
                          <a:highlight>
                            <a:srgbClr val="FF0000"/>
                          </a:highlight>
                          <a:latin typeface="Century Gothic" panose="020B0502020202020204" pitchFamily="34" charset="0"/>
                        </a:rPr>
                        <a:t>Tz. 19</a:t>
                      </a:r>
                      <a:endParaRPr lang="de-DE" sz="1200" dirty="0">
                        <a:effectLst/>
                        <a:latin typeface="Century Gothic" panose="020B0502020202020204" pitchFamily="34" charset="0"/>
                      </a:endParaRPr>
                    </a:p>
                    <a:p>
                      <a:pPr marL="540385" algn="ctr">
                        <a:spcBef>
                          <a:spcPts val="600"/>
                        </a:spcBef>
                        <a:spcAft>
                          <a:spcPts val="0"/>
                        </a:spcAft>
                      </a:pPr>
                      <a:r>
                        <a:rPr lang="de-DE" sz="1000" dirty="0">
                          <a:solidFill>
                            <a:schemeClr val="tx1"/>
                          </a:solidFill>
                          <a:effectLst/>
                          <a:latin typeface="Century Gothic" panose="020B0502020202020204" pitchFamily="34" charset="0"/>
                        </a:rPr>
                        <a:t>des ISA [DE] 315 (</a:t>
                      </a:r>
                      <a:r>
                        <a:rPr lang="de-DE" sz="1000" dirty="0" err="1">
                          <a:solidFill>
                            <a:schemeClr val="tx1"/>
                          </a:solidFill>
                          <a:effectLst/>
                          <a:latin typeface="Century Gothic" panose="020B0502020202020204" pitchFamily="34" charset="0"/>
                        </a:rPr>
                        <a:t>Revised</a:t>
                      </a:r>
                      <a:r>
                        <a:rPr lang="de-DE" sz="1000" dirty="0">
                          <a:solidFill>
                            <a:schemeClr val="tx1"/>
                          </a:solidFill>
                          <a:effectLst/>
                          <a:latin typeface="Century Gothic" panose="020B0502020202020204" pitchFamily="34" charset="0"/>
                        </a:rPr>
                        <a:t> 2019)</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53975" marB="53975">
                    <a:solidFill>
                      <a:schemeClr val="bg1">
                        <a:lumMod val="85000"/>
                      </a:schemeClr>
                    </a:solidFill>
                  </a:tcPr>
                </a:tc>
                <a:tc>
                  <a:txBody>
                    <a:bodyPr/>
                    <a:lstStyle/>
                    <a:p>
                      <a:pPr marL="540385" algn="ctr">
                        <a:spcBef>
                          <a:spcPts val="600"/>
                        </a:spcBef>
                        <a:spcAft>
                          <a:spcPts val="0"/>
                        </a:spcAft>
                      </a:pPr>
                      <a:r>
                        <a:rPr lang="de-DE" sz="1000" dirty="0">
                          <a:effectLst/>
                          <a:highlight>
                            <a:srgbClr val="FF0000"/>
                          </a:highlight>
                          <a:latin typeface="Century Gothic" panose="020B0502020202020204" pitchFamily="34" charset="0"/>
                        </a:rPr>
                        <a:t>Tz. 25</a:t>
                      </a:r>
                      <a:r>
                        <a:rPr lang="de-DE" sz="1000" dirty="0">
                          <a:effectLst/>
                          <a:latin typeface="Century Gothic" panose="020B0502020202020204" pitchFamily="34" charset="0"/>
                        </a:rPr>
                        <a:t> </a:t>
                      </a:r>
                      <a:endParaRPr lang="de-DE" sz="1200" dirty="0">
                        <a:effectLst/>
                        <a:latin typeface="Century Gothic" panose="020B0502020202020204" pitchFamily="34" charset="0"/>
                      </a:endParaRPr>
                    </a:p>
                    <a:p>
                      <a:pPr marL="540385" algn="ctr">
                        <a:spcBef>
                          <a:spcPts val="600"/>
                        </a:spcBef>
                        <a:spcAft>
                          <a:spcPts val="0"/>
                        </a:spcAft>
                      </a:pPr>
                      <a:r>
                        <a:rPr lang="de-DE" sz="1000" dirty="0">
                          <a:solidFill>
                            <a:schemeClr val="tx1"/>
                          </a:solidFill>
                          <a:effectLst/>
                          <a:latin typeface="Century Gothic" panose="020B0502020202020204" pitchFamily="34" charset="0"/>
                        </a:rPr>
                        <a:t>des ISA [DE] 315 (</a:t>
                      </a:r>
                      <a:r>
                        <a:rPr lang="de-DE" sz="1000" dirty="0" err="1">
                          <a:solidFill>
                            <a:schemeClr val="tx1"/>
                          </a:solidFill>
                          <a:effectLst/>
                          <a:latin typeface="Century Gothic" panose="020B0502020202020204" pitchFamily="34" charset="0"/>
                        </a:rPr>
                        <a:t>Revised</a:t>
                      </a:r>
                      <a:r>
                        <a:rPr lang="de-DE" sz="1000" dirty="0">
                          <a:solidFill>
                            <a:schemeClr val="tx1"/>
                          </a:solidFill>
                          <a:effectLst/>
                          <a:latin typeface="Century Gothic" panose="020B0502020202020204" pitchFamily="34" charset="0"/>
                        </a:rPr>
                        <a:t> 2019)</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53975" marB="53975">
                    <a:solidFill>
                      <a:schemeClr val="bg1">
                        <a:lumMod val="85000"/>
                      </a:schemeClr>
                    </a:solidFill>
                  </a:tcPr>
                </a:tc>
                <a:extLst>
                  <a:ext uri="{0D108BD9-81ED-4DB2-BD59-A6C34878D82A}">
                    <a16:rowId xmlns:a16="http://schemas.microsoft.com/office/drawing/2014/main" val="1265217541"/>
                  </a:ext>
                </a:extLst>
              </a:tr>
              <a:tr h="0">
                <a:tc>
                  <a:txBody>
                    <a:bodyPr/>
                    <a:lstStyle/>
                    <a:p>
                      <a:pPr marL="540385" algn="just">
                        <a:spcBef>
                          <a:spcPts val="600"/>
                        </a:spcBef>
                        <a:spcAft>
                          <a:spcPts val="0"/>
                        </a:spcAft>
                      </a:pPr>
                      <a:r>
                        <a:rPr lang="de-DE" sz="1000" b="0" dirty="0">
                          <a:solidFill>
                            <a:schemeClr val="tx1"/>
                          </a:solidFill>
                          <a:effectLst/>
                          <a:latin typeface="Century Gothic" panose="020B0502020202020204" pitchFamily="34" charset="0"/>
                        </a:rPr>
                        <a:t>„Verständnisgewinnung </a:t>
                      </a:r>
                      <a:r>
                        <a:rPr lang="de-DE" sz="1000" b="1" dirty="0">
                          <a:solidFill>
                            <a:schemeClr val="tx1"/>
                          </a:solidFill>
                          <a:effectLst/>
                          <a:latin typeface="Century Gothic" panose="020B0502020202020204" pitchFamily="34" charset="0"/>
                        </a:rPr>
                        <a:t>des Geschäftsmodells</a:t>
                      </a:r>
                      <a:r>
                        <a:rPr lang="de-DE" sz="1000" b="0" dirty="0">
                          <a:solidFill>
                            <a:schemeClr val="tx1"/>
                          </a:solidFill>
                          <a:effectLst/>
                          <a:latin typeface="Century Gothic" panose="020B0502020202020204" pitchFamily="34" charset="0"/>
                        </a:rPr>
                        <a:t> des zu prüfenden Unternehmens und dessen </a:t>
                      </a:r>
                      <a:r>
                        <a:rPr lang="de-DE" sz="1000" b="1" dirty="0">
                          <a:solidFill>
                            <a:schemeClr val="tx1"/>
                          </a:solidFill>
                          <a:effectLst/>
                          <a:latin typeface="Century Gothic" panose="020B0502020202020204" pitchFamily="34" charset="0"/>
                        </a:rPr>
                        <a:t>IT-Unterstützung</a:t>
                      </a:r>
                      <a:r>
                        <a:rPr lang="de-DE" sz="1000" b="0" dirty="0">
                          <a:solidFill>
                            <a:schemeClr val="tx1"/>
                          </a:solidFill>
                          <a:effectLst/>
                          <a:latin typeface="Century Gothic" panose="020B0502020202020204" pitchFamily="34" charset="0"/>
                        </a:rPr>
                        <a:t>“</a:t>
                      </a:r>
                      <a:r>
                        <a:rPr kumimoji="0" lang="de-DE" altLang="de-DE" sz="800" b="0" i="0" u="none" strike="noStrike" cap="none" normalizeH="0" baseline="30000" dirty="0">
                          <a:ln>
                            <a:noFill/>
                          </a:ln>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kumimoji="0" lang="de-DE" altLang="de-DE" sz="800" b="0" i="0" u="none" strike="noStrike" cap="none" normalizeH="0" baseline="30000" dirty="0" bmk="">
                          <a:ln>
                            <a:noFill/>
                          </a:ln>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a:t>
                      </a:r>
                      <a:endParaRPr lang="de-DE" sz="1200" b="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0" marR="0" marT="0" marB="0">
                    <a:solidFill>
                      <a:schemeClr val="bg1">
                        <a:lumMod val="85000"/>
                      </a:schemeClr>
                    </a:solidFill>
                  </a:tcPr>
                </a:tc>
                <a:tc>
                  <a:txBody>
                    <a:bodyPr/>
                    <a:lstStyle/>
                    <a:p>
                      <a:pPr algn="just">
                        <a:spcBef>
                          <a:spcPts val="600"/>
                        </a:spcBef>
                        <a:spcAft>
                          <a:spcPts val="0"/>
                        </a:spcAft>
                      </a:pPr>
                      <a:r>
                        <a:rPr lang="de-DE" sz="1000" dirty="0">
                          <a:effectLst/>
                          <a:latin typeface="Century Gothic" panose="020B0502020202020204" pitchFamily="34" charset="0"/>
                        </a:rPr>
                        <a:t>„Verständnisgewinnung der </a:t>
                      </a:r>
                      <a:br>
                        <a:rPr lang="de-DE" sz="1000" dirty="0">
                          <a:effectLst/>
                          <a:latin typeface="Century Gothic" panose="020B0502020202020204" pitchFamily="34" charset="0"/>
                        </a:rPr>
                      </a:br>
                      <a:r>
                        <a:rPr lang="de-DE" sz="1000" b="1" dirty="0">
                          <a:effectLst/>
                          <a:latin typeface="Century Gothic" panose="020B0502020202020204" pitchFamily="34" charset="0"/>
                        </a:rPr>
                        <a:t>IT-Umgebung</a:t>
                      </a:r>
                      <a:r>
                        <a:rPr lang="de-DE" sz="1000" dirty="0">
                          <a:effectLst/>
                          <a:latin typeface="Century Gothic" panose="020B0502020202020204" pitchFamily="34" charset="0"/>
                        </a:rPr>
                        <a:t> und der </a:t>
                      </a:r>
                      <a:r>
                        <a:rPr lang="de-DE" sz="1000" b="1" dirty="0" err="1">
                          <a:effectLst/>
                          <a:latin typeface="Century Gothic" panose="020B0502020202020204" pitchFamily="34" charset="0"/>
                        </a:rPr>
                        <a:t>Informa-tionsverarbeitungsprozesse</a:t>
                      </a:r>
                      <a:r>
                        <a:rPr lang="de-DE" sz="1000" dirty="0">
                          <a:effectLst/>
                          <a:latin typeface="Century Gothic" panose="020B0502020202020204" pitchFamily="34" charset="0"/>
                        </a:rPr>
                        <a:t> (nur </a:t>
                      </a:r>
                      <a:r>
                        <a:rPr lang="de-DE" sz="1000" b="1" dirty="0">
                          <a:effectLst/>
                          <a:latin typeface="Century Gothic" panose="020B0502020202020204" pitchFamily="34" charset="0"/>
                        </a:rPr>
                        <a:t>relevante</a:t>
                      </a:r>
                      <a:r>
                        <a:rPr lang="de-DE" sz="1000" dirty="0">
                          <a:effectLst/>
                          <a:latin typeface="Century Gothic" panose="020B0502020202020204" pitchFamily="34" charset="0"/>
                        </a:rPr>
                        <a:t> Systeme und Prozesse)“</a:t>
                      </a:r>
                      <a:r>
                        <a:rPr kumimoji="0" lang="de-DE" altLang="de-DE" sz="800" b="0" i="0" u="none" strike="noStrike" cap="none" normalizeH="0" baseline="30000" dirty="0" bmk="">
                          <a:ln>
                            <a:noFill/>
                          </a:ln>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[2]</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68580" marR="68580" marT="53975" marB="53975">
                    <a:solidFill>
                      <a:schemeClr val="bg1">
                        <a:lumMod val="85000"/>
                      </a:schemeClr>
                    </a:solidFill>
                  </a:tcPr>
                </a:tc>
                <a:extLst>
                  <a:ext uri="{0D108BD9-81ED-4DB2-BD59-A6C34878D82A}">
                    <a16:rowId xmlns:a16="http://schemas.microsoft.com/office/drawing/2014/main" val="3702261680"/>
                  </a:ext>
                </a:extLst>
              </a:tr>
            </a:tbl>
          </a:graphicData>
        </a:graphic>
      </p:graphicFrame>
      <p:sp>
        <p:nvSpPr>
          <p:cNvPr id="3" name="Rectangle 1">
            <a:extLst>
              <a:ext uri="{FF2B5EF4-FFF2-40B4-BE49-F238E27FC236}">
                <a16:creationId xmlns:a16="http://schemas.microsoft.com/office/drawing/2014/main" id="{8228AFF5-B47F-4E93-BE72-A49618780E8E}"/>
              </a:ext>
            </a:extLst>
          </p:cNvPr>
          <p:cNvSpPr>
            <a:spLocks noChangeArrowheads="1"/>
          </p:cNvSpPr>
          <p:nvPr/>
        </p:nvSpPr>
        <p:spPr bwMode="auto">
          <a:xfrm>
            <a:off x="3757613" y="32464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800" b="0" i="0" u="none" strike="noStrike" cap="none" normalizeH="0" baseline="0">
                <a:ln>
                  <a:noFill/>
                </a:ln>
                <a:solidFill>
                  <a:schemeClr val="tx1"/>
                </a:solidFill>
                <a:effectLst/>
                <a:latin typeface="Arial" panose="020B0604020202020204" pitchFamily="34" charset="0"/>
              </a:rPr>
            </a:br>
            <a:endParaRPr kumimoji="0" lang="de-DE" altLang="de-DE" sz="1800" b="0" i="0" u="none" strike="noStrike" cap="none" normalizeH="0" baseline="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id="{B759621A-429B-41F6-AF2E-14AEF0471E4C}"/>
              </a:ext>
            </a:extLst>
          </p:cNvPr>
          <p:cNvSpPr>
            <a:spLocks noChangeArrowheads="1"/>
          </p:cNvSpPr>
          <p:nvPr/>
        </p:nvSpPr>
        <p:spPr bwMode="auto">
          <a:xfrm>
            <a:off x="1001776" y="5929535"/>
            <a:ext cx="211102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0488" algn="l"/>
              </a:tabLst>
            </a:pPr>
            <a:r>
              <a:rPr kumimoji="0" lang="de-DE" altLang="de-DE" sz="700" b="0" i="0" u="none" strike="noStrike" cap="none" normalizeH="0" baseline="30000" dirty="0">
                <a:ln>
                  <a:noFill/>
                </a:ln>
                <a:effectLst/>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a:t>
            </a:r>
            <a:r>
              <a:rPr kumimoji="0" lang="de-DE" altLang="de-DE" sz="700" b="0" i="0" u="none" strike="noStrike" cap="none" normalizeH="0" baseline="30000" dirty="0" bmk="">
                <a:ln>
                  <a:noFill/>
                </a:ln>
                <a:effectLst/>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kumimoji="0" lang="de-DE" altLang="de-DE" sz="700" b="0" i="0" u="none" strike="noStrike" cap="none" normalizeH="0" baseline="0" dirty="0" bmk="">
                <a:ln>
                  <a:noFill/>
                </a:ln>
                <a:effectLst/>
                <a:latin typeface="Century Gothic" panose="020B0502020202020204" pitchFamily="34" charset="0"/>
                <a:ea typeface="Times New Roman" panose="02020603050405020304" pitchFamily="18" charset="0"/>
                <a:cs typeface="Times New Roman" panose="02020603050405020304" pitchFamily="18" charset="0"/>
              </a:rPr>
              <a:t> </a:t>
            </a:r>
            <a:r>
              <a:rPr kumimoji="0" lang="de-DE" altLang="de-DE" sz="700" b="0" i="0" u="none" strike="noStrike" cap="none" normalizeH="0" baseline="0" dirty="0" bmk="">
                <a:ln>
                  <a:noFill/>
                </a:ln>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Vgl. ISA [DE] 315 (</a:t>
            </a:r>
            <a:r>
              <a:rPr kumimoji="0" lang="de-DE" altLang="de-DE" sz="700" b="0" i="0" u="none" strike="noStrike" cap="none" normalizeH="0" baseline="0" dirty="0" err="1" bmk="">
                <a:ln>
                  <a:noFill/>
                </a:ln>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Revised</a:t>
            </a:r>
            <a:r>
              <a:rPr kumimoji="0" lang="de-DE" altLang="de-DE" sz="700" b="0" i="0" u="none" strike="noStrike" cap="none" normalizeH="0" baseline="0" dirty="0" bmk="">
                <a:ln>
                  <a:noFill/>
                </a:ln>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 2019), Tz. 19</a:t>
            </a:r>
            <a:endParaRPr kumimoji="0" lang="de-DE" altLang="de-DE"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0488" algn="l"/>
              </a:tabLst>
            </a:pPr>
            <a:r>
              <a:rPr kumimoji="0" lang="de-DE" altLang="de-DE" sz="700" b="0" i="0" u="none" strike="noStrike" cap="none" normalizeH="0" baseline="30000" dirty="0" bmk="">
                <a:ln>
                  <a:noFill/>
                </a:ln>
                <a:effectLst/>
                <a:latin typeface="Century Gothic" panose="020B0502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[2]</a:t>
            </a:r>
            <a:r>
              <a:rPr kumimoji="0" lang="de-DE" altLang="de-DE" sz="700" b="0" i="0" u="none" strike="noStrike" cap="none" normalizeH="0" baseline="0" dirty="0">
                <a:ln>
                  <a:noFill/>
                </a:ln>
                <a:effectLst/>
                <a:latin typeface="Century Gothic" panose="020B0502020202020204" pitchFamily="34" charset="0"/>
                <a:ea typeface="Times New Roman" panose="02020603050405020304" pitchFamily="18" charset="0"/>
                <a:cs typeface="Times New Roman" panose="02020603050405020304" pitchFamily="18" charset="0"/>
              </a:rPr>
              <a:t> </a:t>
            </a:r>
            <a:r>
              <a:rPr kumimoji="0" lang="de-DE" altLang="de-DE" sz="700" b="0" i="0" u="none" strike="noStrike" cap="none" normalizeH="0" baseline="0" dirty="0">
                <a:ln>
                  <a:noFill/>
                </a:ln>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Vgl. ISA [DE] 315 (</a:t>
            </a:r>
            <a:r>
              <a:rPr kumimoji="0" lang="de-DE" altLang="de-DE" sz="700" b="0" i="0" u="none" strike="noStrike" cap="none" normalizeH="0" baseline="0" dirty="0" err="1">
                <a:ln>
                  <a:noFill/>
                </a:ln>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Revised</a:t>
            </a:r>
            <a:r>
              <a:rPr kumimoji="0" lang="de-DE" altLang="de-DE" sz="700" b="0" i="0" u="none" strike="noStrike" cap="none" normalizeH="0" baseline="0" dirty="0">
                <a:ln>
                  <a:noFill/>
                </a:ln>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 2019), Tz. 25</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
        <p:nvSpPr>
          <p:cNvPr id="9" name="Rechteck 8">
            <a:extLst>
              <a:ext uri="{FF2B5EF4-FFF2-40B4-BE49-F238E27FC236}">
                <a16:creationId xmlns:a16="http://schemas.microsoft.com/office/drawing/2014/main" id="{5A31510E-6250-427E-8F03-787BDD0D6F42}"/>
              </a:ext>
            </a:extLst>
          </p:cNvPr>
          <p:cNvSpPr/>
          <p:nvPr/>
        </p:nvSpPr>
        <p:spPr>
          <a:xfrm>
            <a:off x="999008" y="4077944"/>
            <a:ext cx="10488067" cy="1215717"/>
          </a:xfrm>
          <a:prstGeom prst="rect">
            <a:avLst/>
          </a:prstGeom>
        </p:spPr>
        <p:txBody>
          <a:bodyPr wrap="square" lIns="0" tIns="0" rIns="0" bIns="0">
            <a:spAutoFit/>
          </a:bodyPr>
          <a:lstStyle/>
          <a:p>
            <a:pPr>
              <a:spcBef>
                <a:spcPts val="300"/>
              </a:spcBef>
              <a:spcAft>
                <a:spcPts val="300"/>
              </a:spcAft>
            </a:pPr>
            <a:r>
              <a:rPr lang="de-DE" b="0" dirty="0">
                <a:latin typeface="Century Gothic" panose="020B0502020202020204" pitchFamily="34" charset="0"/>
              </a:rPr>
              <a:t>Ergänzt werden diese beiden Textziffern der Anforderungen (= zentrales Kapitel der ISA [DE]) durch</a:t>
            </a:r>
          </a:p>
          <a:p>
            <a:pPr marL="285750" indent="-285750">
              <a:spcBef>
                <a:spcPts val="300"/>
              </a:spcBef>
              <a:spcAft>
                <a:spcPts val="300"/>
              </a:spcAft>
              <a:buFont typeface="Arial" panose="020B0604020202020204" pitchFamily="34" charset="0"/>
              <a:buChar char="•"/>
            </a:pPr>
            <a:r>
              <a:rPr lang="de-DE" b="0" dirty="0">
                <a:latin typeface="Century Gothic" panose="020B0502020202020204" pitchFamily="34" charset="0"/>
              </a:rPr>
              <a:t>zahlreiche Anwendungshinweise und</a:t>
            </a:r>
          </a:p>
          <a:p>
            <a:pPr marL="285750" indent="-285750">
              <a:spcBef>
                <a:spcPts val="300"/>
              </a:spcBef>
              <a:spcAft>
                <a:spcPts val="300"/>
              </a:spcAft>
              <a:buFont typeface="Arial" panose="020B0604020202020204" pitchFamily="34" charset="0"/>
              <a:buChar char="•"/>
            </a:pPr>
            <a:r>
              <a:rPr lang="de-DE" b="0" dirty="0">
                <a:latin typeface="Century Gothic" panose="020B0502020202020204" pitchFamily="34" charset="0"/>
              </a:rPr>
              <a:t>Hilfsmaterialien</a:t>
            </a:r>
          </a:p>
          <a:p>
            <a:pPr>
              <a:spcBef>
                <a:spcPts val="300"/>
              </a:spcBef>
              <a:spcAft>
                <a:spcPts val="300"/>
              </a:spcAft>
            </a:pPr>
            <a:r>
              <a:rPr lang="de-DE" b="0" dirty="0">
                <a:latin typeface="Century Gothic" panose="020B0502020202020204" pitchFamily="34" charset="0"/>
              </a:rPr>
              <a:t>innerhalb der Anlagen des ISA [DE] 315 (</a:t>
            </a:r>
            <a:r>
              <a:rPr lang="de-DE" b="0" dirty="0" err="1">
                <a:latin typeface="Century Gothic" panose="020B0502020202020204" pitchFamily="34" charset="0"/>
              </a:rPr>
              <a:t>Revised</a:t>
            </a:r>
            <a:r>
              <a:rPr lang="de-DE" b="0" dirty="0">
                <a:latin typeface="Century Gothic" panose="020B0502020202020204" pitchFamily="34" charset="0"/>
              </a:rPr>
              <a:t> 2019).</a:t>
            </a:r>
          </a:p>
        </p:txBody>
      </p:sp>
    </p:spTree>
    <p:extLst>
      <p:ext uri="{BB962C8B-B14F-4D97-AF65-F5344CB8AC3E}">
        <p14:creationId xmlns:p14="http://schemas.microsoft.com/office/powerpoint/2010/main" val="564447334"/>
      </p:ext>
    </p:extLst>
  </p:cSld>
  <p:clrMapOvr>
    <a:masterClrMapping/>
  </p:clrMapOvr>
  <p:transition spd="slow"/>
</p:sld>
</file>

<file path=ppt/slides/slide1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700808"/>
            <a:ext cx="9649712" cy="2994666"/>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600" b="0" dirty="0">
                <a:latin typeface="Century Gothic" panose="020B0502020202020204" pitchFamily="34" charset="0"/>
              </a:rPr>
              <a:t>In jedem Unternehmen werden </a:t>
            </a:r>
            <a:r>
              <a:rPr lang="de-DE" sz="1600" dirty="0">
                <a:latin typeface="Century Gothic" panose="020B0502020202020204" pitchFamily="34" charset="0"/>
              </a:rPr>
              <a:t>Systeme von Regelungen und Maßnahmen</a:t>
            </a:r>
          </a:p>
          <a:p>
            <a:r>
              <a:rPr lang="de-DE" sz="1600" b="0" dirty="0">
                <a:latin typeface="Century Gothic" panose="020B0502020202020204" pitchFamily="34" charset="0"/>
              </a:rPr>
              <a:t>gestaltet</a:t>
            </a:r>
          </a:p>
          <a:p>
            <a:r>
              <a:rPr lang="de-DE" sz="1600" b="0" dirty="0">
                <a:latin typeface="Century Gothic" panose="020B0502020202020204" pitchFamily="34" charset="0"/>
              </a:rPr>
              <a:t>eingerichtet und</a:t>
            </a:r>
          </a:p>
          <a:p>
            <a:r>
              <a:rPr lang="de-DE" sz="1600" b="0" dirty="0">
                <a:latin typeface="Century Gothic" panose="020B0502020202020204" pitchFamily="34" charset="0"/>
              </a:rPr>
              <a:t>aufrechterhalten,</a:t>
            </a:r>
          </a:p>
          <a:p>
            <a:pPr marL="0" indent="0">
              <a:spcBef>
                <a:spcPts val="600"/>
              </a:spcBef>
              <a:spcAft>
                <a:spcPts val="600"/>
              </a:spcAft>
              <a:buNone/>
            </a:pPr>
            <a:r>
              <a:rPr lang="de-DE" sz="1600" b="0" dirty="0">
                <a:latin typeface="Century Gothic" panose="020B0502020202020204" pitchFamily="34" charset="0"/>
              </a:rPr>
              <a:t>mit denen den vom Unternehmensmanagement identifizierten Geschäftsrisiken begegnet werden soll.</a:t>
            </a:r>
          </a:p>
          <a:p>
            <a:pPr marL="0" indent="0">
              <a:spcBef>
                <a:spcPts val="300"/>
              </a:spcBef>
              <a:spcAft>
                <a:spcPts val="600"/>
              </a:spcAft>
              <a:buNone/>
            </a:pPr>
            <a:r>
              <a:rPr lang="de-DE" sz="1600" b="0" dirty="0">
                <a:latin typeface="Century Gothic" panose="020B0502020202020204" pitchFamily="34" charset="0"/>
              </a:rPr>
              <a:t>Diese Kontrollsysteme dienen der </a:t>
            </a:r>
            <a:r>
              <a:rPr lang="de-DE" sz="1600" dirty="0">
                <a:latin typeface="Century Gothic" panose="020B0502020202020204" pitchFamily="34" charset="0"/>
              </a:rPr>
              <a:t>Sicherstellung</a:t>
            </a:r>
            <a:r>
              <a:rPr lang="de-DE" sz="1600" b="0" dirty="0">
                <a:latin typeface="Century Gothic" panose="020B0502020202020204" pitchFamily="34" charset="0"/>
              </a:rPr>
              <a:t> von </a:t>
            </a:r>
          </a:p>
          <a:p>
            <a:pPr lvl="0">
              <a:spcBef>
                <a:spcPts val="300"/>
              </a:spcBef>
            </a:pPr>
            <a:r>
              <a:rPr lang="de-DE" sz="1600" dirty="0">
                <a:latin typeface="Century Gothic" panose="020B0502020202020204" pitchFamily="34" charset="0"/>
              </a:rPr>
              <a:t>Wirksamkeit und Wirtschaftlichkeit </a:t>
            </a:r>
            <a:r>
              <a:rPr lang="de-DE" sz="1600" b="0" dirty="0">
                <a:latin typeface="Century Gothic" panose="020B0502020202020204" pitchFamily="34" charset="0"/>
              </a:rPr>
              <a:t>der Geschäftstätigkeit</a:t>
            </a:r>
          </a:p>
          <a:p>
            <a:pPr lvl="0">
              <a:spcBef>
                <a:spcPts val="300"/>
              </a:spcBef>
            </a:pPr>
            <a:r>
              <a:rPr lang="de-DE" sz="1600" dirty="0">
                <a:latin typeface="Century Gothic" panose="020B0502020202020204" pitchFamily="34" charset="0"/>
              </a:rPr>
              <a:t>Ordnungsmäßigkeit und Verlässlichkeit </a:t>
            </a:r>
            <a:r>
              <a:rPr lang="de-DE" sz="1600" b="0" dirty="0">
                <a:latin typeface="Century Gothic" panose="020B0502020202020204" pitchFamily="34" charset="0"/>
              </a:rPr>
              <a:t>der Rechnungslegung</a:t>
            </a:r>
          </a:p>
          <a:p>
            <a:pPr lvl="0">
              <a:spcBef>
                <a:spcPts val="300"/>
              </a:spcBef>
            </a:pPr>
            <a:r>
              <a:rPr lang="de-DE" sz="1600" dirty="0">
                <a:latin typeface="Century Gothic" panose="020B0502020202020204" pitchFamily="34" charset="0"/>
              </a:rPr>
              <a:t>Einhaltung</a:t>
            </a:r>
            <a:r>
              <a:rPr lang="de-DE" sz="1600" b="0" dirty="0">
                <a:latin typeface="Century Gothic" panose="020B0502020202020204" pitchFamily="34" charset="0"/>
              </a:rPr>
              <a:t> der einschlägigen gesetzlichen und anderen rechtlichen </a:t>
            </a:r>
            <a:r>
              <a:rPr lang="de-DE" sz="1600" dirty="0">
                <a:latin typeface="Century Gothic" panose="020B0502020202020204" pitchFamily="34" charset="0"/>
              </a:rPr>
              <a:t>Vorschriften</a:t>
            </a:r>
            <a:r>
              <a:rPr lang="de-DE" sz="1600" b="0" dirty="0">
                <a:latin typeface="Century Gothic" panose="020B0502020202020204" pitchFamily="34" charset="0"/>
              </a:rPr>
              <a:t>.</a:t>
            </a: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41899" y="980728"/>
            <a:ext cx="9793728" cy="6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534988" indent="-534988">
              <a:buFont typeface="Arial" panose="020B0604020202020204" pitchFamily="34" charset="0"/>
              <a:buNone/>
            </a:pPr>
            <a:r>
              <a:rPr lang="de-DE" altLang="de-DE" dirty="0">
                <a:solidFill>
                  <a:srgbClr val="00B0F0"/>
                </a:solidFill>
                <a:latin typeface="Century Gothic" panose="020B0502020202020204" pitchFamily="34" charset="0"/>
              </a:rPr>
              <a:t>5.3.5 Grundlegende Überlegung des Abschlussprüfers: Unternehmensspezifische Kontrollsysteme beugen Fehlern in der Rechnungslegung und im Abschluss vor</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922172635"/>
      </p:ext>
    </p:extLst>
  </p:cSld>
  <p:clrMapOvr>
    <a:masterClrMapping/>
  </p:clrMapOvr>
  <p:transition spd="slow"/>
</p:sld>
</file>

<file path=ppt/slides/slide1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07487" y="1700808"/>
            <a:ext cx="9697025" cy="4081117"/>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600" dirty="0">
                <a:latin typeface="Century Gothic" panose="020B0502020202020204" pitchFamily="34" charset="0"/>
              </a:rPr>
              <a:t>Je nach Unternehmensgröße und -komplexität </a:t>
            </a:r>
            <a:r>
              <a:rPr lang="de-DE" sz="1600" b="0" dirty="0">
                <a:latin typeface="Century Gothic" panose="020B0502020202020204" pitchFamily="34" charset="0"/>
              </a:rPr>
              <a:t>können diese eingeführten Verfahren und Maßnahmen </a:t>
            </a:r>
            <a:r>
              <a:rPr lang="de-DE" sz="1600" dirty="0">
                <a:latin typeface="Century Gothic" panose="020B0502020202020204" pitchFamily="34" charset="0"/>
              </a:rPr>
              <a:t>mehr oder weniger komplex</a:t>
            </a:r>
            <a:r>
              <a:rPr lang="de-DE" sz="1600" b="0" dirty="0">
                <a:latin typeface="Century Gothic" panose="020B0502020202020204" pitchFamily="34" charset="0"/>
              </a:rPr>
              <a:t> sein.</a:t>
            </a:r>
          </a:p>
          <a:p>
            <a:pPr marL="0" indent="0">
              <a:buNone/>
            </a:pPr>
            <a:endParaRPr lang="de-DE" sz="1600" b="0" dirty="0">
              <a:latin typeface="Century Gothic" panose="020B0502020202020204" pitchFamily="34" charset="0"/>
            </a:endParaRPr>
          </a:p>
          <a:p>
            <a:pPr marL="0" indent="0">
              <a:buNone/>
            </a:pPr>
            <a:r>
              <a:rPr lang="de-DE" sz="1600" b="0" dirty="0">
                <a:latin typeface="Century Gothic" panose="020B0502020202020204" pitchFamily="34" charset="0"/>
              </a:rPr>
              <a:t>In jedem Fall bilden die </a:t>
            </a:r>
            <a:r>
              <a:rPr lang="de-DE" sz="1600" dirty="0">
                <a:latin typeface="Century Gothic" panose="020B0502020202020204" pitchFamily="34" charset="0"/>
              </a:rPr>
              <a:t>Systeme die Basis für unterschiedlichste Kontrollen</a:t>
            </a:r>
            <a:r>
              <a:rPr lang="de-DE" sz="1600" b="0" dirty="0">
                <a:latin typeface="Century Gothic" panose="020B0502020202020204" pitchFamily="34" charset="0"/>
              </a:rPr>
              <a:t>, auf die sich die Unternehmensleitung verlässt, unter anderem im Hinblick auf die korrekte</a:t>
            </a:r>
            <a:endParaRPr lang="de-DE" sz="1600" dirty="0">
              <a:latin typeface="Century Gothic" panose="020B0502020202020204" pitchFamily="34" charset="0"/>
            </a:endParaRPr>
          </a:p>
          <a:p>
            <a:r>
              <a:rPr lang="de-DE" sz="1600" b="0" dirty="0">
                <a:latin typeface="Century Gothic" panose="020B0502020202020204" pitchFamily="34" charset="0"/>
              </a:rPr>
              <a:t>Erfassung</a:t>
            </a:r>
          </a:p>
          <a:p>
            <a:r>
              <a:rPr lang="de-DE" sz="1600" b="0" dirty="0">
                <a:latin typeface="Century Gothic" panose="020B0502020202020204" pitchFamily="34" charset="0"/>
              </a:rPr>
              <a:t>Verarbeitung und</a:t>
            </a:r>
          </a:p>
          <a:p>
            <a:r>
              <a:rPr lang="de-DE" sz="1600" b="0" dirty="0">
                <a:latin typeface="Century Gothic" panose="020B0502020202020204" pitchFamily="34" charset="0"/>
              </a:rPr>
              <a:t>Speicherung</a:t>
            </a:r>
          </a:p>
          <a:p>
            <a:pPr marL="0" indent="0">
              <a:buNone/>
            </a:pPr>
            <a:r>
              <a:rPr lang="de-DE" sz="1600" b="0" dirty="0">
                <a:latin typeface="Century Gothic" panose="020B0502020202020204" pitchFamily="34" charset="0"/>
              </a:rPr>
              <a:t>der rechnungslegungsrelevanten Daten.</a:t>
            </a:r>
          </a:p>
          <a:p>
            <a:pPr marL="0" indent="0">
              <a:buNone/>
            </a:pPr>
            <a:endParaRPr lang="de-DE" sz="1600" b="0" dirty="0">
              <a:latin typeface="Century Gothic" panose="020B0502020202020204" pitchFamily="34" charset="0"/>
            </a:endParaRPr>
          </a:p>
          <a:p>
            <a:pPr marL="0" indent="0">
              <a:buNone/>
            </a:pPr>
            <a:r>
              <a:rPr lang="de-DE" sz="1600" dirty="0">
                <a:latin typeface="Century Gothic" panose="020B0502020202020204" pitchFamily="34" charset="0"/>
              </a:rPr>
              <a:t>Beispiele:</a:t>
            </a:r>
          </a:p>
          <a:p>
            <a:r>
              <a:rPr lang="de-DE" sz="1600" b="0" dirty="0">
                <a:latin typeface="Century Gothic" panose="020B0502020202020204" pitchFamily="34" charset="0"/>
              </a:rPr>
              <a:t>Forderungsmanagement und Mahnwesen</a:t>
            </a:r>
          </a:p>
          <a:p>
            <a:r>
              <a:rPr lang="de-DE" sz="1600" b="0" dirty="0">
                <a:latin typeface="Century Gothic" panose="020B0502020202020204" pitchFamily="34" charset="0"/>
              </a:rPr>
              <a:t>zentrale Arbeitserfassung</a:t>
            </a:r>
          </a:p>
          <a:p>
            <a:r>
              <a:rPr lang="de-DE" sz="1600" b="0" dirty="0">
                <a:latin typeface="Century Gothic" panose="020B0502020202020204" pitchFamily="34" charset="0"/>
              </a:rPr>
              <a:t>Freigabevorgänge für Einkaufsprozesse</a:t>
            </a: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08720"/>
            <a:ext cx="10801350"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534988" indent="-534988">
              <a:buFont typeface="Arial" panose="020B0604020202020204" pitchFamily="34" charset="0"/>
              <a:buNone/>
            </a:pPr>
            <a:r>
              <a:rPr lang="de-DE" altLang="de-DE" dirty="0">
                <a:solidFill>
                  <a:srgbClr val="00B0F0"/>
                </a:solidFill>
                <a:latin typeface="Century Gothic" panose="020B0502020202020204" pitchFamily="34" charset="0"/>
              </a:rPr>
              <a:t>5.3.5 Grundlegende Überlegung des Abschlussprüfers: Unternehmensspezifische Kontrollsysteme</a:t>
            </a:r>
            <a:br>
              <a:rPr lang="de-DE" altLang="de-DE" dirty="0">
                <a:solidFill>
                  <a:srgbClr val="00B0F0"/>
                </a:solidFill>
                <a:latin typeface="Century Gothic" panose="020B0502020202020204" pitchFamily="34" charset="0"/>
              </a:rPr>
            </a:br>
            <a:r>
              <a:rPr lang="de-DE" altLang="de-DE" dirty="0">
                <a:solidFill>
                  <a:srgbClr val="00B0F0"/>
                </a:solidFill>
                <a:latin typeface="Century Gothic" panose="020B0502020202020204" pitchFamily="34" charset="0"/>
              </a:rPr>
              <a:t>beugen Fehlern in der Rechnungslegung und im Abschluss vor;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2376832231"/>
      </p:ext>
    </p:extLst>
  </p:cSld>
  <p:clrMapOvr>
    <a:masterClrMapping/>
  </p:clrMapOvr>
  <p:transition spd="slow"/>
</p:sld>
</file>

<file path=ppt/slides/slide1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534988" indent="-534988">
              <a:buFont typeface="Arial" panose="020B0604020202020204" pitchFamily="34" charset="0"/>
              <a:buNone/>
            </a:pPr>
            <a:r>
              <a:rPr lang="de-DE" altLang="de-DE" dirty="0">
                <a:solidFill>
                  <a:srgbClr val="00B0F0"/>
                </a:solidFill>
                <a:latin typeface="Century Gothic" panose="020B0502020202020204" pitchFamily="34" charset="0"/>
              </a:rPr>
              <a:t>5.3.5 Grundlegende Überlegung des Abschlussprüfers: Unternehmensspezifische Kontrollsysteme </a:t>
            </a:r>
            <a:br>
              <a:rPr lang="de-DE" altLang="de-DE" dirty="0">
                <a:solidFill>
                  <a:srgbClr val="00B0F0"/>
                </a:solidFill>
                <a:latin typeface="Century Gothic" panose="020B0502020202020204" pitchFamily="34" charset="0"/>
              </a:rPr>
            </a:br>
            <a:r>
              <a:rPr lang="de-DE" altLang="de-DE" dirty="0">
                <a:solidFill>
                  <a:srgbClr val="00B0F0"/>
                </a:solidFill>
                <a:latin typeface="Century Gothic" panose="020B0502020202020204" pitchFamily="34" charset="0"/>
              </a:rPr>
              <a:t>beugen Fehlern in der Rechnungslegung und im Abschluss vor;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48652" y="166441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3" name="Grafik 2">
            <a:extLst>
              <a:ext uri="{FF2B5EF4-FFF2-40B4-BE49-F238E27FC236}">
                <a16:creationId xmlns:a16="http://schemas.microsoft.com/office/drawing/2014/main" id="{52F69F88-5E93-4232-B004-2257DFF988B6}"/>
              </a:ext>
            </a:extLst>
          </p:cNvPr>
          <p:cNvPicPr>
            <a:picLocks noChangeAspect="1"/>
          </p:cNvPicPr>
          <p:nvPr/>
        </p:nvPicPr>
        <p:blipFill>
          <a:blip r:embed="rId3"/>
          <a:stretch>
            <a:fillRect/>
          </a:stretch>
        </p:blipFill>
        <p:spPr>
          <a:xfrm>
            <a:off x="1199456" y="1484783"/>
            <a:ext cx="7344816" cy="4738427"/>
          </a:xfrm>
          <a:prstGeom prst="rect">
            <a:avLst/>
          </a:prstGeom>
        </p:spPr>
      </p:pic>
    </p:spTree>
    <p:extLst>
      <p:ext uri="{BB962C8B-B14F-4D97-AF65-F5344CB8AC3E}">
        <p14:creationId xmlns:p14="http://schemas.microsoft.com/office/powerpoint/2010/main" val="2449245134"/>
      </p:ext>
    </p:extLst>
  </p:cSld>
  <p:clrMapOvr>
    <a:masterClrMapping/>
  </p:clrMapOvr>
  <p:transition spd="slow"/>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1">
            <a:extLst>
              <a:ext uri="{FF2B5EF4-FFF2-40B4-BE49-F238E27FC236}">
                <a16:creationId xmlns:a16="http://schemas.microsoft.com/office/drawing/2014/main" id="{A9B0E3BD-9A34-423E-AF9A-5532E1772A8A}"/>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7" name="Rectangle 2">
            <a:extLst>
              <a:ext uri="{FF2B5EF4-FFF2-40B4-BE49-F238E27FC236}">
                <a16:creationId xmlns:a16="http://schemas.microsoft.com/office/drawing/2014/main" id="{D4F3E68E-F0FD-42DB-81CC-DC0E716E7672}"/>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5.4	</a:t>
            </a:r>
            <a:r>
              <a:rPr lang="de-DE" sz="2800" dirty="0">
                <a:latin typeface="Century Gothic" panose="020B0502020202020204" pitchFamily="34" charset="0"/>
              </a:rPr>
              <a:t>Verständnisgewinnung des IT-Einsatzes (!) im Rahmen des Geschäftsmodells</a:t>
            </a:r>
            <a:endParaRPr lang="de-DE" altLang="de-DE" sz="2800" dirty="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2560113181"/>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052736"/>
            <a:ext cx="9625017" cy="5381986"/>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600" b="0" dirty="0">
                <a:latin typeface="Century Gothic" panose="020B0502020202020204" pitchFamily="34" charset="0"/>
              </a:rPr>
              <a:t>Bevor sich der Abschlussprüfer detailliert mit dem internen Kontrollsystem eines Unternehmens beschäftigen kann, muss er vorab grundsätzlich</a:t>
            </a:r>
          </a:p>
          <a:p>
            <a:r>
              <a:rPr lang="de-DE" sz="1600" dirty="0">
                <a:latin typeface="Century Gothic" panose="020B0502020202020204" pitchFamily="34" charset="0"/>
              </a:rPr>
              <a:t>das Geschäftsmodell,</a:t>
            </a:r>
          </a:p>
          <a:p>
            <a:r>
              <a:rPr lang="de-DE" sz="1600" dirty="0">
                <a:latin typeface="Century Gothic" panose="020B0502020202020204" pitchFamily="34" charset="0"/>
              </a:rPr>
              <a:t>die Organisations- und Eigentümerstruktur</a:t>
            </a:r>
          </a:p>
          <a:p>
            <a:pPr marL="0" indent="0">
              <a:buNone/>
            </a:pPr>
            <a:r>
              <a:rPr lang="de-DE" sz="1600" dirty="0">
                <a:latin typeface="Century Gothic" panose="020B0502020202020204" pitchFamily="34" charset="0"/>
              </a:rPr>
              <a:t>verstehen. </a:t>
            </a:r>
          </a:p>
          <a:p>
            <a:pPr marL="0" indent="0">
              <a:buNone/>
            </a:pPr>
            <a:r>
              <a:rPr lang="de-DE" sz="1600" b="0" dirty="0">
                <a:latin typeface="Century Gothic" panose="020B0502020202020204" pitchFamily="34" charset="0"/>
              </a:rPr>
              <a:t>Nur dann kann er verstehen, welche </a:t>
            </a:r>
            <a:r>
              <a:rPr lang="de-DE" sz="1600" dirty="0">
                <a:latin typeface="Century Gothic" panose="020B0502020202020204" pitchFamily="34" charset="0"/>
              </a:rPr>
              <a:t>individuellen Sachverhalte </a:t>
            </a:r>
            <a:r>
              <a:rPr lang="de-DE" sz="1600" b="0" dirty="0">
                <a:latin typeface="Century Gothic" panose="020B0502020202020204" pitchFamily="34" charset="0"/>
              </a:rPr>
              <a:t>vorliegen, wie z. B.</a:t>
            </a:r>
          </a:p>
          <a:p>
            <a:pPr lvl="0"/>
            <a:r>
              <a:rPr lang="de-DE" sz="1600" dirty="0">
                <a:solidFill>
                  <a:srgbClr val="FF0000"/>
                </a:solidFill>
                <a:latin typeface="Century Gothic" panose="020B0502020202020204" pitchFamily="34" charset="0"/>
              </a:rPr>
              <a:t>bedeutsame Arten </a:t>
            </a:r>
            <a:r>
              <a:rPr lang="de-DE" sz="1600" b="0" dirty="0">
                <a:latin typeface="Century Gothic" panose="020B0502020202020204" pitchFamily="34" charset="0"/>
              </a:rPr>
              <a:t>von</a:t>
            </a:r>
          </a:p>
          <a:p>
            <a:pPr marL="733425" lvl="0" indent="-285750">
              <a:buFont typeface="Courier New" panose="02070309020205020404" pitchFamily="49" charset="0"/>
              <a:buChar char="o"/>
            </a:pPr>
            <a:r>
              <a:rPr lang="de-DE" sz="1600" b="0" dirty="0">
                <a:latin typeface="Century Gothic" panose="020B0502020202020204" pitchFamily="34" charset="0"/>
              </a:rPr>
              <a:t>Geschäftsvorfällen,</a:t>
            </a:r>
          </a:p>
          <a:p>
            <a:pPr marL="733425" lvl="0" indent="-285750">
              <a:buFont typeface="Courier New" panose="02070309020205020404" pitchFamily="49" charset="0"/>
              <a:buChar char="o"/>
            </a:pPr>
            <a:r>
              <a:rPr lang="de-DE" sz="1600" b="0" dirty="0">
                <a:latin typeface="Century Gothic" panose="020B0502020202020204" pitchFamily="34" charset="0"/>
              </a:rPr>
              <a:t>Kontensalden und</a:t>
            </a:r>
          </a:p>
          <a:p>
            <a:pPr marL="733425" lvl="0" indent="-285750">
              <a:buFont typeface="Courier New" panose="02070309020205020404" pitchFamily="49" charset="0"/>
              <a:buChar char="o"/>
            </a:pPr>
            <a:r>
              <a:rPr lang="de-DE" sz="1600" b="0" dirty="0">
                <a:latin typeface="Century Gothic" panose="020B0502020202020204" pitchFamily="34" charset="0"/>
              </a:rPr>
              <a:t>Abschlussangaben </a:t>
            </a:r>
          </a:p>
          <a:p>
            <a:r>
              <a:rPr lang="de-DE" sz="1600" dirty="0">
                <a:latin typeface="Century Gothic" panose="020B0502020202020204" pitchFamily="34" charset="0"/>
              </a:rPr>
              <a:t>Komplexität</a:t>
            </a:r>
            <a:r>
              <a:rPr lang="de-DE" sz="1600" b="0" dirty="0">
                <a:latin typeface="Century Gothic" panose="020B0502020202020204" pitchFamily="34" charset="0"/>
              </a:rPr>
              <a:t> der Organisationsstruktur</a:t>
            </a:r>
          </a:p>
          <a:p>
            <a:pPr>
              <a:spcAft>
                <a:spcPts val="600"/>
              </a:spcAft>
            </a:pPr>
            <a:r>
              <a:rPr lang="de-DE" sz="1600" dirty="0">
                <a:solidFill>
                  <a:srgbClr val="FF0000"/>
                </a:solidFill>
                <a:latin typeface="Century Gothic" panose="020B0502020202020204" pitchFamily="34" charset="0"/>
              </a:rPr>
              <a:t>Struktur und Komplexität der IT-Umgebung</a:t>
            </a:r>
            <a:r>
              <a:rPr lang="de-DE" altLang="de-DE" sz="1600" baseline="3000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1600" baseline="30000" dirty="0" bmk="">
                <a:solidFill>
                  <a:srgbClr val="FF0000"/>
                </a:solidFill>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3]</a:t>
            </a:r>
            <a:r>
              <a:rPr lang="de-DE" sz="1600" b="0" dirty="0">
                <a:latin typeface="Century Gothic" panose="020B0502020202020204" pitchFamily="34" charset="0"/>
              </a:rPr>
              <a:t>.</a:t>
            </a:r>
          </a:p>
          <a:p>
            <a:pPr marL="0" indent="0">
              <a:buNone/>
            </a:pPr>
            <a:r>
              <a:rPr lang="de-DE" sz="1600" b="0" dirty="0">
                <a:latin typeface="Century Gothic" panose="020B0502020202020204" pitchFamily="34" charset="0"/>
              </a:rPr>
              <a:t>Da sich der </a:t>
            </a:r>
            <a:r>
              <a:rPr lang="de-DE" sz="1600" dirty="0">
                <a:latin typeface="Century Gothic" panose="020B0502020202020204" pitchFamily="34" charset="0"/>
              </a:rPr>
              <a:t>Aufwand zur Einschätzung </a:t>
            </a:r>
            <a:r>
              <a:rPr lang="de-DE" sz="1600" b="0" dirty="0">
                <a:latin typeface="Century Gothic" panose="020B0502020202020204" pitchFamily="34" charset="0"/>
              </a:rPr>
              <a:t>der IT-Unterstützung stark danach richtet,</a:t>
            </a:r>
          </a:p>
          <a:p>
            <a:pPr lvl="0"/>
            <a:r>
              <a:rPr lang="de-DE" sz="1600" b="0" dirty="0">
                <a:latin typeface="Century Gothic" panose="020B0502020202020204" pitchFamily="34" charset="0"/>
              </a:rPr>
              <a:t>wie komplex die IT-Umgebung ist,</a:t>
            </a:r>
          </a:p>
          <a:p>
            <a:pPr lvl="0"/>
            <a:r>
              <a:rPr lang="de-DE" sz="1600" b="0" dirty="0">
                <a:latin typeface="Century Gothic" panose="020B0502020202020204" pitchFamily="34" charset="0"/>
              </a:rPr>
              <a:t>bietet es sich an,</a:t>
            </a:r>
          </a:p>
          <a:p>
            <a:pPr marL="0" lvl="0" indent="0">
              <a:buNone/>
            </a:pPr>
            <a:r>
              <a:rPr lang="de-DE" sz="1600" dirty="0">
                <a:latin typeface="Century Gothic" panose="020B0502020202020204" pitchFamily="34" charset="0"/>
              </a:rPr>
              <a:t>vorgelagert eine Komplexitätsbeurteilung der IT-Umgebung </a:t>
            </a:r>
            <a:r>
              <a:rPr lang="de-DE" sz="1600" b="0" dirty="0">
                <a:latin typeface="Century Gothic" panose="020B0502020202020204" pitchFamily="34" charset="0"/>
              </a:rPr>
              <a:t>vorzunehmen.</a:t>
            </a:r>
          </a:p>
          <a:p>
            <a:pPr marL="0" lvl="0" indent="0">
              <a:buNone/>
            </a:pPr>
            <a:r>
              <a:rPr lang="de-DE" sz="1600" b="0" dirty="0">
                <a:latin typeface="Century Gothic" panose="020B0502020202020204" pitchFamily="34" charset="0"/>
              </a:rPr>
              <a:t>Dabei kann sich der Abschlussprüfer an der </a:t>
            </a:r>
            <a:r>
              <a:rPr lang="de-DE" sz="1600" dirty="0">
                <a:solidFill>
                  <a:srgbClr val="00B0F0"/>
                </a:solidFill>
                <a:latin typeface="Century Gothic" panose="020B0502020202020204" pitchFamily="34" charset="0"/>
              </a:rPr>
              <a:t>Anlage 5 </a:t>
            </a:r>
            <a:r>
              <a:rPr lang="de-DE" sz="1600" b="0" dirty="0">
                <a:latin typeface="Century Gothic" panose="020B0502020202020204" pitchFamily="34" charset="0"/>
              </a:rPr>
              <a:t>des ISA [DE] 315 (</a:t>
            </a:r>
            <a:r>
              <a:rPr lang="de-DE" sz="1600" b="0" dirty="0" err="1">
                <a:latin typeface="Century Gothic" panose="020B0502020202020204" pitchFamily="34" charset="0"/>
              </a:rPr>
              <a:t>Revised</a:t>
            </a:r>
            <a:r>
              <a:rPr lang="de-DE" sz="1600" b="0" dirty="0">
                <a:latin typeface="Century Gothic" panose="020B0502020202020204" pitchFamily="34" charset="0"/>
              </a:rPr>
              <a:t> 2019) orientieren.</a:t>
            </a:r>
          </a:p>
          <a:p>
            <a:pPr marL="0" indent="0">
              <a:buNone/>
            </a:pPr>
            <a:br>
              <a:rPr lang="de-DE" altLang="de-DE" sz="8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br>
            <a:br>
              <a:rPr lang="de-DE" altLang="de-DE" sz="8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br>
            <a:r>
              <a:rPr lang="de-DE" altLang="de-DE" sz="8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8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3]</a:t>
            </a:r>
            <a:r>
              <a:rPr lang="de-DE" altLang="de-DE" sz="800" b="0" baseline="30000" dirty="0" bmk="">
                <a:latin typeface="Century Gothic" panose="020B0502020202020204" pitchFamily="34" charset="0"/>
                <a:ea typeface="Times New Roman" panose="02020603050405020304" pitchFamily="18" charset="0"/>
                <a:cs typeface="Times New Roman" panose="02020603050405020304" pitchFamily="18" charset="0"/>
              </a:rPr>
              <a:t> </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19a) (i)</a:t>
            </a:r>
            <a:endParaRPr lang="de-DE" sz="1600" b="0" dirty="0">
              <a:solidFill>
                <a:srgbClr val="FF0000"/>
              </a:solidFill>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696913"/>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5.4 Verständnisgewinnung des IT-Einsatzes (!) im Rahmen des Geschäftsmodells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434939961"/>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a:extLst>
              <a:ext uri="{FF2B5EF4-FFF2-40B4-BE49-F238E27FC236}">
                <a16:creationId xmlns:a16="http://schemas.microsoft.com/office/drawing/2014/main" id="{23757B8F-ECC8-42F6-94F1-73F6413D5C04}"/>
              </a:ext>
            </a:extLst>
          </p:cNvPr>
          <p:cNvSpPr>
            <a:spLocks noGrp="1"/>
          </p:cNvSpPr>
          <p:nvPr>
            <p:ph type="ctrTitle" idx="4294967295"/>
          </p:nvPr>
        </p:nvSpPr>
        <p:spPr>
          <a:xfrm>
            <a:off x="0" y="2709863"/>
            <a:ext cx="12192000" cy="1223193"/>
          </a:xfrm>
          <a:prstGeom prst="rect">
            <a:avLst/>
          </a:prstGeom>
        </p:spPr>
        <p:txBody>
          <a:bodyPr/>
          <a:lstStyle/>
          <a:p>
            <a:pPr algn="ctr"/>
            <a:r>
              <a:rPr lang="de-DE" altLang="de-DE" sz="2800" b="1" dirty="0">
                <a:latin typeface="Century Gothic" panose="020B0502020202020204" pitchFamily="34" charset="0"/>
              </a:rPr>
              <a:t>Themenbereich 1:</a:t>
            </a:r>
            <a:br>
              <a:rPr lang="de-DE" altLang="de-DE" sz="2800" dirty="0">
                <a:latin typeface="Century Gothic" panose="020B0502020202020204" pitchFamily="34" charset="0"/>
              </a:rPr>
            </a:br>
            <a:r>
              <a:rPr lang="de-DE" altLang="de-DE" sz="2800" b="1" dirty="0">
                <a:latin typeface="Century Gothic" panose="020B0502020202020204" pitchFamily="34" charset="0"/>
              </a:rPr>
              <a:t>Prozess der Auftragsabwicklung</a:t>
            </a:r>
            <a:endParaRPr lang="de-DE" altLang="de-DE" sz="2800" dirty="0">
              <a:latin typeface="Century Gothic" panose="020B0502020202020204" pitchFamily="34" charset="0"/>
            </a:endParaRP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03303A60-3CE9-423E-ADF9-079A63411AD5}"/>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1.1.5 Prüfungsdurchführung; Forts.</a:t>
            </a:r>
          </a:p>
        </p:txBody>
      </p:sp>
      <p:sp>
        <p:nvSpPr>
          <p:cNvPr id="10" name="Textfeld 9">
            <a:extLst>
              <a:ext uri="{FF2B5EF4-FFF2-40B4-BE49-F238E27FC236}">
                <a16:creationId xmlns:a16="http://schemas.microsoft.com/office/drawing/2014/main" id="{7429A7E7-5EE5-4F47-A0AF-E7954F073855}"/>
              </a:ext>
            </a:extLst>
          </p:cNvPr>
          <p:cNvSpPr txBox="1"/>
          <p:nvPr/>
        </p:nvSpPr>
        <p:spPr>
          <a:xfrm>
            <a:off x="1065213" y="1418400"/>
            <a:ext cx="9639299" cy="3400931"/>
          </a:xfrm>
          <a:prstGeom prst="rect">
            <a:avLst/>
          </a:prstGeom>
          <a:noFill/>
        </p:spPr>
        <p:txBody>
          <a:bodyPr wrap="square" lIns="0" tIns="0" rIns="0" bIns="0">
            <a:spAutoFit/>
          </a:bodyPr>
          <a:lstStyle/>
          <a:p>
            <a:pPr eaLnBrk="1" hangingPunct="1">
              <a:spcBef>
                <a:spcPts val="300"/>
              </a:spcBef>
              <a:spcAft>
                <a:spcPts val="300"/>
              </a:spcAft>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b. Welche Checklisten sind in der Regel zu bearbeiten?</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Checkliste/Übersicht Auftragsabwicklung</a:t>
            </a:r>
          </a:p>
          <a:p>
            <a:pPr marL="266700" lvl="1" eaLnBrk="1" hangingPunct="1">
              <a:spcBef>
                <a:spcPts val="300"/>
              </a:spcBef>
              <a:spcAft>
                <a:spcPts val="300"/>
              </a:spcAft>
              <a:defRPr/>
            </a:pPr>
            <a:r>
              <a:rPr lang="de-DE" altLang="de-DE" b="0" dirty="0">
                <a:latin typeface="Century Gothic" panose="020B0502020202020204" pitchFamily="34" charset="0"/>
                <a:ea typeface="Verdana" panose="020B0604030504040204" pitchFamily="34" charset="0"/>
                <a:cs typeface="Verdana" panose="020B0604030504040204" pitchFamily="34" charset="0"/>
                <a:sym typeface="Wingdings" panose="05000000000000000000" pitchFamily="2" charset="2"/>
              </a:rPr>
              <a:t>      Identifizierung, Beurteilung und Bewertung der bedeutsamen Risiken nach ISA [DE] 315</a:t>
            </a: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System-Prüfungen (IKS- + IT-Prüfung) in Bezug auf bedeutsame Posten</a:t>
            </a:r>
            <a:endParaRPr lang="de-DE" altLang="de-DE" b="0" dirty="0">
              <a:highlight>
                <a:srgbClr val="FFFF00"/>
              </a:highlight>
              <a:latin typeface="Century Gothic" panose="020B0502020202020204" pitchFamily="34" charset="0"/>
              <a:ea typeface="Verdana" panose="020B0604030504040204" pitchFamily="34" charset="0"/>
              <a:cs typeface="Verdana" panose="020B0604030504040204" pitchFamily="34" charset="0"/>
            </a:endParaRP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Prüfungsplanung nach hauseigenen QMS</a:t>
            </a:r>
            <a:endParaRPr lang="de-DE" altLang="de-DE" b="0" dirty="0">
              <a:highlight>
                <a:srgbClr val="FFFF00"/>
              </a:highlight>
              <a:latin typeface="Century Gothic" panose="020B0502020202020204" pitchFamily="34" charset="0"/>
              <a:ea typeface="Verdana" panose="020B0604030504040204" pitchFamily="34" charset="0"/>
              <a:cs typeface="Verdana" panose="020B0604030504040204" pitchFamily="34" charset="0"/>
            </a:endParaRP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Planung der aussagebezogenen Prüfungshandlungen</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Excel-Arbeitspapier</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Checklisten:</a:t>
            </a:r>
          </a:p>
          <a:p>
            <a:pPr marL="1076325" lvl="2" indent="-266700" eaLnBrk="1" hangingPunct="1">
              <a:spcBef>
                <a:spcPts val="300"/>
              </a:spcBef>
              <a:spcAft>
                <a:spcPts val="300"/>
              </a:spcAft>
              <a:buFont typeface="Symbol" panose="05050102010706020507" pitchFamily="18"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Inventur, Anhang, Lagebericht, </a:t>
            </a:r>
            <a:r>
              <a:rPr lang="de-DE" altLang="de-DE" b="0" dirty="0" err="1">
                <a:latin typeface="Century Gothic" panose="020B0502020202020204" pitchFamily="34" charset="0"/>
                <a:ea typeface="Verdana" panose="020B0604030504040204" pitchFamily="34" charset="0"/>
                <a:cs typeface="Verdana" panose="020B0604030504040204" pitchFamily="34" charset="0"/>
              </a:rPr>
              <a:t>Going-Concern</a:t>
            </a:r>
            <a:r>
              <a:rPr lang="de-DE" altLang="de-DE" b="0" dirty="0">
                <a:latin typeface="Century Gothic" panose="020B0502020202020204" pitchFamily="34" charset="0"/>
                <a:ea typeface="Verdana" panose="020B0604030504040204" pitchFamily="34" charset="0"/>
                <a:cs typeface="Verdana" panose="020B0604030504040204" pitchFamily="34" charset="0"/>
              </a:rPr>
              <a:t>, </a:t>
            </a:r>
            <a:r>
              <a:rPr lang="de-DE" altLang="de-DE" b="0" dirty="0" err="1">
                <a:latin typeface="Century Gothic" panose="020B0502020202020204" pitchFamily="34" charset="0"/>
                <a:ea typeface="Verdana" panose="020B0604030504040204" pitchFamily="34" charset="0"/>
                <a:cs typeface="Verdana" panose="020B0604030504040204" pitchFamily="34" charset="0"/>
              </a:rPr>
              <a:t>Related</a:t>
            </a:r>
            <a:r>
              <a:rPr lang="de-DE" altLang="de-DE" b="0" dirty="0">
                <a:latin typeface="Century Gothic" panose="020B0502020202020204" pitchFamily="34" charset="0"/>
                <a:ea typeface="Verdana" panose="020B0604030504040204" pitchFamily="34" charset="0"/>
                <a:cs typeface="Verdana" panose="020B0604030504040204" pitchFamily="34" charset="0"/>
              </a:rPr>
              <a:t> </a:t>
            </a:r>
            <a:r>
              <a:rPr lang="de-DE" altLang="de-DE" b="0" dirty="0" err="1">
                <a:latin typeface="Century Gothic" panose="020B0502020202020204" pitchFamily="34" charset="0"/>
                <a:ea typeface="Verdana" panose="020B0604030504040204" pitchFamily="34" charset="0"/>
                <a:cs typeface="Verdana" panose="020B0604030504040204" pitchFamily="34" charset="0"/>
              </a:rPr>
              <a:t>Parties</a:t>
            </a:r>
            <a:r>
              <a:rPr lang="de-DE" altLang="de-DE" b="0" dirty="0">
                <a:latin typeface="Century Gothic" panose="020B0502020202020204" pitchFamily="34" charset="0"/>
                <a:ea typeface="Verdana" panose="020B0604030504040204" pitchFamily="34" charset="0"/>
                <a:cs typeface="Verdana" panose="020B0604030504040204" pitchFamily="34" charset="0"/>
              </a:rPr>
              <a:t>, Ereignisse nach Bilanzstichtag</a:t>
            </a:r>
          </a:p>
          <a:p>
            <a:pPr marL="355600" lvl="1" eaLnBrk="1" hangingPunct="1">
              <a:spcBef>
                <a:spcPts val="300"/>
              </a:spcBef>
              <a:spcAft>
                <a:spcPts val="300"/>
              </a:spcAft>
              <a:defRPr/>
            </a:pP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p:txBody>
      </p:sp>
      <p:sp>
        <p:nvSpPr>
          <p:cNvPr id="8" name="Textfeld 1">
            <a:extLst>
              <a:ext uri="{FF2B5EF4-FFF2-40B4-BE49-F238E27FC236}">
                <a16:creationId xmlns:a16="http://schemas.microsoft.com/office/drawing/2014/main" id="{748A8F50-0D24-4A39-A93E-AB3158B1FE09}"/>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1">
            <a:extLst>
              <a:ext uri="{FF2B5EF4-FFF2-40B4-BE49-F238E27FC236}">
                <a16:creationId xmlns:a16="http://schemas.microsoft.com/office/drawing/2014/main" id="{A9B0E3BD-9A34-423E-AF9A-5532E1772A8A}"/>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7" name="Rectangle 2">
            <a:extLst>
              <a:ext uri="{FF2B5EF4-FFF2-40B4-BE49-F238E27FC236}">
                <a16:creationId xmlns:a16="http://schemas.microsoft.com/office/drawing/2014/main" id="{39C657D0-758C-48EC-B7FE-A7F408F633E2}"/>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5.5	</a:t>
            </a:r>
            <a:r>
              <a:rPr lang="de-DE" sz="2800" dirty="0">
                <a:latin typeface="Century Gothic" panose="020B0502020202020204" pitchFamily="34" charset="0"/>
              </a:rPr>
              <a:t>Mindestumfang des Verständnisses vom IKS (Pflicht)</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5.5.1	</a:t>
            </a:r>
            <a:r>
              <a:rPr lang="de-DE" sz="1800" b="0" dirty="0">
                <a:latin typeface="Century Gothic" panose="020B0502020202020204" pitchFamily="34" charset="0"/>
              </a:rPr>
              <a:t>Die fünf Komponenten des IKS	</a:t>
            </a:r>
          </a:p>
          <a:p>
            <a:pPr marL="2724150" lvl="4" indent="-895350">
              <a:spcBef>
                <a:spcPts val="600"/>
              </a:spcBef>
              <a:spcAft>
                <a:spcPts val="600"/>
              </a:spcAft>
              <a:tabLst>
                <a:tab pos="444500" algn="l"/>
              </a:tabLst>
            </a:pPr>
            <a:r>
              <a:rPr lang="de-DE" sz="1800" dirty="0">
                <a:latin typeface="Century Gothic" panose="020B0502020202020204" pitchFamily="34" charset="0"/>
              </a:rPr>
              <a:t>5.5.2	</a:t>
            </a:r>
            <a:r>
              <a:rPr lang="de-DE" sz="1800" b="0" dirty="0">
                <a:latin typeface="Century Gothic" panose="020B0502020202020204" pitchFamily="34" charset="0"/>
              </a:rPr>
              <a:t>Was nutzt dem Abschlussprüfer die Verständnisgewinnung der IKS-Komponenten?</a:t>
            </a:r>
          </a:p>
          <a:p>
            <a:pPr marL="2724150" lvl="4" indent="-895350">
              <a:spcBef>
                <a:spcPts val="600"/>
              </a:spcBef>
              <a:spcAft>
                <a:spcPts val="600"/>
              </a:spcAft>
              <a:tabLst>
                <a:tab pos="444500" algn="l"/>
              </a:tabLst>
            </a:pPr>
            <a:r>
              <a:rPr lang="de-DE" sz="1800" dirty="0">
                <a:latin typeface="Century Gothic" panose="020B0502020202020204" pitchFamily="34" charset="0"/>
              </a:rPr>
              <a:t>5.5.3	</a:t>
            </a:r>
            <a:r>
              <a:rPr lang="de-DE" sz="1800" b="0" dirty="0">
                <a:latin typeface="Century Gothic" panose="020B0502020202020204" pitchFamily="34" charset="0"/>
              </a:rPr>
              <a:t>Zusammenwirken Verständnis IKS Komponenten – </a:t>
            </a:r>
            <a:br>
              <a:rPr lang="de-DE" sz="1800" b="0" dirty="0">
                <a:latin typeface="Century Gothic" panose="020B0502020202020204" pitchFamily="34" charset="0"/>
              </a:rPr>
            </a:br>
            <a:r>
              <a:rPr lang="de-DE" sz="1800" b="0" dirty="0">
                <a:latin typeface="Century Gothic" panose="020B0502020202020204" pitchFamily="34" charset="0"/>
              </a:rPr>
              <a:t>Risikobeurteilung</a:t>
            </a:r>
          </a:p>
          <a:p>
            <a:pPr marL="2724150" lvl="4" indent="-895350">
              <a:spcBef>
                <a:spcPts val="600"/>
              </a:spcBef>
              <a:spcAft>
                <a:spcPts val="600"/>
              </a:spcAft>
              <a:tabLst>
                <a:tab pos="444500" algn="l"/>
              </a:tabLst>
            </a:pPr>
            <a:r>
              <a:rPr lang="de-DE" sz="1800" dirty="0">
                <a:latin typeface="Century Gothic" panose="020B0502020202020204" pitchFamily="34" charset="0"/>
              </a:rPr>
              <a:t>5.5.4	</a:t>
            </a:r>
            <a:r>
              <a:rPr lang="de-DE" sz="1800" b="0" dirty="0">
                <a:latin typeface="Century Gothic" panose="020B0502020202020204" pitchFamily="34" charset="0"/>
              </a:rPr>
              <a:t>Was bedeutet es konkret „ein Verständnis zu erlangen“?</a:t>
            </a:r>
          </a:p>
        </p:txBody>
      </p:sp>
    </p:spTree>
    <p:extLst>
      <p:ext uri="{BB962C8B-B14F-4D97-AF65-F5344CB8AC3E}">
        <p14:creationId xmlns:p14="http://schemas.microsoft.com/office/powerpoint/2010/main" val="3937922237"/>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10801350" cy="4592026"/>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latin typeface="Century Gothic" panose="020B0502020202020204" pitchFamily="34" charset="0"/>
              </a:rPr>
              <a:t>Das Interne Kontrollsystem eines Unternehmens besteht aus </a:t>
            </a:r>
            <a:r>
              <a:rPr lang="de-DE" sz="1600" dirty="0">
                <a:solidFill>
                  <a:srgbClr val="FF0000"/>
                </a:solidFill>
                <a:latin typeface="Century Gothic" panose="020B0502020202020204" pitchFamily="34" charset="0"/>
              </a:rPr>
              <a:t>fünf</a:t>
            </a:r>
            <a:r>
              <a:rPr lang="de-DE" sz="1600" dirty="0">
                <a:latin typeface="Century Gothic" panose="020B0502020202020204" pitchFamily="34" charset="0"/>
              </a:rPr>
              <a:t> Komponenten</a:t>
            </a:r>
            <a:r>
              <a:rPr lang="de-DE" altLang="de-DE" sz="160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lang="de-DE" altLang="de-DE" sz="160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4]</a:t>
            </a:r>
            <a:r>
              <a:rPr lang="de-DE" sz="1600" b="0" dirty="0">
                <a:latin typeface="Century Gothic" panose="020B0502020202020204" pitchFamily="34" charset="0"/>
              </a:rPr>
              <a:t>:</a:t>
            </a:r>
          </a:p>
          <a:p>
            <a:pPr>
              <a:spcBef>
                <a:spcPts val="300"/>
              </a:spcBef>
              <a:spcAft>
                <a:spcPts val="300"/>
              </a:spcAft>
              <a:buAutoNum type="arabicPeriod"/>
            </a:pPr>
            <a:r>
              <a:rPr lang="de-DE" sz="1600" b="0" dirty="0">
                <a:latin typeface="Century Gothic" panose="020B0502020202020204" pitchFamily="34" charset="0"/>
              </a:rPr>
              <a:t>Kontrollumfeld</a:t>
            </a:r>
          </a:p>
          <a:p>
            <a:pPr>
              <a:spcBef>
                <a:spcPts val="300"/>
              </a:spcBef>
              <a:spcAft>
                <a:spcPts val="300"/>
              </a:spcAft>
              <a:buAutoNum type="arabicPeriod"/>
            </a:pPr>
            <a:r>
              <a:rPr lang="de-DE" sz="1600" b="0" dirty="0">
                <a:latin typeface="Century Gothic" panose="020B0502020202020204" pitchFamily="34" charset="0"/>
              </a:rPr>
              <a:t>Risikobeurteilungsprozess des Unternehmens</a:t>
            </a:r>
          </a:p>
          <a:p>
            <a:pPr>
              <a:spcBef>
                <a:spcPts val="300"/>
              </a:spcBef>
              <a:spcAft>
                <a:spcPts val="300"/>
              </a:spcAft>
              <a:buAutoNum type="arabicPeriod"/>
            </a:pPr>
            <a:r>
              <a:rPr lang="de-DE" sz="1600" b="0" dirty="0">
                <a:latin typeface="Century Gothic" panose="020B0502020202020204" pitchFamily="34" charset="0"/>
              </a:rPr>
              <a:t>Prozess der Einheit zur Überwachung des IKS</a:t>
            </a:r>
          </a:p>
          <a:p>
            <a:pPr>
              <a:spcBef>
                <a:spcPts val="300"/>
              </a:spcBef>
              <a:spcAft>
                <a:spcPts val="300"/>
              </a:spcAft>
              <a:buAutoNum type="arabicPeriod"/>
            </a:pPr>
            <a:r>
              <a:rPr lang="de-DE" sz="1600" b="0" dirty="0">
                <a:latin typeface="Century Gothic" panose="020B0502020202020204" pitchFamily="34" charset="0"/>
              </a:rPr>
              <a:t>Informationssystem und Kommunikation</a:t>
            </a:r>
          </a:p>
          <a:p>
            <a:pPr>
              <a:spcBef>
                <a:spcPts val="300"/>
              </a:spcBef>
              <a:spcAft>
                <a:spcPts val="300"/>
              </a:spcAft>
              <a:buAutoNum type="arabicPeriod"/>
            </a:pPr>
            <a:r>
              <a:rPr lang="de-DE" sz="1600" b="0" dirty="0">
                <a:latin typeface="Century Gothic" panose="020B0502020202020204" pitchFamily="34" charset="0"/>
              </a:rPr>
              <a:t>Kontrollaktivitäten</a:t>
            </a:r>
          </a:p>
          <a:p>
            <a:pPr marL="0" lvl="0" indent="0">
              <a:spcBef>
                <a:spcPts val="300"/>
              </a:spcBef>
              <a:buNone/>
            </a:pPr>
            <a:endParaRPr lang="de-DE" sz="1600" b="0" dirty="0">
              <a:latin typeface="Century Gothic" panose="020B0502020202020204" pitchFamily="34" charset="0"/>
            </a:endParaRPr>
          </a:p>
          <a:p>
            <a:pPr marL="0" lvl="0" indent="0">
              <a:spcBef>
                <a:spcPts val="300"/>
              </a:spcBef>
              <a:buNone/>
            </a:pPr>
            <a:endParaRPr lang="de-DE" sz="1600" b="0" dirty="0">
              <a:latin typeface="Century Gothic" panose="020B0502020202020204" pitchFamily="34" charset="0"/>
            </a:endParaRPr>
          </a:p>
          <a:p>
            <a:pPr marL="0" lvl="0" indent="0">
              <a:spcBef>
                <a:spcPts val="300"/>
              </a:spcBef>
              <a:buNone/>
            </a:pPr>
            <a:endParaRPr lang="de-DE" sz="1600" b="0" dirty="0">
              <a:latin typeface="Century Gothic" panose="020B0502020202020204" pitchFamily="34" charset="0"/>
            </a:endParaRPr>
          </a:p>
          <a:p>
            <a:pPr marL="0" lvl="0" indent="0">
              <a:spcBef>
                <a:spcPts val="300"/>
              </a:spcBef>
              <a:buNone/>
            </a:pPr>
            <a:endParaRPr lang="de-DE" sz="1600" b="0" dirty="0">
              <a:latin typeface="Century Gothic" panose="020B0502020202020204" pitchFamily="34" charset="0"/>
            </a:endParaRPr>
          </a:p>
          <a:p>
            <a:pPr marL="0" lvl="0" indent="0">
              <a:spcBef>
                <a:spcPts val="300"/>
              </a:spcBef>
              <a:buNone/>
            </a:pPr>
            <a:endParaRPr lang="de-DE" sz="1600" b="0" dirty="0">
              <a:latin typeface="Century Gothic" panose="020B0502020202020204" pitchFamily="34" charset="0"/>
            </a:endParaRPr>
          </a:p>
          <a:p>
            <a:pPr marL="0" lvl="0" indent="0">
              <a:spcBef>
                <a:spcPts val="300"/>
              </a:spcBef>
              <a:buNone/>
            </a:pPr>
            <a:endParaRPr lang="de-DE" sz="1600" b="0" dirty="0">
              <a:latin typeface="Century Gothic" panose="020B0502020202020204" pitchFamily="34" charset="0"/>
            </a:endParaRPr>
          </a:p>
          <a:p>
            <a:pPr marL="0" lvl="0" indent="0">
              <a:spcBef>
                <a:spcPts val="300"/>
              </a:spcBef>
              <a:buNone/>
            </a:pPr>
            <a:endParaRPr lang="de-DE" sz="1600" b="0" dirty="0">
              <a:latin typeface="Century Gothic" panose="020B0502020202020204" pitchFamily="34" charset="0"/>
            </a:endParaRPr>
          </a:p>
          <a:p>
            <a:pPr marL="0" lvl="0" indent="0">
              <a:spcBef>
                <a:spcPts val="300"/>
              </a:spcBef>
              <a:buNone/>
            </a:pPr>
            <a:endParaRPr lang="de-DE" sz="1600" b="0" dirty="0">
              <a:latin typeface="Century Gothic" panose="020B0502020202020204" pitchFamily="34" charset="0"/>
            </a:endParaRPr>
          </a:p>
          <a:p>
            <a:pPr marL="0" lvl="0" indent="0">
              <a:spcBef>
                <a:spcPts val="300"/>
              </a:spcBef>
              <a:buNone/>
            </a:pPr>
            <a:endParaRPr lang="de-DE" sz="1600" b="0" dirty="0">
              <a:latin typeface="Century Gothic" panose="020B0502020202020204" pitchFamily="34" charset="0"/>
            </a:endParaRPr>
          </a:p>
          <a:p>
            <a:pPr marL="0" indent="0">
              <a:buNone/>
            </a:pPr>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4]</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rPr>
              <a:t> </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12 (m)</a:t>
            </a: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5.5.1 Die fünf Komponenten des IKS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2540909780"/>
      </p:ext>
    </p:extLst>
  </p:cSld>
  <p:clrMapOvr>
    <a:masterClrMapping/>
  </p:clrMapOvr>
  <p:transition spd="slow"/>
</p:sld>
</file>

<file path=ppt/slides/slide2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31"/>
            <a:ext cx="10801350" cy="423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5.5.1 Die fünf Komponenten des IKS;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3" name="Grafik 2">
            <a:extLst>
              <a:ext uri="{FF2B5EF4-FFF2-40B4-BE49-F238E27FC236}">
                <a16:creationId xmlns:a16="http://schemas.microsoft.com/office/drawing/2014/main" id="{CC3E9114-E0E4-4254-ABC8-41EC814D9C7F}"/>
              </a:ext>
            </a:extLst>
          </p:cNvPr>
          <p:cNvPicPr>
            <a:picLocks noChangeAspect="1"/>
          </p:cNvPicPr>
          <p:nvPr/>
        </p:nvPicPr>
        <p:blipFill>
          <a:blip r:embed="rId3"/>
          <a:stretch>
            <a:fillRect/>
          </a:stretch>
        </p:blipFill>
        <p:spPr>
          <a:xfrm>
            <a:off x="1054800" y="1432676"/>
            <a:ext cx="6840760" cy="4741269"/>
          </a:xfrm>
          <a:prstGeom prst="rect">
            <a:avLst/>
          </a:prstGeom>
        </p:spPr>
      </p:pic>
      <p:sp>
        <p:nvSpPr>
          <p:cNvPr id="4" name="Rechteck 3">
            <a:extLst>
              <a:ext uri="{FF2B5EF4-FFF2-40B4-BE49-F238E27FC236}">
                <a16:creationId xmlns:a16="http://schemas.microsoft.com/office/drawing/2014/main" id="{B240752B-5A4F-4776-A2DE-58AC2D9C6FC6}"/>
              </a:ext>
            </a:extLst>
          </p:cNvPr>
          <p:cNvSpPr/>
          <p:nvPr/>
        </p:nvSpPr>
        <p:spPr>
          <a:xfrm>
            <a:off x="5617343" y="3259723"/>
            <a:ext cx="957313" cy="338554"/>
          </a:xfrm>
          <a:prstGeom prst="rect">
            <a:avLst/>
          </a:prstGeom>
        </p:spPr>
        <p:txBody>
          <a:bodyPr wrap="none">
            <a:spAutoFit/>
          </a:bodyPr>
          <a:lstStyle/>
          <a:p>
            <a:pPr eaLnBrk="1" hangingPunct="1">
              <a:spcBef>
                <a:spcPct val="50000"/>
              </a:spcBef>
              <a:defRPr/>
            </a:pPr>
            <a:r>
              <a:rPr lang="de-DE" b="0" dirty="0">
                <a:solidFill>
                  <a:srgbClr val="FF0000"/>
                </a:solidFill>
                <a:latin typeface="Century Gothic" panose="020B0502020202020204" pitchFamily="34" charset="0"/>
              </a:rPr>
              <a:t>10/2024</a:t>
            </a:r>
          </a:p>
        </p:txBody>
      </p:sp>
    </p:spTree>
    <p:extLst>
      <p:ext uri="{BB962C8B-B14F-4D97-AF65-F5344CB8AC3E}">
        <p14:creationId xmlns:p14="http://schemas.microsoft.com/office/powerpoint/2010/main" val="3742730386"/>
      </p:ext>
    </p:extLst>
  </p:cSld>
  <p:clrMapOvr>
    <a:masterClrMapping/>
  </p:clrMapOvr>
  <p:transition spd="slow"/>
</p:sld>
</file>

<file path=ppt/slides/slide2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029094"/>
            <a:ext cx="9769033" cy="5352234"/>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latin typeface="Century Gothic" panose="020B0502020202020204" pitchFamily="34" charset="0"/>
              </a:rPr>
              <a:t>Das Verstehen der abschlussrelevanten IKS-Komponenten hilft dem Abschlussprüfer dabei, </a:t>
            </a:r>
            <a:r>
              <a:rPr lang="de-DE" sz="1600" dirty="0">
                <a:solidFill>
                  <a:srgbClr val="FF0000"/>
                </a:solidFill>
                <a:latin typeface="Century Gothic" panose="020B0502020202020204" pitchFamily="34" charset="0"/>
              </a:rPr>
              <a:t>zu verstehen</a:t>
            </a:r>
            <a:r>
              <a:rPr lang="de-DE" sz="1600" b="0" dirty="0">
                <a:latin typeface="Century Gothic" panose="020B0502020202020204" pitchFamily="34" charset="0"/>
              </a:rPr>
              <a:t>,</a:t>
            </a:r>
          </a:p>
          <a:p>
            <a:pPr>
              <a:spcBef>
                <a:spcPts val="300"/>
              </a:spcBef>
              <a:spcAft>
                <a:spcPts val="300"/>
              </a:spcAft>
              <a:buClr>
                <a:schemeClr val="tx2"/>
              </a:buClr>
            </a:pPr>
            <a:r>
              <a:rPr lang="de-DE" sz="1600" dirty="0">
                <a:solidFill>
                  <a:srgbClr val="FF0000"/>
                </a:solidFill>
                <a:latin typeface="Century Gothic" panose="020B0502020202020204" pitchFamily="34" charset="0"/>
              </a:rPr>
              <a:t>wie das Unternehmen selbst Geschäftsrisiken</a:t>
            </a:r>
            <a:r>
              <a:rPr lang="de-DE" sz="1600" b="0" dirty="0">
                <a:latin typeface="Century Gothic" panose="020B0502020202020204" pitchFamily="34" charset="0"/>
              </a:rPr>
              <a:t> identifiziert und darauf reagiert und</a:t>
            </a:r>
          </a:p>
          <a:p>
            <a:pPr>
              <a:spcBef>
                <a:spcPts val="300"/>
              </a:spcBef>
              <a:spcAft>
                <a:spcPts val="600"/>
              </a:spcAft>
              <a:buClr>
                <a:schemeClr val="tx2"/>
              </a:buClr>
            </a:pPr>
            <a:r>
              <a:rPr lang="de-DE" sz="1600" b="0" dirty="0">
                <a:latin typeface="Century Gothic" panose="020B0502020202020204" pitchFamily="34" charset="0"/>
              </a:rPr>
              <a:t>ob in den grundlegenden Komponenten des </a:t>
            </a:r>
            <a:r>
              <a:rPr lang="de-DE" sz="1600" dirty="0">
                <a:latin typeface="Century Gothic" panose="020B0502020202020204" pitchFamily="34" charset="0"/>
              </a:rPr>
              <a:t>IKS Funktionsmängel </a:t>
            </a:r>
            <a:r>
              <a:rPr lang="de-DE" sz="1600" b="0" dirty="0">
                <a:latin typeface="Century Gothic" panose="020B0502020202020204" pitchFamily="34" charset="0"/>
              </a:rPr>
              <a:t>bestehen.</a:t>
            </a:r>
          </a:p>
          <a:p>
            <a:pPr marL="0" indent="0">
              <a:spcBef>
                <a:spcPts val="300"/>
              </a:spcBef>
              <a:spcAft>
                <a:spcPts val="600"/>
              </a:spcAft>
              <a:buNone/>
            </a:pPr>
            <a:r>
              <a:rPr lang="de-DE" sz="1600" b="0" dirty="0">
                <a:latin typeface="Century Gothic" panose="020B0502020202020204" pitchFamily="34" charset="0"/>
              </a:rPr>
              <a:t>Der Prüfer hat </a:t>
            </a:r>
            <a:r>
              <a:rPr lang="de-DE" sz="1600" dirty="0">
                <a:latin typeface="Century Gothic" panose="020B0502020202020204" pitchFamily="34" charset="0"/>
              </a:rPr>
              <a:t>für jede Komponente </a:t>
            </a:r>
            <a:r>
              <a:rPr lang="de-DE" sz="1600" b="0" dirty="0">
                <a:latin typeface="Century Gothic" panose="020B0502020202020204" pitchFamily="34" charset="0"/>
              </a:rPr>
              <a:t>festzustellen, ob ein oder mehrere </a:t>
            </a:r>
            <a:r>
              <a:rPr lang="de-DE" sz="1600" dirty="0">
                <a:solidFill>
                  <a:srgbClr val="FF0000"/>
                </a:solidFill>
                <a:latin typeface="Century Gothic" panose="020B0502020202020204" pitchFamily="34" charset="0"/>
              </a:rPr>
              <a:t>Kontrollmänge</a:t>
            </a:r>
            <a:r>
              <a:rPr lang="de-DE" sz="1600" b="0" dirty="0">
                <a:latin typeface="Century Gothic" panose="020B0502020202020204" pitchFamily="34" charset="0"/>
              </a:rPr>
              <a:t>l identifiziert wurden.</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5]</a:t>
            </a:r>
            <a:r>
              <a:rPr lang="de-DE" sz="1600" b="0" dirty="0">
                <a:latin typeface="Century Gothic" panose="020B0502020202020204" pitchFamily="34" charset="0"/>
              </a:rPr>
              <a:t> </a:t>
            </a:r>
          </a:p>
          <a:p>
            <a:pPr marL="0" indent="0">
              <a:spcBef>
                <a:spcPts val="300"/>
              </a:spcBef>
              <a:spcAft>
                <a:spcPts val="300"/>
              </a:spcAft>
              <a:buNone/>
            </a:pPr>
            <a:r>
              <a:rPr lang="de-DE" sz="1600" b="0" dirty="0">
                <a:latin typeface="Century Gothic" panose="020B0502020202020204" pitchFamily="34" charset="0"/>
              </a:rPr>
              <a:t>Stellt der Abschlussprüfer im Rahmen seiner Verständnisgewinnung fest,</a:t>
            </a:r>
          </a:p>
          <a:p>
            <a:pPr lvl="0">
              <a:spcBef>
                <a:spcPts val="300"/>
              </a:spcBef>
              <a:spcAft>
                <a:spcPts val="300"/>
              </a:spcAft>
            </a:pPr>
            <a:r>
              <a:rPr lang="de-DE" sz="1600" b="0" dirty="0">
                <a:latin typeface="Century Gothic" panose="020B0502020202020204" pitchFamily="34" charset="0"/>
              </a:rPr>
              <a:t>dass </a:t>
            </a:r>
            <a:r>
              <a:rPr lang="de-DE" sz="1600" dirty="0">
                <a:latin typeface="Century Gothic" panose="020B0502020202020204" pitchFamily="34" charset="0"/>
              </a:rPr>
              <a:t>bestimmte Regelungen</a:t>
            </a:r>
          </a:p>
          <a:p>
            <a:pPr lvl="0">
              <a:spcBef>
                <a:spcPts val="300"/>
              </a:spcBef>
              <a:spcAft>
                <a:spcPts val="300"/>
              </a:spcAft>
            </a:pPr>
            <a:r>
              <a:rPr lang="de-DE" sz="1600" b="0" dirty="0">
                <a:latin typeface="Century Gothic" panose="020B0502020202020204" pitchFamily="34" charset="0"/>
              </a:rPr>
              <a:t>der </a:t>
            </a:r>
            <a:r>
              <a:rPr lang="de-DE" sz="1600" dirty="0">
                <a:latin typeface="Century Gothic" panose="020B0502020202020204" pitchFamily="34" charset="0"/>
              </a:rPr>
              <a:t>Art </a:t>
            </a:r>
            <a:r>
              <a:rPr lang="de-DE" sz="1600" b="0" dirty="0">
                <a:latin typeface="Century Gothic" panose="020B0502020202020204" pitchFamily="34" charset="0"/>
              </a:rPr>
              <a:t>und den </a:t>
            </a:r>
            <a:r>
              <a:rPr lang="de-DE" sz="1600" dirty="0">
                <a:latin typeface="Century Gothic" panose="020B0502020202020204" pitchFamily="34" charset="0"/>
              </a:rPr>
              <a:t>Umständen</a:t>
            </a:r>
            <a:r>
              <a:rPr lang="de-DE" sz="1600" b="0" dirty="0">
                <a:latin typeface="Century Gothic" panose="020B0502020202020204" pitchFamily="34" charset="0"/>
              </a:rPr>
              <a:t> des Unternehmens</a:t>
            </a:r>
          </a:p>
          <a:p>
            <a:pPr marL="0" indent="0">
              <a:spcBef>
                <a:spcPts val="300"/>
              </a:spcBef>
              <a:spcAft>
                <a:spcPts val="300"/>
              </a:spcAft>
              <a:buNone/>
            </a:pPr>
            <a:r>
              <a:rPr lang="de-DE" sz="1600" dirty="0">
                <a:latin typeface="Century Gothic" panose="020B0502020202020204" pitchFamily="34" charset="0"/>
              </a:rPr>
              <a:t>nicht</a:t>
            </a:r>
            <a:r>
              <a:rPr lang="de-DE" sz="1600" b="0" dirty="0">
                <a:latin typeface="Century Gothic" panose="020B0502020202020204" pitchFamily="34" charset="0"/>
              </a:rPr>
              <a:t> angemessen sind,</a:t>
            </a:r>
          </a:p>
          <a:p>
            <a:pPr marL="0" indent="0">
              <a:spcBef>
                <a:spcPts val="300"/>
              </a:spcBef>
              <a:spcAft>
                <a:spcPts val="600"/>
              </a:spcAft>
              <a:buNone/>
            </a:pPr>
            <a:r>
              <a:rPr lang="de-DE" sz="1600" b="0" dirty="0">
                <a:latin typeface="Century Gothic" panose="020B0502020202020204" pitchFamily="34" charset="0"/>
              </a:rPr>
              <a:t>könnte dies ein </a:t>
            </a:r>
            <a:r>
              <a:rPr lang="de-DE" sz="1600" dirty="0">
                <a:latin typeface="Century Gothic" panose="020B0502020202020204" pitchFamily="34" charset="0"/>
              </a:rPr>
              <a:t>Indikator für einen Kontrollmangel </a:t>
            </a:r>
            <a:r>
              <a:rPr lang="de-DE" sz="1600" b="0" dirty="0">
                <a:latin typeface="Century Gothic" panose="020B0502020202020204" pitchFamily="34" charset="0"/>
              </a:rPr>
              <a:t>sein.</a:t>
            </a:r>
          </a:p>
          <a:p>
            <a:pPr marL="0" indent="0">
              <a:spcBef>
                <a:spcPts val="300"/>
              </a:spcBef>
              <a:spcAft>
                <a:spcPts val="300"/>
              </a:spcAft>
              <a:buNone/>
            </a:pPr>
            <a:r>
              <a:rPr lang="de-DE" sz="1600" b="0" dirty="0">
                <a:latin typeface="Century Gothic" panose="020B0502020202020204" pitchFamily="34" charset="0"/>
              </a:rPr>
              <a:t>Gemäß IDW PS 475 hat der Abschlussprüfer die </a:t>
            </a:r>
            <a:r>
              <a:rPr lang="de-DE" sz="1600" dirty="0">
                <a:solidFill>
                  <a:srgbClr val="FF0000"/>
                </a:solidFill>
                <a:latin typeface="Century Gothic" panose="020B0502020202020204" pitchFamily="34" charset="0"/>
              </a:rPr>
              <a:t>Pflicht </a:t>
            </a:r>
            <a:r>
              <a:rPr lang="de-DE" sz="1600" b="0" dirty="0">
                <a:latin typeface="Century Gothic" panose="020B0502020202020204" pitchFamily="34" charset="0"/>
              </a:rPr>
              <a:t>festzustellen, ob</a:t>
            </a:r>
          </a:p>
          <a:p>
            <a:pPr lvl="0">
              <a:spcBef>
                <a:spcPts val="300"/>
              </a:spcBef>
              <a:spcAft>
                <a:spcPts val="300"/>
              </a:spcAft>
            </a:pPr>
            <a:r>
              <a:rPr lang="de-DE" sz="1600" b="0" dirty="0">
                <a:latin typeface="Century Gothic" panose="020B0502020202020204" pitchFamily="34" charset="0"/>
              </a:rPr>
              <a:t>die </a:t>
            </a:r>
            <a:r>
              <a:rPr lang="de-DE" sz="1600" dirty="0">
                <a:latin typeface="Century Gothic" panose="020B0502020202020204" pitchFamily="34" charset="0"/>
              </a:rPr>
              <a:t>Mängel</a:t>
            </a:r>
            <a:r>
              <a:rPr lang="de-DE" sz="1600" b="0" dirty="0">
                <a:latin typeface="Century Gothic" panose="020B0502020202020204" pitchFamily="34" charset="0"/>
              </a:rPr>
              <a:t> in internen Kontrollen</a:t>
            </a:r>
          </a:p>
          <a:p>
            <a:pPr lvl="0">
              <a:spcBef>
                <a:spcPts val="300"/>
              </a:spcBef>
              <a:spcAft>
                <a:spcPts val="300"/>
              </a:spcAft>
            </a:pPr>
            <a:r>
              <a:rPr lang="de-DE" sz="1600" dirty="0">
                <a:latin typeface="Century Gothic" panose="020B0502020202020204" pitchFamily="34" charset="0"/>
              </a:rPr>
              <a:t>einzeln</a:t>
            </a:r>
            <a:r>
              <a:rPr lang="de-DE" sz="1600" b="0" dirty="0">
                <a:latin typeface="Century Gothic" panose="020B0502020202020204" pitchFamily="34" charset="0"/>
              </a:rPr>
              <a:t> oder in </a:t>
            </a:r>
            <a:r>
              <a:rPr lang="de-DE" sz="1600" dirty="0">
                <a:latin typeface="Century Gothic" panose="020B0502020202020204" pitchFamily="34" charset="0"/>
              </a:rPr>
              <a:t>Kombination</a:t>
            </a:r>
          </a:p>
          <a:p>
            <a:pPr lvl="0">
              <a:spcBef>
                <a:spcPts val="300"/>
              </a:spcBef>
              <a:spcAft>
                <a:spcPts val="300"/>
              </a:spcAft>
            </a:pPr>
            <a:r>
              <a:rPr lang="de-DE" sz="1600" dirty="0">
                <a:solidFill>
                  <a:srgbClr val="FF0000"/>
                </a:solidFill>
                <a:latin typeface="Century Gothic" panose="020B0502020202020204" pitchFamily="34" charset="0"/>
              </a:rPr>
              <a:t>bedeutsame Kontrollmängel</a:t>
            </a:r>
          </a:p>
          <a:p>
            <a:pPr marL="0" lvl="0" indent="0">
              <a:spcBef>
                <a:spcPts val="300"/>
              </a:spcBef>
              <a:spcAft>
                <a:spcPts val="300"/>
              </a:spcAft>
              <a:buNone/>
            </a:pPr>
            <a:r>
              <a:rPr lang="de-DE" sz="1600" b="0" dirty="0">
                <a:latin typeface="Century Gothic" panose="020B0502020202020204" pitchFamily="34" charset="0"/>
              </a:rPr>
              <a:t>darstellen.</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rPr>
              <a:t>[</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rPr>
              <a:t>6]</a:t>
            </a:r>
            <a:b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rPr>
            </a:br>
            <a:endParaRPr lang="de-DE" sz="700" b="0" dirty="0">
              <a:latin typeface="Century Gothic" panose="020B0502020202020204" pitchFamily="34" charset="0"/>
            </a:endParaRPr>
          </a:p>
          <a:p>
            <a:pPr marL="0" indent="0">
              <a:buNone/>
            </a:pPr>
            <a:r>
              <a:rPr lang="de-DE" altLang="de-DE" sz="8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8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5]</a:t>
            </a:r>
            <a:r>
              <a:rPr lang="de-DE" altLang="de-DE" sz="800" b="0" baseline="30000" dirty="0" bmk="">
                <a:latin typeface="Century Gothic" panose="020B0502020202020204" pitchFamily="34" charset="0"/>
                <a:ea typeface="Times New Roman" panose="02020603050405020304" pitchFamily="18" charset="0"/>
                <a:cs typeface="Times New Roman" panose="02020603050405020304" pitchFamily="18" charset="0"/>
              </a:rPr>
              <a:t> </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27</a:t>
            </a: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696913"/>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5.5.2 Was nutzt dem Abschlussprüfer die Verständnisgewinnung der IKS-Komponenten?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E82CC8E0-13D3-4049-AE8F-8370779DAB03}"/>
              </a:ext>
            </a:extLst>
          </p:cNvPr>
          <p:cNvSpPr>
            <a:spLocks noChangeArrowheads="1"/>
          </p:cNvSpPr>
          <p:nvPr/>
        </p:nvSpPr>
        <p:spPr bwMode="auto">
          <a:xfrm>
            <a:off x="2906553" y="6073551"/>
            <a:ext cx="139172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0488" algn="l"/>
              </a:tabLst>
            </a:pPr>
            <a:r>
              <a:rPr kumimoji="0" lang="de-DE" altLang="de-DE" sz="700" b="0" i="0" u="none" strike="noStrike" cap="none" normalizeH="0" baseline="30000" dirty="0">
                <a:ln>
                  <a:noFill/>
                </a:ln>
                <a:effectLst/>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5</a:t>
            </a:r>
            <a:r>
              <a:rPr kumimoji="0" lang="de-DE" altLang="de-DE" sz="700" b="0" i="0" u="none" strike="noStrike" cap="none" normalizeH="0" baseline="30000" dirty="0" bmk="">
                <a:ln>
                  <a:noFill/>
                </a:ln>
                <a:effectLst/>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kumimoji="0" lang="de-DE" altLang="de-DE" sz="700" b="0" i="0" u="none" strike="noStrike" cap="none" normalizeH="0" baseline="0" dirty="0" bmk="">
                <a:ln>
                  <a:noFill/>
                </a:ln>
                <a:effectLst/>
                <a:latin typeface="Century Gothic" panose="020B0502020202020204" pitchFamily="34" charset="0"/>
                <a:ea typeface="Times New Roman" panose="02020603050405020304" pitchFamily="18" charset="0"/>
                <a:cs typeface="Times New Roman" panose="02020603050405020304" pitchFamily="18" charset="0"/>
              </a:rPr>
              <a:t> </a:t>
            </a:r>
            <a:r>
              <a:rPr kumimoji="0" lang="de-DE" altLang="de-DE" sz="700" b="0" i="0" u="none" strike="noStrike" cap="none" normalizeH="0" baseline="0" dirty="0" bmk="">
                <a:ln>
                  <a:noFill/>
                </a:ln>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Vgl. IDW PS 475, Tz. A5-A7</a:t>
            </a:r>
            <a:endParaRPr kumimoji="0" lang="de-DE" altLang="de-DE" sz="800" b="0" i="0" u="none" strike="noStrike" cap="none" normalizeH="0" baseline="0" dirty="0" bmk="">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0488" algn="l"/>
              </a:tabLst>
            </a:pPr>
            <a:r>
              <a:rPr kumimoji="0" lang="de-DE" altLang="de-DE" sz="700" b="0" i="0" u="none" strike="noStrike" cap="none" normalizeH="0" baseline="30000" dirty="0" bmk="">
                <a:ln>
                  <a:noFill/>
                </a:ln>
                <a:effectLst/>
                <a:latin typeface="Century Gothic" panose="020B0502020202020204" pitchFamily="34" charset="0"/>
                <a:ea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[6]</a:t>
            </a:r>
            <a:r>
              <a:rPr kumimoji="0" lang="de-DE" altLang="de-DE" sz="700" b="0" i="0" u="none" strike="noStrike" cap="none" normalizeH="0" baseline="0" dirty="0">
                <a:ln>
                  <a:noFill/>
                </a:ln>
                <a:effectLst/>
                <a:latin typeface="Century Gothic" panose="020B0502020202020204" pitchFamily="34" charset="0"/>
                <a:ea typeface="Times New Roman" panose="02020603050405020304" pitchFamily="18" charset="0"/>
                <a:cs typeface="Times New Roman" panose="02020603050405020304" pitchFamily="18" charset="0"/>
              </a:rPr>
              <a:t> </a:t>
            </a:r>
            <a:r>
              <a:rPr kumimoji="0" lang="de-DE" altLang="de-DE" sz="700" b="0" i="0" u="none" strike="noStrike" cap="none" normalizeH="0" baseline="0" dirty="0">
                <a:ln>
                  <a:noFill/>
                </a:ln>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rPr>
              <a:t>Vgl. IDW PS 475, Tz. 13</a:t>
            </a:r>
            <a:endParaRPr kumimoji="0" lang="de-DE" altLang="de-D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67519722"/>
      </p:ext>
    </p:extLst>
  </p:cSld>
  <p:clrMapOvr>
    <a:masterClrMapping/>
  </p:clrMapOvr>
  <p:transition spd="slow"/>
</p:sld>
</file>

<file path=ppt/slides/slide2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5.5.3 Zusammenwirken Verständnis IKS Komponenten – Risikobeurteilung</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4" name="Grafik 3">
            <a:extLst>
              <a:ext uri="{FF2B5EF4-FFF2-40B4-BE49-F238E27FC236}">
                <a16:creationId xmlns:a16="http://schemas.microsoft.com/office/drawing/2014/main" id="{CC85BC46-6F7A-4DF2-9BB3-66754E110D7D}"/>
              </a:ext>
            </a:extLst>
          </p:cNvPr>
          <p:cNvPicPr>
            <a:picLocks noChangeAspect="1"/>
          </p:cNvPicPr>
          <p:nvPr/>
        </p:nvPicPr>
        <p:blipFill>
          <a:blip r:embed="rId3"/>
          <a:stretch>
            <a:fillRect/>
          </a:stretch>
        </p:blipFill>
        <p:spPr>
          <a:xfrm>
            <a:off x="1343472" y="1402247"/>
            <a:ext cx="7374225" cy="4907073"/>
          </a:xfrm>
          <a:prstGeom prst="rect">
            <a:avLst/>
          </a:prstGeom>
        </p:spPr>
      </p:pic>
      <p:sp>
        <p:nvSpPr>
          <p:cNvPr id="3" name="Rechteck: abgerundete Ecken 2">
            <a:extLst>
              <a:ext uri="{FF2B5EF4-FFF2-40B4-BE49-F238E27FC236}">
                <a16:creationId xmlns:a16="http://schemas.microsoft.com/office/drawing/2014/main" id="{A06DE797-BD85-4608-9244-73258A6ADEFA}"/>
              </a:ext>
            </a:extLst>
          </p:cNvPr>
          <p:cNvSpPr/>
          <p:nvPr/>
        </p:nvSpPr>
        <p:spPr bwMode="auto">
          <a:xfrm>
            <a:off x="6888088" y="3717032"/>
            <a:ext cx="288032" cy="288032"/>
          </a:xfrm>
          <a:prstGeom prst="roundRect">
            <a:avLst>
              <a:gd name="adj" fmla="val 43976"/>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1524000" marR="0" indent="0" algn="l" defTabSz="914400" rtl="0" eaLnBrk="1" fontAlgn="base" latinLnBrk="0" hangingPunct="1">
              <a:lnSpc>
                <a:spcPct val="100000"/>
              </a:lnSpc>
              <a:spcBef>
                <a:spcPct val="20000"/>
              </a:spcBef>
              <a:spcAft>
                <a:spcPct val="0"/>
              </a:spcAft>
              <a:buClr>
                <a:srgbClr val="003371"/>
              </a:buClr>
              <a:buSzTx/>
              <a:buFont typeface="Wingdings" pitchFamily="2" charset="2"/>
              <a:buChar char="Ø"/>
              <a:tabLst>
                <a:tab pos="625475" algn="l"/>
              </a:tabLst>
            </a:pPr>
            <a:endParaRPr kumimoji="0" lang="de-DE" sz="1400" b="1" i="0" u="none" strike="noStrike" cap="none" normalizeH="0" baseline="0">
              <a:ln>
                <a:noFill/>
              </a:ln>
              <a:solidFill>
                <a:schemeClr val="tx1"/>
              </a:solidFill>
              <a:effectLst/>
              <a:latin typeface="Verdana" pitchFamily="34" charset="0"/>
            </a:endParaRPr>
          </a:p>
        </p:txBody>
      </p:sp>
      <p:sp>
        <p:nvSpPr>
          <p:cNvPr id="5" name="Rechteck: abgerundete Ecken 4">
            <a:extLst>
              <a:ext uri="{FF2B5EF4-FFF2-40B4-BE49-F238E27FC236}">
                <a16:creationId xmlns:a16="http://schemas.microsoft.com/office/drawing/2014/main" id="{718F4460-E239-464C-95E7-86FB2C33921C}"/>
              </a:ext>
            </a:extLst>
          </p:cNvPr>
          <p:cNvSpPr/>
          <p:nvPr/>
        </p:nvSpPr>
        <p:spPr bwMode="auto">
          <a:xfrm>
            <a:off x="11208568" y="2348880"/>
            <a:ext cx="504007" cy="360039"/>
          </a:xfrm>
          <a:prstGeom prst="round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1524000" marR="0" indent="0" algn="l" defTabSz="914400" rtl="0" eaLnBrk="1" fontAlgn="base" latinLnBrk="0" hangingPunct="1">
              <a:lnSpc>
                <a:spcPct val="100000"/>
              </a:lnSpc>
              <a:spcBef>
                <a:spcPct val="20000"/>
              </a:spcBef>
              <a:spcAft>
                <a:spcPct val="0"/>
              </a:spcAft>
              <a:buClr>
                <a:srgbClr val="003371"/>
              </a:buClr>
              <a:buSzTx/>
              <a:buFont typeface="Wingdings" pitchFamily="2" charset="2"/>
              <a:buChar char="Ø"/>
              <a:tabLst>
                <a:tab pos="625475" algn="l"/>
              </a:tabLst>
            </a:pPr>
            <a:endParaRPr kumimoji="0" lang="de-DE" sz="1400" b="1" i="0" u="none" strike="noStrike" cap="none" normalizeH="0" baseline="0">
              <a:ln>
                <a:noFill/>
              </a:ln>
              <a:solidFill>
                <a:schemeClr val="tx1"/>
              </a:solidFill>
              <a:effectLst/>
              <a:latin typeface="Verdana" pitchFamily="34" charset="0"/>
            </a:endParaRPr>
          </a:p>
        </p:txBody>
      </p:sp>
      <p:sp>
        <p:nvSpPr>
          <p:cNvPr id="8" name="Rechteck 7">
            <a:extLst>
              <a:ext uri="{FF2B5EF4-FFF2-40B4-BE49-F238E27FC236}">
                <a16:creationId xmlns:a16="http://schemas.microsoft.com/office/drawing/2014/main" id="{5020141D-548A-4026-9A5C-D6D9AF6C6EF1}"/>
              </a:ext>
            </a:extLst>
          </p:cNvPr>
          <p:cNvSpPr/>
          <p:nvPr/>
        </p:nvSpPr>
        <p:spPr bwMode="auto">
          <a:xfrm>
            <a:off x="5879976" y="4221088"/>
            <a:ext cx="425107" cy="288030"/>
          </a:xfrm>
          <a:prstGeom prst="rect">
            <a:avLst/>
          </a:prstGeom>
          <a:solidFill>
            <a:schemeClr val="bg1"/>
          </a:solidFill>
          <a:ln>
            <a:noFill/>
          </a:ln>
          <a:effectLst/>
          <a:extLst/>
        </p:spPr>
        <p:txBody>
          <a:bodyPr vert="horz" wrap="square" lIns="91440" tIns="45720" rIns="91440" bIns="45720" numCol="1" rtlCol="0" anchor="t" anchorCtr="0" compatLnSpc="1">
            <a:prstTxWarp prst="textNoShape">
              <a:avLst/>
            </a:prstTxWarp>
            <a:spAutoFit/>
          </a:bodyPr>
          <a:lstStyle/>
          <a:p>
            <a:pPr marL="1524000" marR="0" indent="0" algn="l" defTabSz="914400" rtl="0" eaLnBrk="1" fontAlgn="base" latinLnBrk="0" hangingPunct="1">
              <a:lnSpc>
                <a:spcPct val="100000"/>
              </a:lnSpc>
              <a:spcBef>
                <a:spcPct val="20000"/>
              </a:spcBef>
              <a:spcAft>
                <a:spcPct val="0"/>
              </a:spcAft>
              <a:buClr>
                <a:srgbClr val="003371"/>
              </a:buClr>
              <a:buSzTx/>
              <a:buFont typeface="Wingdings" pitchFamily="2" charset="2"/>
              <a:buChar char="Ø"/>
              <a:tabLst>
                <a:tab pos="625475" algn="l"/>
              </a:tabLst>
            </a:pPr>
            <a:endParaRPr kumimoji="0" lang="de-DE" sz="1400" b="1" i="0" u="none" strike="noStrike" cap="none" normalizeH="0" baseline="0">
              <a:ln>
                <a:noFill/>
              </a:ln>
              <a:solidFill>
                <a:schemeClr val="tx1"/>
              </a:solidFill>
              <a:effectLst/>
              <a:latin typeface="Verdana" pitchFamily="34" charset="0"/>
            </a:endParaRPr>
          </a:p>
        </p:txBody>
      </p:sp>
      <p:sp>
        <p:nvSpPr>
          <p:cNvPr id="9" name="Textfeld 8">
            <a:extLst>
              <a:ext uri="{FF2B5EF4-FFF2-40B4-BE49-F238E27FC236}">
                <a16:creationId xmlns:a16="http://schemas.microsoft.com/office/drawing/2014/main" id="{101C090F-B422-49EC-874A-D8F862498DE0}"/>
              </a:ext>
            </a:extLst>
          </p:cNvPr>
          <p:cNvSpPr txBox="1"/>
          <p:nvPr/>
        </p:nvSpPr>
        <p:spPr>
          <a:xfrm>
            <a:off x="5807968" y="4293096"/>
            <a:ext cx="288032" cy="253916"/>
          </a:xfrm>
          <a:prstGeom prst="rect">
            <a:avLst/>
          </a:prstGeom>
          <a:noFill/>
        </p:spPr>
        <p:txBody>
          <a:bodyPr wrap="square" rtlCol="0">
            <a:spAutoFit/>
          </a:bodyPr>
          <a:lstStyle/>
          <a:p>
            <a:r>
              <a:rPr lang="de-DE" sz="1050" b="0" dirty="0">
                <a:latin typeface="Century Gothic" panose="020B0502020202020204" pitchFamily="34" charset="0"/>
              </a:rPr>
              <a:t>2</a:t>
            </a:r>
            <a:endParaRPr lang="de-DE" b="0" dirty="0">
              <a:latin typeface="Century Gothic" panose="020B0502020202020204" pitchFamily="34" charset="0"/>
            </a:endParaRPr>
          </a:p>
        </p:txBody>
      </p:sp>
    </p:spTree>
    <p:extLst>
      <p:ext uri="{BB962C8B-B14F-4D97-AF65-F5344CB8AC3E}">
        <p14:creationId xmlns:p14="http://schemas.microsoft.com/office/powerpoint/2010/main" val="1672244047"/>
      </p:ext>
    </p:extLst>
  </p:cSld>
  <p:clrMapOvr>
    <a:masterClrMapping/>
  </p:clrMapOvr>
  <p:transition spd="slow"/>
</p:sld>
</file>

<file path=ppt/slides/slide2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07487" y="1418400"/>
            <a:ext cx="9374763" cy="2768450"/>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altLang="de-DE" sz="1600" dirty="0" bmk="">
                <a:latin typeface="Century Gothic" panose="020B0502020202020204" pitchFamily="34" charset="0"/>
              </a:rPr>
              <a:t>Prüfungshandlungen zur Verständnisgewinnung</a:t>
            </a:r>
          </a:p>
          <a:p>
            <a:pPr marL="0" indent="0">
              <a:spcBef>
                <a:spcPts val="300"/>
              </a:spcBef>
              <a:spcAft>
                <a:spcPts val="300"/>
              </a:spcAft>
              <a:buNone/>
            </a:pPr>
            <a:r>
              <a:rPr lang="de-DE" sz="1600" b="0" dirty="0" bmk="">
                <a:latin typeface="Century Gothic" panose="020B0502020202020204" pitchFamily="34" charset="0"/>
              </a:rPr>
              <a:t>Zur Erlangung des Verständnisses kann der Abschlussprüfer verschiedene </a:t>
            </a:r>
            <a:r>
              <a:rPr lang="de-DE" sz="1600" dirty="0" bmk="">
                <a:latin typeface="Century Gothic" panose="020B0502020202020204" pitchFamily="34" charset="0"/>
              </a:rPr>
              <a:t>Prüfungshandlungen </a:t>
            </a:r>
            <a:r>
              <a:rPr lang="de-DE" sz="1600" b="0" dirty="0" bmk="">
                <a:latin typeface="Century Gothic" panose="020B0502020202020204" pitchFamily="34" charset="0"/>
              </a:rPr>
              <a:t>vorsehen:</a:t>
            </a:r>
          </a:p>
          <a:p>
            <a:pPr lvl="0">
              <a:spcBef>
                <a:spcPts val="300"/>
              </a:spcBef>
              <a:spcAft>
                <a:spcPts val="300"/>
              </a:spcAft>
            </a:pPr>
            <a:r>
              <a:rPr lang="de-DE" sz="1600" dirty="0" bmk="">
                <a:latin typeface="Century Gothic" panose="020B0502020202020204" pitchFamily="34" charset="0"/>
              </a:rPr>
              <a:t>Befragung</a:t>
            </a:r>
            <a:r>
              <a:rPr lang="de-DE" sz="1600" b="0" dirty="0" bmk="">
                <a:latin typeface="Century Gothic" panose="020B0502020202020204" pitchFamily="34" charset="0"/>
              </a:rPr>
              <a:t> von geeigneten Funktionsträgern</a:t>
            </a:r>
          </a:p>
          <a:p>
            <a:pPr lvl="0">
              <a:spcBef>
                <a:spcPts val="300"/>
              </a:spcBef>
              <a:spcAft>
                <a:spcPts val="300"/>
              </a:spcAft>
            </a:pPr>
            <a:r>
              <a:rPr lang="de-DE" sz="1600" dirty="0" bmk="">
                <a:latin typeface="Century Gothic" panose="020B0502020202020204" pitchFamily="34" charset="0"/>
              </a:rPr>
              <a:t>Einsichtnahme</a:t>
            </a:r>
            <a:r>
              <a:rPr lang="de-DE" sz="1600" b="0" dirty="0" bmk="">
                <a:latin typeface="Century Gothic" panose="020B0502020202020204" pitchFamily="34" charset="0"/>
              </a:rPr>
              <a:t> in Unterlagen des Mandanten (z. B. Ablaufdiagramme, Prozessbeschreibungen, Strukturen)</a:t>
            </a:r>
          </a:p>
          <a:p>
            <a:pPr lvl="0">
              <a:spcBef>
                <a:spcPts val="300"/>
              </a:spcBef>
              <a:spcAft>
                <a:spcPts val="300"/>
              </a:spcAft>
            </a:pPr>
            <a:r>
              <a:rPr lang="de-DE" sz="1600" dirty="0" bmk="">
                <a:latin typeface="Century Gothic" panose="020B0502020202020204" pitchFamily="34" charset="0"/>
              </a:rPr>
              <a:t>Beobachtung</a:t>
            </a:r>
            <a:r>
              <a:rPr lang="de-DE" sz="1600" b="0" dirty="0" bmk="">
                <a:latin typeface="Century Gothic" panose="020B0502020202020204" pitchFamily="34" charset="0"/>
              </a:rPr>
              <a:t> von Prozessen </a:t>
            </a:r>
          </a:p>
          <a:p>
            <a:pPr lvl="0">
              <a:spcBef>
                <a:spcPts val="300"/>
              </a:spcBef>
              <a:spcAft>
                <a:spcPts val="300"/>
              </a:spcAft>
            </a:pPr>
            <a:r>
              <a:rPr lang="de-DE" altLang="de-DE" sz="1600" dirty="0" bmk="">
                <a:latin typeface="Century Gothic" panose="020B0502020202020204" pitchFamily="34" charset="0"/>
              </a:rPr>
              <a:t>Einsatz von Datenanalysen </a:t>
            </a:r>
            <a:r>
              <a:rPr lang="de-DE" altLang="de-DE" sz="1600" b="0" dirty="0" bmk="">
                <a:latin typeface="Century Gothic" panose="020B0502020202020204" pitchFamily="34" charset="0"/>
              </a:rPr>
              <a:t>(Gewinnung von Hinweisen auf die Qualität des Kontrollumfelds)</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7]</a:t>
            </a:r>
            <a:endParaRPr lang="de-DE" altLang="de-DE" sz="1600" b="0" dirty="0" bmk="">
              <a:latin typeface="Century Gothic" panose="020B0502020202020204" pitchFamily="34" charset="0"/>
            </a:endParaRPr>
          </a:p>
          <a:p>
            <a:pPr marL="0" indent="0">
              <a:buNone/>
            </a:pPr>
            <a:endParaRPr lang="de-DE" sz="7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5.5.4 Was bedeutet es konkret „ein Verständnis zu erlangen“?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E82CC8E0-13D3-4049-AE8F-8370779DAB03}"/>
              </a:ext>
            </a:extLst>
          </p:cNvPr>
          <p:cNvSpPr>
            <a:spLocks noChangeArrowheads="1"/>
          </p:cNvSpPr>
          <p:nvPr/>
        </p:nvSpPr>
        <p:spPr bwMode="auto">
          <a:xfrm>
            <a:off x="1001776" y="5983396"/>
            <a:ext cx="6316153"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kumimoji="0" lang="de-DE" altLang="de-DE" sz="700" b="0" i="0" u="none" strike="noStrike" cap="none" normalizeH="0" baseline="30000" dirty="0">
                <a:ln>
                  <a:noFill/>
                </a:ln>
                <a:effectLst/>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kumimoji="0" lang="de-DE" altLang="de-DE" sz="700" b="0" i="0" u="none" strike="noStrike" cap="none" normalizeH="0" baseline="30000" dirty="0" bmk="">
                <a:ln>
                  <a:noFill/>
                </a:ln>
                <a:effectLst/>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7]</a:t>
            </a:r>
            <a:r>
              <a:rPr kumimoji="0" lang="de-DE" altLang="de-DE" sz="700" b="0" i="0" u="none" strike="noStrike" cap="none" normalizeH="0" baseline="0" dirty="0" bmk="">
                <a:ln>
                  <a:noFill/>
                </a:ln>
                <a:effectLst/>
                <a:latin typeface="Century Gothic" panose="020B0502020202020204" pitchFamily="34" charset="0"/>
                <a:ea typeface="Times New Roman" panose="02020603050405020304" pitchFamily="18" charset="0"/>
                <a:cs typeface="Times New Roman" panose="02020603050405020304" pitchFamily="18" charset="0"/>
              </a:rPr>
              <a:t> </a:t>
            </a:r>
            <a:r>
              <a:rPr lang="de-DE" sz="700" b="0" dirty="0">
                <a:latin typeface="Century Gothic" panose="020B0502020202020204" pitchFamily="34" charset="0"/>
              </a:rPr>
              <a:t>Vgl. IDW PH 9.330.3, Anhang 2, Teil 2 enthält Beispiele für Datenanalysen, die zur Beurteilung des Kontrollumfelds eingesetzt werden können.</a:t>
            </a:r>
            <a:endParaRPr kumimoji="0" lang="de-DE" altLang="de-DE" sz="700" b="0" i="0" u="none" strike="noStrike" cap="none" normalizeH="0" baseline="0" dirty="0">
              <a:ln>
                <a:noFill/>
              </a:ln>
              <a:solidFill>
                <a:schemeClr val="tx1"/>
              </a:solidFill>
              <a:effectLst/>
              <a:latin typeface="Century Gothic" panose="020B0502020202020204" pitchFamily="34" charset="0"/>
            </a:endParaRPr>
          </a:p>
        </p:txBody>
      </p:sp>
    </p:spTree>
    <p:extLst>
      <p:ext uri="{BB962C8B-B14F-4D97-AF65-F5344CB8AC3E}">
        <p14:creationId xmlns:p14="http://schemas.microsoft.com/office/powerpoint/2010/main" val="911023875"/>
      </p:ext>
    </p:extLst>
  </p:cSld>
  <p:clrMapOvr>
    <a:masterClrMapping/>
  </p:clrMapOvr>
  <p:transition spd="slow"/>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1">
            <a:extLst>
              <a:ext uri="{FF2B5EF4-FFF2-40B4-BE49-F238E27FC236}">
                <a16:creationId xmlns:a16="http://schemas.microsoft.com/office/drawing/2014/main" id="{AB6CA265-8AE2-46A4-9084-96BAFD4199E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7" name="Rectangle 2">
            <a:extLst>
              <a:ext uri="{FF2B5EF4-FFF2-40B4-BE49-F238E27FC236}">
                <a16:creationId xmlns:a16="http://schemas.microsoft.com/office/drawing/2014/main" id="{37FDF7F0-BB53-466D-A55B-79017AA98404}"/>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5.6	Umfang der </a:t>
            </a:r>
            <a:r>
              <a:rPr lang="de-DE" sz="2800" dirty="0">
                <a:latin typeface="Century Gothic" panose="020B0502020202020204" pitchFamily="34" charset="0"/>
              </a:rPr>
              <a:t>Verständnisgewinnung</a:t>
            </a:r>
            <a:r>
              <a:rPr lang="de-DE" altLang="de-DE" sz="2800" dirty="0">
                <a:latin typeface="Century Gothic" panose="020B0502020202020204" pitchFamily="34" charset="0"/>
              </a:rPr>
              <a:t> mit Bezug auf die einzelnen Komponenten</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5.6.1	</a:t>
            </a:r>
            <a:r>
              <a:rPr lang="de-DE" sz="1800" b="0" dirty="0">
                <a:latin typeface="Century Gothic" panose="020B0502020202020204" pitchFamily="34" charset="0"/>
              </a:rPr>
              <a:t>Unterschiedliche Intensität bei der Prüfung der fünf </a:t>
            </a:r>
            <a:br>
              <a:rPr lang="de-DE" sz="1800" b="0" dirty="0">
                <a:latin typeface="Century Gothic" panose="020B0502020202020204" pitchFamily="34" charset="0"/>
              </a:rPr>
            </a:br>
            <a:r>
              <a:rPr lang="de-DE" sz="1800" b="0" dirty="0">
                <a:latin typeface="Century Gothic" panose="020B0502020202020204" pitchFamily="34" charset="0"/>
              </a:rPr>
              <a:t>Komponenten	</a:t>
            </a:r>
          </a:p>
          <a:p>
            <a:pPr marL="2724150" lvl="4" indent="-895350">
              <a:spcBef>
                <a:spcPts val="600"/>
              </a:spcBef>
              <a:spcAft>
                <a:spcPts val="600"/>
              </a:spcAft>
              <a:tabLst>
                <a:tab pos="444500" algn="l"/>
              </a:tabLst>
            </a:pPr>
            <a:r>
              <a:rPr lang="de-DE" sz="1800" dirty="0">
                <a:latin typeface="Century Gothic" panose="020B0502020202020204" pitchFamily="34" charset="0"/>
              </a:rPr>
              <a:t>5.6.2	</a:t>
            </a:r>
            <a:r>
              <a:rPr lang="de-DE" sz="1800" b="0" dirty="0">
                <a:latin typeface="Century Gothic" panose="020B0502020202020204" pitchFamily="34" charset="0"/>
              </a:rPr>
              <a:t>Internes Kontrollsystem</a:t>
            </a:r>
          </a:p>
        </p:txBody>
      </p:sp>
    </p:spTree>
    <p:extLst>
      <p:ext uri="{BB962C8B-B14F-4D97-AF65-F5344CB8AC3E}">
        <p14:creationId xmlns:p14="http://schemas.microsoft.com/office/powerpoint/2010/main" val="3171949547"/>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279513" cy="3493264"/>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dirty="0">
                <a:latin typeface="Century Gothic" panose="020B0502020202020204" pitchFamily="34" charset="0"/>
              </a:rPr>
              <a:t>Für jede </a:t>
            </a:r>
            <a:r>
              <a:rPr lang="de-DE" sz="1600" b="0" dirty="0">
                <a:latin typeface="Century Gothic" panose="020B0502020202020204" pitchFamily="34" charset="0"/>
              </a:rPr>
              <a:t>der fünf IKS-Komponenten</a:t>
            </a:r>
          </a:p>
          <a:p>
            <a:pPr lvl="0">
              <a:spcBef>
                <a:spcPts val="300"/>
              </a:spcBef>
              <a:spcAft>
                <a:spcPts val="300"/>
              </a:spcAft>
              <a:buFont typeface="+mj-lt"/>
              <a:buAutoNum type="arabicPeriod"/>
            </a:pPr>
            <a:r>
              <a:rPr lang="de-DE" sz="1600" b="0" dirty="0">
                <a:latin typeface="Century Gothic" panose="020B0502020202020204" pitchFamily="34" charset="0"/>
              </a:rPr>
              <a:t>Kontrollumfeld des Unternehmens</a:t>
            </a:r>
          </a:p>
          <a:p>
            <a:pPr lvl="0">
              <a:spcBef>
                <a:spcPts val="300"/>
              </a:spcBef>
              <a:spcAft>
                <a:spcPts val="300"/>
              </a:spcAft>
              <a:buFont typeface="+mj-lt"/>
              <a:buAutoNum type="arabicPeriod"/>
            </a:pPr>
            <a:r>
              <a:rPr lang="de-DE" sz="1600" b="0" dirty="0">
                <a:latin typeface="Century Gothic" panose="020B0502020202020204" pitchFamily="34" charset="0"/>
              </a:rPr>
              <a:t>Risikobeurteilungsprozess des Unternehmens</a:t>
            </a:r>
          </a:p>
          <a:p>
            <a:pPr lvl="0">
              <a:spcBef>
                <a:spcPts val="300"/>
              </a:spcBef>
              <a:spcAft>
                <a:spcPts val="300"/>
              </a:spcAft>
              <a:buFont typeface="+mj-lt"/>
              <a:buAutoNum type="arabicPeriod"/>
            </a:pPr>
            <a:r>
              <a:rPr lang="de-DE" sz="1600" b="0" dirty="0">
                <a:latin typeface="Century Gothic" panose="020B0502020202020204" pitchFamily="34" charset="0"/>
              </a:rPr>
              <a:t>Prozess der Einheit zur Überwachung des IKS</a:t>
            </a:r>
          </a:p>
          <a:p>
            <a:pPr lvl="0">
              <a:spcBef>
                <a:spcPts val="300"/>
              </a:spcBef>
              <a:spcAft>
                <a:spcPts val="300"/>
              </a:spcAft>
              <a:buFont typeface="+mj-lt"/>
              <a:buAutoNum type="arabicPeriod"/>
            </a:pPr>
            <a:r>
              <a:rPr lang="de-DE" sz="1600" b="0" dirty="0">
                <a:latin typeface="Century Gothic" panose="020B0502020202020204" pitchFamily="34" charset="0"/>
              </a:rPr>
              <a:t>Informationssystem und Kommunikation</a:t>
            </a:r>
          </a:p>
          <a:p>
            <a:pPr lvl="0">
              <a:spcBef>
                <a:spcPts val="300"/>
              </a:spcBef>
              <a:spcAft>
                <a:spcPts val="300"/>
              </a:spcAft>
              <a:buFont typeface="+mj-lt"/>
              <a:buAutoNum type="arabicPeriod"/>
            </a:pPr>
            <a:r>
              <a:rPr lang="de-DE" sz="1600" b="0" dirty="0">
                <a:latin typeface="Century Gothic" panose="020B0502020202020204" pitchFamily="34" charset="0"/>
              </a:rPr>
              <a:t>Einzelbetrachtung erforderlich</a:t>
            </a:r>
            <a:br>
              <a:rPr lang="de-DE" sz="1600" b="0" dirty="0">
                <a:latin typeface="Century Gothic" panose="020B0502020202020204" pitchFamily="34" charset="0"/>
              </a:rPr>
            </a:br>
            <a:endParaRPr lang="de-DE" sz="1600" b="0" dirty="0">
              <a:latin typeface="Century Gothic" panose="020B0502020202020204" pitchFamily="34" charset="0"/>
            </a:endParaRPr>
          </a:p>
          <a:p>
            <a:pPr marL="0" indent="0">
              <a:spcBef>
                <a:spcPts val="300"/>
              </a:spcBef>
              <a:spcAft>
                <a:spcPts val="300"/>
              </a:spcAft>
              <a:buNone/>
            </a:pPr>
            <a:r>
              <a:rPr lang="de-DE" sz="1600" b="0" dirty="0">
                <a:latin typeface="Century Gothic" panose="020B0502020202020204" pitchFamily="34" charset="0"/>
              </a:rPr>
              <a:t>hat der Abschlussprüfer </a:t>
            </a:r>
          </a:p>
          <a:p>
            <a:pPr lvl="0">
              <a:spcBef>
                <a:spcPts val="300"/>
              </a:spcBef>
              <a:spcAft>
                <a:spcPts val="300"/>
              </a:spcAft>
            </a:pPr>
            <a:r>
              <a:rPr lang="de-DE" sz="1600" b="0" dirty="0">
                <a:latin typeface="Century Gothic" panose="020B0502020202020204" pitchFamily="34" charset="0"/>
              </a:rPr>
              <a:t>ein </a:t>
            </a:r>
            <a:r>
              <a:rPr lang="de-DE" sz="1600" dirty="0">
                <a:solidFill>
                  <a:srgbClr val="FF0000"/>
                </a:solidFill>
                <a:latin typeface="Century Gothic" panose="020B0502020202020204" pitchFamily="34" charset="0"/>
              </a:rPr>
              <a:t>Verständnis insoweit zu erlangen</a:t>
            </a:r>
            <a:r>
              <a:rPr lang="de-DE" sz="1600" b="0" dirty="0">
                <a:latin typeface="Century Gothic" panose="020B0502020202020204" pitchFamily="34" charset="0"/>
              </a:rPr>
              <a:t>, </a:t>
            </a:r>
          </a:p>
          <a:p>
            <a:pPr lvl="0">
              <a:spcBef>
                <a:spcPts val="300"/>
              </a:spcBef>
              <a:spcAft>
                <a:spcPts val="300"/>
              </a:spcAft>
            </a:pPr>
            <a:r>
              <a:rPr lang="de-DE" sz="1600" b="0" dirty="0">
                <a:latin typeface="Century Gothic" panose="020B0502020202020204" pitchFamily="34" charset="0"/>
              </a:rPr>
              <a:t>wie sie für die Aufstellung des Abschlusses relevant sind und </a:t>
            </a:r>
          </a:p>
          <a:p>
            <a:pPr lvl="0">
              <a:spcBef>
                <a:spcPts val="300"/>
              </a:spcBef>
              <a:spcAft>
                <a:spcPts val="600"/>
              </a:spcAft>
            </a:pPr>
            <a:r>
              <a:rPr lang="de-DE" sz="1600" b="0" dirty="0">
                <a:latin typeface="Century Gothic" panose="020B0502020202020204" pitchFamily="34" charset="0"/>
              </a:rPr>
              <a:t>deren</a:t>
            </a:r>
            <a:r>
              <a:rPr lang="de-DE" sz="1600" dirty="0">
                <a:latin typeface="Century Gothic" panose="020B0502020202020204" pitchFamily="34" charset="0"/>
              </a:rPr>
              <a:t> Angemessenheit </a:t>
            </a:r>
            <a:r>
              <a:rPr lang="de-DE" sz="1600" b="0" dirty="0">
                <a:latin typeface="Century Gothic" panose="020B0502020202020204" pitchFamily="34" charset="0"/>
              </a:rPr>
              <a:t>zu würdigen.</a:t>
            </a: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5.6.1 Unterschiedliche Intensität bei der Prüfung der fünf Komponenten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1136747781"/>
      </p:ext>
    </p:extLst>
  </p:cSld>
  <p:clrMapOvr>
    <a:masterClrMapping/>
  </p:clrMapOvr>
  <p:transition spd="slow"/>
</p:sld>
</file>

<file path=ppt/slides/slide2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232200" cy="2923877"/>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spcBef>
                <a:spcPts val="300"/>
              </a:spcBef>
              <a:spcAft>
                <a:spcPts val="300"/>
              </a:spcAft>
              <a:buNone/>
            </a:pPr>
            <a:r>
              <a:rPr lang="de-DE" sz="1600" dirty="0">
                <a:solidFill>
                  <a:srgbClr val="00B0F0"/>
                </a:solidFill>
                <a:latin typeface="Century Gothic" panose="020B0502020202020204" pitchFamily="34" charset="0"/>
              </a:rPr>
              <a:t>Komponenten 1-4: Zusammenfassende Betrachtung möglich</a:t>
            </a:r>
          </a:p>
          <a:p>
            <a:pPr marL="0" indent="0">
              <a:spcBef>
                <a:spcPts val="300"/>
              </a:spcBef>
              <a:spcAft>
                <a:spcPts val="600"/>
              </a:spcAft>
              <a:buNone/>
            </a:pPr>
            <a:r>
              <a:rPr lang="de-DE" sz="1600" b="0" dirty="0">
                <a:latin typeface="Century Gothic" panose="020B0502020202020204" pitchFamily="34" charset="0"/>
              </a:rPr>
              <a:t>Dabei ist es ausreichend, dies für die </a:t>
            </a:r>
            <a:r>
              <a:rPr lang="de-DE" sz="1600" dirty="0">
                <a:solidFill>
                  <a:srgbClr val="FF0000"/>
                </a:solidFill>
                <a:latin typeface="Century Gothic" panose="020B0502020202020204" pitchFamily="34" charset="0"/>
              </a:rPr>
              <a:t>ersten vier </a:t>
            </a:r>
            <a:r>
              <a:rPr lang="de-DE" sz="1600" b="0" dirty="0">
                <a:latin typeface="Century Gothic" panose="020B0502020202020204" pitchFamily="34" charset="0"/>
              </a:rPr>
              <a:t>Komponenten verbal in Form einer </a:t>
            </a:r>
            <a:r>
              <a:rPr lang="de-DE" sz="1600" dirty="0">
                <a:solidFill>
                  <a:srgbClr val="FF0000"/>
                </a:solidFill>
                <a:latin typeface="Century Gothic" panose="020B0502020202020204" pitchFamily="34" charset="0"/>
              </a:rPr>
              <a:t>Gesamtwürdigung</a:t>
            </a:r>
            <a:r>
              <a:rPr lang="de-DE" sz="1600" b="0" dirty="0">
                <a:latin typeface="Century Gothic" panose="020B0502020202020204" pitchFamily="34" charset="0"/>
              </a:rPr>
              <a:t> in den Arbeitspapieren zu beschreiben.</a:t>
            </a:r>
          </a:p>
          <a:p>
            <a:pPr marL="0" lvl="0" indent="0">
              <a:spcBef>
                <a:spcPts val="300"/>
              </a:spcBef>
              <a:spcAft>
                <a:spcPts val="300"/>
              </a:spcAft>
              <a:buNone/>
            </a:pPr>
            <a:r>
              <a:rPr lang="de-DE" sz="1600" dirty="0">
                <a:solidFill>
                  <a:srgbClr val="00B0F0"/>
                </a:solidFill>
                <a:latin typeface="Century Gothic" panose="020B0502020202020204" pitchFamily="34" charset="0"/>
              </a:rPr>
              <a:t>Komponente 5: Einzelbetrachtung erforderlich</a:t>
            </a:r>
          </a:p>
          <a:p>
            <a:pPr marL="0" indent="0">
              <a:spcBef>
                <a:spcPts val="300"/>
              </a:spcBef>
              <a:spcAft>
                <a:spcPts val="600"/>
              </a:spcAft>
              <a:buNone/>
            </a:pPr>
            <a:r>
              <a:rPr lang="de-DE" sz="1600" b="0" dirty="0">
                <a:latin typeface="Century Gothic" panose="020B0502020202020204" pitchFamily="34" charset="0"/>
              </a:rPr>
              <a:t>Für die 5. Komponente „</a:t>
            </a:r>
            <a:r>
              <a:rPr lang="de-DE" sz="1600" dirty="0">
                <a:solidFill>
                  <a:srgbClr val="FF0000"/>
                </a:solidFill>
                <a:latin typeface="Century Gothic" panose="020B0502020202020204" pitchFamily="34" charset="0"/>
              </a:rPr>
              <a:t>Kontrollaktivitäten</a:t>
            </a:r>
            <a:r>
              <a:rPr lang="de-DE" sz="1600" b="0" dirty="0">
                <a:latin typeface="Century Gothic" panose="020B0502020202020204" pitchFamily="34" charset="0"/>
              </a:rPr>
              <a:t>“ sind </a:t>
            </a:r>
            <a:r>
              <a:rPr lang="de-DE" sz="1600" dirty="0">
                <a:latin typeface="Century Gothic" panose="020B0502020202020204" pitchFamily="34" charset="0"/>
              </a:rPr>
              <a:t>zusätzliche</a:t>
            </a:r>
            <a:r>
              <a:rPr lang="de-DE" sz="1600" b="0" dirty="0">
                <a:latin typeface="Century Gothic" panose="020B0502020202020204" pitchFamily="34" charset="0"/>
              </a:rPr>
              <a:t> Anforderungen vorgesehen.</a:t>
            </a:r>
          </a:p>
          <a:p>
            <a:pPr marL="0" indent="0">
              <a:spcBef>
                <a:spcPts val="300"/>
              </a:spcBef>
              <a:spcAft>
                <a:spcPts val="300"/>
              </a:spcAft>
              <a:buNone/>
            </a:pPr>
            <a:r>
              <a:rPr lang="de-DE" sz="1600" b="0" dirty="0">
                <a:latin typeface="Century Gothic" panose="020B0502020202020204" pitchFamily="34" charset="0"/>
              </a:rPr>
              <a:t>Es ist zu beurteilen, ob</a:t>
            </a:r>
          </a:p>
          <a:p>
            <a:pPr>
              <a:spcBef>
                <a:spcPts val="300"/>
              </a:spcBef>
              <a:spcAft>
                <a:spcPts val="300"/>
              </a:spcAft>
            </a:pPr>
            <a:r>
              <a:rPr lang="de-DE" sz="1600" b="0" dirty="0">
                <a:latin typeface="Century Gothic" panose="020B0502020202020204" pitchFamily="34" charset="0"/>
              </a:rPr>
              <a:t>die Kontrolle wirksam ausgestaltet und</a:t>
            </a:r>
          </a:p>
          <a:p>
            <a:pPr>
              <a:spcBef>
                <a:spcPts val="300"/>
              </a:spcBef>
              <a:spcAft>
                <a:spcPts val="300"/>
              </a:spcAft>
            </a:pPr>
            <a:r>
              <a:rPr lang="de-DE" sz="1600" b="0" dirty="0">
                <a:latin typeface="Century Gothic" panose="020B0502020202020204" pitchFamily="34" charset="0"/>
              </a:rPr>
              <a:t>implementiert</a:t>
            </a:r>
          </a:p>
          <a:p>
            <a:pPr marL="0" indent="0">
              <a:spcBef>
                <a:spcPts val="300"/>
              </a:spcBef>
              <a:spcAft>
                <a:spcPts val="300"/>
              </a:spcAft>
              <a:buNone/>
            </a:pPr>
            <a:r>
              <a:rPr lang="de-DE" sz="1600" b="0" dirty="0">
                <a:latin typeface="Century Gothic" panose="020B0502020202020204" pitchFamily="34" charset="0"/>
              </a:rPr>
              <a:t>ist.</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8]</a:t>
            </a: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5.6.1 Unterschiedliche Intensität bei der Prüfung der fünf Komponenten;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D5CAF656-50CB-433E-A01A-577CC5691C9A}"/>
              </a:ext>
            </a:extLst>
          </p:cNvPr>
          <p:cNvSpPr>
            <a:spLocks noChangeArrowheads="1"/>
          </p:cNvSpPr>
          <p:nvPr/>
        </p:nvSpPr>
        <p:spPr bwMode="auto">
          <a:xfrm>
            <a:off x="1001776" y="5983396"/>
            <a:ext cx="3541354"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kumimoji="0" lang="de-DE" altLang="de-DE" sz="700" b="0" i="0" u="none" strike="noStrike" cap="none" normalizeH="0" baseline="30000" dirty="0">
                <a:ln>
                  <a:noFill/>
                </a:ln>
                <a:effectLst/>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8</a:t>
            </a:r>
            <a:r>
              <a:rPr kumimoji="0" lang="de-DE" altLang="de-DE" sz="700" b="0" i="0" u="none" strike="noStrike" cap="none" normalizeH="0" baseline="30000" dirty="0" bmk="">
                <a:ln>
                  <a:noFill/>
                </a:ln>
                <a:effectLst/>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kumimoji="0" lang="de-DE" altLang="de-DE" sz="700" b="0" i="0" u="none" strike="noStrike" cap="none" normalizeH="0" baseline="0" dirty="0" bmk="">
                <a:ln>
                  <a:noFill/>
                </a:ln>
                <a:effectLst/>
                <a:latin typeface="Century Gothic" panose="020B0502020202020204" pitchFamily="34" charset="0"/>
                <a:ea typeface="Times New Roman" panose="02020603050405020304" pitchFamily="18" charset="0"/>
                <a:cs typeface="Times New Roman" panose="02020603050405020304" pitchFamily="18" charset="0"/>
              </a:rPr>
              <a:t> </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Anlage 3 (Verständnis vom IKS der Einheit).</a:t>
            </a:r>
            <a:endParaRPr kumimoji="0" lang="de-DE" altLang="de-DE" sz="700" b="0" i="0" u="none" strike="noStrike" cap="none" normalizeH="0" baseline="0" dirty="0">
              <a:ln>
                <a:noFill/>
              </a:ln>
              <a:solidFill>
                <a:schemeClr val="tx1"/>
              </a:solidFill>
              <a:effectLst/>
              <a:latin typeface="Century Gothic" panose="020B0502020202020204" pitchFamily="34" charset="0"/>
            </a:endParaRPr>
          </a:p>
        </p:txBody>
      </p:sp>
    </p:spTree>
    <p:extLst>
      <p:ext uri="{BB962C8B-B14F-4D97-AF65-F5344CB8AC3E}">
        <p14:creationId xmlns:p14="http://schemas.microsoft.com/office/powerpoint/2010/main" val="1730497211"/>
      </p:ext>
    </p:extLst>
  </p:cSld>
  <p:clrMapOvr>
    <a:masterClrMapping/>
  </p:clrMapOvr>
  <p:transition spd="slow"/>
</p:sld>
</file>

<file path=ppt/slides/slide2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08720"/>
            <a:ext cx="10801350" cy="495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5.6.2 Internes Kontrollsystem</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3" name="Grafik 2">
            <a:extLst>
              <a:ext uri="{FF2B5EF4-FFF2-40B4-BE49-F238E27FC236}">
                <a16:creationId xmlns:a16="http://schemas.microsoft.com/office/drawing/2014/main" id="{1F5F1DB9-D21C-4373-9039-98A51B5EC270}"/>
              </a:ext>
            </a:extLst>
          </p:cNvPr>
          <p:cNvPicPr>
            <a:picLocks noChangeAspect="1"/>
          </p:cNvPicPr>
          <p:nvPr/>
        </p:nvPicPr>
        <p:blipFill>
          <a:blip r:embed="rId3"/>
          <a:stretch>
            <a:fillRect/>
          </a:stretch>
        </p:blipFill>
        <p:spPr>
          <a:xfrm>
            <a:off x="1271464" y="1412775"/>
            <a:ext cx="6768752" cy="4878427"/>
          </a:xfrm>
          <a:prstGeom prst="rect">
            <a:avLst/>
          </a:prstGeom>
        </p:spPr>
      </p:pic>
    </p:spTree>
    <p:extLst>
      <p:ext uri="{BB962C8B-B14F-4D97-AF65-F5344CB8AC3E}">
        <p14:creationId xmlns:p14="http://schemas.microsoft.com/office/powerpoint/2010/main" val="2403777588"/>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a:extLst>
              <a:ext uri="{FF2B5EF4-FFF2-40B4-BE49-F238E27FC236}">
                <a16:creationId xmlns:a16="http://schemas.microsoft.com/office/drawing/2014/main" id="{F379A30D-FBF7-427A-9C1D-66FB45640ED1}"/>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1.1.6 Dokumentation / Ablage</a:t>
            </a:r>
          </a:p>
        </p:txBody>
      </p:sp>
      <p:sp>
        <p:nvSpPr>
          <p:cNvPr id="137221" name="Textfeld 9">
            <a:extLst>
              <a:ext uri="{FF2B5EF4-FFF2-40B4-BE49-F238E27FC236}">
                <a16:creationId xmlns:a16="http://schemas.microsoft.com/office/drawing/2014/main" id="{E07F493A-7231-4E44-ADBD-15E699BCAA6B}"/>
              </a:ext>
            </a:extLst>
          </p:cNvPr>
          <p:cNvSpPr txBox="1">
            <a:spLocks noChangeArrowheads="1"/>
          </p:cNvSpPr>
          <p:nvPr/>
        </p:nvSpPr>
        <p:spPr bwMode="auto">
          <a:xfrm>
            <a:off x="1054801" y="1418400"/>
            <a:ext cx="9793728"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66700" indent="-2667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541338" indent="-27463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300"/>
              </a:spcBef>
              <a:spcAft>
                <a:spcPts val="300"/>
              </a:spcAft>
              <a:buFont typeface="Arial Narrow" panose="020B0606020202030204" pitchFamily="34" charset="0"/>
              <a:buAutoNum type="alphaLcPeriod"/>
              <a:defRPr/>
            </a:pPr>
            <a:r>
              <a:rPr lang="de-DE" altLang="de-DE" sz="1600" dirty="0">
                <a:solidFill>
                  <a:srgbClr val="00B0F0"/>
                </a:solidFill>
                <a:latin typeface="Century Gothic" panose="020B0502020202020204" pitchFamily="34" charset="0"/>
              </a:rPr>
              <a:t>Grundsätze der Dokumentation</a:t>
            </a:r>
          </a:p>
          <a:p>
            <a:pPr lvl="1"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Ein sachverständiger Dritter muss in angemessener Zeit einen</a:t>
            </a:r>
            <a:br>
              <a:rPr lang="de-DE" altLang="de-DE" sz="1600" b="0" dirty="0">
                <a:latin typeface="Century Gothic" panose="020B0502020202020204" pitchFamily="34" charset="0"/>
              </a:rPr>
            </a:br>
            <a:r>
              <a:rPr lang="de-DE" altLang="de-DE" sz="1600" b="0" dirty="0">
                <a:latin typeface="Century Gothic" panose="020B0502020202020204" pitchFamily="34" charset="0"/>
              </a:rPr>
              <a:t>Überblick über die vorgenommene Prüfung erhalten</a:t>
            </a:r>
          </a:p>
          <a:p>
            <a:pPr lvl="1"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Alle Arbeitspapiere unterliegen grundsätzlich dem </a:t>
            </a:r>
            <a:r>
              <a:rPr lang="de-DE" altLang="de-DE" sz="1600" dirty="0">
                <a:latin typeface="Century Gothic" panose="020B0502020202020204" pitchFamily="34" charset="0"/>
              </a:rPr>
              <a:t>Vier-Augen-Prinzip</a:t>
            </a:r>
            <a:r>
              <a:rPr lang="de-DE" altLang="de-DE" sz="1600" b="0" dirty="0">
                <a:latin typeface="Century Gothic" panose="020B0502020202020204" pitchFamily="34" charset="0"/>
              </a:rPr>
              <a:t> </a:t>
            </a:r>
          </a:p>
          <a:p>
            <a:pPr marL="792000" lvl="1" eaLnBrk="1" hangingPunct="1">
              <a:lnSpc>
                <a:spcPct val="100000"/>
              </a:lnSpc>
              <a:spcBef>
                <a:spcPts val="300"/>
              </a:spcBef>
              <a:spcAft>
                <a:spcPts val="300"/>
              </a:spcAft>
              <a:buFont typeface="Wingdings" panose="05000000000000000000" pitchFamily="2" charset="2"/>
              <a:buChar char=""/>
              <a:defRPr/>
            </a:pPr>
            <a:r>
              <a:rPr lang="de-DE" altLang="de-DE" sz="1600" b="0" dirty="0">
                <a:latin typeface="Century Gothic" panose="020B0502020202020204" pitchFamily="34" charset="0"/>
              </a:rPr>
              <a:t>Ausnahme: Detailarbeitspapiere, die vom Prüfungsleiter bzw. verantwortlichem WP angefertigt wurden</a:t>
            </a:r>
          </a:p>
          <a:p>
            <a:pPr lvl="1"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Der Abschluss der Auftragsdokumentation hat in angemessener Zeit nach der Erteilung des Bestätigungsvermerks, in der Regel nach 60 Tagen zu erfolgen </a:t>
            </a:r>
          </a:p>
          <a:p>
            <a:pPr lvl="1" eaLnBrk="1" hangingPunct="1">
              <a:lnSpc>
                <a:spcPct val="100000"/>
              </a:lnSpc>
              <a:spcBef>
                <a:spcPct val="0"/>
              </a:spcBef>
              <a:buFont typeface="Arial" panose="020B0604020202020204" pitchFamily="34" charset="0"/>
              <a:buChar char="•"/>
              <a:defRPr/>
            </a:pPr>
            <a:endParaRPr lang="de-DE" altLang="de-DE" sz="1600" b="0" dirty="0">
              <a:latin typeface="Century Gothic" panose="020B0502020202020204" pitchFamily="34" charset="0"/>
            </a:endParaRPr>
          </a:p>
          <a:p>
            <a:pPr eaLnBrk="1" hangingPunct="1">
              <a:lnSpc>
                <a:spcPct val="100000"/>
              </a:lnSpc>
              <a:spcBef>
                <a:spcPts val="300"/>
              </a:spcBef>
              <a:spcAft>
                <a:spcPts val="300"/>
              </a:spcAft>
              <a:buFont typeface="Arial Narrow" panose="020B0606020202030204" pitchFamily="34" charset="0"/>
              <a:buAutoNum type="alphaLcPeriod"/>
              <a:defRPr/>
            </a:pPr>
            <a:r>
              <a:rPr lang="de-DE" altLang="de-DE" sz="1600" dirty="0">
                <a:solidFill>
                  <a:srgbClr val="00B0F0"/>
                </a:solidFill>
                <a:latin typeface="Century Gothic" panose="020B0502020202020204" pitchFamily="34" charset="0"/>
              </a:rPr>
              <a:t>Ergänzende Regeln zur Erstellung der Arbeitspapiere</a:t>
            </a:r>
          </a:p>
          <a:p>
            <a:pPr lvl="1" eaLnBrk="1" hangingPunct="1">
              <a:lnSpc>
                <a:spcPct val="100000"/>
              </a:lnSpc>
              <a:spcBef>
                <a:spcPts val="300"/>
              </a:spcBef>
              <a:spcAft>
                <a:spcPts val="300"/>
              </a:spcAft>
              <a:buFont typeface="Arial" panose="020B0604020202020204" pitchFamily="34" charset="0"/>
              <a:buNone/>
              <a:defRPr/>
            </a:pPr>
            <a:r>
              <a:rPr lang="de-DE" altLang="de-DE" sz="1600" b="0" dirty="0">
                <a:latin typeface="Century Gothic" panose="020B0502020202020204" pitchFamily="34" charset="0"/>
              </a:rPr>
              <a:t>Beispiel WPG: Kanzleiindividuelle Umsetzung</a:t>
            </a:r>
          </a:p>
          <a:p>
            <a:pPr lvl="1" eaLnBrk="1" hangingPunct="1">
              <a:lnSpc>
                <a:spcPct val="100000"/>
              </a:lnSpc>
              <a:spcBef>
                <a:spcPts val="300"/>
              </a:spcBef>
              <a:spcAft>
                <a:spcPts val="300"/>
              </a:spcAft>
              <a:buFont typeface="Arial" panose="020B0604020202020204" pitchFamily="34" charset="0"/>
              <a:buChar char="•"/>
              <a:defRPr/>
            </a:pPr>
            <a:r>
              <a:rPr lang="de-DE" altLang="de-DE" sz="1600" dirty="0" err="1">
                <a:latin typeface="Century Gothic" panose="020B0502020202020204" pitchFamily="34" charset="0"/>
              </a:rPr>
              <a:t>Referenzierung</a:t>
            </a:r>
            <a:r>
              <a:rPr lang="de-DE" altLang="de-DE" sz="1600" dirty="0">
                <a:latin typeface="Century Gothic" panose="020B0502020202020204" pitchFamily="34" charset="0"/>
              </a:rPr>
              <a:t> </a:t>
            </a:r>
            <a:r>
              <a:rPr lang="de-DE" altLang="de-DE" sz="1600" b="0" dirty="0">
                <a:latin typeface="Century Gothic" panose="020B0502020202020204" pitchFamily="34" charset="0"/>
              </a:rPr>
              <a:t>der Arbeitspapiere und Prüfungsnachweise</a:t>
            </a:r>
          </a:p>
          <a:p>
            <a:pPr lvl="1"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Hinweise für die </a:t>
            </a:r>
            <a:r>
              <a:rPr lang="de-DE" altLang="de-DE" sz="1600" dirty="0">
                <a:latin typeface="Century Gothic" panose="020B0502020202020204" pitchFamily="34" charset="0"/>
              </a:rPr>
              <a:t>Folgeprüfungen</a:t>
            </a:r>
            <a:r>
              <a:rPr lang="de-DE" altLang="de-DE" sz="1600" b="0" dirty="0">
                <a:latin typeface="Century Gothic" panose="020B0502020202020204" pitchFamily="34" charset="0"/>
              </a:rPr>
              <a:t> sind festzuhalten</a:t>
            </a:r>
          </a:p>
          <a:p>
            <a:pPr lvl="1"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Die Aktualisierung der </a:t>
            </a:r>
            <a:r>
              <a:rPr lang="de-DE" altLang="de-DE" sz="1600" dirty="0">
                <a:latin typeface="Century Gothic" panose="020B0502020202020204" pitchFamily="34" charset="0"/>
              </a:rPr>
              <a:t>Dauerakte</a:t>
            </a:r>
            <a:r>
              <a:rPr lang="de-DE" altLang="de-DE" sz="1600" b="0" dirty="0">
                <a:latin typeface="Century Gothic" panose="020B0502020202020204" pitchFamily="34" charset="0"/>
              </a:rPr>
              <a:t> hat zu erfolgen</a:t>
            </a:r>
          </a:p>
          <a:p>
            <a:pPr lvl="1"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Abschließende Erfassung der </a:t>
            </a:r>
            <a:r>
              <a:rPr lang="de-DE" altLang="de-DE" sz="1600" dirty="0">
                <a:latin typeface="Century Gothic" panose="020B0502020202020204" pitchFamily="34" charset="0"/>
              </a:rPr>
              <a:t>IST-Zeiten</a:t>
            </a:r>
            <a:r>
              <a:rPr lang="de-DE" altLang="de-DE" sz="1600" b="0" dirty="0">
                <a:latin typeface="Century Gothic" panose="020B0502020202020204" pitchFamily="34" charset="0"/>
              </a:rPr>
              <a:t> je Prüffeld </a:t>
            </a:r>
          </a:p>
        </p:txBody>
      </p:sp>
      <p:pic>
        <p:nvPicPr>
          <p:cNvPr id="140294" name="Grafik 9">
            <a:extLst>
              <a:ext uri="{FF2B5EF4-FFF2-40B4-BE49-F238E27FC236}">
                <a16:creationId xmlns:a16="http://schemas.microsoft.com/office/drawing/2014/main" id="{93FDFA2E-1C51-4C66-8792-FF2A670282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1">
            <a:extLst>
              <a:ext uri="{FF2B5EF4-FFF2-40B4-BE49-F238E27FC236}">
                <a16:creationId xmlns:a16="http://schemas.microsoft.com/office/drawing/2014/main" id="{BDBE5D93-6107-446B-B44C-56F2E3EFF350}"/>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1">
            <a:extLst>
              <a:ext uri="{FF2B5EF4-FFF2-40B4-BE49-F238E27FC236}">
                <a16:creationId xmlns:a16="http://schemas.microsoft.com/office/drawing/2014/main" id="{AB6CA265-8AE2-46A4-9084-96BAFD4199E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7" name="Rectangle 2">
            <a:extLst>
              <a:ext uri="{FF2B5EF4-FFF2-40B4-BE49-F238E27FC236}">
                <a16:creationId xmlns:a16="http://schemas.microsoft.com/office/drawing/2014/main" id="{55BCA777-BD51-4830-8700-D4ACA5FE0A09}"/>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5.7	</a:t>
            </a:r>
            <a:r>
              <a:rPr lang="de-DE" sz="2800" dirty="0">
                <a:latin typeface="Century Gothic" panose="020B0502020202020204" pitchFamily="34" charset="0"/>
              </a:rPr>
              <a:t>Die Komponenten des IKS</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5.7.1	</a:t>
            </a:r>
            <a:r>
              <a:rPr lang="de-DE" sz="1800" b="0" dirty="0">
                <a:latin typeface="Century Gothic" panose="020B0502020202020204" pitchFamily="34" charset="0"/>
              </a:rPr>
              <a:t>Verständnisgewinnung „Kontrollumfeld“</a:t>
            </a:r>
          </a:p>
          <a:p>
            <a:pPr marL="2724150" lvl="4" indent="-895350">
              <a:spcBef>
                <a:spcPts val="600"/>
              </a:spcBef>
              <a:spcAft>
                <a:spcPts val="600"/>
              </a:spcAft>
              <a:tabLst>
                <a:tab pos="444500" algn="l"/>
              </a:tabLst>
            </a:pPr>
            <a:r>
              <a:rPr lang="de-DE" sz="1800" dirty="0">
                <a:latin typeface="Century Gothic" panose="020B0502020202020204" pitchFamily="34" charset="0"/>
              </a:rPr>
              <a:t>5.7.2	</a:t>
            </a:r>
            <a:r>
              <a:rPr lang="de-DE" sz="1800" b="0" dirty="0">
                <a:latin typeface="Century Gothic" panose="020B0502020202020204" pitchFamily="34" charset="0"/>
              </a:rPr>
              <a:t>Verständnisgewinnung „Risikobeurteilungsprozess“</a:t>
            </a:r>
          </a:p>
          <a:p>
            <a:pPr marL="2724150" lvl="4" indent="-895350">
              <a:spcBef>
                <a:spcPts val="600"/>
              </a:spcBef>
              <a:spcAft>
                <a:spcPts val="600"/>
              </a:spcAft>
              <a:tabLst>
                <a:tab pos="444500" algn="l"/>
              </a:tabLst>
            </a:pPr>
            <a:r>
              <a:rPr lang="de-DE" sz="1800" dirty="0">
                <a:latin typeface="Century Gothic" panose="020B0502020202020204" pitchFamily="34" charset="0"/>
              </a:rPr>
              <a:t>5.7.3	</a:t>
            </a:r>
            <a:r>
              <a:rPr lang="de-DE" sz="1800" b="0" dirty="0">
                <a:latin typeface="Century Gothic" panose="020B0502020202020204" pitchFamily="34" charset="0"/>
              </a:rPr>
              <a:t>Komponente Nr. 3: Prozess zur Überwachung des IKS </a:t>
            </a:r>
            <a:br>
              <a:rPr lang="de-DE" sz="1800" b="0" dirty="0">
                <a:latin typeface="Century Gothic" panose="020B0502020202020204" pitchFamily="34" charset="0"/>
              </a:rPr>
            </a:br>
            <a:r>
              <a:rPr lang="de-DE" sz="1800" b="0" dirty="0">
                <a:latin typeface="Century Gothic" panose="020B0502020202020204" pitchFamily="34" charset="0"/>
              </a:rPr>
              <a:t>des Unternehmens</a:t>
            </a:r>
          </a:p>
          <a:p>
            <a:pPr marL="2724150" lvl="4" indent="-895350">
              <a:spcBef>
                <a:spcPts val="600"/>
              </a:spcBef>
              <a:spcAft>
                <a:spcPts val="600"/>
              </a:spcAft>
              <a:tabLst>
                <a:tab pos="444500" algn="l"/>
              </a:tabLst>
            </a:pPr>
            <a:r>
              <a:rPr lang="de-DE" sz="1800" dirty="0">
                <a:latin typeface="Century Gothic" panose="020B0502020202020204" pitchFamily="34" charset="0"/>
              </a:rPr>
              <a:t>5.7.4	</a:t>
            </a:r>
            <a:r>
              <a:rPr lang="de-DE" sz="1800" b="0" dirty="0">
                <a:latin typeface="Century Gothic" panose="020B0502020202020204" pitchFamily="34" charset="0"/>
              </a:rPr>
              <a:t>Komponente Nr. 4: Informationssystem und Kommunikation</a:t>
            </a:r>
            <a:br>
              <a:rPr lang="de-DE" sz="1800" b="0" dirty="0">
                <a:latin typeface="Century Gothic" panose="020B0502020202020204" pitchFamily="34" charset="0"/>
              </a:rPr>
            </a:br>
            <a:r>
              <a:rPr lang="de-DE" sz="1800" b="0" dirty="0">
                <a:latin typeface="Century Gothic" panose="020B0502020202020204" pitchFamily="34" charset="0"/>
              </a:rPr>
              <a:t>beim Unternehmen</a:t>
            </a:r>
          </a:p>
          <a:p>
            <a:pPr marL="2724150" lvl="4" indent="-895350">
              <a:spcBef>
                <a:spcPts val="600"/>
              </a:spcBef>
              <a:spcAft>
                <a:spcPts val="600"/>
              </a:spcAft>
              <a:tabLst>
                <a:tab pos="444500" algn="l"/>
              </a:tabLst>
            </a:pPr>
            <a:r>
              <a:rPr lang="de-DE" sz="1800" dirty="0">
                <a:latin typeface="Century Gothic" panose="020B0502020202020204" pitchFamily="34" charset="0"/>
              </a:rPr>
              <a:t>5.7.5	</a:t>
            </a:r>
            <a:r>
              <a:rPr lang="de-DE" sz="1800" b="0" dirty="0">
                <a:latin typeface="Century Gothic" panose="020B0502020202020204" pitchFamily="34" charset="0"/>
              </a:rPr>
              <a:t>„Verständnisgewinnung über die Kontrollaktivitäten“ </a:t>
            </a:r>
            <a:br>
              <a:rPr lang="de-DE" sz="1800" b="0" dirty="0">
                <a:latin typeface="Century Gothic" panose="020B0502020202020204" pitchFamily="34" charset="0"/>
              </a:rPr>
            </a:br>
            <a:r>
              <a:rPr lang="de-DE" sz="1800" b="0" dirty="0">
                <a:latin typeface="Century Gothic" panose="020B0502020202020204" pitchFamily="34" charset="0"/>
              </a:rPr>
              <a:t>beim Unterneh</a:t>
            </a:r>
            <a:r>
              <a:rPr lang="de-DE" b="0" dirty="0">
                <a:latin typeface="Century Gothic" panose="020B0502020202020204" pitchFamily="34" charset="0"/>
              </a:rPr>
              <a:t>men</a:t>
            </a:r>
            <a:endParaRPr lang="de-DE" sz="1800" b="0" dirty="0">
              <a:latin typeface="Century Gothic" panose="020B0502020202020204" pitchFamily="34" charset="0"/>
            </a:endParaRPr>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9058" name="Rectangle 2">
            <a:extLst>
              <a:ext uri="{FF2B5EF4-FFF2-40B4-BE49-F238E27FC236}">
                <a16:creationId xmlns:a16="http://schemas.microsoft.com/office/drawing/2014/main" id="{DDBA41C1-5088-48D7-9EA0-2714091CFCA4}"/>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5.7 Die Komponenten des IKS</a:t>
            </a:r>
          </a:p>
        </p:txBody>
      </p:sp>
      <p:grpSp>
        <p:nvGrpSpPr>
          <p:cNvPr id="429059" name="Gruppieren 2">
            <a:extLst>
              <a:ext uri="{FF2B5EF4-FFF2-40B4-BE49-F238E27FC236}">
                <a16:creationId xmlns:a16="http://schemas.microsoft.com/office/drawing/2014/main" id="{A27089D7-3536-43FE-8A33-CE8FD65E82D9}"/>
              </a:ext>
            </a:extLst>
          </p:cNvPr>
          <p:cNvGrpSpPr>
            <a:grpSpLocks/>
          </p:cNvGrpSpPr>
          <p:nvPr/>
        </p:nvGrpSpPr>
        <p:grpSpPr bwMode="auto">
          <a:xfrm>
            <a:off x="1558925" y="1484313"/>
            <a:ext cx="9278938" cy="4556125"/>
            <a:chOff x="2495550" y="1773238"/>
            <a:chExt cx="7918450" cy="3887787"/>
          </a:xfrm>
        </p:grpSpPr>
        <p:sp>
          <p:nvSpPr>
            <p:cNvPr id="429063" name="Abgerundetes Rechteck 6">
              <a:extLst>
                <a:ext uri="{FF2B5EF4-FFF2-40B4-BE49-F238E27FC236}">
                  <a16:creationId xmlns:a16="http://schemas.microsoft.com/office/drawing/2014/main" id="{DD1E96E6-9922-4D8C-9E89-26708E7607B9}"/>
                </a:ext>
              </a:extLst>
            </p:cNvPr>
            <p:cNvSpPr>
              <a:spLocks noChangeArrowheads="1"/>
            </p:cNvSpPr>
            <p:nvPr/>
          </p:nvSpPr>
          <p:spPr bwMode="auto">
            <a:xfrm>
              <a:off x="2495550" y="1773238"/>
              <a:ext cx="1728788" cy="1476375"/>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solidFill>
                    <a:schemeClr val="bg1"/>
                  </a:solidFill>
                  <a:latin typeface="Century Gothic" panose="020B0502020202020204" pitchFamily="34" charset="0"/>
                </a:rPr>
                <a:t>Kontrollumfeld</a:t>
              </a:r>
            </a:p>
          </p:txBody>
        </p:sp>
        <p:sp>
          <p:nvSpPr>
            <p:cNvPr id="429064" name="Abgerundetes Rechteck 7">
              <a:extLst>
                <a:ext uri="{FF2B5EF4-FFF2-40B4-BE49-F238E27FC236}">
                  <a16:creationId xmlns:a16="http://schemas.microsoft.com/office/drawing/2014/main" id="{3EE207CC-BA19-4BFE-82A9-6481C95234DC}"/>
                </a:ext>
              </a:extLst>
            </p:cNvPr>
            <p:cNvSpPr>
              <a:spLocks noChangeArrowheads="1"/>
            </p:cNvSpPr>
            <p:nvPr/>
          </p:nvSpPr>
          <p:spPr bwMode="auto">
            <a:xfrm>
              <a:off x="2495550" y="3357563"/>
              <a:ext cx="1728788" cy="1079500"/>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a:solidFill>
                    <a:schemeClr val="bg1"/>
                  </a:solidFill>
                  <a:latin typeface="Century Gothic" panose="020B0502020202020204" pitchFamily="34" charset="0"/>
                </a:rPr>
                <a:t>Risikobeurteilung</a:t>
              </a:r>
            </a:p>
          </p:txBody>
        </p:sp>
        <p:sp>
          <p:nvSpPr>
            <p:cNvPr id="429065" name="Abgerundetes Rechteck 8">
              <a:extLst>
                <a:ext uri="{FF2B5EF4-FFF2-40B4-BE49-F238E27FC236}">
                  <a16:creationId xmlns:a16="http://schemas.microsoft.com/office/drawing/2014/main" id="{65BDD68E-621E-401F-B795-CA9CEFF99B8E}"/>
                </a:ext>
              </a:extLst>
            </p:cNvPr>
            <p:cNvSpPr>
              <a:spLocks noChangeArrowheads="1"/>
            </p:cNvSpPr>
            <p:nvPr/>
          </p:nvSpPr>
          <p:spPr bwMode="auto">
            <a:xfrm>
              <a:off x="2495550" y="4581525"/>
              <a:ext cx="1728788" cy="1079500"/>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a:solidFill>
                    <a:schemeClr val="bg1"/>
                  </a:solidFill>
                  <a:latin typeface="Century Gothic" panose="020B0502020202020204" pitchFamily="34" charset="0"/>
                </a:rPr>
                <a:t>Kontrollaktivitäten</a:t>
              </a:r>
            </a:p>
          </p:txBody>
        </p:sp>
        <p:sp>
          <p:nvSpPr>
            <p:cNvPr id="10" name="Abgerundetes Rechteck 9">
              <a:extLst>
                <a:ext uri="{FF2B5EF4-FFF2-40B4-BE49-F238E27FC236}">
                  <a16:creationId xmlns:a16="http://schemas.microsoft.com/office/drawing/2014/main" id="{2CAE963A-5B7C-4A0A-9404-16BBC350FB22}"/>
                </a:ext>
              </a:extLst>
            </p:cNvPr>
            <p:cNvSpPr/>
            <p:nvPr/>
          </p:nvSpPr>
          <p:spPr bwMode="auto">
            <a:xfrm>
              <a:off x="4508692" y="1773238"/>
              <a:ext cx="5905308" cy="1476546"/>
            </a:xfrm>
            <a:prstGeom prst="roundRect">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a:defRPr/>
              </a:pPr>
              <a:r>
                <a:rPr lang="de-DE" sz="1400" b="0" dirty="0">
                  <a:solidFill>
                    <a:prstClr val="black"/>
                  </a:solidFill>
                  <a:latin typeface="Century Gothic" panose="020B0502020202020204" pitchFamily="34" charset="0"/>
                  <a:cs typeface="Arial" charset="0"/>
                </a:rPr>
                <a:t>Grundhaltung und -einstellung des Managements zum IKS: </a:t>
              </a:r>
              <a:r>
                <a:rPr lang="de-DE" sz="1400" dirty="0">
                  <a:solidFill>
                    <a:srgbClr val="FF0000"/>
                  </a:solidFill>
                  <a:latin typeface="Century Gothic" panose="020B0502020202020204" pitchFamily="34" charset="0"/>
                  <a:cs typeface="Arial" charset="0"/>
                </a:rPr>
                <a:t>Tone at </a:t>
              </a:r>
              <a:r>
                <a:rPr lang="de-DE" sz="1400" dirty="0" err="1">
                  <a:solidFill>
                    <a:srgbClr val="FF0000"/>
                  </a:solidFill>
                  <a:latin typeface="Century Gothic" panose="020B0502020202020204" pitchFamily="34" charset="0"/>
                  <a:cs typeface="Arial" charset="0"/>
                </a:rPr>
                <a:t>the</a:t>
              </a:r>
              <a:r>
                <a:rPr lang="de-DE" sz="1400" dirty="0">
                  <a:solidFill>
                    <a:srgbClr val="FF0000"/>
                  </a:solidFill>
                  <a:latin typeface="Century Gothic" panose="020B0502020202020204" pitchFamily="34" charset="0"/>
                  <a:cs typeface="Arial" charset="0"/>
                </a:rPr>
                <a:t> Top</a:t>
              </a:r>
              <a:r>
                <a:rPr lang="de-DE" sz="1400" b="0" dirty="0">
                  <a:solidFill>
                    <a:prstClr val="black"/>
                  </a:solidFill>
                  <a:latin typeface="Century Gothic" panose="020B0502020202020204" pitchFamily="34" charset="0"/>
                  <a:cs typeface="Arial" charset="0"/>
                </a:rPr>
                <a:t>:</a:t>
              </a:r>
            </a:p>
            <a:p>
              <a:pPr marL="266700" indent="-266700">
                <a:buFont typeface="Arial" panose="020B0604020202020204" pitchFamily="34" charset="0"/>
                <a:buChar char="•"/>
                <a:defRPr/>
              </a:pPr>
              <a:r>
                <a:rPr lang="de-DE" sz="1400" b="0" dirty="0">
                  <a:solidFill>
                    <a:prstClr val="black"/>
                  </a:solidFill>
                  <a:latin typeface="Century Gothic" panose="020B0502020202020204" pitchFamily="34" charset="0"/>
                  <a:cs typeface="Arial" charset="0"/>
                </a:rPr>
                <a:t>Integrität und ethische Werte im Unternehmen</a:t>
              </a:r>
            </a:p>
            <a:p>
              <a:pPr marL="266700" indent="-266700">
                <a:buFont typeface="Arial" panose="020B0604020202020204" pitchFamily="34" charset="0"/>
                <a:buChar char="•"/>
                <a:defRPr/>
              </a:pPr>
              <a:r>
                <a:rPr lang="de-DE" sz="1400" b="0" dirty="0">
                  <a:solidFill>
                    <a:prstClr val="black"/>
                  </a:solidFill>
                  <a:latin typeface="Century Gothic" panose="020B0502020202020204" pitchFamily="34" charset="0"/>
                  <a:cs typeface="Arial" charset="0"/>
                </a:rPr>
                <a:t>fachliche Kompetenz, Unternehmenskultur, -philosophie</a:t>
              </a:r>
            </a:p>
            <a:p>
              <a:pPr marL="266700" indent="-266700">
                <a:buFont typeface="Arial" panose="020B0604020202020204" pitchFamily="34" charset="0"/>
                <a:buChar char="•"/>
                <a:defRPr/>
              </a:pPr>
              <a:r>
                <a:rPr lang="de-DE" sz="1400" b="0" dirty="0">
                  <a:solidFill>
                    <a:prstClr val="black"/>
                  </a:solidFill>
                  <a:latin typeface="Century Gothic" panose="020B0502020202020204" pitchFamily="34" charset="0"/>
                  <a:cs typeface="Arial" charset="0"/>
                </a:rPr>
                <a:t>Führungsstil, Personalpolitik</a:t>
              </a:r>
            </a:p>
            <a:p>
              <a:pPr marL="266700" indent="-266700">
                <a:buFont typeface="Arial" panose="020B0604020202020204" pitchFamily="34" charset="0"/>
                <a:buChar char="•"/>
                <a:defRPr/>
              </a:pPr>
              <a:r>
                <a:rPr lang="de-DE" sz="1400" b="0" dirty="0">
                  <a:solidFill>
                    <a:prstClr val="black"/>
                  </a:solidFill>
                  <a:latin typeface="Century Gothic" panose="020B0502020202020204" pitchFamily="34" charset="0"/>
                  <a:cs typeface="Arial" charset="0"/>
                </a:rPr>
                <a:t>…</a:t>
              </a:r>
            </a:p>
          </p:txBody>
        </p:sp>
        <p:sp>
          <p:nvSpPr>
            <p:cNvPr id="429067" name="Abgerundetes Rechteck 12">
              <a:extLst>
                <a:ext uri="{FF2B5EF4-FFF2-40B4-BE49-F238E27FC236}">
                  <a16:creationId xmlns:a16="http://schemas.microsoft.com/office/drawing/2014/main" id="{6260B643-C048-48A7-AE59-0627167BA021}"/>
                </a:ext>
              </a:extLst>
            </p:cNvPr>
            <p:cNvSpPr>
              <a:spLocks noChangeArrowheads="1"/>
            </p:cNvSpPr>
            <p:nvPr/>
          </p:nvSpPr>
          <p:spPr bwMode="auto">
            <a:xfrm>
              <a:off x="4508500" y="3357563"/>
              <a:ext cx="5905500" cy="1079500"/>
            </a:xfrm>
            <a:prstGeom prst="roundRect">
              <a:avLst>
                <a:gd name="adj" fmla="val 16667"/>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marL="285750" indent="-285750">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Char char="•"/>
              </a:pPr>
              <a:r>
                <a:rPr lang="de-DE" altLang="de-DE" sz="1400" b="0" dirty="0">
                  <a:solidFill>
                    <a:srgbClr val="000000"/>
                  </a:solidFill>
                  <a:latin typeface="Century Gothic" panose="020B0502020202020204" pitchFamily="34" charset="0"/>
                </a:rPr>
                <a:t>Erkennen und Beurteilen von Risiken, die die Erreichung der Unternehmensziele gefährden</a:t>
              </a:r>
            </a:p>
            <a:p>
              <a:pPr>
                <a:buFont typeface="Arial" panose="020B0604020202020204" pitchFamily="34" charset="0"/>
                <a:buChar char="•"/>
              </a:pPr>
              <a:r>
                <a:rPr lang="de-DE" altLang="de-DE" sz="1400" b="0" dirty="0">
                  <a:solidFill>
                    <a:srgbClr val="000000"/>
                  </a:solidFill>
                  <a:latin typeface="Century Gothic" panose="020B0502020202020204" pitchFamily="34" charset="0"/>
                </a:rPr>
                <a:t>Finanzielle, rechtliche, leistungswirtschaftliche, strategische Risiken</a:t>
              </a:r>
            </a:p>
          </p:txBody>
        </p:sp>
        <p:sp>
          <p:nvSpPr>
            <p:cNvPr id="429068" name="Abgerundetes Rechteck 13">
              <a:extLst>
                <a:ext uri="{FF2B5EF4-FFF2-40B4-BE49-F238E27FC236}">
                  <a16:creationId xmlns:a16="http://schemas.microsoft.com/office/drawing/2014/main" id="{A557E410-9A98-433B-89B6-2F411CB13DE8}"/>
                </a:ext>
              </a:extLst>
            </p:cNvPr>
            <p:cNvSpPr>
              <a:spLocks noChangeArrowheads="1"/>
            </p:cNvSpPr>
            <p:nvPr/>
          </p:nvSpPr>
          <p:spPr bwMode="auto">
            <a:xfrm>
              <a:off x="4508500" y="4567238"/>
              <a:ext cx="5905500" cy="1079500"/>
            </a:xfrm>
            <a:prstGeom prst="roundRect">
              <a:avLst>
                <a:gd name="adj" fmla="val 16667"/>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marL="285750" indent="-285750">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Char char="•"/>
              </a:pPr>
              <a:r>
                <a:rPr lang="de-DE" altLang="de-DE" sz="1400" b="0" dirty="0">
                  <a:solidFill>
                    <a:srgbClr val="000000"/>
                  </a:solidFill>
                  <a:latin typeface="Century Gothic" panose="020B0502020202020204" pitchFamily="34" charset="0"/>
                </a:rPr>
                <a:t>Grundsätze und Verfahren zur Sicherstellung, dass Entscheidungen des Managements beachtet werden</a:t>
              </a:r>
            </a:p>
            <a:p>
              <a:pPr>
                <a:buFont typeface="Arial" panose="020B0604020202020204" pitchFamily="34" charset="0"/>
                <a:buChar char="•"/>
              </a:pPr>
              <a:r>
                <a:rPr lang="de-DE" altLang="de-DE" sz="1400" b="0" dirty="0">
                  <a:solidFill>
                    <a:srgbClr val="000000"/>
                  </a:solidFill>
                  <a:latin typeface="Century Gothic" panose="020B0502020202020204" pitchFamily="34" charset="0"/>
                </a:rPr>
                <a:t>Gesamtheit der Maßnahmen zum Umgang mit unternehmerischen Risiken</a:t>
              </a:r>
            </a:p>
          </p:txBody>
        </p:sp>
      </p:grpSp>
      <p:sp>
        <p:nvSpPr>
          <p:cNvPr id="429061" name="Textfeld 1">
            <a:extLst>
              <a:ext uri="{FF2B5EF4-FFF2-40B4-BE49-F238E27FC236}">
                <a16:creationId xmlns:a16="http://schemas.microsoft.com/office/drawing/2014/main" id="{7AC2AD37-0E7A-47B5-A354-B4E369BB13AC}"/>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2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1106" name="Rectangle 2">
            <a:extLst>
              <a:ext uri="{FF2B5EF4-FFF2-40B4-BE49-F238E27FC236}">
                <a16:creationId xmlns:a16="http://schemas.microsoft.com/office/drawing/2014/main" id="{0AA0562D-1B8A-4443-B1BF-E5CC7569B21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5.7 Die Komponenten des IKS; Forts.</a:t>
            </a:r>
          </a:p>
        </p:txBody>
      </p:sp>
      <p:grpSp>
        <p:nvGrpSpPr>
          <p:cNvPr id="431107" name="Gruppieren 1">
            <a:extLst>
              <a:ext uri="{FF2B5EF4-FFF2-40B4-BE49-F238E27FC236}">
                <a16:creationId xmlns:a16="http://schemas.microsoft.com/office/drawing/2014/main" id="{30DCE423-4868-4DD4-A946-FC8F8E9D2CF3}"/>
              </a:ext>
            </a:extLst>
          </p:cNvPr>
          <p:cNvGrpSpPr>
            <a:grpSpLocks/>
          </p:cNvGrpSpPr>
          <p:nvPr/>
        </p:nvGrpSpPr>
        <p:grpSpPr bwMode="auto">
          <a:xfrm>
            <a:off x="1559496" y="1484784"/>
            <a:ext cx="8894762" cy="4551362"/>
            <a:chOff x="2158140" y="1759714"/>
            <a:chExt cx="8044723" cy="4116624"/>
          </a:xfrm>
        </p:grpSpPr>
        <p:sp>
          <p:nvSpPr>
            <p:cNvPr id="431111" name="Abgerundetes Rechteck 14">
              <a:extLst>
                <a:ext uri="{FF2B5EF4-FFF2-40B4-BE49-F238E27FC236}">
                  <a16:creationId xmlns:a16="http://schemas.microsoft.com/office/drawing/2014/main" id="{F886662E-D8F1-4B93-920E-2D8F6F9B61F1}"/>
                </a:ext>
              </a:extLst>
            </p:cNvPr>
            <p:cNvSpPr>
              <a:spLocks noChangeArrowheads="1"/>
            </p:cNvSpPr>
            <p:nvPr/>
          </p:nvSpPr>
          <p:spPr bwMode="auto">
            <a:xfrm>
              <a:off x="2158140" y="1759717"/>
              <a:ext cx="1634398" cy="1566029"/>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solidFill>
                    <a:schemeClr val="bg1"/>
                  </a:solidFill>
                  <a:latin typeface="Century Gothic" panose="020B0502020202020204" pitchFamily="34" charset="0"/>
                </a:rPr>
                <a:t>Information und Kommunikation</a:t>
              </a:r>
            </a:p>
          </p:txBody>
        </p:sp>
        <p:sp>
          <p:nvSpPr>
            <p:cNvPr id="431112" name="Abgerundetes Rechteck 15">
              <a:extLst>
                <a:ext uri="{FF2B5EF4-FFF2-40B4-BE49-F238E27FC236}">
                  <a16:creationId xmlns:a16="http://schemas.microsoft.com/office/drawing/2014/main" id="{0E6ABCCC-96EA-4C16-964D-F2FD5F266AFE}"/>
                </a:ext>
              </a:extLst>
            </p:cNvPr>
            <p:cNvSpPr>
              <a:spLocks noChangeArrowheads="1"/>
            </p:cNvSpPr>
            <p:nvPr/>
          </p:nvSpPr>
          <p:spPr bwMode="auto">
            <a:xfrm>
              <a:off x="2158140" y="3435837"/>
              <a:ext cx="1634398" cy="1142778"/>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solidFill>
                    <a:schemeClr val="bg1"/>
                  </a:solidFill>
                  <a:latin typeface="Century Gothic" panose="020B0502020202020204" pitchFamily="34" charset="0"/>
                </a:rPr>
                <a:t>Überwachung des IKS</a:t>
              </a:r>
            </a:p>
          </p:txBody>
        </p:sp>
        <p:sp>
          <p:nvSpPr>
            <p:cNvPr id="431113" name="Abgerundetes Rechteck 16">
              <a:extLst>
                <a:ext uri="{FF2B5EF4-FFF2-40B4-BE49-F238E27FC236}">
                  <a16:creationId xmlns:a16="http://schemas.microsoft.com/office/drawing/2014/main" id="{F7E3F147-F51B-401E-9F8D-608CDE32BAFE}"/>
                </a:ext>
              </a:extLst>
            </p:cNvPr>
            <p:cNvSpPr>
              <a:spLocks noChangeArrowheads="1"/>
            </p:cNvSpPr>
            <p:nvPr/>
          </p:nvSpPr>
          <p:spPr bwMode="auto">
            <a:xfrm>
              <a:off x="4008438" y="1759714"/>
              <a:ext cx="6194425" cy="1566029"/>
            </a:xfrm>
            <a:prstGeom prst="roundRect">
              <a:avLst>
                <a:gd name="adj" fmla="val 16667"/>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marL="285750" indent="-2698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spcBef>
                  <a:spcPts val="300"/>
                </a:spcBef>
                <a:spcAft>
                  <a:spcPts val="300"/>
                </a:spcAft>
                <a:buFont typeface="Arial" panose="020B0604020202020204" pitchFamily="34" charset="0"/>
                <a:buChar char="•"/>
              </a:pPr>
              <a:r>
                <a:rPr lang="de-DE" altLang="de-DE" sz="1400" b="0" dirty="0">
                  <a:solidFill>
                    <a:srgbClr val="000000"/>
                  </a:solidFill>
                  <a:latin typeface="Century Gothic" panose="020B0502020202020204" pitchFamily="34" charset="0"/>
                </a:rPr>
                <a:t>Einholung, Aufbereitung und Weiterleitung der Informationen, die für die unternehmerischen Entscheidungen notwendig sind</a:t>
              </a:r>
            </a:p>
            <a:p>
              <a:pPr>
                <a:spcBef>
                  <a:spcPts val="300"/>
                </a:spcBef>
                <a:spcAft>
                  <a:spcPts val="300"/>
                </a:spcAft>
                <a:buFont typeface="Arial" panose="020B0604020202020204" pitchFamily="34" charset="0"/>
                <a:buChar char="•"/>
              </a:pPr>
              <a:r>
                <a:rPr lang="de-DE" altLang="de-DE" sz="1400" b="0" dirty="0">
                  <a:solidFill>
                    <a:srgbClr val="000000"/>
                  </a:solidFill>
                  <a:latin typeface="Century Gothic" panose="020B0502020202020204" pitchFamily="34" charset="0"/>
                </a:rPr>
                <a:t>Risikobeurteilung der vorliegenden Informationen und die Information der Mitarbeiter</a:t>
              </a:r>
            </a:p>
            <a:p>
              <a:pPr>
                <a:spcBef>
                  <a:spcPts val="300"/>
                </a:spcBef>
                <a:spcAft>
                  <a:spcPts val="300"/>
                </a:spcAft>
                <a:buFont typeface="Arial" panose="020B0604020202020204" pitchFamily="34" charset="0"/>
                <a:buChar char="•"/>
              </a:pPr>
              <a:r>
                <a:rPr lang="de-DE" altLang="de-DE" sz="1400" b="0" dirty="0">
                  <a:solidFill>
                    <a:srgbClr val="000000"/>
                  </a:solidFill>
                  <a:latin typeface="Century Gothic" panose="020B0502020202020204" pitchFamily="34" charset="0"/>
                </a:rPr>
                <a:t>umfasst das Rechnungslegungssystem</a:t>
              </a:r>
            </a:p>
          </p:txBody>
        </p:sp>
        <p:sp>
          <p:nvSpPr>
            <p:cNvPr id="431114" name="Abgerundetes Rechteck 17">
              <a:extLst>
                <a:ext uri="{FF2B5EF4-FFF2-40B4-BE49-F238E27FC236}">
                  <a16:creationId xmlns:a16="http://schemas.microsoft.com/office/drawing/2014/main" id="{0B121469-74AB-41E6-90EE-442E6F00B75F}"/>
                </a:ext>
              </a:extLst>
            </p:cNvPr>
            <p:cNvSpPr>
              <a:spLocks noChangeArrowheads="1"/>
            </p:cNvSpPr>
            <p:nvPr/>
          </p:nvSpPr>
          <p:spPr bwMode="auto">
            <a:xfrm>
              <a:off x="4008438" y="3435837"/>
              <a:ext cx="6194425" cy="1142778"/>
            </a:xfrm>
            <a:prstGeom prst="roundRect">
              <a:avLst>
                <a:gd name="adj" fmla="val 16667"/>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marL="285750" indent="-2698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Char char="•"/>
              </a:pPr>
              <a:r>
                <a:rPr lang="de-DE" altLang="de-DE" sz="1400" b="0" dirty="0">
                  <a:solidFill>
                    <a:srgbClr val="000000"/>
                  </a:solidFill>
                  <a:latin typeface="Century Gothic" panose="020B0502020202020204" pitchFamily="34" charset="0"/>
                </a:rPr>
                <a:t>Beurteilung der Wirksamkeit des IKS: Angemessenheit und kontinuierliche Funktionalität</a:t>
              </a:r>
            </a:p>
            <a:p>
              <a:pPr>
                <a:buFont typeface="Arial" panose="020B0604020202020204" pitchFamily="34" charset="0"/>
                <a:buChar char="•"/>
              </a:pPr>
              <a:r>
                <a:rPr lang="de-DE" altLang="de-DE" sz="1400" b="0" dirty="0">
                  <a:solidFill>
                    <a:srgbClr val="000000"/>
                  </a:solidFill>
                  <a:latin typeface="Century Gothic" panose="020B0502020202020204" pitchFamily="34" charset="0"/>
                </a:rPr>
                <a:t>Abstellen von Schwächen</a:t>
              </a:r>
            </a:p>
            <a:p>
              <a:pPr>
                <a:buFont typeface="Arial" panose="020B0604020202020204" pitchFamily="34" charset="0"/>
                <a:buChar char="•"/>
              </a:pPr>
              <a:r>
                <a:rPr lang="de-DE" altLang="de-DE" sz="1400" b="0" dirty="0">
                  <a:solidFill>
                    <a:srgbClr val="000000"/>
                  </a:solidFill>
                  <a:latin typeface="Century Gothic" panose="020B0502020202020204" pitchFamily="34" charset="0"/>
                </a:rPr>
                <a:t>prozessintegrierte Maßnahmen oder interne Revision</a:t>
              </a:r>
            </a:p>
          </p:txBody>
        </p:sp>
        <p:sp>
          <p:nvSpPr>
            <p:cNvPr id="19" name="Abgerundetes Rechteck 18">
              <a:extLst>
                <a:ext uri="{FF2B5EF4-FFF2-40B4-BE49-F238E27FC236}">
                  <a16:creationId xmlns:a16="http://schemas.microsoft.com/office/drawing/2014/main" id="{433724C6-F91F-4D21-8BFD-E34C90905F8D}"/>
                </a:ext>
              </a:extLst>
            </p:cNvPr>
            <p:cNvSpPr/>
            <p:nvPr/>
          </p:nvSpPr>
          <p:spPr bwMode="auto">
            <a:xfrm>
              <a:off x="2158140" y="4733390"/>
              <a:ext cx="8044723" cy="1142948"/>
            </a:xfrm>
            <a:prstGeom prst="roundRect">
              <a:avLst/>
            </a:prstGeom>
            <a:solidFill>
              <a:srgbClr val="00B0F0"/>
            </a:solidFill>
            <a:ln w="9525" cap="flat" cmpd="sng" algn="ctr">
              <a:noFill/>
              <a:prstDash val="solid"/>
              <a:round/>
              <a:headEnd type="none" w="med" len="med"/>
              <a:tailEnd type="none" w="med" len="med"/>
            </a:ln>
            <a:effectLst/>
            <a:extLst/>
          </p:spPr>
          <p:txBody>
            <a:bodyPr lIns="90000" tIns="46800" rIns="90000" bIns="46800" anchor="ctr"/>
            <a:lstStyle/>
            <a:p>
              <a:pPr>
                <a:defRPr/>
              </a:pPr>
              <a:r>
                <a:rPr lang="de-DE" sz="1400" dirty="0">
                  <a:solidFill>
                    <a:schemeClr val="bg1"/>
                  </a:solidFill>
                  <a:latin typeface="Century Gothic" panose="020B0502020202020204" pitchFamily="34" charset="0"/>
                  <a:cs typeface="Arial" charset="0"/>
                </a:rPr>
                <a:t>In der Prüfungsplanung verschafft sich der Abschlussprüfer einen Überblick über das IKS, um: </a:t>
              </a:r>
            </a:p>
            <a:p>
              <a:pPr marL="285750" indent="-270000">
                <a:buFont typeface="Arial" panose="020B0604020202020204" pitchFamily="34" charset="0"/>
                <a:buChar char="•"/>
                <a:defRPr/>
              </a:pPr>
              <a:r>
                <a:rPr lang="de-DE" sz="1400" dirty="0">
                  <a:solidFill>
                    <a:schemeClr val="bg1"/>
                  </a:solidFill>
                  <a:latin typeface="Century Gothic" panose="020B0502020202020204" pitchFamily="34" charset="0"/>
                  <a:cs typeface="Arial" charset="0"/>
                </a:rPr>
                <a:t>verschiedene Arten von Fehlern festzustellen, die auftreten können</a:t>
              </a:r>
            </a:p>
            <a:p>
              <a:pPr marL="285750" indent="-270000">
                <a:buFont typeface="Arial" panose="020B0604020202020204" pitchFamily="34" charset="0"/>
                <a:buChar char="•"/>
                <a:defRPr/>
              </a:pPr>
              <a:r>
                <a:rPr lang="de-DE" sz="1400" dirty="0">
                  <a:solidFill>
                    <a:schemeClr val="bg1"/>
                  </a:solidFill>
                  <a:latin typeface="Century Gothic" panose="020B0502020202020204" pitchFamily="34" charset="0"/>
                  <a:cs typeface="Arial" charset="0"/>
                </a:rPr>
                <a:t>Einflussfaktoren des Fehlerrisikos zu ermitteln</a:t>
              </a:r>
            </a:p>
            <a:p>
              <a:pPr marL="285750" indent="-270000">
                <a:buFont typeface="Arial" panose="020B0604020202020204" pitchFamily="34" charset="0"/>
                <a:buChar char="•"/>
                <a:defRPr/>
              </a:pPr>
              <a:r>
                <a:rPr lang="de-DE" sz="1400" dirty="0">
                  <a:solidFill>
                    <a:schemeClr val="bg1"/>
                  </a:solidFill>
                  <a:latin typeface="Century Gothic" panose="020B0502020202020204" pitchFamily="34" charset="0"/>
                  <a:cs typeface="Arial" charset="0"/>
                </a:rPr>
                <a:t>Prüfungshandlungen festzulegen, um auf die Fehlerrisiken zu reagieren</a:t>
              </a:r>
            </a:p>
          </p:txBody>
        </p:sp>
      </p:grpSp>
      <p:sp>
        <p:nvSpPr>
          <p:cNvPr id="431109" name="Textfeld 1">
            <a:extLst>
              <a:ext uri="{FF2B5EF4-FFF2-40B4-BE49-F238E27FC236}">
                <a16:creationId xmlns:a16="http://schemas.microsoft.com/office/drawing/2014/main" id="{F76AA350-FAEE-4ED6-BC19-D5D67F7B4A0A}"/>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2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5.7.1 Verständnisgewinnung „Kontrollumfeld“</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3" name="Grafik 2">
            <a:extLst>
              <a:ext uri="{FF2B5EF4-FFF2-40B4-BE49-F238E27FC236}">
                <a16:creationId xmlns:a16="http://schemas.microsoft.com/office/drawing/2014/main" id="{573E5A1E-0A40-4304-B1A0-3CB0C778CB73}"/>
              </a:ext>
            </a:extLst>
          </p:cNvPr>
          <p:cNvPicPr>
            <a:picLocks noChangeAspect="1"/>
          </p:cNvPicPr>
          <p:nvPr/>
        </p:nvPicPr>
        <p:blipFill>
          <a:blip r:embed="rId3"/>
          <a:stretch>
            <a:fillRect/>
          </a:stretch>
        </p:blipFill>
        <p:spPr>
          <a:xfrm>
            <a:off x="1487488" y="1473636"/>
            <a:ext cx="7398192" cy="4691668"/>
          </a:xfrm>
          <a:prstGeom prst="rect">
            <a:avLst/>
          </a:prstGeom>
        </p:spPr>
      </p:pic>
    </p:spTree>
    <p:extLst>
      <p:ext uri="{BB962C8B-B14F-4D97-AF65-F5344CB8AC3E}">
        <p14:creationId xmlns:p14="http://schemas.microsoft.com/office/powerpoint/2010/main" val="2589299588"/>
      </p:ext>
    </p:extLst>
  </p:cSld>
  <p:clrMapOvr>
    <a:masterClrMapping/>
  </p:clrMapOvr>
  <p:transition spd="slow"/>
</p:sld>
</file>

<file path=ppt/slides/slide2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5.7.2 Verständnisgewinnung „Risikobeurteilungsprozess“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4" name="Grafik 3">
            <a:extLst>
              <a:ext uri="{FF2B5EF4-FFF2-40B4-BE49-F238E27FC236}">
                <a16:creationId xmlns:a16="http://schemas.microsoft.com/office/drawing/2014/main" id="{2A8FE84E-AA9A-484C-9137-6A3E22C65099}"/>
              </a:ext>
            </a:extLst>
          </p:cNvPr>
          <p:cNvPicPr>
            <a:picLocks noChangeAspect="1"/>
          </p:cNvPicPr>
          <p:nvPr/>
        </p:nvPicPr>
        <p:blipFill>
          <a:blip r:embed="rId3"/>
          <a:stretch>
            <a:fillRect/>
          </a:stretch>
        </p:blipFill>
        <p:spPr>
          <a:xfrm>
            <a:off x="1487488" y="1412776"/>
            <a:ext cx="7038152" cy="4865819"/>
          </a:xfrm>
          <a:prstGeom prst="rect">
            <a:avLst/>
          </a:prstGeom>
        </p:spPr>
      </p:pic>
    </p:spTree>
    <p:extLst>
      <p:ext uri="{BB962C8B-B14F-4D97-AF65-F5344CB8AC3E}">
        <p14:creationId xmlns:p14="http://schemas.microsoft.com/office/powerpoint/2010/main" val="1975907804"/>
      </p:ext>
    </p:extLst>
  </p:cSld>
  <p:clrMapOvr>
    <a:masterClrMapping/>
  </p:clrMapOvr>
  <p:transition spd="slow"/>
</p:sld>
</file>

<file path=ppt/slides/slide2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10801350" cy="1138773"/>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latin typeface="Century Gothic" panose="020B0502020202020204" pitchFamily="34" charset="0"/>
              </a:rPr>
              <a:t>Das Verstehen des Risikobeurteilungsprozesses des Unternehmens </a:t>
            </a:r>
            <a:r>
              <a:rPr lang="de-DE" sz="1600" dirty="0">
                <a:latin typeface="Century Gothic" panose="020B0502020202020204" pitchFamily="34" charset="0"/>
              </a:rPr>
              <a:t>unterstützt</a:t>
            </a:r>
            <a:r>
              <a:rPr lang="de-DE" sz="1600" b="0" dirty="0">
                <a:latin typeface="Century Gothic" panose="020B0502020202020204" pitchFamily="34" charset="0"/>
              </a:rPr>
              <a:t> den Abschlussprüfer dabei, zu erkennen,</a:t>
            </a:r>
          </a:p>
          <a:p>
            <a:pPr>
              <a:spcBef>
                <a:spcPts val="300"/>
              </a:spcBef>
              <a:spcAft>
                <a:spcPts val="300"/>
              </a:spcAft>
            </a:pPr>
            <a:r>
              <a:rPr lang="de-DE" sz="1600" dirty="0">
                <a:latin typeface="Century Gothic" panose="020B0502020202020204" pitchFamily="34" charset="0"/>
              </a:rPr>
              <a:t>wo</a:t>
            </a:r>
            <a:r>
              <a:rPr lang="de-DE" sz="1600" b="0" dirty="0">
                <a:latin typeface="Century Gothic" panose="020B0502020202020204" pitchFamily="34" charset="0"/>
              </a:rPr>
              <a:t> das Management Risiken identifiziert und</a:t>
            </a:r>
          </a:p>
          <a:p>
            <a:pPr>
              <a:spcBef>
                <a:spcPts val="300"/>
              </a:spcBef>
              <a:spcAft>
                <a:spcPts val="300"/>
              </a:spcAft>
            </a:pPr>
            <a:r>
              <a:rPr lang="de-DE" sz="1600" dirty="0">
                <a:latin typeface="Century Gothic" panose="020B0502020202020204" pitchFamily="34" charset="0"/>
              </a:rPr>
              <a:t>wie</a:t>
            </a:r>
            <a:r>
              <a:rPr lang="de-DE" sz="1600" b="0" dirty="0">
                <a:latin typeface="Century Gothic" panose="020B0502020202020204" pitchFamily="34" charset="0"/>
              </a:rPr>
              <a:t> es auf diese Risiken reagiert hat.</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9]</a:t>
            </a: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5.7.2 Verständnisgewinnung „Risikobeurteilungsprozess“;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D5CAF656-50CB-433E-A01A-577CC5691C9A}"/>
              </a:ext>
            </a:extLst>
          </p:cNvPr>
          <p:cNvSpPr>
            <a:spLocks noChangeArrowheads="1"/>
          </p:cNvSpPr>
          <p:nvPr/>
        </p:nvSpPr>
        <p:spPr bwMode="auto">
          <a:xfrm>
            <a:off x="1001776" y="5929535"/>
            <a:ext cx="227337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9]</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A109-111</a:t>
            </a:r>
          </a:p>
          <a:p>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10]</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A113</a:t>
            </a:r>
          </a:p>
        </p:txBody>
      </p:sp>
      <p:sp>
        <p:nvSpPr>
          <p:cNvPr id="2" name="Rechteck 1">
            <a:extLst>
              <a:ext uri="{FF2B5EF4-FFF2-40B4-BE49-F238E27FC236}">
                <a16:creationId xmlns:a16="http://schemas.microsoft.com/office/drawing/2014/main" id="{B9CE219B-E428-4C58-BD06-B82E4A342EBF}"/>
              </a:ext>
            </a:extLst>
          </p:cNvPr>
          <p:cNvSpPr/>
          <p:nvPr/>
        </p:nvSpPr>
        <p:spPr>
          <a:xfrm>
            <a:off x="1512168" y="2658249"/>
            <a:ext cx="6096000" cy="3147015"/>
          </a:xfrm>
          <a:prstGeom prst="rect">
            <a:avLst/>
          </a:prstGeom>
          <a:solidFill>
            <a:srgbClr val="F2DBDB"/>
          </a:solidFill>
          <a:ln>
            <a:solidFill>
              <a:srgbClr val="AF3F3F"/>
            </a:solidFill>
          </a:ln>
        </p:spPr>
        <p:txBody>
          <a:bodyPr>
            <a:spAutoFit/>
          </a:bodyPr>
          <a:lstStyle/>
          <a:p>
            <a:pPr marL="539750" indent="-539750">
              <a:spcBef>
                <a:spcPts val="600"/>
              </a:spcBef>
              <a:spcAft>
                <a:spcPts val="600"/>
              </a:spcAft>
            </a:pPr>
            <a:r>
              <a:rPr lang="de-DE" dirty="0">
                <a:latin typeface="Century Gothic" panose="020B0502020202020204" pitchFamily="34" charset="0"/>
                <a:ea typeface="Times New Roman" panose="02020603050405020304" pitchFamily="18" charset="0"/>
                <a:cs typeface="Times New Roman" panose="02020603050405020304" pitchFamily="18" charset="0"/>
              </a:rPr>
              <a:t>Hinweis:</a:t>
            </a:r>
          </a:p>
          <a:p>
            <a:pPr>
              <a:spcBef>
                <a:spcPts val="600"/>
              </a:spcBef>
              <a:spcAft>
                <a:spcPts val="60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Bei </a:t>
            </a:r>
            <a:r>
              <a:rPr lang="de-DE" dirty="0">
                <a:latin typeface="Century Gothic" panose="020B0502020202020204" pitchFamily="34" charset="0"/>
                <a:ea typeface="Times New Roman" panose="02020603050405020304" pitchFamily="18" charset="0"/>
                <a:cs typeface="Times New Roman" panose="02020603050405020304" pitchFamily="18" charset="0"/>
              </a:rPr>
              <a:t>weniger komplexen Einheiten </a:t>
            </a:r>
            <a:r>
              <a:rPr lang="de-DE" b="0" dirty="0">
                <a:latin typeface="Century Gothic" panose="020B0502020202020204" pitchFamily="34" charset="0"/>
                <a:ea typeface="Times New Roman" panose="02020603050405020304" pitchFamily="18" charset="0"/>
                <a:cs typeface="Times New Roman" panose="02020603050405020304" pitchFamily="18" charset="0"/>
              </a:rPr>
              <a:t>ist der Prozess der Risikobeurteilung in der Regel </a:t>
            </a:r>
            <a:r>
              <a:rPr lang="de-DE" dirty="0">
                <a:latin typeface="Century Gothic" panose="020B0502020202020204" pitchFamily="34" charset="0"/>
                <a:ea typeface="Times New Roman" panose="02020603050405020304" pitchFamily="18" charset="0"/>
                <a:cs typeface="Times New Roman" panose="02020603050405020304" pitchFamily="18" charset="0"/>
              </a:rPr>
              <a:t>nicht formal dokumentiert</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p>
          <a:p>
            <a:pPr marL="285750" lvl="0" indent="-285750">
              <a:spcBef>
                <a:spcPts val="300"/>
              </a:spcBef>
              <a:spcAft>
                <a:spcPts val="300"/>
              </a:spcAft>
              <a:buClr>
                <a:srgbClr val="000000"/>
              </a:buClr>
              <a:buFont typeface="Arial" panose="020B0604020202020204" pitchFamily="34" charset="0"/>
              <a:buChar char="•"/>
              <a:tabLst>
                <a:tab pos="228600" algn="l"/>
                <a:tab pos="44958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Es ist denkbar, dass bspw. der </a:t>
            </a:r>
            <a:r>
              <a:rPr lang="de-DE" dirty="0">
                <a:latin typeface="Century Gothic" panose="020B0502020202020204" pitchFamily="34" charset="0"/>
                <a:ea typeface="Times New Roman" panose="02020603050405020304" pitchFamily="18" charset="0"/>
                <a:cs typeface="Times New Roman" panose="02020603050405020304" pitchFamily="18" charset="0"/>
              </a:rPr>
              <a:t>geschäftsführende Eigentümer routinemäßig</a:t>
            </a:r>
            <a:r>
              <a:rPr lang="de-DE" b="0" dirty="0">
                <a:latin typeface="Century Gothic" panose="020B0502020202020204" pitchFamily="34" charset="0"/>
                <a:ea typeface="Times New Roman" panose="02020603050405020304" pitchFamily="18" charset="0"/>
                <a:cs typeface="Times New Roman" panose="02020603050405020304" pitchFamily="18" charset="0"/>
              </a:rPr>
              <a:t> die Aktivitäten von Wettbewerbern und andere Marktentwicklungen </a:t>
            </a:r>
            <a:r>
              <a:rPr lang="de-DE" dirty="0">
                <a:latin typeface="Century Gothic" panose="020B0502020202020204" pitchFamily="34" charset="0"/>
                <a:ea typeface="Times New Roman" panose="02020603050405020304" pitchFamily="18" charset="0"/>
                <a:cs typeface="Times New Roman" panose="02020603050405020304" pitchFamily="18" charset="0"/>
              </a:rPr>
              <a:t>beobachtet</a:t>
            </a:r>
            <a:r>
              <a:rPr lang="de-DE" b="0" dirty="0">
                <a:latin typeface="Century Gothic" panose="020B0502020202020204" pitchFamily="34" charset="0"/>
                <a:ea typeface="Times New Roman" panose="02020603050405020304" pitchFamily="18" charset="0"/>
                <a:cs typeface="Times New Roman" panose="02020603050405020304" pitchFamily="18" charset="0"/>
              </a:rPr>
              <a:t>, um Geschäftsrisiken zu identifizieren. </a:t>
            </a:r>
          </a:p>
          <a:p>
            <a:pPr marL="285750" indent="-285750">
              <a:spcBef>
                <a:spcPts val="300"/>
              </a:spcBef>
              <a:spcAft>
                <a:spcPts val="0"/>
              </a:spcAft>
              <a:buFont typeface="Arial" panose="020B0604020202020204" pitchFamily="34" charset="0"/>
              <a:buChar char="•"/>
              <a:tabLst>
                <a:tab pos="9017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In der </a:t>
            </a:r>
            <a:r>
              <a:rPr lang="de-DE" dirty="0">
                <a:latin typeface="Century Gothic" panose="020B0502020202020204" pitchFamily="34" charset="0"/>
                <a:ea typeface="Times New Roman" panose="02020603050405020304" pitchFamily="18" charset="0"/>
                <a:cs typeface="Times New Roman" panose="02020603050405020304" pitchFamily="18" charset="0"/>
              </a:rPr>
              <a:t>Diskussion</a:t>
            </a:r>
            <a:r>
              <a:rPr lang="de-DE" b="0" dirty="0">
                <a:latin typeface="Century Gothic" panose="020B0502020202020204" pitchFamily="34" charset="0"/>
                <a:ea typeface="Times New Roman" panose="02020603050405020304" pitchFamily="18" charset="0"/>
                <a:cs typeface="Times New Roman" panose="02020603050405020304" pitchFamily="18" charset="0"/>
              </a:rPr>
              <a:t> zwischen Management und Abschlussprüfer kann festgestellt werden, dass der Geschäftsführer die </a:t>
            </a:r>
            <a:r>
              <a:rPr lang="de-DE" dirty="0">
                <a:latin typeface="Century Gothic" panose="020B0502020202020204" pitchFamily="34" charset="0"/>
                <a:ea typeface="Times New Roman" panose="02020603050405020304" pitchFamily="18" charset="0"/>
                <a:cs typeface="Times New Roman" panose="02020603050405020304" pitchFamily="18" charset="0"/>
              </a:rPr>
              <a:t>Risikobeurteilung tatsächlich durchführt</a:t>
            </a:r>
            <a:r>
              <a:rPr lang="de-DE" b="0" dirty="0">
                <a:latin typeface="Century Gothic" panose="020B0502020202020204" pitchFamily="34" charset="0"/>
                <a:ea typeface="Times New Roman" panose="02020603050405020304" pitchFamily="18" charset="0"/>
                <a:cs typeface="Times New Roman" panose="02020603050405020304" pitchFamily="18" charset="0"/>
              </a:rPr>
              <a:t>.</a:t>
            </a:r>
            <a:r>
              <a:rPr lang="de-DE" altLang="de-DE" sz="8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lang="de-DE" altLang="de-DE" sz="8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10]</a:t>
            </a:r>
            <a:r>
              <a:rPr lang="de-DE" altLang="de-DE" sz="800" b="0" dirty="0" bmk="">
                <a:latin typeface="Century Gothic" panose="020B0502020202020204" pitchFamily="34" charset="0"/>
                <a:ea typeface="Times New Roman" panose="02020603050405020304" pitchFamily="18" charset="0"/>
                <a:cs typeface="Times New Roman" panose="02020603050405020304" pitchFamily="18" charset="0"/>
              </a:rPr>
              <a:t> </a:t>
            </a:r>
            <a:endParaRPr lang="de-DE" b="0" dirty="0">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6187720"/>
      </p:ext>
    </p:extLst>
  </p:cSld>
  <p:clrMapOvr>
    <a:masterClrMapping/>
  </p:clrMapOvr>
  <p:transition spd="slow"/>
</p:sld>
</file>

<file path=ppt/slides/slide2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001640" cy="3477875"/>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latin typeface="Century Gothic" panose="020B0502020202020204" pitchFamily="34" charset="0"/>
              </a:rPr>
              <a:t>Dieser Aspekt des IKS betrifft den Prozess, der</a:t>
            </a:r>
          </a:p>
          <a:p>
            <a:pPr>
              <a:spcBef>
                <a:spcPts val="300"/>
              </a:spcBef>
              <a:spcAft>
                <a:spcPts val="300"/>
              </a:spcAft>
            </a:pPr>
            <a:r>
              <a:rPr lang="de-DE" sz="1600" b="0" dirty="0">
                <a:latin typeface="Century Gothic" panose="020B0502020202020204" pitchFamily="34" charset="0"/>
              </a:rPr>
              <a:t>das </a:t>
            </a:r>
            <a:r>
              <a:rPr lang="de-DE" sz="1600" dirty="0">
                <a:latin typeface="Century Gothic" panose="020B0502020202020204" pitchFamily="34" charset="0"/>
              </a:rPr>
              <a:t>Vorhandensein und</a:t>
            </a:r>
          </a:p>
          <a:p>
            <a:pPr>
              <a:spcBef>
                <a:spcPts val="300"/>
              </a:spcBef>
              <a:spcAft>
                <a:spcPts val="300"/>
              </a:spcAft>
            </a:pPr>
            <a:r>
              <a:rPr lang="de-DE" sz="1600" b="0" dirty="0">
                <a:latin typeface="Century Gothic" panose="020B0502020202020204" pitchFamily="34" charset="0"/>
              </a:rPr>
              <a:t>die </a:t>
            </a:r>
            <a:r>
              <a:rPr lang="de-DE" sz="1600" dirty="0">
                <a:latin typeface="Century Gothic" panose="020B0502020202020204" pitchFamily="34" charset="0"/>
              </a:rPr>
              <a:t>Funktionsfähigkeit</a:t>
            </a:r>
            <a:r>
              <a:rPr lang="de-DE" sz="1600" b="0" dirty="0">
                <a:latin typeface="Century Gothic" panose="020B0502020202020204" pitchFamily="34" charset="0"/>
              </a:rPr>
              <a:t> </a:t>
            </a:r>
          </a:p>
          <a:p>
            <a:pPr marL="0" lvl="0" indent="0">
              <a:spcBef>
                <a:spcPts val="300"/>
              </a:spcBef>
              <a:spcAft>
                <a:spcPts val="600"/>
              </a:spcAft>
              <a:buNone/>
            </a:pPr>
            <a:r>
              <a:rPr lang="de-DE" sz="1600" b="0" dirty="0">
                <a:latin typeface="Century Gothic" panose="020B0502020202020204" pitchFamily="34" charset="0"/>
              </a:rPr>
              <a:t>der einzelnen Komponenten des IKS </a:t>
            </a:r>
            <a:r>
              <a:rPr lang="de-DE" sz="1600" dirty="0">
                <a:latin typeface="Century Gothic" panose="020B0502020202020204" pitchFamily="34" charset="0"/>
              </a:rPr>
              <a:t>sicherstellen</a:t>
            </a:r>
            <a:r>
              <a:rPr lang="de-DE" sz="1600" b="0" dirty="0">
                <a:latin typeface="Century Gothic" panose="020B0502020202020204" pitchFamily="34" charset="0"/>
              </a:rPr>
              <a:t> soll.</a:t>
            </a:r>
          </a:p>
          <a:p>
            <a:pPr marL="0" lvl="0" indent="0">
              <a:spcBef>
                <a:spcPts val="300"/>
              </a:spcBef>
              <a:spcAft>
                <a:spcPts val="300"/>
              </a:spcAft>
              <a:buNone/>
            </a:pPr>
            <a:endParaRPr lang="de-DE" sz="1600" b="0" dirty="0">
              <a:latin typeface="Century Gothic" panose="020B0502020202020204" pitchFamily="34" charset="0"/>
            </a:endParaRPr>
          </a:p>
          <a:p>
            <a:pPr marL="0" lvl="0" indent="0">
              <a:spcBef>
                <a:spcPts val="300"/>
              </a:spcBef>
              <a:spcAft>
                <a:spcPts val="300"/>
              </a:spcAft>
              <a:buNone/>
            </a:pPr>
            <a:r>
              <a:rPr lang="de-DE" sz="1600" b="0" dirty="0">
                <a:latin typeface="Century Gothic" panose="020B0502020202020204" pitchFamily="34" charset="0"/>
              </a:rPr>
              <a:t>Das Verstehen,</a:t>
            </a:r>
          </a:p>
          <a:p>
            <a:pPr>
              <a:spcBef>
                <a:spcPts val="300"/>
              </a:spcBef>
              <a:spcAft>
                <a:spcPts val="600"/>
              </a:spcAft>
            </a:pPr>
            <a:r>
              <a:rPr lang="de-DE" sz="1600" b="0" dirty="0">
                <a:latin typeface="Century Gothic" panose="020B0502020202020204" pitchFamily="34" charset="0"/>
              </a:rPr>
              <a:t>wie das Unternehmen </a:t>
            </a:r>
            <a:r>
              <a:rPr lang="de-DE" sz="1600" dirty="0">
                <a:latin typeface="Century Gothic" panose="020B0502020202020204" pitchFamily="34" charset="0"/>
              </a:rPr>
              <a:t>Beurteilungen zur Überwachung der Wirksamkeit von Kontrollen</a:t>
            </a:r>
            <a:r>
              <a:rPr lang="de-DE" sz="1600" b="0" dirty="0">
                <a:latin typeface="Century Gothic" panose="020B0502020202020204" pitchFamily="34" charset="0"/>
              </a:rPr>
              <a:t> vornimmt</a:t>
            </a:r>
            <a:r>
              <a:rPr lang="de-DE" sz="1600" dirty="0">
                <a:latin typeface="Century Gothic" panose="020B0502020202020204" pitchFamily="34" charset="0"/>
              </a:rPr>
              <a:t>,</a:t>
            </a:r>
          </a:p>
          <a:p>
            <a:pPr marL="0" indent="0">
              <a:spcBef>
                <a:spcPts val="300"/>
              </a:spcBef>
              <a:spcAft>
                <a:spcPts val="300"/>
              </a:spcAft>
              <a:buNone/>
            </a:pPr>
            <a:r>
              <a:rPr lang="de-DE" sz="1600" b="0" dirty="0">
                <a:latin typeface="Century Gothic" panose="020B0502020202020204" pitchFamily="34" charset="0"/>
              </a:rPr>
              <a:t>unterstützt die Verständnisgewinnung darüber,</a:t>
            </a:r>
          </a:p>
          <a:p>
            <a:pPr>
              <a:spcBef>
                <a:spcPts val="300"/>
              </a:spcBef>
              <a:spcAft>
                <a:spcPts val="300"/>
              </a:spcAft>
            </a:pPr>
            <a:r>
              <a:rPr lang="de-DE" sz="1600" dirty="0">
                <a:latin typeface="Century Gothic" panose="020B0502020202020204" pitchFamily="34" charset="0"/>
              </a:rPr>
              <a:t>ob die anderen Komponenten</a:t>
            </a:r>
            <a:r>
              <a:rPr lang="de-DE" sz="1600" b="0" dirty="0">
                <a:latin typeface="Century Gothic" panose="020B0502020202020204" pitchFamily="34" charset="0"/>
              </a:rPr>
              <a:t> </a:t>
            </a:r>
            <a:r>
              <a:rPr lang="de-DE" sz="1600" dirty="0">
                <a:latin typeface="Century Gothic" panose="020B0502020202020204" pitchFamily="34" charset="0"/>
              </a:rPr>
              <a:t>des IKS vorhanden </a:t>
            </a:r>
            <a:r>
              <a:rPr lang="de-DE" sz="1600" b="0" dirty="0">
                <a:latin typeface="Century Gothic" panose="020B0502020202020204" pitchFamily="34" charset="0"/>
              </a:rPr>
              <a:t>sind und </a:t>
            </a:r>
            <a:r>
              <a:rPr lang="de-DE" sz="1600" dirty="0">
                <a:latin typeface="Century Gothic" panose="020B0502020202020204" pitchFamily="34" charset="0"/>
              </a:rPr>
              <a:t>funktionieren</a:t>
            </a:r>
            <a:r>
              <a:rPr lang="de-DE" sz="1600" b="0" dirty="0">
                <a:latin typeface="Century Gothic" panose="020B0502020202020204" pitchFamily="34" charset="0"/>
              </a:rPr>
              <a:t>.</a:t>
            </a:r>
          </a:p>
          <a:p>
            <a:pPr marL="0" lvl="0" indent="0">
              <a:spcBef>
                <a:spcPts val="300"/>
              </a:spcBef>
              <a:spcAft>
                <a:spcPts val="300"/>
              </a:spcAft>
              <a:buNone/>
            </a:pP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5.7.3 Komponente Nr. 3: Prozess zur Überwachung des IKS des Unternehmens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704082119"/>
      </p:ext>
    </p:extLst>
  </p:cSld>
  <p:clrMapOvr>
    <a:masterClrMapping/>
  </p:clrMapOvr>
  <p:transition spd="slow"/>
</p:sld>
</file>

<file path=ppt/slides/slide2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9"/>
            <a:ext cx="10801350" cy="42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5.7.3 Komponente Nr. 3: Prozess zur Überwachung des IKS des Unternehmens;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3" name="Grafik 2">
            <a:extLst>
              <a:ext uri="{FF2B5EF4-FFF2-40B4-BE49-F238E27FC236}">
                <a16:creationId xmlns:a16="http://schemas.microsoft.com/office/drawing/2014/main" id="{9721D2D9-B453-4011-B48C-2CB21D7449A3}"/>
              </a:ext>
            </a:extLst>
          </p:cNvPr>
          <p:cNvPicPr>
            <a:picLocks noChangeAspect="1"/>
          </p:cNvPicPr>
          <p:nvPr/>
        </p:nvPicPr>
        <p:blipFill>
          <a:blip r:embed="rId3"/>
          <a:stretch>
            <a:fillRect/>
          </a:stretch>
        </p:blipFill>
        <p:spPr>
          <a:xfrm>
            <a:off x="1487488" y="1609478"/>
            <a:ext cx="6894136" cy="4584297"/>
          </a:xfrm>
          <a:prstGeom prst="rect">
            <a:avLst/>
          </a:prstGeom>
        </p:spPr>
      </p:pic>
    </p:spTree>
    <p:extLst>
      <p:ext uri="{BB962C8B-B14F-4D97-AF65-F5344CB8AC3E}">
        <p14:creationId xmlns:p14="http://schemas.microsoft.com/office/powerpoint/2010/main" val="2017586087"/>
      </p:ext>
    </p:extLst>
  </p:cSld>
  <p:clrMapOvr>
    <a:masterClrMapping/>
  </p:clrMapOvr>
  <p:transition spd="slow"/>
</p:sld>
</file>

<file path=ppt/slides/slide2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42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5.7.3 Komponente Nr. 3: Prozess zur Überwachung des IKS des Unternehmens;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hteck 1">
            <a:extLst>
              <a:ext uri="{FF2B5EF4-FFF2-40B4-BE49-F238E27FC236}">
                <a16:creationId xmlns:a16="http://schemas.microsoft.com/office/drawing/2014/main" id="{B9CE219B-E428-4C58-BD06-B82E4A342EBF}"/>
              </a:ext>
            </a:extLst>
          </p:cNvPr>
          <p:cNvSpPr/>
          <p:nvPr/>
        </p:nvSpPr>
        <p:spPr>
          <a:xfrm>
            <a:off x="1054800" y="1447616"/>
            <a:ext cx="6096000" cy="1477328"/>
          </a:xfrm>
          <a:prstGeom prst="rect">
            <a:avLst/>
          </a:prstGeom>
          <a:solidFill>
            <a:srgbClr val="F2DBDB"/>
          </a:solidFill>
          <a:ln>
            <a:solidFill>
              <a:srgbClr val="AF3F3F"/>
            </a:solidFill>
          </a:ln>
        </p:spPr>
        <p:txBody>
          <a:bodyPr>
            <a:spAutoFit/>
          </a:bodyPr>
          <a:lstStyle/>
          <a:p>
            <a:pPr marL="539750" indent="-539750">
              <a:spcBef>
                <a:spcPts val="600"/>
              </a:spcBef>
              <a:spcAft>
                <a:spcPts val="600"/>
              </a:spcAft>
            </a:pPr>
            <a:r>
              <a:rPr lang="de-DE" dirty="0">
                <a:latin typeface="Century Gothic" panose="020B0502020202020204" pitchFamily="34" charset="0"/>
                <a:ea typeface="Times New Roman" panose="02020603050405020304" pitchFamily="18" charset="0"/>
                <a:cs typeface="Times New Roman" panose="02020603050405020304" pitchFamily="18" charset="0"/>
              </a:rPr>
              <a:t>Hinweis:</a:t>
            </a:r>
          </a:p>
          <a:p>
            <a:pPr>
              <a:spcBef>
                <a:spcPts val="600"/>
              </a:spcBef>
              <a:spcAft>
                <a:spcPts val="60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Bei </a:t>
            </a:r>
            <a:r>
              <a:rPr lang="de-DE" dirty="0">
                <a:latin typeface="Century Gothic" panose="020B0502020202020204" pitchFamily="34" charset="0"/>
                <a:ea typeface="Times New Roman" panose="02020603050405020304" pitchFamily="18" charset="0"/>
                <a:cs typeface="Times New Roman" panose="02020603050405020304" pitchFamily="18" charset="0"/>
              </a:rPr>
              <a:t>weniger komplexen Einheiten </a:t>
            </a:r>
            <a:r>
              <a:rPr lang="de-DE" b="0" dirty="0">
                <a:latin typeface="Century Gothic" panose="020B0502020202020204" pitchFamily="34" charset="0"/>
                <a:ea typeface="Times New Roman" panose="02020603050405020304" pitchFamily="18" charset="0"/>
                <a:cs typeface="Times New Roman" panose="02020603050405020304" pitchFamily="18" charset="0"/>
              </a:rPr>
              <a:t>kann sich der Abschlussprüfer darauf fokussieren, wie das Management oder der geschäftsführende Eigentümer </a:t>
            </a:r>
            <a:r>
              <a:rPr lang="de-DE" dirty="0">
                <a:latin typeface="Century Gothic" panose="020B0502020202020204" pitchFamily="34" charset="0"/>
                <a:ea typeface="Times New Roman" panose="02020603050405020304" pitchFamily="18" charset="0"/>
                <a:cs typeface="Times New Roman" panose="02020603050405020304" pitchFamily="18" charset="0"/>
              </a:rPr>
              <a:t>unmittelbar in die betrieblichen Tätigkeiten eingebunden</a:t>
            </a:r>
            <a:r>
              <a:rPr lang="de-DE" b="0" dirty="0">
                <a:latin typeface="Century Gothic" panose="020B0502020202020204" pitchFamily="34" charset="0"/>
                <a:ea typeface="Times New Roman" panose="02020603050405020304" pitchFamily="18" charset="0"/>
                <a:cs typeface="Times New Roman" panose="02020603050405020304" pitchFamily="18" charset="0"/>
              </a:rPr>
              <a:t> ist.</a:t>
            </a:r>
            <a:r>
              <a:rPr lang="de-DE" altLang="de-DE"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lang="de-DE" altLang="de-DE"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11]</a:t>
            </a:r>
            <a:endParaRPr lang="de-DE" b="0" dirty="0">
              <a:effectLst/>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8" name="Inhaltsplatzhalter 2">
            <a:extLst>
              <a:ext uri="{FF2B5EF4-FFF2-40B4-BE49-F238E27FC236}">
                <a16:creationId xmlns:a16="http://schemas.microsoft.com/office/drawing/2014/main" id="{A5D89565-06BA-4C50-BA55-F645101DD300}"/>
              </a:ext>
            </a:extLst>
          </p:cNvPr>
          <p:cNvSpPr txBox="1">
            <a:spLocks/>
          </p:cNvSpPr>
          <p:nvPr/>
        </p:nvSpPr>
        <p:spPr>
          <a:xfrm>
            <a:off x="1007487" y="3127608"/>
            <a:ext cx="9625017" cy="2677656"/>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latin typeface="Century Gothic" panose="020B0502020202020204" pitchFamily="34" charset="0"/>
              </a:rPr>
              <a:t>Auch im Rahmen seiner Überwachungspflichten hat das Management die geschätzten Werte in der Rechnungslegung besonders zu betrachten.</a:t>
            </a:r>
          </a:p>
          <a:p>
            <a:pPr marL="0" indent="0">
              <a:spcBef>
                <a:spcPts val="300"/>
              </a:spcBef>
              <a:spcAft>
                <a:spcPts val="300"/>
              </a:spcAft>
              <a:buNone/>
            </a:pPr>
            <a:r>
              <a:rPr lang="de-DE" sz="1600" b="0" dirty="0">
                <a:latin typeface="Century Gothic" panose="020B0502020202020204" pitchFamily="34" charset="0"/>
              </a:rPr>
              <a:t>Im Rahmen der Verständnisgewinnung ist es beispielsweise notwendig,</a:t>
            </a:r>
          </a:p>
          <a:p>
            <a:pPr>
              <a:spcBef>
                <a:spcPts val="300"/>
              </a:spcBef>
              <a:spcAft>
                <a:spcPts val="300"/>
              </a:spcAft>
            </a:pPr>
            <a:r>
              <a:rPr lang="de-DE" sz="1600" b="0" dirty="0">
                <a:latin typeface="Century Gothic" panose="020B0502020202020204" pitchFamily="34" charset="0"/>
              </a:rPr>
              <a:t>die Ergebnisse </a:t>
            </a:r>
            <a:r>
              <a:rPr lang="de-DE" sz="1600" dirty="0">
                <a:latin typeface="Century Gothic" panose="020B0502020202020204" pitchFamily="34" charset="0"/>
              </a:rPr>
              <a:t>vorheriger geschätzter Werte</a:t>
            </a:r>
            <a:r>
              <a:rPr lang="de-DE" sz="1600" b="0" dirty="0">
                <a:latin typeface="Century Gothic" panose="020B0502020202020204" pitchFamily="34" charset="0"/>
              </a:rPr>
              <a:t> durchzusehen</a:t>
            </a:r>
          </a:p>
          <a:p>
            <a:pPr>
              <a:spcBef>
                <a:spcPts val="300"/>
              </a:spcBef>
              <a:spcAft>
                <a:spcPts val="300"/>
              </a:spcAft>
            </a:pPr>
            <a:r>
              <a:rPr lang="de-DE" sz="1600" b="0" dirty="0">
                <a:latin typeface="Century Gothic" panose="020B0502020202020204" pitchFamily="34" charset="0"/>
              </a:rPr>
              <a:t>und entsprechend auf die Ergebnisse der Durchsicht zu reagieren.</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12]</a:t>
            </a:r>
            <a:endPar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endParaRPr>
          </a:p>
          <a:p>
            <a:pPr marL="0" indent="0">
              <a:spcBef>
                <a:spcPts val="300"/>
              </a:spcBef>
              <a:spcAft>
                <a:spcPts val="300"/>
              </a:spcAft>
              <a:buNone/>
            </a:pPr>
            <a:r>
              <a:rPr lang="de-DE" sz="1600" b="0" dirty="0" bmk="">
                <a:latin typeface="Century Gothic" panose="020B0502020202020204" pitchFamily="34" charset="0"/>
              </a:rPr>
              <a:t>Das Management hat in eigener Regie (ohne Drängen des Abschlussprüfers)</a:t>
            </a:r>
          </a:p>
          <a:p>
            <a:pPr>
              <a:spcBef>
                <a:spcPts val="300"/>
              </a:spcBef>
              <a:spcAft>
                <a:spcPts val="300"/>
              </a:spcAft>
            </a:pPr>
            <a:r>
              <a:rPr lang="de-DE" sz="1600" b="0" dirty="0">
                <a:latin typeface="Century Gothic" panose="020B0502020202020204" pitchFamily="34" charset="0"/>
              </a:rPr>
              <a:t>die </a:t>
            </a:r>
            <a:r>
              <a:rPr lang="de-DE" sz="1600" dirty="0">
                <a:latin typeface="Century Gothic" panose="020B0502020202020204" pitchFamily="34" charset="0"/>
              </a:rPr>
              <a:t>tatsächlich eingetretenen Ergebnisse </a:t>
            </a:r>
            <a:r>
              <a:rPr lang="de-DE" sz="1600" b="0" dirty="0">
                <a:latin typeface="Century Gothic" panose="020B0502020202020204" pitchFamily="34" charset="0"/>
              </a:rPr>
              <a:t>der im Vorjahresabschluss enthaltenen geschätzten Werte durchzusehen und</a:t>
            </a:r>
          </a:p>
          <a:p>
            <a:pPr>
              <a:spcBef>
                <a:spcPts val="300"/>
              </a:spcBef>
              <a:spcAft>
                <a:spcPts val="300"/>
              </a:spcAft>
            </a:pPr>
            <a:r>
              <a:rPr lang="de-DE" sz="1600" b="0" dirty="0">
                <a:latin typeface="Century Gothic" panose="020B0502020202020204" pitchFamily="34" charset="0"/>
              </a:rPr>
              <a:t>daraus Rückschlüsse hinsichtlich des aktuell durchzuführenden Schätzprozesse zu ziehen.</a:t>
            </a:r>
          </a:p>
        </p:txBody>
      </p:sp>
    </p:spTree>
    <p:extLst>
      <p:ext uri="{BB962C8B-B14F-4D97-AF65-F5344CB8AC3E}">
        <p14:creationId xmlns:p14="http://schemas.microsoft.com/office/powerpoint/2010/main" val="456312805"/>
      </p:ext>
    </p:extLst>
  </p:cSld>
  <p:clrMapOvr>
    <a:masterClrMapping/>
  </p:clrMapOvr>
  <p:transition spd="slow"/>
</p:sld>
</file>

<file path=ppt/slides/slide2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617181"/>
            <a:ext cx="10801350" cy="4862870"/>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latin typeface="Century Gothic" panose="020B0502020202020204" pitchFamily="34" charset="0"/>
              </a:rPr>
              <a:t>Das Informations- und Kommunikationssystem dienen dazu, dem Management die</a:t>
            </a:r>
          </a:p>
          <a:p>
            <a:pPr>
              <a:spcBef>
                <a:spcPts val="300"/>
              </a:spcBef>
              <a:spcAft>
                <a:spcPts val="300"/>
              </a:spcAft>
            </a:pPr>
            <a:r>
              <a:rPr lang="de-DE" sz="1600" b="0" dirty="0">
                <a:latin typeface="Century Gothic" panose="020B0502020202020204" pitchFamily="34" charset="0"/>
              </a:rPr>
              <a:t>für </a:t>
            </a:r>
            <a:r>
              <a:rPr lang="de-DE" sz="1600" dirty="0">
                <a:latin typeface="Century Gothic" panose="020B0502020202020204" pitchFamily="34" charset="0"/>
              </a:rPr>
              <a:t>Entscheidungen</a:t>
            </a:r>
            <a:r>
              <a:rPr lang="de-DE" sz="1600" b="0" dirty="0">
                <a:latin typeface="Century Gothic" panose="020B0502020202020204" pitchFamily="34" charset="0"/>
              </a:rPr>
              <a:t> im unternehmerischen Alltag</a:t>
            </a:r>
          </a:p>
          <a:p>
            <a:pPr>
              <a:spcBef>
                <a:spcPts val="300"/>
              </a:spcBef>
              <a:spcAft>
                <a:spcPts val="300"/>
              </a:spcAft>
            </a:pPr>
            <a:r>
              <a:rPr lang="de-DE" sz="1600" b="0" dirty="0">
                <a:latin typeface="Century Gothic" panose="020B0502020202020204" pitchFamily="34" charset="0"/>
              </a:rPr>
              <a:t>erforderlichen </a:t>
            </a:r>
            <a:r>
              <a:rPr lang="de-DE" sz="1600" dirty="0">
                <a:latin typeface="Century Gothic" panose="020B0502020202020204" pitchFamily="34" charset="0"/>
              </a:rPr>
              <a:t>Informationen</a:t>
            </a:r>
          </a:p>
          <a:p>
            <a:pPr>
              <a:spcBef>
                <a:spcPts val="300"/>
              </a:spcBef>
              <a:spcAft>
                <a:spcPts val="300"/>
              </a:spcAft>
            </a:pPr>
            <a:r>
              <a:rPr lang="de-DE" sz="1600" dirty="0">
                <a:latin typeface="Century Gothic" panose="020B0502020202020204" pitchFamily="34" charset="0"/>
              </a:rPr>
              <a:t>rechtzeitig</a:t>
            </a:r>
          </a:p>
          <a:p>
            <a:pPr>
              <a:spcBef>
                <a:spcPts val="300"/>
              </a:spcBef>
              <a:spcAft>
                <a:spcPts val="300"/>
              </a:spcAft>
            </a:pPr>
            <a:r>
              <a:rPr lang="de-DE" sz="1600" b="0" dirty="0">
                <a:latin typeface="Century Gothic" panose="020B0502020202020204" pitchFamily="34" charset="0"/>
              </a:rPr>
              <a:t>in </a:t>
            </a:r>
            <a:r>
              <a:rPr lang="de-DE" sz="1600" dirty="0">
                <a:latin typeface="Century Gothic" panose="020B0502020202020204" pitchFamily="34" charset="0"/>
              </a:rPr>
              <a:t>geeigneter</a:t>
            </a:r>
            <a:r>
              <a:rPr lang="de-DE" sz="1600" b="0" dirty="0">
                <a:latin typeface="Century Gothic" panose="020B0502020202020204" pitchFamily="34" charset="0"/>
              </a:rPr>
              <a:t> Form</a:t>
            </a:r>
          </a:p>
          <a:p>
            <a:pPr>
              <a:spcBef>
                <a:spcPts val="300"/>
              </a:spcBef>
              <a:spcAft>
                <a:spcPts val="300"/>
              </a:spcAft>
            </a:pPr>
            <a:r>
              <a:rPr lang="de-DE" sz="1600" dirty="0">
                <a:latin typeface="Century Gothic" panose="020B0502020202020204" pitchFamily="34" charset="0"/>
              </a:rPr>
              <a:t>einzuholen</a:t>
            </a:r>
            <a:r>
              <a:rPr lang="de-DE" sz="1600" b="0" dirty="0">
                <a:latin typeface="Century Gothic" panose="020B0502020202020204" pitchFamily="34" charset="0"/>
              </a:rPr>
              <a:t>,</a:t>
            </a:r>
          </a:p>
          <a:p>
            <a:pPr>
              <a:spcBef>
                <a:spcPts val="300"/>
              </a:spcBef>
              <a:spcAft>
                <a:spcPts val="300"/>
              </a:spcAft>
            </a:pPr>
            <a:r>
              <a:rPr lang="de-DE" sz="1600" b="0" dirty="0">
                <a:latin typeface="Century Gothic" panose="020B0502020202020204" pitchFamily="34" charset="0"/>
              </a:rPr>
              <a:t>aufzubereiten und</a:t>
            </a:r>
          </a:p>
          <a:p>
            <a:pPr>
              <a:spcBef>
                <a:spcPts val="300"/>
              </a:spcBef>
              <a:spcAft>
                <a:spcPts val="600"/>
              </a:spcAft>
            </a:pPr>
            <a:r>
              <a:rPr lang="de-DE" sz="1600" b="0" dirty="0">
                <a:latin typeface="Century Gothic" panose="020B0502020202020204" pitchFamily="34" charset="0"/>
              </a:rPr>
              <a:t>an zuständigen Stellen im Unternehmen </a:t>
            </a:r>
            <a:r>
              <a:rPr lang="de-DE" sz="1600" dirty="0">
                <a:latin typeface="Century Gothic" panose="020B0502020202020204" pitchFamily="34" charset="0"/>
              </a:rPr>
              <a:t>weiterzuleiten</a:t>
            </a:r>
            <a:r>
              <a:rPr lang="de-DE" sz="1600" b="0" dirty="0">
                <a:latin typeface="Century Gothic" panose="020B0502020202020204" pitchFamily="34" charset="0"/>
              </a:rPr>
              <a:t>.</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13]</a:t>
            </a:r>
            <a:endPar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endParaRPr>
          </a:p>
          <a:p>
            <a:pPr marL="0" indent="0">
              <a:spcBef>
                <a:spcPts val="300"/>
              </a:spcBef>
              <a:spcAft>
                <a:spcPts val="300"/>
              </a:spcAft>
              <a:buNone/>
            </a:pPr>
            <a:r>
              <a:rPr lang="de-DE" sz="1600" b="0" dirty="0">
                <a:latin typeface="Century Gothic" panose="020B0502020202020204" pitchFamily="34" charset="0"/>
              </a:rPr>
              <a:t>Das </a:t>
            </a:r>
            <a:r>
              <a:rPr lang="de-DE" sz="1600" dirty="0">
                <a:latin typeface="Century Gothic" panose="020B0502020202020204" pitchFamily="34" charset="0"/>
              </a:rPr>
              <a:t>Informationssystem</a:t>
            </a:r>
            <a:r>
              <a:rPr lang="de-DE" sz="1600" b="0" dirty="0">
                <a:latin typeface="Century Gothic" panose="020B0502020202020204" pitchFamily="34" charset="0"/>
              </a:rPr>
              <a:t> umfasst sämtliche Teilbereiche des Unternehmens und kann Daten</a:t>
            </a:r>
          </a:p>
          <a:p>
            <a:pPr>
              <a:spcBef>
                <a:spcPts val="300"/>
              </a:spcBef>
              <a:spcAft>
                <a:spcPts val="300"/>
              </a:spcAft>
            </a:pPr>
            <a:r>
              <a:rPr lang="de-DE" sz="1600" b="0" dirty="0">
                <a:latin typeface="Century Gothic" panose="020B0502020202020204" pitchFamily="34" charset="0"/>
              </a:rPr>
              <a:t>sowohl aus internen</a:t>
            </a:r>
          </a:p>
          <a:p>
            <a:pPr>
              <a:spcBef>
                <a:spcPts val="300"/>
              </a:spcBef>
              <a:spcAft>
                <a:spcPts val="300"/>
              </a:spcAft>
            </a:pPr>
            <a:r>
              <a:rPr lang="de-DE" sz="1600" b="0" dirty="0">
                <a:latin typeface="Century Gothic" panose="020B0502020202020204" pitchFamily="34" charset="0"/>
              </a:rPr>
              <a:t>als auch externen Quellen</a:t>
            </a:r>
          </a:p>
          <a:p>
            <a:pPr marL="0" indent="0">
              <a:spcBef>
                <a:spcPts val="300"/>
              </a:spcBef>
              <a:spcAft>
                <a:spcPts val="600"/>
              </a:spcAft>
              <a:buNone/>
            </a:pPr>
            <a:r>
              <a:rPr lang="de-DE" sz="1600" b="0" dirty="0">
                <a:latin typeface="Century Gothic" panose="020B0502020202020204" pitchFamily="34" charset="0"/>
              </a:rPr>
              <a:t>erfassen und weiterverarbeiten.</a:t>
            </a:r>
          </a:p>
          <a:p>
            <a:pPr marL="0" indent="0">
              <a:spcBef>
                <a:spcPts val="300"/>
              </a:spcBef>
              <a:spcAft>
                <a:spcPts val="300"/>
              </a:spcAft>
              <a:buNone/>
            </a:pPr>
            <a:r>
              <a:rPr lang="de-DE" sz="1600" b="0" dirty="0">
                <a:latin typeface="Century Gothic" panose="020B0502020202020204" pitchFamily="34" charset="0"/>
              </a:rPr>
              <a:t>Die </a:t>
            </a:r>
            <a:r>
              <a:rPr lang="de-DE" sz="1600" dirty="0">
                <a:latin typeface="Century Gothic" panose="020B0502020202020204" pitchFamily="34" charset="0"/>
              </a:rPr>
              <a:t>Kommunikation</a:t>
            </a:r>
            <a:r>
              <a:rPr lang="de-DE" sz="1600" b="0" dirty="0">
                <a:latin typeface="Century Gothic" panose="020B0502020202020204" pitchFamily="34" charset="0"/>
              </a:rPr>
              <a:t> ist </a:t>
            </a:r>
            <a:r>
              <a:rPr lang="de-DE" sz="1600" dirty="0">
                <a:latin typeface="Century Gothic" panose="020B0502020202020204" pitchFamily="34" charset="0"/>
              </a:rPr>
              <a:t>inhärenter Bestandteil des Informationssystems </a:t>
            </a:r>
            <a:r>
              <a:rPr lang="de-DE" sz="1600" b="0" dirty="0">
                <a:latin typeface="Century Gothic" panose="020B0502020202020204" pitchFamily="34" charset="0"/>
              </a:rPr>
              <a:t>und hat den Informationsfluss</a:t>
            </a:r>
            <a:br>
              <a:rPr lang="de-DE" sz="1600" b="0" dirty="0">
                <a:latin typeface="Century Gothic" panose="020B0502020202020204" pitchFamily="34" charset="0"/>
              </a:rPr>
            </a:br>
            <a:r>
              <a:rPr lang="de-DE" sz="1600" b="0" dirty="0">
                <a:latin typeface="Century Gothic" panose="020B0502020202020204" pitchFamily="34" charset="0"/>
              </a:rPr>
              <a:t>über die verschiedenen Hierarchieebenen sicherzustellen.</a:t>
            </a:r>
          </a:p>
          <a:p>
            <a:pPr marL="0" lvl="0" indent="0">
              <a:spcBef>
                <a:spcPts val="300"/>
              </a:spcBef>
              <a:spcAft>
                <a:spcPts val="300"/>
              </a:spcAft>
              <a:buNone/>
            </a:pP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861447"/>
            <a:ext cx="10801350" cy="96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spcAft>
                <a:spcPts val="600"/>
              </a:spcAft>
              <a:buFont typeface="Arial" panose="020B0604020202020204" pitchFamily="34" charset="0"/>
              <a:buNone/>
            </a:pPr>
            <a:r>
              <a:rPr lang="de-DE" altLang="de-DE" dirty="0">
                <a:solidFill>
                  <a:srgbClr val="00B0F0"/>
                </a:solidFill>
                <a:latin typeface="Century Gothic" panose="020B0502020202020204" pitchFamily="34" charset="0"/>
              </a:rPr>
              <a:t>5.7.4 Komponente Nr. 4: Informationssystem und Kommunikation beim Unternehmen</a:t>
            </a:r>
          </a:p>
          <a:p>
            <a:pPr>
              <a:spcBef>
                <a:spcPts val="30"/>
              </a:spcBef>
              <a:spcAft>
                <a:spcPts val="600"/>
              </a:spcAft>
              <a:buFont typeface="Arial" panose="020B0604020202020204" pitchFamily="34" charset="0"/>
              <a:buNone/>
            </a:pPr>
            <a:r>
              <a:rPr lang="de-DE" altLang="de-DE" b="0" dirty="0">
                <a:solidFill>
                  <a:srgbClr val="00B0F0"/>
                </a:solidFill>
                <a:latin typeface="Century Gothic" panose="020B0502020202020204" pitchFamily="34" charset="0"/>
              </a:rPr>
              <a:t>5.7.4.1 Was beinhaltet die Komponente „Information und Kommunikation“?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461D0496-0DE7-4BC3-BF40-750CEA7859F4}"/>
              </a:ext>
            </a:extLst>
          </p:cNvPr>
          <p:cNvSpPr>
            <a:spLocks noChangeArrowheads="1"/>
          </p:cNvSpPr>
          <p:nvPr/>
        </p:nvSpPr>
        <p:spPr bwMode="auto">
          <a:xfrm>
            <a:off x="1001776" y="6199420"/>
            <a:ext cx="4426212"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12]</a:t>
            </a:r>
            <a:r>
              <a:rPr lang="de-DE" sz="700" b="0" dirty="0">
                <a:latin typeface="Century Gothic" panose="020B0502020202020204" pitchFamily="34" charset="0"/>
              </a:rPr>
              <a:t> Oliver </a:t>
            </a:r>
            <a:r>
              <a:rPr lang="de-DE" sz="700" b="0" dirty="0" err="1">
                <a:latin typeface="Century Gothic" panose="020B0502020202020204" pitchFamily="34" charset="0"/>
              </a:rPr>
              <a:t>Bungartz</a:t>
            </a:r>
            <a:r>
              <a:rPr lang="de-DE" sz="700" b="0" dirty="0">
                <a:latin typeface="Century Gothic" panose="020B0502020202020204" pitchFamily="34" charset="0"/>
              </a:rPr>
              <a:t>, Handbuch Interne Kontrollsysteme, Erich Schmidt Verlag, 6. Auflage 2020, S. 75</a:t>
            </a:r>
          </a:p>
        </p:txBody>
      </p:sp>
    </p:spTree>
    <p:extLst>
      <p:ext uri="{BB962C8B-B14F-4D97-AF65-F5344CB8AC3E}">
        <p14:creationId xmlns:p14="http://schemas.microsoft.com/office/powerpoint/2010/main" val="607021289"/>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a:extLst>
              <a:ext uri="{FF2B5EF4-FFF2-40B4-BE49-F238E27FC236}">
                <a16:creationId xmlns:a16="http://schemas.microsoft.com/office/drawing/2014/main" id="{8E46E3F2-3793-45E1-BF72-FEC75F977E7C}"/>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1.1.7 Prüfungsfeststellungen / Prüfungsbericht / Bestätigungsvermerk</a:t>
            </a:r>
          </a:p>
        </p:txBody>
      </p:sp>
      <p:sp>
        <p:nvSpPr>
          <p:cNvPr id="10" name="Textfeld 9">
            <a:extLst>
              <a:ext uri="{FF2B5EF4-FFF2-40B4-BE49-F238E27FC236}">
                <a16:creationId xmlns:a16="http://schemas.microsoft.com/office/drawing/2014/main" id="{85785E6F-E6F8-4659-A3E0-4728AD3A1FEB}"/>
              </a:ext>
            </a:extLst>
          </p:cNvPr>
          <p:cNvSpPr txBox="1"/>
          <p:nvPr/>
        </p:nvSpPr>
        <p:spPr>
          <a:xfrm>
            <a:off x="1065213" y="1418400"/>
            <a:ext cx="10801350" cy="4732065"/>
          </a:xfrm>
          <a:prstGeom prst="rect">
            <a:avLst/>
          </a:prstGeom>
          <a:noFill/>
        </p:spPr>
        <p:txBody>
          <a:bodyPr lIns="0" tIns="0" rIns="0" bIns="0">
            <a:spAutoFit/>
          </a:bodyPr>
          <a:lstStyle/>
          <a:p>
            <a:pPr eaLnBrk="1" hangingPunct="1">
              <a:spcBef>
                <a:spcPts val="0"/>
              </a:spcBef>
              <a:spcAft>
                <a:spcPts val="0"/>
              </a:spcAft>
              <a:defRPr/>
            </a:pPr>
            <a:endParaRPr lang="de-DE" altLang="de-DE" sz="500" b="0" dirty="0">
              <a:latin typeface="Century Gothic" panose="020B0502020202020204" pitchFamily="34" charset="0"/>
              <a:ea typeface="Verdana" panose="020B0604030504040204" pitchFamily="34" charset="0"/>
              <a:cs typeface="Verdana" panose="020B0604030504040204" pitchFamily="34" charset="0"/>
            </a:endParaRPr>
          </a:p>
          <a:p>
            <a:pPr marL="266700" indent="-266700" eaLnBrk="1" hangingPunct="1">
              <a:spcBef>
                <a:spcPts val="300"/>
              </a:spcBef>
              <a:spcAft>
                <a:spcPts val="300"/>
              </a:spcAft>
              <a:buFont typeface="+mj-lt"/>
              <a:buAutoNum type="alphaLcPeriod"/>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Aufzeichnungspflichten für den Prüfer</a:t>
            </a:r>
          </a:p>
          <a:p>
            <a:pPr marL="542925" lvl="1" indent="-276225" eaLnBrk="1" hangingPunct="1">
              <a:spcBef>
                <a:spcPts val="600"/>
              </a:spcBef>
              <a:spcAft>
                <a:spcPts val="600"/>
              </a:spcAft>
              <a:buFont typeface="Arial" panose="020B0604020202020204" pitchFamily="34" charset="0"/>
              <a:buChar char="•"/>
              <a:defRPr/>
            </a:pPr>
            <a:r>
              <a:rPr lang="de-DE" altLang="de-DE" sz="1400" b="0" dirty="0">
                <a:latin typeface="Century Gothic" panose="020B0502020202020204" pitchFamily="34" charset="0"/>
                <a:ea typeface="Verdana" panose="020B0604030504040204" pitchFamily="34" charset="0"/>
                <a:cs typeface="Verdana" panose="020B0604030504040204" pitchFamily="34" charset="0"/>
              </a:rPr>
              <a:t>Alle Prüfungsfeststellungen sind in komprimierter Form in der </a:t>
            </a:r>
          </a:p>
          <a:p>
            <a:pPr marL="542925" lvl="1" eaLnBrk="1" hangingPunct="1">
              <a:spcBef>
                <a:spcPts val="600"/>
              </a:spcBef>
              <a:spcAft>
                <a:spcPts val="600"/>
              </a:spcAft>
              <a:defRPr/>
            </a:pPr>
            <a:r>
              <a:rPr lang="de-DE" altLang="de-DE" sz="1400" dirty="0">
                <a:solidFill>
                  <a:srgbClr val="00B0F0"/>
                </a:solidFill>
                <a:latin typeface="Century Gothic" panose="020B0502020202020204" pitchFamily="34" charset="0"/>
                <a:ea typeface="Verdana" panose="020B0604030504040204" pitchFamily="34" charset="0"/>
                <a:cs typeface="Verdana" panose="020B0604030504040204" pitchFamily="34" charset="0"/>
              </a:rPr>
              <a:t>„Liste zusammenfassender Prüfungsfeststellungen“</a:t>
            </a:r>
            <a:r>
              <a:rPr lang="de-DE" altLang="de-DE" sz="1400" b="0" dirty="0">
                <a:latin typeface="Century Gothic" panose="020B0502020202020204" pitchFamily="34" charset="0"/>
                <a:ea typeface="Verdana" panose="020B0604030504040204" pitchFamily="34" charset="0"/>
                <a:cs typeface="Verdana" panose="020B0604030504040204" pitchFamily="34" charset="0"/>
              </a:rPr>
              <a:t> zu erfassen </a:t>
            </a:r>
            <a:r>
              <a:rPr lang="de-DE" altLang="de-DE" sz="1400" dirty="0">
                <a:solidFill>
                  <a:srgbClr val="00B0F0"/>
                </a:solidFill>
                <a:latin typeface="Century Gothic" panose="020B0502020202020204" pitchFamily="34" charset="0"/>
                <a:ea typeface="Verdana" panose="020B0604030504040204" pitchFamily="34" charset="0"/>
                <a:cs typeface="Verdana" panose="020B0604030504040204" pitchFamily="34" charset="0"/>
              </a:rPr>
              <a:t>(AUDfIT</a:t>
            </a:r>
            <a:r>
              <a:rPr lang="de-DE" sz="1400" baseline="30000" dirty="0">
                <a:solidFill>
                  <a:srgbClr val="00B0F0"/>
                </a:solidFill>
                <a:latin typeface="Century Gothic" panose="020B0502020202020204" pitchFamily="34" charset="0"/>
              </a:rPr>
              <a:t>®</a:t>
            </a:r>
            <a:r>
              <a:rPr lang="de-DE" altLang="de-DE" sz="1400" dirty="0">
                <a:solidFill>
                  <a:srgbClr val="00B0F0"/>
                </a:solidFill>
                <a:latin typeface="Century Gothic" panose="020B0502020202020204" pitchFamily="34" charset="0"/>
                <a:ea typeface="Verdana" panose="020B0604030504040204" pitchFamily="34" charset="0"/>
                <a:cs typeface="Verdana" panose="020B0604030504040204" pitchFamily="34" charset="0"/>
              </a:rPr>
              <a:t>-Prüferhilfe 3/6)</a:t>
            </a:r>
          </a:p>
          <a:p>
            <a:pPr marL="542925" lvl="1" indent="-276225" eaLnBrk="1" hangingPunct="1">
              <a:spcBef>
                <a:spcPts val="600"/>
              </a:spcBef>
              <a:spcAft>
                <a:spcPts val="600"/>
              </a:spcAft>
              <a:buFont typeface="Arial" panose="020B0604020202020204" pitchFamily="34" charset="0"/>
              <a:buChar char="•"/>
              <a:defRPr/>
            </a:pPr>
            <a:r>
              <a:rPr lang="de-DE" altLang="de-DE" sz="1400" b="0" dirty="0">
                <a:latin typeface="Century Gothic" panose="020B0502020202020204" pitchFamily="34" charset="0"/>
                <a:ea typeface="Verdana" panose="020B0604030504040204" pitchFamily="34" charset="0"/>
                <a:cs typeface="Verdana" panose="020B0604030504040204" pitchFamily="34" charset="0"/>
              </a:rPr>
              <a:t>Das Gesamtergebnis ist im Prüfungsbericht und im Bestätigungsvermerk wiederzugeben.</a:t>
            </a:r>
          </a:p>
          <a:p>
            <a:pPr marL="542925" lvl="1" indent="-276225" eaLnBrk="1" hangingPunct="1">
              <a:spcBef>
                <a:spcPts val="600"/>
              </a:spcBef>
              <a:spcAft>
                <a:spcPts val="600"/>
              </a:spcAft>
              <a:buFont typeface="Arial" panose="020B0604020202020204" pitchFamily="34" charset="0"/>
              <a:buChar char="•"/>
              <a:defRPr/>
            </a:pPr>
            <a:r>
              <a:rPr lang="de-DE" altLang="de-DE" sz="1400" b="0" dirty="0">
                <a:latin typeface="Century Gothic" panose="020B0502020202020204" pitchFamily="34" charset="0"/>
                <a:ea typeface="Verdana" panose="020B0604030504040204" pitchFamily="34" charset="0"/>
                <a:cs typeface="Verdana" panose="020B0604030504040204" pitchFamily="34" charset="0"/>
              </a:rPr>
              <a:t>Jeder Prüfungsbericht für Aufträge mit Bestätigungsvermerk ist vor Auslieferung einer Berichtskritik zu unterziehen.</a:t>
            </a:r>
          </a:p>
          <a:p>
            <a:pPr marL="270000" indent="-270000" eaLnBrk="1" hangingPunct="1">
              <a:spcBef>
                <a:spcPts val="300"/>
              </a:spcBef>
              <a:spcAft>
                <a:spcPts val="300"/>
              </a:spcAft>
              <a:buFont typeface="+mj-lt"/>
              <a:buAutoNum type="alphaLcPeriod" startAt="2"/>
              <a:defRPr/>
            </a:pPr>
            <a:r>
              <a:rPr lang="de-DE" altLang="de-DE" dirty="0">
                <a:solidFill>
                  <a:srgbClr val="00B0F0"/>
                </a:solidFill>
                <a:latin typeface="Century Gothic" pitchFamily="34" charset="0"/>
              </a:rPr>
              <a:t>Vorlagepflichten abschließender Durchsicht des Auftrags</a:t>
            </a:r>
          </a:p>
          <a:p>
            <a:pPr marL="266700" lvl="1" eaLnBrk="1" hangingPunct="1">
              <a:spcBef>
                <a:spcPts val="300"/>
              </a:spcBef>
              <a:spcAft>
                <a:spcPts val="300"/>
              </a:spcAft>
              <a:buFont typeface="Arial" pitchFamily="34" charset="0"/>
              <a:buNone/>
              <a:defRPr/>
            </a:pPr>
            <a:r>
              <a:rPr lang="de-DE" altLang="de-DE" sz="1400" b="0" dirty="0">
                <a:latin typeface="Century Gothic" pitchFamily="34" charset="0"/>
              </a:rPr>
              <a:t>Wenn der </a:t>
            </a:r>
            <a:r>
              <a:rPr lang="de-DE" altLang="de-DE" sz="1400" dirty="0">
                <a:latin typeface="Century Gothic" pitchFamily="34" charset="0"/>
              </a:rPr>
              <a:t>Berichtsunterzeichner</a:t>
            </a:r>
            <a:r>
              <a:rPr lang="de-DE" altLang="de-DE" sz="1400" b="0" dirty="0">
                <a:latin typeface="Century Gothic" pitchFamily="34" charset="0"/>
              </a:rPr>
              <a:t> (= Linksunterzeichner) nicht maßgeblich an der Prüfung beteiligt war, sind ihm zur Erlangung eines eigenen Verständnisses u.a. die folgenden </a:t>
            </a:r>
            <a:r>
              <a:rPr lang="de-DE" altLang="de-DE" sz="1400" dirty="0">
                <a:latin typeface="Century Gothic" pitchFamily="34" charset="0"/>
              </a:rPr>
              <a:t>Unterlagen vorzulegen </a:t>
            </a:r>
            <a:r>
              <a:rPr lang="de-DE" altLang="de-DE" sz="1400" b="0" dirty="0">
                <a:latin typeface="Century Gothic" pitchFamily="34" charset="0"/>
              </a:rPr>
              <a:t>(Arbeitspapiere von besonderer Bedeutung):</a:t>
            </a:r>
          </a:p>
          <a:p>
            <a:pPr marL="534988" lvl="1" indent="-268288" eaLnBrk="1" hangingPunct="1">
              <a:spcBef>
                <a:spcPts val="300"/>
              </a:spcBef>
              <a:spcAft>
                <a:spcPts val="300"/>
              </a:spcAft>
              <a:buFont typeface="Arial" pitchFamily="34" charset="0"/>
              <a:buChar char="•"/>
              <a:tabLst>
                <a:tab pos="1762125" algn="l"/>
              </a:tabLst>
              <a:defRPr/>
            </a:pPr>
            <a:r>
              <a:rPr lang="de-DE" altLang="de-DE" sz="1400" b="0" dirty="0">
                <a:latin typeface="Century Gothic" pitchFamily="34" charset="0"/>
              </a:rPr>
              <a:t>Dokument 1:	Checkliste Übersicht Auftragsabwicklung </a:t>
            </a:r>
            <a:r>
              <a:rPr lang="de-DE" altLang="de-DE" sz="1400" dirty="0">
                <a:solidFill>
                  <a:srgbClr val="00B0F0"/>
                </a:solidFill>
                <a:latin typeface="Century Gothic" pitchFamily="34" charset="0"/>
              </a:rPr>
              <a:t>(AUDfIT</a:t>
            </a:r>
            <a:r>
              <a:rPr lang="de-DE" altLang="de-DE" sz="1400" baseline="30000" dirty="0">
                <a:solidFill>
                  <a:srgbClr val="00B0F0"/>
                </a:solidFill>
                <a:latin typeface="Century Gothic" pitchFamily="34" charset="0"/>
              </a:rPr>
              <a:t>®</a:t>
            </a:r>
            <a:r>
              <a:rPr lang="de-DE" altLang="de-DE" sz="1400" dirty="0">
                <a:solidFill>
                  <a:srgbClr val="00B0F0"/>
                </a:solidFill>
                <a:latin typeface="Century Gothic" pitchFamily="34" charset="0"/>
              </a:rPr>
              <a:t>-Prüferhilfe 1/1)</a:t>
            </a:r>
          </a:p>
          <a:p>
            <a:pPr marL="534988" lvl="1" indent="-268288" eaLnBrk="1" hangingPunct="1">
              <a:spcBef>
                <a:spcPts val="300"/>
              </a:spcBef>
              <a:spcAft>
                <a:spcPts val="300"/>
              </a:spcAft>
              <a:buFont typeface="Arial" pitchFamily="34" charset="0"/>
              <a:buChar char="•"/>
              <a:tabLst>
                <a:tab pos="1762125" algn="l"/>
              </a:tabLst>
              <a:defRPr/>
            </a:pPr>
            <a:r>
              <a:rPr lang="de-DE" altLang="de-DE" sz="1400" b="0" dirty="0">
                <a:latin typeface="Century Gothic" pitchFamily="34" charset="0"/>
              </a:rPr>
              <a:t>Dokument 2:	Einschätzung des inhärenten Risikos und des Kontrollrisikos auf Unternehmensebene </a:t>
            </a:r>
          </a:p>
          <a:p>
            <a:pPr marL="534988" lvl="1" indent="-268288" eaLnBrk="1" hangingPunct="1">
              <a:spcBef>
                <a:spcPts val="300"/>
              </a:spcBef>
              <a:spcAft>
                <a:spcPts val="300"/>
              </a:spcAft>
              <a:buFont typeface="Arial" pitchFamily="34" charset="0"/>
              <a:buChar char="•"/>
              <a:tabLst>
                <a:tab pos="1762125" algn="l"/>
              </a:tabLst>
              <a:defRPr/>
            </a:pPr>
            <a:r>
              <a:rPr lang="de-DE" altLang="de-DE" sz="1400" b="0" dirty="0">
                <a:latin typeface="Century Gothic" pitchFamily="34" charset="0"/>
              </a:rPr>
              <a:t>Dokument 3: 	„Liste zusammenfassender Prüfungsfeststellungen“ </a:t>
            </a:r>
            <a:r>
              <a:rPr lang="de-DE" altLang="de-DE" sz="1400" dirty="0">
                <a:solidFill>
                  <a:srgbClr val="00B0F0"/>
                </a:solidFill>
                <a:latin typeface="Century Gothic" pitchFamily="34" charset="0"/>
              </a:rPr>
              <a:t>(AUDfIT</a:t>
            </a:r>
            <a:r>
              <a:rPr lang="de-DE" altLang="de-DE" sz="1400" baseline="30000" dirty="0">
                <a:solidFill>
                  <a:srgbClr val="00B0F0"/>
                </a:solidFill>
                <a:latin typeface="Century Gothic" pitchFamily="34" charset="0"/>
              </a:rPr>
              <a:t>®</a:t>
            </a:r>
            <a:r>
              <a:rPr lang="de-DE" altLang="de-DE" sz="1400" dirty="0">
                <a:solidFill>
                  <a:srgbClr val="00B0F0"/>
                </a:solidFill>
                <a:latin typeface="Century Gothic" pitchFamily="34" charset="0"/>
              </a:rPr>
              <a:t>-Prüferhilfe 3/6)</a:t>
            </a:r>
          </a:p>
          <a:p>
            <a:pPr marL="534988" lvl="1" indent="-268288" eaLnBrk="1" hangingPunct="1">
              <a:spcBef>
                <a:spcPts val="300"/>
              </a:spcBef>
              <a:spcAft>
                <a:spcPts val="300"/>
              </a:spcAft>
              <a:buFont typeface="Arial" pitchFamily="34" charset="0"/>
              <a:buChar char="•"/>
              <a:tabLst>
                <a:tab pos="1762125" algn="l"/>
              </a:tabLst>
              <a:defRPr/>
            </a:pPr>
            <a:r>
              <a:rPr lang="de-DE" altLang="de-DE" sz="1400" b="0" dirty="0">
                <a:latin typeface="Century Gothic" pitchFamily="34" charset="0"/>
              </a:rPr>
              <a:t>Dokument 4:	Berichtsbegleitbogen </a:t>
            </a:r>
          </a:p>
          <a:p>
            <a:pPr marL="534988" lvl="1" indent="-268288" eaLnBrk="1" hangingPunct="1">
              <a:spcBef>
                <a:spcPts val="300"/>
              </a:spcBef>
              <a:spcAft>
                <a:spcPts val="300"/>
              </a:spcAft>
              <a:buFont typeface="Arial" pitchFamily="34" charset="0"/>
              <a:buChar char="•"/>
              <a:tabLst>
                <a:tab pos="1762125" algn="l"/>
              </a:tabLst>
              <a:defRPr/>
            </a:pPr>
            <a:r>
              <a:rPr lang="de-DE" altLang="de-DE" sz="1400" b="0" dirty="0">
                <a:latin typeface="Century Gothic" pitchFamily="34" charset="0"/>
              </a:rPr>
              <a:t>Dokument 5:	Checkliste Berichtskritik</a:t>
            </a:r>
          </a:p>
          <a:p>
            <a:pPr marL="534988" lvl="1" indent="-268288" eaLnBrk="1" hangingPunct="1">
              <a:spcBef>
                <a:spcPts val="300"/>
              </a:spcBef>
              <a:spcAft>
                <a:spcPts val="300"/>
              </a:spcAft>
              <a:buFont typeface="Arial" pitchFamily="34" charset="0"/>
              <a:buChar char="•"/>
              <a:tabLst>
                <a:tab pos="1762125" algn="l"/>
              </a:tabLst>
              <a:defRPr/>
            </a:pPr>
            <a:r>
              <a:rPr lang="de-DE" altLang="de-DE" sz="1400" b="0" dirty="0">
                <a:latin typeface="Century Gothic" pitchFamily="34" charset="0"/>
              </a:rPr>
              <a:t>Dokument 6:	Prüfungsbericht</a:t>
            </a:r>
          </a:p>
        </p:txBody>
      </p:sp>
      <p:sp>
        <p:nvSpPr>
          <p:cNvPr id="9" name="Textfeld 1">
            <a:extLst>
              <a:ext uri="{FF2B5EF4-FFF2-40B4-BE49-F238E27FC236}">
                <a16:creationId xmlns:a16="http://schemas.microsoft.com/office/drawing/2014/main" id="{BFCF6161-6EB7-41A4-B2B6-2EB23C8B0198}"/>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2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9"/>
            <a:ext cx="10801350" cy="423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5.7.4.2 Informationssystem und Kommunikation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4" name="Grafik 3">
            <a:extLst>
              <a:ext uri="{FF2B5EF4-FFF2-40B4-BE49-F238E27FC236}">
                <a16:creationId xmlns:a16="http://schemas.microsoft.com/office/drawing/2014/main" id="{9E857F06-7112-45DA-AFC9-EF7BF26FB23C}"/>
              </a:ext>
            </a:extLst>
          </p:cNvPr>
          <p:cNvPicPr>
            <a:picLocks noChangeAspect="1"/>
          </p:cNvPicPr>
          <p:nvPr/>
        </p:nvPicPr>
        <p:blipFill>
          <a:blip r:embed="rId3"/>
          <a:stretch>
            <a:fillRect/>
          </a:stretch>
        </p:blipFill>
        <p:spPr>
          <a:xfrm>
            <a:off x="1415480" y="1499649"/>
            <a:ext cx="7044249" cy="4718512"/>
          </a:xfrm>
          <a:prstGeom prst="rect">
            <a:avLst/>
          </a:prstGeom>
        </p:spPr>
      </p:pic>
    </p:spTree>
    <p:extLst>
      <p:ext uri="{BB962C8B-B14F-4D97-AF65-F5344CB8AC3E}">
        <p14:creationId xmlns:p14="http://schemas.microsoft.com/office/powerpoint/2010/main" val="215012784"/>
      </p:ext>
    </p:extLst>
  </p:cSld>
  <p:clrMapOvr>
    <a:masterClrMapping/>
  </p:clrMapOvr>
  <p:transition spd="slow"/>
</p:sld>
</file>

<file path=ppt/slides/slide2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5.7.4.3 Verständnisgewinnung „Informationssystem und Kommunikation“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3" name="Grafik 2">
            <a:extLst>
              <a:ext uri="{FF2B5EF4-FFF2-40B4-BE49-F238E27FC236}">
                <a16:creationId xmlns:a16="http://schemas.microsoft.com/office/drawing/2014/main" id="{7D72EFE8-AB09-4999-89C2-0F11A77B6ADD}"/>
              </a:ext>
            </a:extLst>
          </p:cNvPr>
          <p:cNvPicPr>
            <a:picLocks noChangeAspect="1"/>
          </p:cNvPicPr>
          <p:nvPr/>
        </p:nvPicPr>
        <p:blipFill>
          <a:blip r:embed="rId3"/>
          <a:stretch>
            <a:fillRect/>
          </a:stretch>
        </p:blipFill>
        <p:spPr>
          <a:xfrm>
            <a:off x="1054800" y="1581347"/>
            <a:ext cx="7864802" cy="4583957"/>
          </a:xfrm>
          <a:prstGeom prst="rect">
            <a:avLst/>
          </a:prstGeom>
        </p:spPr>
      </p:pic>
    </p:spTree>
    <p:extLst>
      <p:ext uri="{BB962C8B-B14F-4D97-AF65-F5344CB8AC3E}">
        <p14:creationId xmlns:p14="http://schemas.microsoft.com/office/powerpoint/2010/main" val="2427627273"/>
      </p:ext>
    </p:extLst>
  </p:cSld>
  <p:clrMapOvr>
    <a:masterClrMapping/>
  </p:clrMapOvr>
  <p:transition spd="slow"/>
</p:sld>
</file>

<file path=ppt/slides/slide2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5.7.4.3 Verständnisgewinnung „Informationssystem und Kommunikation“;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3" name="Grafik 2">
            <a:extLst>
              <a:ext uri="{FF2B5EF4-FFF2-40B4-BE49-F238E27FC236}">
                <a16:creationId xmlns:a16="http://schemas.microsoft.com/office/drawing/2014/main" id="{DAA06CE4-FBFA-413D-BBF8-DD45D9D57318}"/>
              </a:ext>
            </a:extLst>
          </p:cNvPr>
          <p:cNvPicPr>
            <a:picLocks noChangeAspect="1"/>
          </p:cNvPicPr>
          <p:nvPr/>
        </p:nvPicPr>
        <p:blipFill>
          <a:blip r:embed="rId3"/>
          <a:stretch>
            <a:fillRect/>
          </a:stretch>
        </p:blipFill>
        <p:spPr>
          <a:xfrm>
            <a:off x="1054800" y="1480049"/>
            <a:ext cx="7980353" cy="4469231"/>
          </a:xfrm>
          <a:prstGeom prst="rect">
            <a:avLst/>
          </a:prstGeom>
        </p:spPr>
      </p:pic>
    </p:spTree>
    <p:extLst>
      <p:ext uri="{BB962C8B-B14F-4D97-AF65-F5344CB8AC3E}">
        <p14:creationId xmlns:p14="http://schemas.microsoft.com/office/powerpoint/2010/main" val="1089990734"/>
      </p:ext>
    </p:extLst>
  </p:cSld>
  <p:clrMapOvr>
    <a:masterClrMapping/>
  </p:clrMapOvr>
  <p:transition spd="slow"/>
</p:sld>
</file>

<file path=ppt/slides/slide2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327450" cy="3893374"/>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latin typeface="Century Gothic" panose="020B0502020202020204" pitchFamily="34" charset="0"/>
              </a:rPr>
              <a:t>Der Abschlussprüfer hat unter anderem ein </a:t>
            </a:r>
            <a:r>
              <a:rPr lang="de-DE" sz="1600" dirty="0">
                <a:latin typeface="Century Gothic" panose="020B0502020202020204" pitchFamily="34" charset="0"/>
              </a:rPr>
              <a:t>Verständnis von der IT-Umgebung </a:t>
            </a:r>
            <a:r>
              <a:rPr lang="de-DE" sz="1600" b="0" dirty="0">
                <a:latin typeface="Century Gothic" panose="020B0502020202020204" pitchFamily="34" charset="0"/>
              </a:rPr>
              <a:t>zu gewinnen, die für</a:t>
            </a:r>
          </a:p>
          <a:p>
            <a:pPr>
              <a:spcBef>
                <a:spcPts val="300"/>
              </a:spcBef>
              <a:spcAft>
                <a:spcPts val="300"/>
              </a:spcAft>
            </a:pPr>
            <a:r>
              <a:rPr lang="de-DE" sz="1600" b="0" dirty="0">
                <a:latin typeface="Century Gothic" panose="020B0502020202020204" pitchFamily="34" charset="0"/>
              </a:rPr>
              <a:t>die Transaktionsflüsse und </a:t>
            </a:r>
          </a:p>
          <a:p>
            <a:pPr>
              <a:spcBef>
                <a:spcPts val="300"/>
              </a:spcBef>
              <a:spcAft>
                <a:spcPts val="600"/>
              </a:spcAft>
            </a:pPr>
            <a:r>
              <a:rPr lang="de-DE" sz="1600" b="0" dirty="0">
                <a:latin typeface="Century Gothic" panose="020B0502020202020204" pitchFamily="34" charset="0"/>
              </a:rPr>
              <a:t>die Verarbeitung von Informationen im Informationssystem</a:t>
            </a:r>
          </a:p>
          <a:p>
            <a:pPr marL="0" indent="0">
              <a:spcBef>
                <a:spcPts val="300"/>
              </a:spcBef>
              <a:spcAft>
                <a:spcPts val="900"/>
              </a:spcAft>
              <a:buNone/>
            </a:pPr>
            <a:r>
              <a:rPr lang="de-DE" sz="1600" dirty="0">
                <a:latin typeface="Century Gothic" panose="020B0502020202020204" pitchFamily="34" charset="0"/>
              </a:rPr>
              <a:t>relevant</a:t>
            </a:r>
            <a:r>
              <a:rPr lang="de-DE" sz="1600" b="0" dirty="0">
                <a:latin typeface="Century Gothic" panose="020B0502020202020204" pitchFamily="34" charset="0"/>
              </a:rPr>
              <a:t> sind.</a:t>
            </a:r>
          </a:p>
          <a:p>
            <a:pPr marL="0" indent="0">
              <a:spcBef>
                <a:spcPts val="300"/>
              </a:spcBef>
              <a:spcAft>
                <a:spcPts val="300"/>
              </a:spcAft>
              <a:buNone/>
            </a:pPr>
            <a:r>
              <a:rPr lang="de-DE" sz="1600" b="0" dirty="0">
                <a:latin typeface="Century Gothic" panose="020B0502020202020204" pitchFamily="34" charset="0"/>
              </a:rPr>
              <a:t>In ISA [DE] 315 (</a:t>
            </a:r>
            <a:r>
              <a:rPr lang="de-DE" sz="1600" b="0" dirty="0" err="1">
                <a:latin typeface="Century Gothic" panose="020B0502020202020204" pitchFamily="34" charset="0"/>
              </a:rPr>
              <a:t>Revised</a:t>
            </a:r>
            <a:r>
              <a:rPr lang="de-DE" sz="1600" b="0" dirty="0">
                <a:latin typeface="Century Gothic" panose="020B0502020202020204" pitchFamily="34" charset="0"/>
              </a:rPr>
              <a:t> 2019) findet sich eine Definition der IT-Umgebung:</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14]</a:t>
            </a:r>
            <a:endPar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endParaRPr>
          </a:p>
          <a:p>
            <a:pPr marL="361950" indent="0">
              <a:spcBef>
                <a:spcPts val="300"/>
              </a:spcBef>
              <a:spcAft>
                <a:spcPts val="600"/>
              </a:spcAft>
              <a:buNone/>
            </a:pPr>
            <a:r>
              <a:rPr lang="de-DE" sz="1600" b="0" i="1" dirty="0">
                <a:latin typeface="Century Gothic" panose="020B0502020202020204" pitchFamily="34" charset="0"/>
              </a:rPr>
              <a:t>„</a:t>
            </a:r>
            <a:r>
              <a:rPr lang="de-DE" sz="1600" i="1" dirty="0">
                <a:solidFill>
                  <a:srgbClr val="FF0000"/>
                </a:solidFill>
                <a:latin typeface="Century Gothic" panose="020B0502020202020204" pitchFamily="34" charset="0"/>
              </a:rPr>
              <a:t>IT-Umgebung</a:t>
            </a:r>
            <a:r>
              <a:rPr lang="de-DE" sz="1600" b="0" i="1" dirty="0">
                <a:latin typeface="Century Gothic" panose="020B0502020202020204" pitchFamily="34" charset="0"/>
              </a:rPr>
              <a:t> – </a:t>
            </a:r>
            <a:r>
              <a:rPr lang="de-DE" sz="1600" i="1" dirty="0">
                <a:latin typeface="Century Gothic" panose="020B0502020202020204" pitchFamily="34" charset="0"/>
              </a:rPr>
              <a:t>IT-Anwendungen</a:t>
            </a:r>
            <a:r>
              <a:rPr lang="de-DE" sz="1600" b="0" i="1" dirty="0">
                <a:latin typeface="Century Gothic" panose="020B0502020202020204" pitchFamily="34" charset="0"/>
              </a:rPr>
              <a:t> und unterstützende </a:t>
            </a:r>
            <a:r>
              <a:rPr lang="de-DE" sz="1600" i="1" dirty="0">
                <a:latin typeface="Century Gothic" panose="020B0502020202020204" pitchFamily="34" charset="0"/>
              </a:rPr>
              <a:t>IT-Infrastruktur</a:t>
            </a:r>
            <a:r>
              <a:rPr lang="de-DE" sz="1600" b="0" i="1" dirty="0">
                <a:latin typeface="Century Gothic" panose="020B0502020202020204" pitchFamily="34" charset="0"/>
              </a:rPr>
              <a:t> sowie </a:t>
            </a:r>
            <a:r>
              <a:rPr lang="de-DE" sz="1600" i="1" dirty="0">
                <a:latin typeface="Century Gothic" panose="020B0502020202020204" pitchFamily="34" charset="0"/>
              </a:rPr>
              <a:t>IT-Prozesse </a:t>
            </a:r>
            <a:r>
              <a:rPr lang="de-DE" sz="1600" b="0" i="1" dirty="0">
                <a:latin typeface="Century Gothic" panose="020B0502020202020204" pitchFamily="34" charset="0"/>
              </a:rPr>
              <a:t>und </a:t>
            </a:r>
            <a:r>
              <a:rPr lang="de-DE" sz="1600" i="1" dirty="0">
                <a:latin typeface="Century Gothic" panose="020B0502020202020204" pitchFamily="34" charset="0"/>
              </a:rPr>
              <a:t>Personal,</a:t>
            </a:r>
            <a:br>
              <a:rPr lang="de-DE" sz="1600" b="0" i="1" dirty="0">
                <a:latin typeface="Century Gothic" panose="020B0502020202020204" pitchFamily="34" charset="0"/>
              </a:rPr>
            </a:br>
            <a:r>
              <a:rPr lang="de-DE" sz="1600" b="0" i="1" dirty="0">
                <a:latin typeface="Century Gothic" panose="020B0502020202020204" pitchFamily="34" charset="0"/>
              </a:rPr>
              <a:t>die in diejenigen Prozesse eingebunden sind, die eine Einheit zur </a:t>
            </a:r>
            <a:r>
              <a:rPr lang="de-DE" sz="1600" i="1" dirty="0">
                <a:latin typeface="Century Gothic" panose="020B0502020202020204" pitchFamily="34" charset="0"/>
              </a:rPr>
              <a:t>Unterstützung des Geschäftsbetriebs </a:t>
            </a:r>
            <a:r>
              <a:rPr lang="de-DE" sz="1600" b="0" i="1" dirty="0">
                <a:latin typeface="Century Gothic" panose="020B0502020202020204" pitchFamily="34" charset="0"/>
              </a:rPr>
              <a:t>und zur </a:t>
            </a:r>
            <a:r>
              <a:rPr lang="de-DE" sz="1600" i="1" dirty="0">
                <a:latin typeface="Century Gothic" panose="020B0502020202020204" pitchFamily="34" charset="0"/>
              </a:rPr>
              <a:t>Erreichung von Geschäftsstrategien </a:t>
            </a:r>
            <a:r>
              <a:rPr lang="de-DE" sz="1600" b="0" i="1" dirty="0">
                <a:latin typeface="Century Gothic" panose="020B0502020202020204" pitchFamily="34" charset="0"/>
              </a:rPr>
              <a:t>einsetzt.“</a:t>
            </a:r>
          </a:p>
          <a:p>
            <a:pPr marL="0" indent="0">
              <a:spcBef>
                <a:spcPts val="300"/>
              </a:spcBef>
              <a:spcAft>
                <a:spcPts val="300"/>
              </a:spcAft>
              <a:buNone/>
            </a:pPr>
            <a:r>
              <a:rPr lang="de-DE" sz="1600" b="0" dirty="0">
                <a:latin typeface="Century Gothic" panose="020B0502020202020204" pitchFamily="34" charset="0"/>
              </a:rPr>
              <a:t>Über folgende Teilbereiche der IT-Umgebung kann der Abschlussprüfer </a:t>
            </a:r>
            <a:r>
              <a:rPr lang="de-DE" sz="1600" dirty="0">
                <a:latin typeface="Century Gothic" panose="020B0502020202020204" pitchFamily="34" charset="0"/>
              </a:rPr>
              <a:t>Informationen</a:t>
            </a:r>
            <a:r>
              <a:rPr lang="de-DE" sz="1600" b="0" dirty="0">
                <a:latin typeface="Century Gothic" panose="020B0502020202020204" pitchFamily="34" charset="0"/>
              </a:rPr>
              <a:t> sammeln:</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15]</a:t>
            </a:r>
            <a:endParaRPr lang="de-DE" sz="1600" b="0" dirty="0">
              <a:latin typeface="Century Gothic" panose="020B0502020202020204" pitchFamily="34" charset="0"/>
            </a:endParaRPr>
          </a:p>
          <a:p>
            <a:pPr marL="0" lvl="0" indent="0">
              <a:spcBef>
                <a:spcPts val="300"/>
              </a:spcBef>
              <a:spcAft>
                <a:spcPts val="300"/>
              </a:spcAft>
              <a:buNone/>
            </a:pP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b="0" dirty="0">
                <a:solidFill>
                  <a:srgbClr val="00B0F0"/>
                </a:solidFill>
                <a:latin typeface="Century Gothic" panose="020B0502020202020204" pitchFamily="34" charset="0"/>
              </a:rPr>
              <a:t>5.7.4.4 Verständnisgewinnung von der im Informationssystem relevanten IT-Umgebung</a:t>
            </a:r>
          </a:p>
          <a:p>
            <a:pPr>
              <a:buFont typeface="Arial" panose="020B0604020202020204" pitchFamily="34" charset="0"/>
              <a:buNone/>
            </a:pPr>
            <a:endParaRPr lang="de-DE" altLang="de-DE" b="0" dirty="0">
              <a:solidFill>
                <a:srgbClr val="00B0F0"/>
              </a:solidFill>
              <a:latin typeface="Century Gothic" panose="020B0502020202020204" pitchFamily="34" charset="0"/>
            </a:endParaRP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8" name="Rectangle 3">
            <a:extLst>
              <a:ext uri="{FF2B5EF4-FFF2-40B4-BE49-F238E27FC236}">
                <a16:creationId xmlns:a16="http://schemas.microsoft.com/office/drawing/2014/main" id="{83A7AA7D-A248-4C03-92CA-3CD11594A67D}"/>
              </a:ext>
            </a:extLst>
          </p:cNvPr>
          <p:cNvSpPr>
            <a:spLocks noChangeArrowheads="1"/>
          </p:cNvSpPr>
          <p:nvPr/>
        </p:nvSpPr>
        <p:spPr bwMode="auto">
          <a:xfrm>
            <a:off x="1001776" y="5929535"/>
            <a:ext cx="234230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14]</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12 (g)</a:t>
            </a:r>
          </a:p>
          <a:p>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15]</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12 (g) (i)-(iii)</a:t>
            </a:r>
          </a:p>
        </p:txBody>
      </p:sp>
    </p:spTree>
    <p:extLst>
      <p:ext uri="{BB962C8B-B14F-4D97-AF65-F5344CB8AC3E}">
        <p14:creationId xmlns:p14="http://schemas.microsoft.com/office/powerpoint/2010/main" val="1976803536"/>
      </p:ext>
    </p:extLst>
  </p:cSld>
  <p:clrMapOvr>
    <a:masterClrMapping/>
  </p:clrMapOvr>
  <p:transition spd="slow"/>
</p:sld>
</file>

<file path=ppt/slides/slide2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30"/>
            <a:ext cx="10801350" cy="423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5.7.4.5 IT-Umgebung einer Einheit</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3" name="Grafik 2">
            <a:extLst>
              <a:ext uri="{FF2B5EF4-FFF2-40B4-BE49-F238E27FC236}">
                <a16:creationId xmlns:a16="http://schemas.microsoft.com/office/drawing/2014/main" id="{47390303-DD3D-472A-B49B-1291730B7F85}"/>
              </a:ext>
            </a:extLst>
          </p:cNvPr>
          <p:cNvPicPr>
            <a:picLocks noChangeAspect="1"/>
          </p:cNvPicPr>
          <p:nvPr/>
        </p:nvPicPr>
        <p:blipFill>
          <a:blip r:embed="rId3"/>
          <a:stretch>
            <a:fillRect/>
          </a:stretch>
        </p:blipFill>
        <p:spPr>
          <a:xfrm>
            <a:off x="1415480" y="1450263"/>
            <a:ext cx="7128792" cy="4777923"/>
          </a:xfrm>
          <a:prstGeom prst="rect">
            <a:avLst/>
          </a:prstGeom>
        </p:spPr>
      </p:pic>
    </p:spTree>
    <p:extLst>
      <p:ext uri="{BB962C8B-B14F-4D97-AF65-F5344CB8AC3E}">
        <p14:creationId xmlns:p14="http://schemas.microsoft.com/office/powerpoint/2010/main" val="104727798"/>
      </p:ext>
    </p:extLst>
  </p:cSld>
  <p:clrMapOvr>
    <a:masterClrMapping/>
  </p:clrMapOvr>
  <p:transition spd="slow"/>
</p:sld>
</file>

<file path=ppt/slides/slide2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196752"/>
            <a:ext cx="9145656" cy="5509200"/>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solidFill>
                  <a:srgbClr val="00B0F0"/>
                </a:solidFill>
                <a:latin typeface="Century Gothic" panose="020B0502020202020204" pitchFamily="34" charset="0"/>
              </a:rPr>
              <a:t>IT-Anwendungen</a:t>
            </a:r>
          </a:p>
          <a:p>
            <a:pPr marL="0" indent="0">
              <a:spcBef>
                <a:spcPts val="300"/>
              </a:spcBef>
              <a:spcAft>
                <a:spcPts val="300"/>
              </a:spcAft>
              <a:buNone/>
            </a:pPr>
            <a:r>
              <a:rPr lang="de-DE" sz="1600" dirty="0">
                <a:latin typeface="Century Gothic" panose="020B0502020202020204" pitchFamily="34" charset="0"/>
              </a:rPr>
              <a:t>Programm/e</a:t>
            </a:r>
            <a:r>
              <a:rPr lang="de-DE" sz="1600" b="0" dirty="0">
                <a:latin typeface="Century Gothic" panose="020B0502020202020204" pitchFamily="34" charset="0"/>
              </a:rPr>
              <a:t>, die für die</a:t>
            </a:r>
          </a:p>
          <a:p>
            <a:pPr lvl="0">
              <a:spcBef>
                <a:spcPts val="300"/>
              </a:spcBef>
              <a:spcAft>
                <a:spcPts val="300"/>
              </a:spcAft>
            </a:pPr>
            <a:r>
              <a:rPr lang="de-DE" sz="1600" dirty="0">
                <a:latin typeface="Century Gothic" panose="020B0502020202020204" pitchFamily="34" charset="0"/>
              </a:rPr>
              <a:t>Initiierung</a:t>
            </a:r>
            <a:r>
              <a:rPr lang="de-DE" sz="1600" b="0" dirty="0">
                <a:latin typeface="Century Gothic" panose="020B0502020202020204" pitchFamily="34" charset="0"/>
              </a:rPr>
              <a:t>,</a:t>
            </a:r>
          </a:p>
          <a:p>
            <a:pPr lvl="0">
              <a:spcBef>
                <a:spcPts val="300"/>
              </a:spcBef>
              <a:spcAft>
                <a:spcPts val="300"/>
              </a:spcAft>
            </a:pPr>
            <a:r>
              <a:rPr lang="de-DE" sz="1600" dirty="0">
                <a:latin typeface="Century Gothic" panose="020B0502020202020204" pitchFamily="34" charset="0"/>
              </a:rPr>
              <a:t>Verarbeitung</a:t>
            </a:r>
            <a:r>
              <a:rPr lang="de-DE" sz="1600" b="0" dirty="0">
                <a:latin typeface="Century Gothic" panose="020B0502020202020204" pitchFamily="34" charset="0"/>
              </a:rPr>
              <a:t>,</a:t>
            </a:r>
          </a:p>
          <a:p>
            <a:pPr lvl="0">
              <a:spcBef>
                <a:spcPts val="300"/>
              </a:spcBef>
              <a:spcAft>
                <a:spcPts val="300"/>
              </a:spcAft>
            </a:pPr>
            <a:r>
              <a:rPr lang="de-DE" sz="1600" dirty="0">
                <a:latin typeface="Century Gothic" panose="020B0502020202020204" pitchFamily="34" charset="0"/>
              </a:rPr>
              <a:t>Aufzeichnung</a:t>
            </a:r>
            <a:r>
              <a:rPr lang="de-DE" sz="1600" b="0" dirty="0">
                <a:latin typeface="Century Gothic" panose="020B0502020202020204" pitchFamily="34" charset="0"/>
              </a:rPr>
              <a:t>,</a:t>
            </a:r>
          </a:p>
          <a:p>
            <a:pPr lvl="0">
              <a:spcBef>
                <a:spcPts val="300"/>
              </a:spcBef>
              <a:spcAft>
                <a:spcPts val="300"/>
              </a:spcAft>
            </a:pPr>
            <a:r>
              <a:rPr lang="de-DE" sz="1600" b="0" dirty="0">
                <a:latin typeface="Century Gothic" panose="020B0502020202020204" pitchFamily="34" charset="0"/>
              </a:rPr>
              <a:t>Berichterstattung von </a:t>
            </a:r>
            <a:r>
              <a:rPr lang="de-DE" sz="1600" dirty="0">
                <a:latin typeface="Century Gothic" panose="020B0502020202020204" pitchFamily="34" charset="0"/>
              </a:rPr>
              <a:t>Geschäftsvorfällen und Informationen</a:t>
            </a:r>
          </a:p>
          <a:p>
            <a:pPr marL="0" indent="0">
              <a:spcBef>
                <a:spcPts val="300"/>
              </a:spcBef>
              <a:spcAft>
                <a:spcPts val="300"/>
              </a:spcAft>
              <a:buNone/>
            </a:pPr>
            <a:r>
              <a:rPr lang="de-DE" sz="1600" b="0" dirty="0">
                <a:latin typeface="Century Gothic" panose="020B0502020202020204" pitchFamily="34" charset="0"/>
              </a:rPr>
              <a:t>eingesetzt werden – zum Beispiel:</a:t>
            </a:r>
          </a:p>
          <a:p>
            <a:pPr lvl="0">
              <a:spcBef>
                <a:spcPts val="300"/>
              </a:spcBef>
              <a:spcAft>
                <a:spcPts val="300"/>
              </a:spcAft>
            </a:pPr>
            <a:r>
              <a:rPr lang="de-DE" sz="1600" b="0" dirty="0">
                <a:latin typeface="Century Gothic" panose="020B0502020202020204" pitchFamily="34" charset="0"/>
              </a:rPr>
              <a:t>Standard-</a:t>
            </a:r>
            <a:r>
              <a:rPr lang="de-DE" sz="1600" b="0" dirty="0" err="1">
                <a:latin typeface="Century Gothic" panose="020B0502020202020204" pitchFamily="34" charset="0"/>
              </a:rPr>
              <a:t>Fibu</a:t>
            </a:r>
            <a:r>
              <a:rPr lang="de-DE" sz="1600" b="0" dirty="0">
                <a:latin typeface="Century Gothic" panose="020B0502020202020204" pitchFamily="34" charset="0"/>
              </a:rPr>
              <a:t>-Software</a:t>
            </a:r>
          </a:p>
          <a:p>
            <a:pPr lvl="0">
              <a:spcBef>
                <a:spcPts val="300"/>
              </a:spcBef>
              <a:spcAft>
                <a:spcPts val="300"/>
              </a:spcAft>
            </a:pPr>
            <a:r>
              <a:rPr lang="de-DE" sz="1600" b="0" dirty="0">
                <a:latin typeface="Century Gothic" panose="020B0502020202020204" pitchFamily="34" charset="0"/>
              </a:rPr>
              <a:t>Data </a:t>
            </a:r>
            <a:r>
              <a:rPr lang="de-DE" sz="1600" b="0" dirty="0" err="1">
                <a:latin typeface="Century Gothic" panose="020B0502020202020204" pitchFamily="34" charset="0"/>
              </a:rPr>
              <a:t>Warehouses</a:t>
            </a:r>
            <a:endParaRPr lang="de-DE" sz="1600" b="0" dirty="0">
              <a:latin typeface="Century Gothic" panose="020B0502020202020204" pitchFamily="34" charset="0"/>
            </a:endParaRPr>
          </a:p>
          <a:p>
            <a:pPr lvl="0">
              <a:spcBef>
                <a:spcPts val="300"/>
              </a:spcBef>
              <a:spcAft>
                <a:spcPts val="600"/>
              </a:spcAft>
            </a:pPr>
            <a:r>
              <a:rPr lang="de-DE" sz="1600" b="0" dirty="0">
                <a:latin typeface="Century Gothic" panose="020B0502020202020204" pitchFamily="34" charset="0"/>
              </a:rPr>
              <a:t>Report-Writer</a:t>
            </a:r>
          </a:p>
          <a:p>
            <a:pPr marL="0" lvl="0" indent="0">
              <a:spcBef>
                <a:spcPts val="300"/>
              </a:spcBef>
              <a:spcAft>
                <a:spcPts val="300"/>
              </a:spcAft>
              <a:buNone/>
            </a:pPr>
            <a:r>
              <a:rPr lang="de-DE" sz="1600" b="0" dirty="0">
                <a:solidFill>
                  <a:srgbClr val="00B0F0"/>
                </a:solidFill>
                <a:latin typeface="Century Gothic" panose="020B0502020202020204" pitchFamily="34" charset="0"/>
              </a:rPr>
              <a:t>IT-Infrastruktur</a:t>
            </a:r>
          </a:p>
          <a:p>
            <a:pPr marL="0" indent="0">
              <a:spcBef>
                <a:spcPts val="300"/>
              </a:spcBef>
              <a:spcAft>
                <a:spcPts val="300"/>
              </a:spcAft>
              <a:buNone/>
            </a:pPr>
            <a:r>
              <a:rPr lang="de-DE" sz="1600" b="0" dirty="0">
                <a:latin typeface="Century Gothic" panose="020B0502020202020204" pitchFamily="34" charset="0"/>
              </a:rPr>
              <a:t>Die Infrastruktur besteht aus dem</a:t>
            </a:r>
          </a:p>
          <a:p>
            <a:pPr lvl="0">
              <a:spcBef>
                <a:spcPts val="300"/>
              </a:spcBef>
              <a:spcAft>
                <a:spcPts val="300"/>
              </a:spcAft>
            </a:pPr>
            <a:r>
              <a:rPr lang="de-DE" sz="1600" b="0" dirty="0">
                <a:latin typeface="Century Gothic" panose="020B0502020202020204" pitchFamily="34" charset="0"/>
              </a:rPr>
              <a:t>Netzwerk,</a:t>
            </a:r>
          </a:p>
          <a:p>
            <a:pPr lvl="0">
              <a:spcBef>
                <a:spcPts val="300"/>
              </a:spcBef>
              <a:spcAft>
                <a:spcPts val="300"/>
              </a:spcAft>
            </a:pPr>
            <a:r>
              <a:rPr lang="de-DE" sz="1600" b="0" dirty="0">
                <a:latin typeface="Century Gothic" panose="020B0502020202020204" pitchFamily="34" charset="0"/>
              </a:rPr>
              <a:t>Betriebssystemen,</a:t>
            </a:r>
          </a:p>
          <a:p>
            <a:pPr lvl="0">
              <a:spcBef>
                <a:spcPts val="300"/>
              </a:spcBef>
              <a:spcAft>
                <a:spcPts val="300"/>
              </a:spcAft>
            </a:pPr>
            <a:r>
              <a:rPr lang="de-DE" sz="1600" b="0" dirty="0">
                <a:latin typeface="Century Gothic" panose="020B0502020202020204" pitchFamily="34" charset="0"/>
              </a:rPr>
              <a:t>den Datenbanken und</a:t>
            </a:r>
          </a:p>
          <a:p>
            <a:pPr lvl="0">
              <a:spcBef>
                <a:spcPts val="300"/>
              </a:spcBef>
              <a:spcAft>
                <a:spcPts val="300"/>
              </a:spcAft>
            </a:pPr>
            <a:r>
              <a:rPr lang="de-DE" sz="1600" b="0" dirty="0">
                <a:latin typeface="Century Gothic" panose="020B0502020202020204" pitchFamily="34" charset="0"/>
              </a:rPr>
              <a:t>der zugehörigen Hard- und Software.</a:t>
            </a:r>
          </a:p>
          <a:p>
            <a:pPr marL="0" lvl="0" indent="0">
              <a:spcBef>
                <a:spcPts val="300"/>
              </a:spcBef>
              <a:spcAft>
                <a:spcPts val="300"/>
              </a:spcAft>
              <a:buNone/>
            </a:pP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836712"/>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b="0" dirty="0">
                <a:solidFill>
                  <a:srgbClr val="00B0F0"/>
                </a:solidFill>
                <a:latin typeface="Century Gothic" panose="020B0502020202020204" pitchFamily="34" charset="0"/>
              </a:rPr>
              <a:t>5.7.4.5 IT-Umgebung einer Einheit;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2194190850"/>
      </p:ext>
    </p:extLst>
  </p:cSld>
  <p:clrMapOvr>
    <a:masterClrMapping/>
  </p:clrMapOvr>
  <p:transition spd="slow"/>
</p:sld>
</file>

<file path=ppt/slides/slide2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327450" cy="2031325"/>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solidFill>
                  <a:srgbClr val="00B0F0"/>
                </a:solidFill>
                <a:latin typeface="Century Gothic" panose="020B0502020202020204" pitchFamily="34" charset="0"/>
              </a:rPr>
              <a:t>IT-Prozesse</a:t>
            </a:r>
          </a:p>
          <a:p>
            <a:pPr marL="0" indent="0">
              <a:spcBef>
                <a:spcPts val="300"/>
              </a:spcBef>
              <a:spcAft>
                <a:spcPts val="300"/>
              </a:spcAft>
              <a:buNone/>
            </a:pPr>
            <a:r>
              <a:rPr lang="de-DE" sz="1600" b="0" dirty="0">
                <a:latin typeface="Century Gothic" panose="020B0502020202020204" pitchFamily="34" charset="0"/>
              </a:rPr>
              <a:t>Prozesse zur Verwaltung des Zugriffs auf die IT-Umgebung, der Programmänderungen oder der </a:t>
            </a:r>
            <a:r>
              <a:rPr lang="de-DE" sz="1600" b="0" dirty="0" err="1">
                <a:latin typeface="Century Gothic" panose="020B0502020202020204" pitchFamily="34" charset="0"/>
              </a:rPr>
              <a:t>Ände</a:t>
            </a:r>
            <a:r>
              <a:rPr lang="de-DE" sz="1600" b="0" dirty="0">
                <a:latin typeface="Century Gothic" panose="020B0502020202020204" pitchFamily="34" charset="0"/>
              </a:rPr>
              <a:t>-rungen der IT-Umgebung und des IT-Betriebs (Change-Management-Prozesse; Berechtigungskonzept).</a:t>
            </a:r>
          </a:p>
          <a:p>
            <a:pPr marL="0" indent="0">
              <a:spcBef>
                <a:spcPts val="300"/>
              </a:spcBef>
              <a:spcAft>
                <a:spcPts val="300"/>
              </a:spcAft>
              <a:buNone/>
            </a:pPr>
            <a:endParaRPr lang="de-DE" sz="1600" b="0" dirty="0">
              <a:latin typeface="Century Gothic" panose="020B0502020202020204" pitchFamily="34" charset="0"/>
            </a:endParaRPr>
          </a:p>
          <a:p>
            <a:pPr marL="0" lvl="0" indent="0">
              <a:spcBef>
                <a:spcPts val="300"/>
              </a:spcBef>
              <a:spcAft>
                <a:spcPts val="300"/>
              </a:spcAft>
              <a:buNone/>
            </a:pPr>
            <a:r>
              <a:rPr lang="de-DE" sz="1600" b="0" dirty="0">
                <a:solidFill>
                  <a:srgbClr val="00B0F0"/>
                </a:solidFill>
                <a:latin typeface="Century Gothic" panose="020B0502020202020204" pitchFamily="34" charset="0"/>
              </a:rPr>
              <a:t>IT-Personal</a:t>
            </a:r>
          </a:p>
          <a:p>
            <a:pPr marL="0" indent="0">
              <a:spcBef>
                <a:spcPts val="300"/>
              </a:spcBef>
              <a:spcAft>
                <a:spcPts val="300"/>
              </a:spcAft>
              <a:buNone/>
            </a:pPr>
            <a:r>
              <a:rPr lang="de-DE" sz="1600" b="0" dirty="0">
                <a:latin typeface="Century Gothic" panose="020B0502020202020204" pitchFamily="34" charset="0"/>
              </a:rPr>
              <a:t>Relevant sind Anzahl und Qualifikation der in die IT-Administration eingebundenen Mitarbeiter.</a:t>
            </a: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b="0" dirty="0">
                <a:solidFill>
                  <a:srgbClr val="00B0F0"/>
                </a:solidFill>
                <a:latin typeface="Century Gothic" panose="020B0502020202020204" pitchFamily="34" charset="0"/>
              </a:rPr>
              <a:t>5.7.4.5 IT-Umgebung einer Einheit;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3636660253"/>
      </p:ext>
    </p:extLst>
  </p:cSld>
  <p:clrMapOvr>
    <a:masterClrMapping/>
  </p:clrMapOvr>
  <p:transition spd="slow"/>
</p:sld>
</file>

<file path=ppt/slides/slide2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10801350" cy="4124206"/>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600"/>
              </a:spcAft>
              <a:buNone/>
            </a:pPr>
            <a:r>
              <a:rPr lang="de-DE" sz="1600" b="0" dirty="0">
                <a:latin typeface="Century Gothic" panose="020B0502020202020204" pitchFamily="34" charset="0"/>
              </a:rPr>
              <a:t>Im Rahmen dieser Verständnisgewinnung muss der Abschlussprüfer verstehen, </a:t>
            </a:r>
            <a:r>
              <a:rPr lang="de-DE" sz="1600" dirty="0">
                <a:latin typeface="Century Gothic" panose="020B0502020202020204" pitchFamily="34" charset="0"/>
              </a:rPr>
              <a:t>wie Informationen</a:t>
            </a:r>
            <a:br>
              <a:rPr lang="de-DE" sz="1600" dirty="0">
                <a:latin typeface="Century Gothic" panose="020B0502020202020204" pitchFamily="34" charset="0"/>
              </a:rPr>
            </a:br>
            <a:r>
              <a:rPr lang="de-DE" sz="1600" dirty="0">
                <a:latin typeface="Century Gothic" panose="020B0502020202020204" pitchFamily="34" charset="0"/>
              </a:rPr>
              <a:t>und Daten </a:t>
            </a:r>
            <a:r>
              <a:rPr lang="de-DE" sz="1600" b="0" dirty="0">
                <a:latin typeface="Century Gothic" panose="020B0502020202020204" pitchFamily="34" charset="0"/>
              </a:rPr>
              <a:t>zu diesen Geschäftsvorfällen </a:t>
            </a:r>
            <a:r>
              <a:rPr lang="de-DE" sz="1600" dirty="0">
                <a:latin typeface="Century Gothic" panose="020B0502020202020204" pitchFamily="34" charset="0"/>
              </a:rPr>
              <a:t>durch die Systeme fließen </a:t>
            </a:r>
            <a:r>
              <a:rPr lang="de-DE" sz="1600" b="0" dirty="0">
                <a:latin typeface="Century Gothic" panose="020B0502020202020204" pitchFamily="34" charset="0"/>
              </a:rPr>
              <a:t>(verarbeitet werden).</a:t>
            </a:r>
          </a:p>
          <a:p>
            <a:pPr marL="0" indent="0">
              <a:spcBef>
                <a:spcPts val="300"/>
              </a:spcBef>
              <a:spcAft>
                <a:spcPts val="300"/>
              </a:spcAft>
              <a:buNone/>
            </a:pPr>
            <a:r>
              <a:rPr lang="de-DE" sz="1600" b="0" dirty="0">
                <a:latin typeface="Century Gothic" panose="020B0502020202020204" pitchFamily="34" charset="0"/>
              </a:rPr>
              <a:t>Dabei muss der Prüfer insbesondere </a:t>
            </a:r>
            <a:r>
              <a:rPr lang="de-DE" sz="1600" dirty="0">
                <a:latin typeface="Century Gothic" panose="020B0502020202020204" pitchFamily="34" charset="0"/>
              </a:rPr>
              <a:t>nachvollziehen</a:t>
            </a:r>
            <a:r>
              <a:rPr lang="de-DE" sz="1600" b="0" dirty="0">
                <a:latin typeface="Century Gothic" panose="020B0502020202020204" pitchFamily="34" charset="0"/>
              </a:rPr>
              <a:t> können, wie </a:t>
            </a:r>
          </a:p>
          <a:p>
            <a:pPr lvl="0">
              <a:spcBef>
                <a:spcPts val="300"/>
              </a:spcBef>
              <a:spcAft>
                <a:spcPts val="300"/>
              </a:spcAft>
            </a:pPr>
            <a:r>
              <a:rPr lang="de-DE" sz="1600" dirty="0">
                <a:latin typeface="Century Gothic" panose="020B0502020202020204" pitchFamily="34" charset="0"/>
              </a:rPr>
              <a:t>Geschäftsvorfälle</a:t>
            </a:r>
            <a:r>
              <a:rPr lang="de-DE" sz="1600" b="0" dirty="0">
                <a:latin typeface="Century Gothic" panose="020B0502020202020204" pitchFamily="34" charset="0"/>
              </a:rPr>
              <a:t> und</a:t>
            </a:r>
          </a:p>
          <a:p>
            <a:pPr lvl="0">
              <a:spcBef>
                <a:spcPts val="300"/>
              </a:spcBef>
              <a:spcAft>
                <a:spcPts val="600"/>
              </a:spcAft>
            </a:pPr>
            <a:r>
              <a:rPr lang="de-DE" sz="1600" b="0" dirty="0">
                <a:latin typeface="Century Gothic" panose="020B0502020202020204" pitchFamily="34" charset="0"/>
              </a:rPr>
              <a:t>Informationen über </a:t>
            </a:r>
            <a:r>
              <a:rPr lang="de-DE" sz="1600" dirty="0">
                <a:latin typeface="Century Gothic" panose="020B0502020202020204" pitchFamily="34" charset="0"/>
              </a:rPr>
              <a:t>Ereignisse oder Umstände</a:t>
            </a:r>
            <a:r>
              <a:rPr lang="de-DE" sz="1600" b="0" dirty="0">
                <a:latin typeface="Century Gothic" panose="020B0502020202020204" pitchFamily="34" charset="0"/>
              </a:rPr>
              <a:t>, die keine Geschäftsvorfälle sind, </a:t>
            </a:r>
          </a:p>
          <a:p>
            <a:pPr marL="0" indent="0">
              <a:spcBef>
                <a:spcPts val="300"/>
              </a:spcBef>
              <a:spcAft>
                <a:spcPts val="300"/>
              </a:spcAft>
              <a:buNone/>
            </a:pPr>
            <a:r>
              <a:rPr lang="de-DE" sz="1600" b="0" dirty="0">
                <a:latin typeface="Century Gothic" panose="020B0502020202020204" pitchFamily="34" charset="0"/>
              </a:rPr>
              <a:t>in den verschiedenen Systemen</a:t>
            </a:r>
          </a:p>
          <a:p>
            <a:pPr lvl="0">
              <a:spcBef>
                <a:spcPts val="300"/>
              </a:spcBef>
              <a:spcAft>
                <a:spcPts val="300"/>
              </a:spcAft>
            </a:pPr>
            <a:r>
              <a:rPr lang="de-DE" sz="1600" dirty="0">
                <a:latin typeface="Century Gothic" panose="020B0502020202020204" pitchFamily="34" charset="0"/>
              </a:rPr>
              <a:t>ausgelöst</a:t>
            </a:r>
            <a:r>
              <a:rPr lang="de-DE" sz="1600" b="0" dirty="0">
                <a:latin typeface="Century Gothic" panose="020B0502020202020204" pitchFamily="34" charset="0"/>
              </a:rPr>
              <a:t>,</a:t>
            </a:r>
          </a:p>
          <a:p>
            <a:pPr lvl="0">
              <a:spcBef>
                <a:spcPts val="300"/>
              </a:spcBef>
              <a:spcAft>
                <a:spcPts val="300"/>
              </a:spcAft>
            </a:pPr>
            <a:r>
              <a:rPr lang="de-DE" sz="1600" b="0" dirty="0">
                <a:latin typeface="Century Gothic" panose="020B0502020202020204" pitchFamily="34" charset="0"/>
              </a:rPr>
              <a:t>aufgezeichnet,</a:t>
            </a:r>
          </a:p>
          <a:p>
            <a:pPr lvl="0">
              <a:spcBef>
                <a:spcPts val="300"/>
              </a:spcBef>
              <a:spcAft>
                <a:spcPts val="300"/>
              </a:spcAft>
            </a:pPr>
            <a:r>
              <a:rPr lang="de-DE" sz="1600" dirty="0">
                <a:latin typeface="Century Gothic" panose="020B0502020202020204" pitchFamily="34" charset="0"/>
              </a:rPr>
              <a:t>verarbeitet</a:t>
            </a:r>
            <a:r>
              <a:rPr lang="de-DE" sz="1600" b="0" dirty="0">
                <a:latin typeface="Century Gothic" panose="020B0502020202020204" pitchFamily="34" charset="0"/>
              </a:rPr>
              <a:t>,</a:t>
            </a:r>
          </a:p>
          <a:p>
            <a:pPr lvl="0">
              <a:spcBef>
                <a:spcPts val="300"/>
              </a:spcBef>
              <a:spcAft>
                <a:spcPts val="300"/>
              </a:spcAft>
            </a:pPr>
            <a:r>
              <a:rPr lang="de-DE" sz="1600" b="0" dirty="0">
                <a:latin typeface="Century Gothic" panose="020B0502020202020204" pitchFamily="34" charset="0"/>
              </a:rPr>
              <a:t>ggf. korrigiert, </a:t>
            </a:r>
          </a:p>
          <a:p>
            <a:pPr lvl="0">
              <a:spcBef>
                <a:spcPts val="300"/>
              </a:spcBef>
              <a:spcAft>
                <a:spcPts val="300"/>
              </a:spcAft>
            </a:pPr>
            <a:r>
              <a:rPr lang="de-DE" sz="1600" b="0" dirty="0">
                <a:latin typeface="Century Gothic" panose="020B0502020202020204" pitchFamily="34" charset="0"/>
              </a:rPr>
              <a:t>ins </a:t>
            </a:r>
            <a:r>
              <a:rPr lang="de-DE" sz="1600" dirty="0">
                <a:latin typeface="Century Gothic" panose="020B0502020202020204" pitchFamily="34" charset="0"/>
              </a:rPr>
              <a:t>Hauptbuch </a:t>
            </a:r>
            <a:r>
              <a:rPr lang="de-DE" sz="1600" b="0" dirty="0">
                <a:latin typeface="Century Gothic" panose="020B0502020202020204" pitchFamily="34" charset="0"/>
              </a:rPr>
              <a:t>übertragen, </a:t>
            </a:r>
          </a:p>
          <a:p>
            <a:pPr lvl="0">
              <a:spcBef>
                <a:spcPts val="300"/>
              </a:spcBef>
              <a:spcAft>
                <a:spcPts val="300"/>
              </a:spcAft>
            </a:pPr>
            <a:r>
              <a:rPr lang="de-DE" sz="1600" b="0" dirty="0">
                <a:latin typeface="Century Gothic" panose="020B0502020202020204" pitchFamily="34" charset="0"/>
              </a:rPr>
              <a:t>im </a:t>
            </a:r>
            <a:r>
              <a:rPr lang="de-DE" sz="1600" dirty="0">
                <a:latin typeface="Century Gothic" panose="020B0502020202020204" pitchFamily="34" charset="0"/>
              </a:rPr>
              <a:t>Abschluss abgebildet </a:t>
            </a:r>
          </a:p>
          <a:p>
            <a:pPr marL="0" indent="0">
              <a:spcBef>
                <a:spcPts val="300"/>
              </a:spcBef>
              <a:spcAft>
                <a:spcPts val="300"/>
              </a:spcAft>
              <a:buNone/>
            </a:pPr>
            <a:r>
              <a:rPr lang="de-DE" sz="1600" b="0" dirty="0">
                <a:latin typeface="Century Gothic" panose="020B0502020202020204" pitchFamily="34" charset="0"/>
              </a:rPr>
              <a:t>werden. </a:t>
            </a: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b="0" dirty="0">
                <a:solidFill>
                  <a:srgbClr val="00B0F0"/>
                </a:solidFill>
                <a:latin typeface="Century Gothic" panose="020B0502020202020204" pitchFamily="34" charset="0"/>
              </a:rPr>
              <a:t>5.7.4.6 Konkrete </a:t>
            </a:r>
            <a:r>
              <a:rPr lang="de-DE" altLang="de-DE" b="0" dirty="0" err="1">
                <a:solidFill>
                  <a:srgbClr val="00B0F0"/>
                </a:solidFill>
                <a:latin typeface="Century Gothic" panose="020B0502020202020204" pitchFamily="34" charset="0"/>
              </a:rPr>
              <a:t>To-Do‘s</a:t>
            </a:r>
            <a:r>
              <a:rPr lang="de-DE" altLang="de-DE" b="0" dirty="0">
                <a:solidFill>
                  <a:srgbClr val="00B0F0"/>
                </a:solidFill>
                <a:latin typeface="Century Gothic" panose="020B0502020202020204" pitchFamily="34" charset="0"/>
              </a:rPr>
              <a:t> des Abschlussprüfers (Prüfungshandlungen)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1737236822"/>
      </p:ext>
    </p:extLst>
  </p:cSld>
  <p:clrMapOvr>
    <a:masterClrMapping/>
  </p:clrMapOvr>
  <p:transition spd="slow"/>
</p:sld>
</file>

<file path=ppt/slides/slide2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503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5.7.4.7 Informationsfluss im Unternehmen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4" name="Grafik 3">
            <a:extLst>
              <a:ext uri="{FF2B5EF4-FFF2-40B4-BE49-F238E27FC236}">
                <a16:creationId xmlns:a16="http://schemas.microsoft.com/office/drawing/2014/main" id="{0A469E25-0DFD-450A-97C7-478AC638725B}"/>
              </a:ext>
            </a:extLst>
          </p:cNvPr>
          <p:cNvPicPr>
            <a:picLocks noChangeAspect="1"/>
          </p:cNvPicPr>
          <p:nvPr/>
        </p:nvPicPr>
        <p:blipFill>
          <a:blip r:embed="rId3"/>
          <a:stretch>
            <a:fillRect/>
          </a:stretch>
        </p:blipFill>
        <p:spPr>
          <a:xfrm>
            <a:off x="1271464" y="1475235"/>
            <a:ext cx="8526329" cy="4762077"/>
          </a:xfrm>
          <a:prstGeom prst="rect">
            <a:avLst/>
          </a:prstGeom>
        </p:spPr>
      </p:pic>
    </p:spTree>
    <p:extLst>
      <p:ext uri="{BB962C8B-B14F-4D97-AF65-F5344CB8AC3E}">
        <p14:creationId xmlns:p14="http://schemas.microsoft.com/office/powerpoint/2010/main" val="1910211521"/>
      </p:ext>
    </p:extLst>
  </p:cSld>
  <p:clrMapOvr>
    <a:masterClrMapping/>
  </p:clrMapOvr>
  <p:transition spd="slow"/>
</p:sld>
</file>

<file path=ppt/slides/slide2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505696" cy="4139595"/>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600"/>
              </a:spcAft>
              <a:buNone/>
            </a:pPr>
            <a:r>
              <a:rPr lang="de-DE" sz="1600" b="0" dirty="0">
                <a:latin typeface="Century Gothic" panose="020B0502020202020204" pitchFamily="34" charset="0"/>
              </a:rPr>
              <a:t>Zur Erlangung eines Verständnisses über das relevante Informationssystem kann ein </a:t>
            </a:r>
            <a:r>
              <a:rPr lang="de-DE" sz="1600" dirty="0">
                <a:solidFill>
                  <a:srgbClr val="00B0F0"/>
                </a:solidFill>
                <a:latin typeface="Century Gothic" panose="020B0502020202020204" pitchFamily="34" charset="0"/>
              </a:rPr>
              <a:t>Fragebogen </a:t>
            </a:r>
            <a:r>
              <a:rPr lang="de-DE" sz="1600" b="0" dirty="0">
                <a:latin typeface="Century Gothic" panose="020B0502020202020204" pitchFamily="34" charset="0"/>
              </a:rPr>
              <a:t>mit einschlägigen grundsätzlichen Fragestellungen </a:t>
            </a:r>
            <a:r>
              <a:rPr lang="de-DE" sz="1600" dirty="0">
                <a:latin typeface="Century Gothic" panose="020B0502020202020204" pitchFamily="34" charset="0"/>
              </a:rPr>
              <a:t>dem Mandanten vorab </a:t>
            </a:r>
            <a:r>
              <a:rPr lang="de-DE" sz="1600" b="0" dirty="0">
                <a:latin typeface="Century Gothic" panose="020B0502020202020204" pitchFamily="34" charset="0"/>
              </a:rPr>
              <a:t>zur Vorbereitung der Prüfung</a:t>
            </a:r>
            <a:br>
              <a:rPr lang="de-DE" sz="1600" b="0" dirty="0">
                <a:latin typeface="Century Gothic" panose="020B0502020202020204" pitchFamily="34" charset="0"/>
              </a:rPr>
            </a:br>
            <a:r>
              <a:rPr lang="de-DE" sz="1600" dirty="0">
                <a:latin typeface="Century Gothic" panose="020B0502020202020204" pitchFamily="34" charset="0"/>
              </a:rPr>
              <a:t>zugesandt</a:t>
            </a:r>
            <a:r>
              <a:rPr lang="de-DE" sz="1600" b="0" dirty="0">
                <a:latin typeface="Century Gothic" panose="020B0502020202020204" pitchFamily="34" charset="0"/>
              </a:rPr>
              <a:t> werden. </a:t>
            </a:r>
          </a:p>
          <a:p>
            <a:pPr marL="0" indent="0">
              <a:spcBef>
                <a:spcPts val="300"/>
              </a:spcBef>
              <a:spcAft>
                <a:spcPts val="300"/>
              </a:spcAft>
              <a:buNone/>
            </a:pPr>
            <a:r>
              <a:rPr lang="de-DE" sz="1600" dirty="0">
                <a:solidFill>
                  <a:srgbClr val="00B0F0"/>
                </a:solidFill>
                <a:effectLst>
                  <a:glow>
                    <a:srgbClr val="000000"/>
                  </a:glow>
                  <a:outerShdw sx="0" sy="0">
                    <a:srgbClr val="000000"/>
                  </a:outerShdw>
                  <a:reflection stA="0" endPos="0" fadeDir="0" sx="0" sy="0"/>
                </a:effectLst>
                <a:latin typeface="Century Gothic" panose="020B0502020202020204" pitchFamily="34" charset="0"/>
              </a:rPr>
              <a:t>Der für die Aufstellung relevante Kommunikationsprozess</a:t>
            </a:r>
          </a:p>
          <a:p>
            <a:pPr marL="0" indent="0">
              <a:spcBef>
                <a:spcPts val="300"/>
              </a:spcBef>
              <a:spcAft>
                <a:spcPts val="300"/>
              </a:spcAft>
              <a:buNone/>
            </a:pPr>
            <a:r>
              <a:rPr lang="de-DE" sz="1600" b="0" dirty="0">
                <a:latin typeface="Century Gothic" panose="020B0502020202020204" pitchFamily="34" charset="0"/>
              </a:rPr>
              <a:t>Der Abschlussprüfer hat sich einen Überblick darüber zu verschaffen, wie </a:t>
            </a:r>
            <a:r>
              <a:rPr lang="de-DE" sz="1600" dirty="0">
                <a:latin typeface="Century Gothic" panose="020B0502020202020204" pitchFamily="34" charset="0"/>
              </a:rPr>
              <a:t>abschlussrelevante</a:t>
            </a:r>
          </a:p>
          <a:p>
            <a:pPr marL="0" indent="0">
              <a:spcBef>
                <a:spcPts val="300"/>
              </a:spcBef>
              <a:spcAft>
                <a:spcPts val="300"/>
              </a:spcAft>
              <a:buNone/>
            </a:pPr>
            <a:r>
              <a:rPr lang="de-DE" sz="1600" dirty="0">
                <a:latin typeface="Century Gothic" panose="020B0502020202020204" pitchFamily="34" charset="0"/>
              </a:rPr>
              <a:t>Sachverhalte </a:t>
            </a:r>
          </a:p>
          <a:p>
            <a:pPr lvl="0">
              <a:spcBef>
                <a:spcPts val="300"/>
              </a:spcBef>
              <a:spcAft>
                <a:spcPts val="300"/>
              </a:spcAft>
            </a:pPr>
            <a:r>
              <a:rPr lang="de-DE" sz="1600" b="0" dirty="0">
                <a:latin typeface="Century Gothic" panose="020B0502020202020204" pitchFamily="34" charset="0"/>
              </a:rPr>
              <a:t>innerhalb des Unternehmens </a:t>
            </a:r>
          </a:p>
          <a:p>
            <a:pPr lvl="0">
              <a:spcBef>
                <a:spcPts val="300"/>
              </a:spcBef>
              <a:spcAft>
                <a:spcPts val="300"/>
              </a:spcAft>
            </a:pPr>
            <a:r>
              <a:rPr lang="de-DE" sz="1600" b="0" dirty="0">
                <a:latin typeface="Century Gothic" panose="020B0502020202020204" pitchFamily="34" charset="0"/>
              </a:rPr>
              <a:t>zwischen dem Management und den für die Überwachung Verantwortlichen sowie </a:t>
            </a:r>
          </a:p>
          <a:p>
            <a:pPr lvl="0">
              <a:spcBef>
                <a:spcPts val="300"/>
              </a:spcBef>
              <a:spcAft>
                <a:spcPts val="300"/>
              </a:spcAft>
            </a:pPr>
            <a:r>
              <a:rPr lang="de-DE" sz="1600" b="0" dirty="0">
                <a:latin typeface="Century Gothic" panose="020B0502020202020204" pitchFamily="34" charset="0"/>
              </a:rPr>
              <a:t>mit externen Stellen </a:t>
            </a:r>
          </a:p>
          <a:p>
            <a:pPr marL="0" indent="0">
              <a:spcBef>
                <a:spcPts val="300"/>
              </a:spcBef>
              <a:spcAft>
                <a:spcPts val="600"/>
              </a:spcAft>
              <a:buNone/>
            </a:pPr>
            <a:r>
              <a:rPr lang="de-DE" sz="1600" b="0" dirty="0">
                <a:latin typeface="Century Gothic" panose="020B0502020202020204" pitchFamily="34" charset="0"/>
              </a:rPr>
              <a:t>kommuniziert werden.</a:t>
            </a:r>
          </a:p>
          <a:p>
            <a:pPr marL="0" indent="0">
              <a:spcBef>
                <a:spcPts val="300"/>
              </a:spcBef>
              <a:spcAft>
                <a:spcPts val="300"/>
              </a:spcAft>
              <a:buNone/>
            </a:pPr>
            <a:r>
              <a:rPr lang="de-DE" sz="1600" b="0" dirty="0">
                <a:latin typeface="Century Gothic" panose="020B0502020202020204" pitchFamily="34" charset="0"/>
              </a:rPr>
              <a:t>Dabei können in größeren Einheiten </a:t>
            </a:r>
            <a:r>
              <a:rPr lang="de-DE" sz="1600" dirty="0">
                <a:latin typeface="Century Gothic" panose="020B0502020202020204" pitchFamily="34" charset="0"/>
              </a:rPr>
              <a:t>Informationen aus Handbüchern </a:t>
            </a:r>
            <a:r>
              <a:rPr lang="de-DE" sz="1600" b="0" dirty="0">
                <a:latin typeface="Century Gothic" panose="020B0502020202020204" pitchFamily="34" charset="0"/>
              </a:rPr>
              <a:t>zu allgemeinen Organisations-regelungen und Rechnungslegung (z. B. Prozessbeschreibungen, Bilanzierungsrichtlinien, Kontenpläne) herangezogen werden.</a:t>
            </a: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5.7.4.8 Erhalt von Erstinformationen anhand eines Fragebogens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D5CAF656-50CB-433E-A01A-577CC5691C9A}"/>
              </a:ext>
            </a:extLst>
          </p:cNvPr>
          <p:cNvSpPr>
            <a:spLocks noChangeArrowheads="1"/>
          </p:cNvSpPr>
          <p:nvPr/>
        </p:nvSpPr>
        <p:spPr bwMode="auto">
          <a:xfrm>
            <a:off x="1001776" y="5929535"/>
            <a:ext cx="227337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9]</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A109-111</a:t>
            </a:r>
          </a:p>
          <a:p>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10]</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A113</a:t>
            </a:r>
          </a:p>
        </p:txBody>
      </p:sp>
    </p:spTree>
    <p:extLst>
      <p:ext uri="{BB962C8B-B14F-4D97-AF65-F5344CB8AC3E}">
        <p14:creationId xmlns:p14="http://schemas.microsoft.com/office/powerpoint/2010/main" val="2762819579"/>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18E1CEA7-69E9-4234-86AD-EC7D6E907280}"/>
              </a:ext>
            </a:extLst>
          </p:cNvPr>
          <p:cNvSpPr txBox="1">
            <a:spLocks/>
          </p:cNvSpPr>
          <p:nvPr/>
        </p:nvSpPr>
        <p:spPr bwMode="auto">
          <a:xfrm>
            <a:off x="1054800" y="981076"/>
            <a:ext cx="10801350" cy="422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1.1.8 Abschließende Prüfungshandlungen </a:t>
            </a:r>
          </a:p>
        </p:txBody>
      </p:sp>
      <p:sp>
        <p:nvSpPr>
          <p:cNvPr id="33" name="Abgerundetes Rechteck 32">
            <a:extLst>
              <a:ext uri="{FF2B5EF4-FFF2-40B4-BE49-F238E27FC236}">
                <a16:creationId xmlns:a16="http://schemas.microsoft.com/office/drawing/2014/main" id="{427EAE1B-805E-473A-BDD3-26D62A54C670}"/>
              </a:ext>
            </a:extLst>
          </p:cNvPr>
          <p:cNvSpPr/>
          <p:nvPr/>
        </p:nvSpPr>
        <p:spPr>
          <a:xfrm>
            <a:off x="1069033" y="5588917"/>
            <a:ext cx="10067527" cy="360363"/>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ts val="300"/>
              </a:spcBef>
              <a:spcAft>
                <a:spcPts val="300"/>
              </a:spcAft>
              <a:defRPr/>
            </a:pPr>
            <a:r>
              <a:rPr lang="de-DE" sz="1400" dirty="0">
                <a:solidFill>
                  <a:schemeClr val="tx1"/>
                </a:solidFill>
                <a:latin typeface="Century Gothic" panose="020B0502020202020204" pitchFamily="34" charset="0"/>
              </a:rPr>
              <a:t>Teilschritt 8.8.: </a:t>
            </a:r>
            <a:r>
              <a:rPr lang="de-DE" altLang="de-DE" sz="1400" dirty="0">
                <a:solidFill>
                  <a:schemeClr val="tx1"/>
                </a:solidFill>
                <a:latin typeface="Century Gothic" panose="020B0502020202020204" pitchFamily="34" charset="0"/>
                <a:ea typeface="Verdana" panose="020B0604030504040204" pitchFamily="34" charset="0"/>
                <a:cs typeface="Verdana" panose="020B0604030504040204" pitchFamily="34" charset="0"/>
              </a:rPr>
              <a:t>NEU: Beurteilung der Kommunikation mit den Aufsichtsorganen</a:t>
            </a:r>
          </a:p>
        </p:txBody>
      </p:sp>
      <p:pic>
        <p:nvPicPr>
          <p:cNvPr id="117767" name="Grafik 9">
            <a:extLst>
              <a:ext uri="{FF2B5EF4-FFF2-40B4-BE49-F238E27FC236}">
                <a16:creationId xmlns:a16="http://schemas.microsoft.com/office/drawing/2014/main" id="{8EB3306E-5983-4736-A8EE-F1C4D5DC6E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Abgerundetes Rechteck 14">
            <a:extLst>
              <a:ext uri="{FF2B5EF4-FFF2-40B4-BE49-F238E27FC236}">
                <a16:creationId xmlns:a16="http://schemas.microsoft.com/office/drawing/2014/main" id="{0042DA25-C708-4B3D-872D-33AE0E20137A}"/>
              </a:ext>
            </a:extLst>
          </p:cNvPr>
          <p:cNvSpPr/>
          <p:nvPr/>
        </p:nvSpPr>
        <p:spPr>
          <a:xfrm>
            <a:off x="1069033" y="5028530"/>
            <a:ext cx="10067527" cy="422275"/>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ts val="300"/>
              </a:spcBef>
              <a:spcAft>
                <a:spcPts val="0"/>
              </a:spcAft>
              <a:tabLst>
                <a:tab pos="1252538" algn="l"/>
              </a:tabLst>
              <a:defRPr/>
            </a:pPr>
            <a:r>
              <a:rPr lang="de-DE" sz="1400" dirty="0">
                <a:solidFill>
                  <a:schemeClr val="tx1"/>
                </a:solidFill>
                <a:latin typeface="Century Gothic" panose="020B0502020202020204" pitchFamily="34" charset="0"/>
              </a:rPr>
              <a:t>Teilschritt 8.7.: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Ereignisse nach dem Abschlussstichtag (vgl. </a:t>
            </a:r>
            <a:r>
              <a:rPr lang="de-DE" altLang="de-DE" sz="1400" dirty="0">
                <a:solidFill>
                  <a:srgbClr val="FF0000"/>
                </a:solidFill>
                <a:latin typeface="Century Gothic" panose="020B0502020202020204" pitchFamily="34" charset="0"/>
                <a:ea typeface="Verdana" panose="020B0604030504040204" pitchFamily="34" charset="0"/>
                <a:cs typeface="Verdana" panose="020B0604030504040204" pitchFamily="34" charset="0"/>
              </a:rPr>
              <a:t>ISA [DE] 560</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 nachträgliche Ereignisse</a:t>
            </a:r>
          </a:p>
        </p:txBody>
      </p:sp>
      <p:cxnSp>
        <p:nvCxnSpPr>
          <p:cNvPr id="30" name="Gerade Verbindung mit Pfeil 29">
            <a:extLst>
              <a:ext uri="{FF2B5EF4-FFF2-40B4-BE49-F238E27FC236}">
                <a16:creationId xmlns:a16="http://schemas.microsoft.com/office/drawing/2014/main" id="{953C3271-1853-46B8-9C6B-1C609EDA4A38}"/>
              </a:ext>
            </a:extLst>
          </p:cNvPr>
          <p:cNvCxnSpPr>
            <a:cxnSpLocks/>
            <a:stCxn id="14" idx="2"/>
            <a:endCxn id="15" idx="0"/>
          </p:cNvCxnSpPr>
          <p:nvPr/>
        </p:nvCxnSpPr>
        <p:spPr>
          <a:xfrm>
            <a:off x="6102797" y="4833267"/>
            <a:ext cx="0" cy="19526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Abgerundetes Rechteck 13">
            <a:extLst>
              <a:ext uri="{FF2B5EF4-FFF2-40B4-BE49-F238E27FC236}">
                <a16:creationId xmlns:a16="http://schemas.microsoft.com/office/drawing/2014/main" id="{9D194B5F-1DD0-4B4C-8B1D-6F2353572656}"/>
              </a:ext>
            </a:extLst>
          </p:cNvPr>
          <p:cNvSpPr/>
          <p:nvPr/>
        </p:nvSpPr>
        <p:spPr>
          <a:xfrm>
            <a:off x="1069033" y="4472905"/>
            <a:ext cx="10067527" cy="360362"/>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ts val="300"/>
              </a:spcBef>
              <a:spcAft>
                <a:spcPts val="300"/>
              </a:spcAft>
              <a:defRPr/>
            </a:pPr>
            <a:r>
              <a:rPr lang="de-DE" sz="1400" dirty="0">
                <a:solidFill>
                  <a:schemeClr val="tx1"/>
                </a:solidFill>
                <a:latin typeface="Century Gothic" panose="020B0502020202020204" pitchFamily="34" charset="0"/>
              </a:rPr>
              <a:t>Teilschritt 8.6.: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Vollständigkeitserklärung</a:t>
            </a:r>
          </a:p>
        </p:txBody>
      </p:sp>
      <p:cxnSp>
        <p:nvCxnSpPr>
          <p:cNvPr id="27" name="Gerade Verbindung mit Pfeil 26">
            <a:extLst>
              <a:ext uri="{FF2B5EF4-FFF2-40B4-BE49-F238E27FC236}">
                <a16:creationId xmlns:a16="http://schemas.microsoft.com/office/drawing/2014/main" id="{F3C3FD21-DE22-459E-AC21-CC99CD0D77E8}"/>
              </a:ext>
            </a:extLst>
          </p:cNvPr>
          <p:cNvCxnSpPr>
            <a:cxnSpLocks/>
            <a:stCxn id="13" idx="2"/>
            <a:endCxn id="14" idx="0"/>
          </p:cNvCxnSpPr>
          <p:nvPr/>
        </p:nvCxnSpPr>
        <p:spPr>
          <a:xfrm>
            <a:off x="6102797" y="4252242"/>
            <a:ext cx="0" cy="22066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Abgerundetes Rechteck 12">
            <a:extLst>
              <a:ext uri="{FF2B5EF4-FFF2-40B4-BE49-F238E27FC236}">
                <a16:creationId xmlns:a16="http://schemas.microsoft.com/office/drawing/2014/main" id="{EEEB3EF3-B4E0-45E4-92B4-14C5E9937031}"/>
              </a:ext>
            </a:extLst>
          </p:cNvPr>
          <p:cNvSpPr/>
          <p:nvPr/>
        </p:nvSpPr>
        <p:spPr>
          <a:xfrm>
            <a:off x="1069033" y="3891880"/>
            <a:ext cx="10067527" cy="360362"/>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ts val="300"/>
              </a:spcBef>
              <a:spcAft>
                <a:spcPts val="300"/>
              </a:spcAft>
              <a:defRPr/>
            </a:pPr>
            <a:r>
              <a:rPr lang="de-DE" sz="1400" dirty="0">
                <a:solidFill>
                  <a:schemeClr val="tx1"/>
                </a:solidFill>
                <a:latin typeface="Century Gothic" panose="020B0502020202020204" pitchFamily="34" charset="0"/>
              </a:rPr>
              <a:t>Teilschritt 8.5.: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Beurteilung der nicht korrigierten Prüfungsdifferenzen</a:t>
            </a:r>
          </a:p>
        </p:txBody>
      </p:sp>
      <p:cxnSp>
        <p:nvCxnSpPr>
          <p:cNvPr id="24" name="Gerade Verbindung mit Pfeil 23">
            <a:extLst>
              <a:ext uri="{FF2B5EF4-FFF2-40B4-BE49-F238E27FC236}">
                <a16:creationId xmlns:a16="http://schemas.microsoft.com/office/drawing/2014/main" id="{DAF0A7E4-D71A-4BD7-B63A-5BF1E5ABAE99}"/>
              </a:ext>
            </a:extLst>
          </p:cNvPr>
          <p:cNvCxnSpPr>
            <a:cxnSpLocks/>
            <a:stCxn id="12" idx="2"/>
            <a:endCxn id="13" idx="0"/>
          </p:cNvCxnSpPr>
          <p:nvPr/>
        </p:nvCxnSpPr>
        <p:spPr>
          <a:xfrm>
            <a:off x="6102797" y="3642642"/>
            <a:ext cx="0" cy="24923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Abgerundetes Rechteck 11">
            <a:extLst>
              <a:ext uri="{FF2B5EF4-FFF2-40B4-BE49-F238E27FC236}">
                <a16:creationId xmlns:a16="http://schemas.microsoft.com/office/drawing/2014/main" id="{BD51BE21-995C-4EF5-9747-FA552D762F26}"/>
              </a:ext>
            </a:extLst>
          </p:cNvPr>
          <p:cNvSpPr/>
          <p:nvPr/>
        </p:nvSpPr>
        <p:spPr>
          <a:xfrm>
            <a:off x="1069033" y="3282280"/>
            <a:ext cx="10067527" cy="360362"/>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ts val="300"/>
              </a:spcBef>
              <a:spcAft>
                <a:spcPts val="300"/>
              </a:spcAft>
              <a:defRPr/>
            </a:pPr>
            <a:r>
              <a:rPr lang="de-DE" sz="1400" dirty="0">
                <a:solidFill>
                  <a:schemeClr val="tx1"/>
                </a:solidFill>
                <a:latin typeface="Century Gothic" panose="020B0502020202020204" pitchFamily="34" charset="0"/>
              </a:rPr>
              <a:t>Teilschritt 8.4.: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Abschließende Durchsicht Protokolle</a:t>
            </a:r>
          </a:p>
        </p:txBody>
      </p:sp>
      <p:cxnSp>
        <p:nvCxnSpPr>
          <p:cNvPr id="21" name="Gerade Verbindung mit Pfeil 20">
            <a:extLst>
              <a:ext uri="{FF2B5EF4-FFF2-40B4-BE49-F238E27FC236}">
                <a16:creationId xmlns:a16="http://schemas.microsoft.com/office/drawing/2014/main" id="{098F3036-2337-4428-A2B1-34B2EC0C685D}"/>
              </a:ext>
            </a:extLst>
          </p:cNvPr>
          <p:cNvCxnSpPr>
            <a:cxnSpLocks/>
            <a:stCxn id="11" idx="2"/>
            <a:endCxn id="12" idx="0"/>
          </p:cNvCxnSpPr>
          <p:nvPr/>
        </p:nvCxnSpPr>
        <p:spPr>
          <a:xfrm>
            <a:off x="6102797" y="3042567"/>
            <a:ext cx="0" cy="23971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Abgerundetes Rechteck 10">
            <a:extLst>
              <a:ext uri="{FF2B5EF4-FFF2-40B4-BE49-F238E27FC236}">
                <a16:creationId xmlns:a16="http://schemas.microsoft.com/office/drawing/2014/main" id="{A252061C-68FC-46D6-9D8D-BFF624123E61}"/>
              </a:ext>
            </a:extLst>
          </p:cNvPr>
          <p:cNvSpPr/>
          <p:nvPr/>
        </p:nvSpPr>
        <p:spPr>
          <a:xfrm>
            <a:off x="1069033" y="2683792"/>
            <a:ext cx="10067527" cy="358775"/>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257300" indent="-1257300" eaLnBrk="1" hangingPunct="1">
              <a:spcBef>
                <a:spcPts val="0"/>
              </a:spcBef>
              <a:defRPr/>
            </a:pPr>
            <a:r>
              <a:rPr lang="de-DE" sz="1400" dirty="0">
                <a:solidFill>
                  <a:schemeClr val="tx1"/>
                </a:solidFill>
                <a:latin typeface="Century Gothic" panose="020B0502020202020204" pitchFamily="34" charset="0"/>
              </a:rPr>
              <a:t>Teilschritt 8.3.: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(ggf.) Aktualisierung Wesentlichkeitsgrenze und Risikoeinschätzung</a:t>
            </a:r>
          </a:p>
        </p:txBody>
      </p:sp>
      <p:cxnSp>
        <p:nvCxnSpPr>
          <p:cNvPr id="17" name="Gerade Verbindung mit Pfeil 16">
            <a:extLst>
              <a:ext uri="{FF2B5EF4-FFF2-40B4-BE49-F238E27FC236}">
                <a16:creationId xmlns:a16="http://schemas.microsoft.com/office/drawing/2014/main" id="{98DA2A0C-2746-46BB-926D-7B228E2878EC}"/>
              </a:ext>
            </a:extLst>
          </p:cNvPr>
          <p:cNvCxnSpPr>
            <a:cxnSpLocks/>
            <a:stCxn id="9" idx="2"/>
            <a:endCxn id="11" idx="0"/>
          </p:cNvCxnSpPr>
          <p:nvPr/>
        </p:nvCxnSpPr>
        <p:spPr>
          <a:xfrm>
            <a:off x="6102797" y="2463130"/>
            <a:ext cx="0" cy="22066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Abgerundetes Rechteck 8">
            <a:extLst>
              <a:ext uri="{FF2B5EF4-FFF2-40B4-BE49-F238E27FC236}">
                <a16:creationId xmlns:a16="http://schemas.microsoft.com/office/drawing/2014/main" id="{E719C7F5-C433-4B49-B8A8-8774A8CD229A}"/>
              </a:ext>
            </a:extLst>
          </p:cNvPr>
          <p:cNvSpPr/>
          <p:nvPr/>
        </p:nvSpPr>
        <p:spPr>
          <a:xfrm>
            <a:off x="1069033" y="2104355"/>
            <a:ext cx="10067527" cy="358775"/>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257300" indent="-1257300" eaLnBrk="1" hangingPunct="1">
              <a:spcBef>
                <a:spcPts val="0"/>
              </a:spcBef>
              <a:defRPr/>
            </a:pPr>
            <a:r>
              <a:rPr lang="de-DE" sz="1400" dirty="0">
                <a:solidFill>
                  <a:schemeClr val="tx1"/>
                </a:solidFill>
                <a:latin typeface="Century Gothic" panose="020B0502020202020204" pitchFamily="34" charset="0"/>
              </a:rPr>
              <a:t>Teilschritt 8.2.: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Abschließende Abstimmarbeiten</a:t>
            </a:r>
          </a:p>
        </p:txBody>
      </p:sp>
      <p:cxnSp>
        <p:nvCxnSpPr>
          <p:cNvPr id="5" name="Gerade Verbindung mit Pfeil 4">
            <a:extLst>
              <a:ext uri="{FF2B5EF4-FFF2-40B4-BE49-F238E27FC236}">
                <a16:creationId xmlns:a16="http://schemas.microsoft.com/office/drawing/2014/main" id="{6F5562C8-56DE-4211-8390-7F1A60AB0DCE}"/>
              </a:ext>
            </a:extLst>
          </p:cNvPr>
          <p:cNvCxnSpPr>
            <a:cxnSpLocks/>
            <a:endCxn id="9" idx="0"/>
          </p:cNvCxnSpPr>
          <p:nvPr/>
        </p:nvCxnSpPr>
        <p:spPr>
          <a:xfrm>
            <a:off x="6102797" y="1880517"/>
            <a:ext cx="0" cy="22383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 name="Abgerundetes Rechteck 2">
            <a:extLst>
              <a:ext uri="{FF2B5EF4-FFF2-40B4-BE49-F238E27FC236}">
                <a16:creationId xmlns:a16="http://schemas.microsoft.com/office/drawing/2014/main" id="{B860016B-AB9C-4CDF-8811-D0C9ACA3CABA}"/>
              </a:ext>
            </a:extLst>
          </p:cNvPr>
          <p:cNvSpPr/>
          <p:nvPr/>
        </p:nvSpPr>
        <p:spPr>
          <a:xfrm>
            <a:off x="1069033" y="1521147"/>
            <a:ext cx="10067527" cy="360362"/>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257300" indent="-1257300" eaLnBrk="1" hangingPunct="1">
              <a:spcBef>
                <a:spcPts val="0"/>
              </a:spcBef>
              <a:defRPr/>
            </a:pPr>
            <a:r>
              <a:rPr lang="de-DE" sz="1400" dirty="0">
                <a:solidFill>
                  <a:schemeClr val="tx1"/>
                </a:solidFill>
                <a:latin typeface="Century Gothic" panose="020B0502020202020204" pitchFamily="34" charset="0"/>
              </a:rPr>
              <a:t>Teilschritt 8.1.: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Prüfung Anhang und Lagebericht (IDW PS 350 n.F. (10.2021))</a:t>
            </a:r>
            <a:r>
              <a:rPr lang="de-DE" sz="1400" b="0" dirty="0">
                <a:solidFill>
                  <a:schemeClr val="tx1"/>
                </a:solidFill>
                <a:latin typeface="Century Gothic" panose="020B0502020202020204" pitchFamily="34" charset="0"/>
              </a:rPr>
              <a:t>  </a:t>
            </a:r>
          </a:p>
        </p:txBody>
      </p:sp>
      <p:sp>
        <p:nvSpPr>
          <p:cNvPr id="29" name="Textfeld 1">
            <a:extLst>
              <a:ext uri="{FF2B5EF4-FFF2-40B4-BE49-F238E27FC236}">
                <a16:creationId xmlns:a16="http://schemas.microsoft.com/office/drawing/2014/main" id="{C34868DD-0B20-463A-A8C1-A1F825560E9B}"/>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23" name="Textfeld 22">
            <a:extLst>
              <a:ext uri="{FF2B5EF4-FFF2-40B4-BE49-F238E27FC236}">
                <a16:creationId xmlns:a16="http://schemas.microsoft.com/office/drawing/2014/main" id="{F831C984-62E8-4D52-A72E-1D34EA4B6D49}"/>
              </a:ext>
            </a:extLst>
          </p:cNvPr>
          <p:cNvSpPr txBox="1"/>
          <p:nvPr/>
        </p:nvSpPr>
        <p:spPr>
          <a:xfrm>
            <a:off x="11534700" y="5661248"/>
            <a:ext cx="323165" cy="648072"/>
          </a:xfrm>
          <a:prstGeom prst="rect">
            <a:avLst/>
          </a:prstGeom>
          <a:noFill/>
        </p:spPr>
        <p:txBody>
          <a:bodyPr vert="vert270" wrap="square">
            <a:spAutoFit/>
          </a:bodyPr>
          <a:lstStyle/>
          <a:p>
            <a:pPr eaLnBrk="1" hangingPunct="1">
              <a:defRPr/>
            </a:pPr>
            <a:r>
              <a:rPr lang="de-DE" sz="900" dirty="0">
                <a:solidFill>
                  <a:srgbClr val="CCECFF"/>
                </a:solidFill>
                <a:highlight>
                  <a:srgbClr val="CCECFF"/>
                </a:highlight>
                <a:latin typeface="Century Gothic" panose="020B0502020202020204" pitchFamily="34" charset="0"/>
                <a:cs typeface="Arial" charset="0"/>
              </a:rPr>
              <a:t>05/2025</a:t>
            </a:r>
          </a:p>
        </p:txBody>
      </p:sp>
    </p:spTree>
    <p:extLst>
      <p:ext uri="{BB962C8B-B14F-4D97-AF65-F5344CB8AC3E}">
        <p14:creationId xmlns:p14="http://schemas.microsoft.com/office/powerpoint/2010/main" val="3156207156"/>
      </p:ext>
    </p:extLst>
  </p:cSld>
  <p:clrMapOvr>
    <a:masterClrMapping/>
  </p:clrMapOvr>
  <p:transition spd="slow"/>
</p:sld>
</file>

<file path=ppt/slides/slide2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5.7.4.8 Erhalt von Erstinformationen anhand eines Fragebogens;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hteck 1">
            <a:extLst>
              <a:ext uri="{FF2B5EF4-FFF2-40B4-BE49-F238E27FC236}">
                <a16:creationId xmlns:a16="http://schemas.microsoft.com/office/drawing/2014/main" id="{B9CE219B-E428-4C58-BD06-B82E4A342EBF}"/>
              </a:ext>
            </a:extLst>
          </p:cNvPr>
          <p:cNvSpPr/>
          <p:nvPr/>
        </p:nvSpPr>
        <p:spPr>
          <a:xfrm>
            <a:off x="1054800" y="1418400"/>
            <a:ext cx="6096000" cy="3185487"/>
          </a:xfrm>
          <a:prstGeom prst="rect">
            <a:avLst/>
          </a:prstGeom>
          <a:solidFill>
            <a:srgbClr val="F2DBDB"/>
          </a:solidFill>
          <a:ln>
            <a:solidFill>
              <a:srgbClr val="AF3F3F"/>
            </a:solidFill>
          </a:ln>
        </p:spPr>
        <p:txBody>
          <a:bodyPr>
            <a:spAutoFit/>
          </a:bodyPr>
          <a:lstStyle/>
          <a:p>
            <a:pPr marL="539750" indent="-539750">
              <a:spcBef>
                <a:spcPts val="300"/>
              </a:spcBef>
              <a:spcAft>
                <a:spcPts val="300"/>
              </a:spcAft>
            </a:pPr>
            <a:r>
              <a:rPr lang="de-DE" dirty="0">
                <a:latin typeface="Century Gothic" panose="020B0502020202020204" pitchFamily="34" charset="0"/>
                <a:ea typeface="Times New Roman" panose="02020603050405020304" pitchFamily="18" charset="0"/>
                <a:cs typeface="Times New Roman" panose="02020603050405020304" pitchFamily="18" charset="0"/>
              </a:rPr>
              <a:t>Hinweis:</a:t>
            </a:r>
          </a:p>
          <a:p>
            <a:pPr>
              <a:spcBef>
                <a:spcPts val="300"/>
              </a:spcBef>
              <a:spcAft>
                <a:spcPts val="30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Bei </a:t>
            </a:r>
            <a:r>
              <a:rPr lang="de-DE" dirty="0">
                <a:latin typeface="Century Gothic" panose="020B0502020202020204" pitchFamily="34" charset="0"/>
                <a:ea typeface="Times New Roman" panose="02020603050405020304" pitchFamily="18" charset="0"/>
                <a:cs typeface="Times New Roman" panose="02020603050405020304" pitchFamily="18" charset="0"/>
              </a:rPr>
              <a:t>kleineren Unternehmen </a:t>
            </a:r>
            <a:r>
              <a:rPr lang="de-DE" b="0" dirty="0">
                <a:latin typeface="Century Gothic" panose="020B0502020202020204" pitchFamily="34" charset="0"/>
                <a:ea typeface="Times New Roman" panose="02020603050405020304" pitchFamily="18" charset="0"/>
                <a:cs typeface="Times New Roman" panose="02020603050405020304" pitchFamily="18" charset="0"/>
              </a:rPr>
              <a:t>kann die Kommunikation aufgrund einer</a:t>
            </a:r>
          </a:p>
          <a:p>
            <a:pPr marL="285750" indent="-285750">
              <a:spcBef>
                <a:spcPts val="300"/>
              </a:spcBef>
              <a:spcAft>
                <a:spcPts val="300"/>
              </a:spcAft>
              <a:buFont typeface="Arial" panose="020B0604020202020204" pitchFamily="34" charset="0"/>
              <a:buChar char="•"/>
            </a:pPr>
            <a:r>
              <a:rPr lang="de-DE" dirty="0">
                <a:latin typeface="Century Gothic" panose="020B0502020202020204" pitchFamily="34" charset="0"/>
                <a:ea typeface="Times New Roman" panose="02020603050405020304" pitchFamily="18" charset="0"/>
                <a:cs typeface="Times New Roman" panose="02020603050405020304" pitchFamily="18" charset="0"/>
              </a:rPr>
              <a:t>geringen Anzahl von Zuständigkeitsebenen </a:t>
            </a:r>
            <a:r>
              <a:rPr lang="de-DE" b="0" dirty="0">
                <a:latin typeface="Century Gothic" panose="020B0502020202020204" pitchFamily="34" charset="0"/>
                <a:ea typeface="Times New Roman" panose="02020603050405020304" pitchFamily="18" charset="0"/>
                <a:cs typeface="Times New Roman" panose="02020603050405020304" pitchFamily="18" charset="0"/>
              </a:rPr>
              <a:t>sowie</a:t>
            </a:r>
          </a:p>
          <a:p>
            <a:pPr marL="285750" indent="-285750">
              <a:spcBef>
                <a:spcPts val="300"/>
              </a:spcBef>
              <a:spcAft>
                <a:spcPts val="300"/>
              </a:spcAft>
              <a:buFont typeface="Arial" panose="020B0604020202020204" pitchFamily="34" charset="0"/>
              <a:buChar char="•"/>
            </a:pPr>
            <a:r>
              <a:rPr lang="de-DE" b="0" dirty="0">
                <a:latin typeface="Century Gothic" panose="020B0502020202020204" pitchFamily="34" charset="0"/>
                <a:ea typeface="Times New Roman" panose="02020603050405020304" pitchFamily="18" charset="0"/>
                <a:cs typeface="Times New Roman" panose="02020603050405020304" pitchFamily="18" charset="0"/>
              </a:rPr>
              <a:t>größerer </a:t>
            </a:r>
            <a:r>
              <a:rPr lang="de-DE" dirty="0">
                <a:latin typeface="Century Gothic" panose="020B0502020202020204" pitchFamily="34" charset="0"/>
                <a:ea typeface="Times New Roman" panose="02020603050405020304" pitchFamily="18" charset="0"/>
                <a:cs typeface="Times New Roman" panose="02020603050405020304" pitchFamily="18" charset="0"/>
              </a:rPr>
              <a:t>Sichtbarkeit und Verfügbarkeit des Managements</a:t>
            </a:r>
          </a:p>
          <a:p>
            <a:pPr>
              <a:spcBef>
                <a:spcPts val="300"/>
              </a:spcBef>
              <a:spcAft>
                <a:spcPts val="300"/>
              </a:spcAft>
            </a:pPr>
            <a:r>
              <a:rPr lang="de-DE" dirty="0">
                <a:latin typeface="Century Gothic" panose="020B0502020202020204" pitchFamily="34" charset="0"/>
                <a:ea typeface="Times New Roman" panose="02020603050405020304" pitchFamily="18" charset="0"/>
                <a:cs typeface="Times New Roman" panose="02020603050405020304" pitchFamily="18" charset="0"/>
              </a:rPr>
              <a:t>weniger strukturiert </a:t>
            </a:r>
            <a:r>
              <a:rPr lang="de-DE" b="0" dirty="0">
                <a:latin typeface="Century Gothic" panose="020B0502020202020204" pitchFamily="34" charset="0"/>
                <a:ea typeface="Times New Roman" panose="02020603050405020304" pitchFamily="18" charset="0"/>
                <a:cs typeface="Times New Roman" panose="02020603050405020304" pitchFamily="18" charset="0"/>
              </a:rPr>
              <a:t>sein. Formale Handbücher werden dort selten anzutreffen sein.</a:t>
            </a:r>
          </a:p>
          <a:p>
            <a:pPr>
              <a:spcBef>
                <a:spcPts val="300"/>
              </a:spcBef>
              <a:spcAft>
                <a:spcPts val="30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Allerdings erleichtern </a:t>
            </a:r>
            <a:r>
              <a:rPr lang="de-DE" dirty="0">
                <a:latin typeface="Century Gothic" panose="020B0502020202020204" pitchFamily="34" charset="0"/>
                <a:ea typeface="Times New Roman" panose="02020603050405020304" pitchFamily="18" charset="0"/>
                <a:cs typeface="Times New Roman" panose="02020603050405020304" pitchFamily="18" charset="0"/>
              </a:rPr>
              <a:t>offene und direkte Kommunikationskanäle </a:t>
            </a:r>
            <a:r>
              <a:rPr lang="de-DE" b="0" dirty="0">
                <a:latin typeface="Century Gothic" panose="020B0502020202020204" pitchFamily="34" charset="0"/>
                <a:ea typeface="Times New Roman" panose="02020603050405020304" pitchFamily="18" charset="0"/>
                <a:cs typeface="Times New Roman" panose="02020603050405020304" pitchFamily="18" charset="0"/>
              </a:rPr>
              <a:t>die Berichterstattung über </a:t>
            </a:r>
            <a:r>
              <a:rPr lang="de-DE" dirty="0">
                <a:latin typeface="Century Gothic" panose="020B0502020202020204" pitchFamily="34" charset="0"/>
                <a:ea typeface="Times New Roman" panose="02020603050405020304" pitchFamily="18" charset="0"/>
                <a:cs typeface="Times New Roman" panose="02020603050405020304" pitchFamily="18" charset="0"/>
              </a:rPr>
              <a:t>Ausnahmesituationen</a:t>
            </a:r>
            <a:r>
              <a:rPr lang="de-DE" b="0" dirty="0">
                <a:latin typeface="Century Gothic" panose="020B0502020202020204" pitchFamily="34" charset="0"/>
                <a:ea typeface="Times New Roman" panose="02020603050405020304" pitchFamily="18" charset="0"/>
                <a:cs typeface="Times New Roman" panose="02020603050405020304" pitchFamily="18" charset="0"/>
              </a:rPr>
              <a:t> und die Reaktion darauf.</a:t>
            </a:r>
            <a:r>
              <a:rPr lang="de-DE" altLang="de-DE"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lang="de-DE" altLang="de-DE"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16]</a:t>
            </a:r>
            <a:endParaRPr lang="de-DE" b="0" dirty="0">
              <a:effectLst/>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9" name="Rectangle 3">
            <a:extLst>
              <a:ext uri="{FF2B5EF4-FFF2-40B4-BE49-F238E27FC236}">
                <a16:creationId xmlns:a16="http://schemas.microsoft.com/office/drawing/2014/main" id="{46C7DAF8-AC9C-4C70-BCFC-44B3501C6F0F}"/>
              </a:ext>
            </a:extLst>
          </p:cNvPr>
          <p:cNvSpPr>
            <a:spLocks noChangeArrowheads="1"/>
          </p:cNvSpPr>
          <p:nvPr/>
        </p:nvSpPr>
        <p:spPr bwMode="auto">
          <a:xfrm>
            <a:off x="1001776" y="5983396"/>
            <a:ext cx="2042547"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16]</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A145</a:t>
            </a:r>
          </a:p>
        </p:txBody>
      </p:sp>
    </p:spTree>
    <p:extLst>
      <p:ext uri="{BB962C8B-B14F-4D97-AF65-F5344CB8AC3E}">
        <p14:creationId xmlns:p14="http://schemas.microsoft.com/office/powerpoint/2010/main" val="2734636701"/>
      </p:ext>
    </p:extLst>
  </p:cSld>
  <p:clrMapOvr>
    <a:masterClrMapping/>
  </p:clrMapOvr>
  <p:transition spd="slow"/>
</p:sld>
</file>

<file path=ppt/slides/slide2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5.7.4.9 Verständnisgewinnung „Informationssystem und Kommunikation“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3" name="Grafik 2">
            <a:extLst>
              <a:ext uri="{FF2B5EF4-FFF2-40B4-BE49-F238E27FC236}">
                <a16:creationId xmlns:a16="http://schemas.microsoft.com/office/drawing/2014/main" id="{8C222A09-0E01-4D21-9791-570CE4F5424A}"/>
              </a:ext>
            </a:extLst>
          </p:cNvPr>
          <p:cNvPicPr>
            <a:picLocks noChangeAspect="1"/>
          </p:cNvPicPr>
          <p:nvPr/>
        </p:nvPicPr>
        <p:blipFill>
          <a:blip r:embed="rId3"/>
          <a:stretch>
            <a:fillRect/>
          </a:stretch>
        </p:blipFill>
        <p:spPr>
          <a:xfrm>
            <a:off x="1487488" y="1531144"/>
            <a:ext cx="6912768" cy="4566616"/>
          </a:xfrm>
          <a:prstGeom prst="rect">
            <a:avLst/>
          </a:prstGeom>
        </p:spPr>
      </p:pic>
    </p:spTree>
    <p:extLst>
      <p:ext uri="{BB962C8B-B14F-4D97-AF65-F5344CB8AC3E}">
        <p14:creationId xmlns:p14="http://schemas.microsoft.com/office/powerpoint/2010/main" val="4162276308"/>
      </p:ext>
    </p:extLst>
  </p:cSld>
  <p:clrMapOvr>
    <a:masterClrMapping/>
  </p:clrMapOvr>
  <p:transition spd="slow"/>
</p:sld>
</file>

<file path=ppt/slides/slide2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10009752" cy="2316019"/>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600"/>
              </a:spcAft>
              <a:buNone/>
            </a:pPr>
            <a:r>
              <a:rPr lang="de-DE" sz="1600" b="0" dirty="0">
                <a:latin typeface="Century Gothic" panose="020B0502020202020204" pitchFamily="34" charset="0"/>
              </a:rPr>
              <a:t>Die „Verständnisgewinnung über die Kontrollaktivitäten“ beim Unternehmen ist die Komponente Nummer 5 und damit die Wichtigste, die in sämtlichen Prüfungsfällen gesondert und separat zu beurteilen ist.</a:t>
            </a:r>
            <a:br>
              <a:rPr lang="de-DE" sz="1600" b="0" dirty="0">
                <a:latin typeface="Century Gothic" panose="020B0502020202020204" pitchFamily="34" charset="0"/>
              </a:rPr>
            </a:br>
            <a:endParaRPr lang="de-DE" sz="1600" b="0" dirty="0">
              <a:latin typeface="Century Gothic" panose="020B0502020202020204" pitchFamily="34" charset="0"/>
            </a:endParaRPr>
          </a:p>
          <a:p>
            <a:pPr marL="0" indent="0">
              <a:spcBef>
                <a:spcPts val="300"/>
              </a:spcBef>
              <a:spcAft>
                <a:spcPts val="600"/>
              </a:spcAft>
              <a:buNone/>
            </a:pPr>
            <a:r>
              <a:rPr lang="de-DE" sz="1600" b="0" dirty="0">
                <a:latin typeface="Century Gothic" panose="020B0502020202020204" pitchFamily="34" charset="0"/>
              </a:rPr>
              <a:t>Die übrigen vier Komponenten, die als Gesamtbetrachtung qualitativ beurteilt werden können, wurden bereits an anderer Stelle fachlich eingehend behandelt.</a:t>
            </a:r>
          </a:p>
          <a:p>
            <a:pPr marL="0" indent="0">
              <a:spcBef>
                <a:spcPts val="300"/>
              </a:spcBef>
              <a:spcAft>
                <a:spcPts val="600"/>
              </a:spcAft>
              <a:buNone/>
            </a:pPr>
            <a:endParaRPr lang="de-DE" sz="1600" b="0" dirty="0">
              <a:latin typeface="Century Gothic" panose="020B0502020202020204" pitchFamily="34" charset="0"/>
            </a:endParaRPr>
          </a:p>
          <a:p>
            <a:pPr marL="0" indent="0">
              <a:spcBef>
                <a:spcPts val="300"/>
              </a:spcBef>
              <a:spcAft>
                <a:spcPts val="600"/>
              </a:spcAft>
              <a:buNone/>
            </a:pP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5.7.5 „Verständnisgewinnung über die Kontrollaktivitäten“ beim Unternehmen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graphicFrame>
        <p:nvGraphicFramePr>
          <p:cNvPr id="2" name="Tabelle 1">
            <a:extLst>
              <a:ext uri="{FF2B5EF4-FFF2-40B4-BE49-F238E27FC236}">
                <a16:creationId xmlns:a16="http://schemas.microsoft.com/office/drawing/2014/main" id="{CEBF5D4B-9548-4D51-BA41-E9519FC189D4}"/>
              </a:ext>
            </a:extLst>
          </p:cNvPr>
          <p:cNvGraphicFramePr>
            <a:graphicFrameLocks noGrp="1"/>
          </p:cNvGraphicFramePr>
          <p:nvPr>
            <p:extLst>
              <p:ext uri="{D42A27DB-BD31-4B8C-83A1-F6EECF244321}">
                <p14:modId xmlns:p14="http://schemas.microsoft.com/office/powerpoint/2010/main" val="233198616"/>
              </p:ext>
            </p:extLst>
          </p:nvPr>
        </p:nvGraphicFramePr>
        <p:xfrm>
          <a:off x="1054800" y="3212976"/>
          <a:ext cx="9145016" cy="1653540"/>
        </p:xfrm>
        <a:graphic>
          <a:graphicData uri="http://schemas.openxmlformats.org/drawingml/2006/table">
            <a:tbl>
              <a:tblPr firstRow="1" firstCol="1" bandRow="1"/>
              <a:tblGrid>
                <a:gridCol w="2984295">
                  <a:extLst>
                    <a:ext uri="{9D8B030D-6E8A-4147-A177-3AD203B41FA5}">
                      <a16:colId xmlns:a16="http://schemas.microsoft.com/office/drawing/2014/main" val="1812696047"/>
                    </a:ext>
                  </a:extLst>
                </a:gridCol>
                <a:gridCol w="6160721">
                  <a:extLst>
                    <a:ext uri="{9D8B030D-6E8A-4147-A177-3AD203B41FA5}">
                      <a16:colId xmlns:a16="http://schemas.microsoft.com/office/drawing/2014/main" val="205414342"/>
                    </a:ext>
                  </a:extLst>
                </a:gridCol>
              </a:tblGrid>
              <a:tr h="0">
                <a:tc>
                  <a:txBody>
                    <a:bodyPr/>
                    <a:lstStyle/>
                    <a:p>
                      <a:pPr marL="540385" lvl="0" algn="l">
                        <a:lnSpc>
                          <a:spcPct val="150000"/>
                        </a:lnSpc>
                        <a:spcBef>
                          <a:spcPts val="1200"/>
                        </a:spcBef>
                        <a:spcAft>
                          <a:spcPts val="1200"/>
                        </a:spcAft>
                      </a:pPr>
                      <a:r>
                        <a:rPr lang="de-DE" sz="1600" b="1">
                          <a:effectLst/>
                          <a:latin typeface="Century Gothic" panose="020B0502020202020204" pitchFamily="34" charset="0"/>
                          <a:ea typeface="Times New Roman" panose="02020603050405020304" pitchFamily="18" charset="0"/>
                          <a:cs typeface="Times New Roman" panose="02020603050405020304" pitchFamily="18" charset="0"/>
                        </a:rPr>
                        <a:t>Komponente Nr. 1</a:t>
                      </a:r>
                      <a:endParaRPr lang="de-DE" sz="16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6990" marR="46990" marT="46990" marB="469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540385" lvl="0" algn="l">
                        <a:lnSpc>
                          <a:spcPct val="150000"/>
                        </a:lnSpc>
                        <a:spcBef>
                          <a:spcPts val="1200"/>
                        </a:spcBef>
                        <a:spcAft>
                          <a:spcPts val="1200"/>
                        </a:spcAft>
                      </a:pPr>
                      <a:r>
                        <a:rPr lang="de-DE" sz="1600" dirty="0">
                          <a:effectLst/>
                          <a:latin typeface="Century Gothic" panose="020B0502020202020204" pitchFamily="34" charset="0"/>
                          <a:ea typeface="Times New Roman" panose="02020603050405020304" pitchFamily="18" charset="0"/>
                          <a:cs typeface="Times New Roman" panose="02020603050405020304" pitchFamily="18" charset="0"/>
                        </a:rPr>
                        <a:t>Kontrollumfeld des Unternehmens</a:t>
                      </a:r>
                    </a:p>
                  </a:txBody>
                  <a:tcPr marL="46990" marR="46990" marT="46990" marB="469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2465057"/>
                  </a:ext>
                </a:extLst>
              </a:tr>
              <a:tr h="0">
                <a:tc>
                  <a:txBody>
                    <a:bodyPr/>
                    <a:lstStyle/>
                    <a:p>
                      <a:pPr marL="540385" lvl="0" algn="l">
                        <a:lnSpc>
                          <a:spcPct val="150000"/>
                        </a:lnSpc>
                        <a:spcBef>
                          <a:spcPts val="1200"/>
                        </a:spcBef>
                        <a:spcAft>
                          <a:spcPts val="1200"/>
                        </a:spcAft>
                      </a:pPr>
                      <a:r>
                        <a:rPr lang="de-DE" sz="1600" b="1" dirty="0">
                          <a:effectLst/>
                          <a:latin typeface="Century Gothic" panose="020B0502020202020204" pitchFamily="34" charset="0"/>
                          <a:ea typeface="Times New Roman" panose="02020603050405020304" pitchFamily="18" charset="0"/>
                          <a:cs typeface="Times New Roman" panose="02020603050405020304" pitchFamily="18" charset="0"/>
                        </a:rPr>
                        <a:t>Komponente Nr. 2</a:t>
                      </a:r>
                      <a:endParaRPr lang="de-DE" sz="16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6990" marR="46990" marT="46990" marB="469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540385" lvl="0" algn="l">
                        <a:lnSpc>
                          <a:spcPct val="150000"/>
                        </a:lnSpc>
                        <a:spcBef>
                          <a:spcPts val="1200"/>
                        </a:spcBef>
                        <a:spcAft>
                          <a:spcPts val="1200"/>
                        </a:spcAft>
                      </a:pPr>
                      <a:r>
                        <a:rPr lang="de-DE" sz="1600">
                          <a:effectLst/>
                          <a:latin typeface="Century Gothic" panose="020B0502020202020204" pitchFamily="34" charset="0"/>
                          <a:ea typeface="Times New Roman" panose="02020603050405020304" pitchFamily="18" charset="0"/>
                          <a:cs typeface="Times New Roman" panose="02020603050405020304" pitchFamily="18" charset="0"/>
                        </a:rPr>
                        <a:t>Risikobeurteilungsprozess des Unternehmens</a:t>
                      </a:r>
                    </a:p>
                  </a:txBody>
                  <a:tcPr marL="46990" marR="46990" marT="46990" marB="469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3636875"/>
                  </a:ext>
                </a:extLst>
              </a:tr>
              <a:tr h="0">
                <a:tc>
                  <a:txBody>
                    <a:bodyPr/>
                    <a:lstStyle/>
                    <a:p>
                      <a:pPr marL="540385" lvl="0" algn="l">
                        <a:lnSpc>
                          <a:spcPct val="150000"/>
                        </a:lnSpc>
                        <a:spcBef>
                          <a:spcPts val="1200"/>
                        </a:spcBef>
                        <a:spcAft>
                          <a:spcPts val="1200"/>
                        </a:spcAft>
                      </a:pPr>
                      <a:r>
                        <a:rPr lang="de-DE" sz="1600" b="1" dirty="0">
                          <a:effectLst/>
                          <a:latin typeface="Century Gothic" panose="020B0502020202020204" pitchFamily="34" charset="0"/>
                          <a:ea typeface="Times New Roman" panose="02020603050405020304" pitchFamily="18" charset="0"/>
                          <a:cs typeface="Times New Roman" panose="02020603050405020304" pitchFamily="18" charset="0"/>
                        </a:rPr>
                        <a:t>Komponente Nr. 3</a:t>
                      </a:r>
                      <a:endParaRPr lang="de-DE" sz="16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540385" lvl="0" algn="l">
                        <a:lnSpc>
                          <a:spcPct val="150000"/>
                        </a:lnSpc>
                        <a:spcBef>
                          <a:spcPts val="1200"/>
                        </a:spcBef>
                        <a:spcAft>
                          <a:spcPts val="1200"/>
                        </a:spcAft>
                      </a:pPr>
                      <a:r>
                        <a:rPr lang="de-DE" sz="1600" dirty="0">
                          <a:effectLst/>
                          <a:latin typeface="Century Gothic" panose="020B0502020202020204" pitchFamily="34" charset="0"/>
                          <a:ea typeface="Times New Roman" panose="02020603050405020304" pitchFamily="18" charset="0"/>
                          <a:cs typeface="Times New Roman" panose="02020603050405020304" pitchFamily="18" charset="0"/>
                        </a:rPr>
                        <a:t>Prozess der Einheit zur Überwachung des IKS</a:t>
                      </a:r>
                    </a:p>
                  </a:txBody>
                  <a:tcPr marL="46990" marR="46990" marT="46990" marB="469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03256064"/>
                  </a:ext>
                </a:extLst>
              </a:tr>
              <a:tr h="0">
                <a:tc>
                  <a:txBody>
                    <a:bodyPr/>
                    <a:lstStyle/>
                    <a:p>
                      <a:pPr marL="540385" lvl="0" algn="l">
                        <a:lnSpc>
                          <a:spcPct val="150000"/>
                        </a:lnSpc>
                        <a:spcBef>
                          <a:spcPts val="1200"/>
                        </a:spcBef>
                        <a:spcAft>
                          <a:spcPts val="1200"/>
                        </a:spcAft>
                      </a:pPr>
                      <a:r>
                        <a:rPr lang="de-DE" sz="1600" b="1" dirty="0">
                          <a:effectLst/>
                          <a:latin typeface="Century Gothic" panose="020B0502020202020204" pitchFamily="34" charset="0"/>
                          <a:ea typeface="Times New Roman" panose="02020603050405020304" pitchFamily="18" charset="0"/>
                          <a:cs typeface="Times New Roman" panose="02020603050405020304" pitchFamily="18" charset="0"/>
                        </a:rPr>
                        <a:t>Komponente Nr. 4</a:t>
                      </a:r>
                      <a:endParaRPr lang="de-DE" sz="16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46990" marR="46990" marT="46990" marB="469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540385" lvl="0" algn="l">
                        <a:lnSpc>
                          <a:spcPct val="150000"/>
                        </a:lnSpc>
                        <a:spcBef>
                          <a:spcPts val="1200"/>
                        </a:spcBef>
                        <a:spcAft>
                          <a:spcPts val="1200"/>
                        </a:spcAft>
                      </a:pPr>
                      <a:r>
                        <a:rPr lang="de-DE" sz="1600" dirty="0">
                          <a:effectLst/>
                          <a:latin typeface="Century Gothic" panose="020B0502020202020204" pitchFamily="34" charset="0"/>
                          <a:ea typeface="Times New Roman" panose="02020603050405020304" pitchFamily="18" charset="0"/>
                          <a:cs typeface="Times New Roman" panose="02020603050405020304" pitchFamily="18" charset="0"/>
                        </a:rPr>
                        <a:t>Informationssystem und Kommunikation</a:t>
                      </a:r>
                    </a:p>
                  </a:txBody>
                  <a:tcPr marL="46990" marR="46990" marT="46990" marB="469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8716266"/>
                  </a:ext>
                </a:extLst>
              </a:tr>
            </a:tbl>
          </a:graphicData>
        </a:graphic>
      </p:graphicFrame>
    </p:spTree>
    <p:extLst>
      <p:ext uri="{BB962C8B-B14F-4D97-AF65-F5344CB8AC3E}">
        <p14:creationId xmlns:p14="http://schemas.microsoft.com/office/powerpoint/2010/main" val="1257334813"/>
      </p:ext>
    </p:extLst>
  </p:cSld>
  <p:clrMapOvr>
    <a:masterClrMapping/>
  </p:clrMapOvr>
  <p:transition spd="slow"/>
</p:sld>
</file>

<file path=ppt/slides/slide2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232200" cy="2769989"/>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latin typeface="Century Gothic" panose="020B0502020202020204" pitchFamily="34" charset="0"/>
              </a:rPr>
              <a:t>Der Abschlussprüfer hat im Rahmen der Verständnisgewinnung über die „Kontrollaktivitäten“ die </a:t>
            </a:r>
            <a:r>
              <a:rPr lang="de-DE" sz="1600" dirty="0">
                <a:latin typeface="Century Gothic" panose="020B0502020202020204" pitchFamily="34" charset="0"/>
              </a:rPr>
              <a:t>Kontrollen der Informationsverarbeitung </a:t>
            </a:r>
            <a:r>
              <a:rPr lang="de-DE" sz="1600" b="0" dirty="0">
                <a:latin typeface="Century Gothic" panose="020B0502020202020204" pitchFamily="34" charset="0"/>
              </a:rPr>
              <a:t>zu identifizieren.</a:t>
            </a:r>
          </a:p>
          <a:p>
            <a:pPr marL="361950" indent="0">
              <a:spcBef>
                <a:spcPts val="300"/>
              </a:spcBef>
              <a:spcAft>
                <a:spcPts val="300"/>
              </a:spcAft>
              <a:buNone/>
            </a:pPr>
            <a:r>
              <a:rPr lang="de-DE" sz="1600" b="0" dirty="0">
                <a:latin typeface="Century Gothic" panose="020B0502020202020204" pitchFamily="34" charset="0"/>
              </a:rPr>
              <a:t>„</a:t>
            </a:r>
            <a:r>
              <a:rPr lang="de-DE" sz="1600" i="1" dirty="0">
                <a:solidFill>
                  <a:srgbClr val="FF0000"/>
                </a:solidFill>
                <a:latin typeface="Century Gothic" panose="020B0502020202020204" pitchFamily="34" charset="0"/>
              </a:rPr>
              <a:t>Kontrollen der Informationsverarbeitung</a:t>
            </a:r>
            <a:r>
              <a:rPr lang="de-DE" sz="1600" b="0" dirty="0">
                <a:latin typeface="Century Gothic" panose="020B0502020202020204" pitchFamily="34" charset="0"/>
              </a:rPr>
              <a:t> =</a:t>
            </a:r>
          </a:p>
          <a:p>
            <a:pPr marL="809625" lvl="0" indent="-361950">
              <a:spcBef>
                <a:spcPts val="300"/>
              </a:spcBef>
              <a:spcAft>
                <a:spcPts val="300"/>
              </a:spcAft>
            </a:pPr>
            <a:r>
              <a:rPr lang="de-DE" sz="1600" i="1" dirty="0">
                <a:latin typeface="Century Gothic" panose="020B0502020202020204" pitchFamily="34" charset="0"/>
              </a:rPr>
              <a:t>Kontrollen</a:t>
            </a:r>
            <a:r>
              <a:rPr lang="de-DE" sz="1600" b="0" i="1" dirty="0">
                <a:latin typeface="Century Gothic" panose="020B0502020202020204" pitchFamily="34" charset="0"/>
              </a:rPr>
              <a:t> in Bezug auf die </a:t>
            </a:r>
            <a:r>
              <a:rPr lang="de-DE" sz="1600" i="1" dirty="0">
                <a:latin typeface="Century Gothic" panose="020B0502020202020204" pitchFamily="34" charset="0"/>
              </a:rPr>
              <a:t>Verarbeitung von Informationen</a:t>
            </a:r>
          </a:p>
          <a:p>
            <a:pPr marL="809625" lvl="0" indent="-361950">
              <a:spcBef>
                <a:spcPts val="300"/>
              </a:spcBef>
              <a:spcAft>
                <a:spcPts val="300"/>
              </a:spcAft>
            </a:pPr>
            <a:r>
              <a:rPr lang="de-DE" sz="1600" i="1" dirty="0">
                <a:latin typeface="Century Gothic" panose="020B0502020202020204" pitchFamily="34" charset="0"/>
              </a:rPr>
              <a:t>in IT-Anwendungen oder</a:t>
            </a:r>
          </a:p>
          <a:p>
            <a:pPr marL="809625" lvl="0" indent="-361950">
              <a:spcBef>
                <a:spcPts val="300"/>
              </a:spcBef>
              <a:spcAft>
                <a:spcPts val="300"/>
              </a:spcAft>
            </a:pPr>
            <a:r>
              <a:rPr lang="de-DE" sz="1600" i="1" dirty="0">
                <a:latin typeface="Century Gothic" panose="020B0502020202020204" pitchFamily="34" charset="0"/>
              </a:rPr>
              <a:t>manuelle Informationsprozesse </a:t>
            </a:r>
            <a:r>
              <a:rPr lang="de-DE" sz="1600" b="0" i="1" dirty="0">
                <a:latin typeface="Century Gothic" panose="020B0502020202020204" pitchFamily="34" charset="0"/>
              </a:rPr>
              <a:t>im Informationssystem der Einheit,</a:t>
            </a:r>
          </a:p>
          <a:p>
            <a:pPr marL="809625" lvl="0" indent="-361950">
              <a:spcBef>
                <a:spcPts val="300"/>
              </a:spcBef>
              <a:spcAft>
                <a:spcPts val="300"/>
              </a:spcAft>
            </a:pPr>
            <a:r>
              <a:rPr lang="de-DE" sz="1600" b="0" i="1" dirty="0">
                <a:latin typeface="Century Gothic" panose="020B0502020202020204" pitchFamily="34" charset="0"/>
              </a:rPr>
              <a:t>die </a:t>
            </a:r>
            <a:r>
              <a:rPr lang="de-DE" sz="1600" i="1" dirty="0">
                <a:latin typeface="Century Gothic" panose="020B0502020202020204" pitchFamily="34" charset="0"/>
              </a:rPr>
              <a:t>Risiken für die Integrität von Informationen </a:t>
            </a:r>
            <a:r>
              <a:rPr lang="de-DE" sz="1600" b="0" i="1" dirty="0">
                <a:latin typeface="Century Gothic" panose="020B0502020202020204" pitchFamily="34" charset="0"/>
              </a:rPr>
              <a:t>(d.h. die Vollständigkeit, Richtigkeit und Gültigkeit von Transaktionen und anderen Informationen)</a:t>
            </a:r>
          </a:p>
          <a:p>
            <a:pPr marL="809625" lvl="0" indent="-361950">
              <a:spcBef>
                <a:spcPts val="300"/>
              </a:spcBef>
              <a:spcAft>
                <a:spcPts val="300"/>
              </a:spcAft>
            </a:pPr>
            <a:r>
              <a:rPr lang="de-DE" sz="1600" i="1" dirty="0">
                <a:latin typeface="Century Gothic" panose="020B0502020202020204" pitchFamily="34" charset="0"/>
              </a:rPr>
              <a:t>direkt</a:t>
            </a:r>
            <a:r>
              <a:rPr lang="de-DE" sz="1600" b="0" i="1" dirty="0">
                <a:latin typeface="Century Gothic" panose="020B0502020202020204" pitchFamily="34" charset="0"/>
              </a:rPr>
              <a:t> behandeln.“</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17]</a:t>
            </a: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5.7.5.1 Der Fokus liegt auf den Kontrollen der Informationsverarbeitung</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D5CAF656-50CB-433E-A01A-577CC5691C9A}"/>
              </a:ext>
            </a:extLst>
          </p:cNvPr>
          <p:cNvSpPr>
            <a:spLocks noChangeArrowheads="1"/>
          </p:cNvSpPr>
          <p:nvPr/>
        </p:nvSpPr>
        <p:spPr bwMode="auto">
          <a:xfrm>
            <a:off x="1001776" y="5983396"/>
            <a:ext cx="2077813"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rPr>
              <a:t>17</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12 (e)</a:t>
            </a:r>
          </a:p>
        </p:txBody>
      </p:sp>
    </p:spTree>
    <p:extLst>
      <p:ext uri="{BB962C8B-B14F-4D97-AF65-F5344CB8AC3E}">
        <p14:creationId xmlns:p14="http://schemas.microsoft.com/office/powerpoint/2010/main" val="959308800"/>
      </p:ext>
    </p:extLst>
  </p:cSld>
  <p:clrMapOvr>
    <a:masterClrMapping/>
  </p:clrMapOvr>
  <p:transition spd="slow"/>
</p:sld>
</file>

<file path=ppt/slides/slide2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07487" y="1347305"/>
            <a:ext cx="10801350" cy="338554"/>
          </a:xfrm>
          <a:prstGeom prst="rect">
            <a:avLst/>
          </a:prstGeom>
        </p:spPr>
        <p:txBody>
          <a:bodyPr>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5.7.5.1 Der Fokus liegt auf den Kontrollen der Informationsverarbeitung,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D5CAF656-50CB-433E-A01A-577CC5691C9A}"/>
              </a:ext>
            </a:extLst>
          </p:cNvPr>
          <p:cNvSpPr>
            <a:spLocks noChangeArrowheads="1"/>
          </p:cNvSpPr>
          <p:nvPr/>
        </p:nvSpPr>
        <p:spPr bwMode="auto">
          <a:xfrm>
            <a:off x="1001776" y="5983396"/>
            <a:ext cx="2042547"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rPr>
              <a:t>18</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A148</a:t>
            </a:r>
          </a:p>
        </p:txBody>
      </p:sp>
      <p:sp>
        <p:nvSpPr>
          <p:cNvPr id="2" name="Rechteck 1">
            <a:extLst>
              <a:ext uri="{FF2B5EF4-FFF2-40B4-BE49-F238E27FC236}">
                <a16:creationId xmlns:a16="http://schemas.microsoft.com/office/drawing/2014/main" id="{B9CE219B-E428-4C58-BD06-B82E4A342EBF}"/>
              </a:ext>
            </a:extLst>
          </p:cNvPr>
          <p:cNvSpPr/>
          <p:nvPr/>
        </p:nvSpPr>
        <p:spPr>
          <a:xfrm>
            <a:off x="1054800" y="1504800"/>
            <a:ext cx="6705600" cy="2139047"/>
          </a:xfrm>
          <a:prstGeom prst="rect">
            <a:avLst/>
          </a:prstGeom>
          <a:solidFill>
            <a:srgbClr val="F2DBDB"/>
          </a:solidFill>
          <a:ln>
            <a:solidFill>
              <a:srgbClr val="AF3F3F"/>
            </a:solidFill>
          </a:ln>
        </p:spPr>
        <p:txBody>
          <a:bodyPr>
            <a:spAutoFit/>
          </a:bodyPr>
          <a:lstStyle/>
          <a:p>
            <a:pPr marL="539750" indent="-539750">
              <a:spcBef>
                <a:spcPts val="600"/>
              </a:spcBef>
              <a:spcAft>
                <a:spcPts val="600"/>
              </a:spcAft>
            </a:pPr>
            <a:r>
              <a:rPr lang="de-DE" dirty="0">
                <a:latin typeface="Century Gothic" panose="020B0502020202020204" pitchFamily="34" charset="0"/>
                <a:ea typeface="Times New Roman" panose="02020603050405020304" pitchFamily="18" charset="0"/>
                <a:cs typeface="Times New Roman" panose="02020603050405020304" pitchFamily="18" charset="0"/>
              </a:rPr>
              <a:t>Hinweis:</a:t>
            </a:r>
          </a:p>
          <a:p>
            <a:r>
              <a:rPr lang="de-DE" b="0" dirty="0">
                <a:latin typeface="Century Gothic" panose="020B0502020202020204" pitchFamily="34" charset="0"/>
              </a:rPr>
              <a:t>Der Abschlussprüfer ist </a:t>
            </a:r>
            <a:r>
              <a:rPr lang="de-DE" dirty="0">
                <a:solidFill>
                  <a:srgbClr val="FF0000"/>
                </a:solidFill>
                <a:latin typeface="Century Gothic" panose="020B0502020202020204" pitchFamily="34" charset="0"/>
              </a:rPr>
              <a:t>nicht verpflichtet</a:t>
            </a:r>
            <a:r>
              <a:rPr lang="de-DE" b="0" dirty="0">
                <a:latin typeface="Century Gothic" panose="020B0502020202020204" pitchFamily="34" charset="0"/>
              </a:rPr>
              <a:t>, </a:t>
            </a:r>
            <a:r>
              <a:rPr lang="de-DE" dirty="0">
                <a:latin typeface="Century Gothic" panose="020B0502020202020204" pitchFamily="34" charset="0"/>
              </a:rPr>
              <a:t>sämtliche Kontrollen der Informationsverarbeitung</a:t>
            </a:r>
            <a:r>
              <a:rPr lang="de-DE" b="0" dirty="0">
                <a:latin typeface="Century Gothic" panose="020B0502020202020204" pitchFamily="34" charset="0"/>
              </a:rPr>
              <a:t> bezogen auf bedeutsame Arten von</a:t>
            </a:r>
          </a:p>
          <a:p>
            <a:r>
              <a:rPr lang="de-DE" b="0" dirty="0">
                <a:latin typeface="Century Gothic" panose="020B0502020202020204" pitchFamily="34" charset="0"/>
              </a:rPr>
              <a:t> </a:t>
            </a:r>
          </a:p>
          <a:p>
            <a:pPr marL="285750" lvl="0" indent="-285750">
              <a:buFont typeface="Arial" panose="020B0604020202020204" pitchFamily="34" charset="0"/>
              <a:buChar char="•"/>
            </a:pPr>
            <a:r>
              <a:rPr lang="de-DE" b="0" dirty="0">
                <a:latin typeface="Century Gothic" panose="020B0502020202020204" pitchFamily="34" charset="0"/>
              </a:rPr>
              <a:t>Geschäftsvorfällen</a:t>
            </a:r>
          </a:p>
          <a:p>
            <a:pPr marL="285750" lvl="0" indent="-285750">
              <a:buFont typeface="Arial" panose="020B0604020202020204" pitchFamily="34" charset="0"/>
              <a:buChar char="•"/>
            </a:pPr>
            <a:r>
              <a:rPr lang="de-DE" b="0" dirty="0">
                <a:latin typeface="Century Gothic" panose="020B0502020202020204" pitchFamily="34" charset="0"/>
              </a:rPr>
              <a:t>Kontensalden und</a:t>
            </a:r>
          </a:p>
          <a:p>
            <a:pPr marL="285750" lvl="0" indent="-285750">
              <a:buFont typeface="Arial" panose="020B0604020202020204" pitchFamily="34" charset="0"/>
              <a:buChar char="•"/>
            </a:pPr>
            <a:r>
              <a:rPr lang="de-DE" b="0" dirty="0">
                <a:latin typeface="Century Gothic" panose="020B0502020202020204" pitchFamily="34" charset="0"/>
              </a:rPr>
              <a:t>Abschlussangaben</a:t>
            </a:r>
          </a:p>
          <a:p>
            <a:r>
              <a:rPr lang="de-DE" dirty="0">
                <a:latin typeface="Century Gothic" panose="020B0502020202020204" pitchFamily="34" charset="0"/>
              </a:rPr>
              <a:t>zu identifizieren und zu beurteilen.</a:t>
            </a:r>
            <a:r>
              <a:rPr lang="de-DE" altLang="de-DE"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lang="de-DE" altLang="de-DE"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18]</a:t>
            </a:r>
            <a:endParaRPr lang="de-DE" b="0" dirty="0">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3043727"/>
      </p:ext>
    </p:extLst>
  </p:cSld>
  <p:clrMapOvr>
    <a:masterClrMapping/>
  </p:clrMapOvr>
  <p:transition spd="slow"/>
</p:sld>
</file>

<file path=ppt/slides/slide2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145656" cy="1992853"/>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600"/>
              </a:spcAft>
              <a:buNone/>
            </a:pPr>
            <a:r>
              <a:rPr lang="de-DE" sz="1600" dirty="0">
                <a:latin typeface="Century Gothic" panose="020B0502020202020204" pitchFamily="34" charset="0"/>
              </a:rPr>
              <a:t>Ziel der Verständnisgewinnung </a:t>
            </a:r>
            <a:r>
              <a:rPr lang="de-DE" sz="1600" b="0" dirty="0">
                <a:latin typeface="Century Gothic" panose="020B0502020202020204" pitchFamily="34" charset="0"/>
              </a:rPr>
              <a:t>über diese Kontrollaktivitäten ist u.a.</a:t>
            </a:r>
          </a:p>
          <a:p>
            <a:pPr lvl="0">
              <a:spcBef>
                <a:spcPts val="300"/>
              </a:spcBef>
              <a:spcAft>
                <a:spcPts val="300"/>
              </a:spcAft>
            </a:pPr>
            <a:r>
              <a:rPr lang="de-DE" sz="1600" b="0" dirty="0">
                <a:latin typeface="Century Gothic" panose="020B0502020202020204" pitchFamily="34" charset="0"/>
              </a:rPr>
              <a:t>die </a:t>
            </a:r>
            <a:r>
              <a:rPr lang="de-DE" sz="1600" dirty="0">
                <a:latin typeface="Century Gothic" panose="020B0502020202020204" pitchFamily="34" charset="0"/>
              </a:rPr>
              <a:t>Verlässlichkeit des IKS </a:t>
            </a:r>
            <a:r>
              <a:rPr lang="de-DE" sz="1600" b="0" dirty="0">
                <a:latin typeface="Century Gothic" panose="020B0502020202020204" pitchFamily="34" charset="0"/>
              </a:rPr>
              <a:t>(soweit IT-gestützt) zu </a:t>
            </a:r>
            <a:r>
              <a:rPr lang="de-DE" sz="1600" dirty="0">
                <a:latin typeface="Century Gothic" panose="020B0502020202020204" pitchFamily="34" charset="0"/>
              </a:rPr>
              <a:t>würdigen</a:t>
            </a:r>
            <a:r>
              <a:rPr lang="de-DE" sz="1600" b="0" dirty="0">
                <a:latin typeface="Century Gothic" panose="020B0502020202020204" pitchFamily="34" charset="0"/>
              </a:rPr>
              <a:t>, ob es angemessen den</a:t>
            </a:r>
            <a:br>
              <a:rPr lang="de-DE" sz="1600" b="0" dirty="0">
                <a:latin typeface="Century Gothic" panose="020B0502020202020204" pitchFamily="34" charset="0"/>
              </a:rPr>
            </a:br>
            <a:r>
              <a:rPr lang="de-DE" sz="1600" b="0" dirty="0">
                <a:latin typeface="Century Gothic" panose="020B0502020202020204" pitchFamily="34" charset="0"/>
              </a:rPr>
              <a:t>Risiken wesentlicher falscher Darstellungen begegnet,</a:t>
            </a:r>
          </a:p>
          <a:p>
            <a:pPr lvl="0">
              <a:spcBef>
                <a:spcPts val="300"/>
              </a:spcBef>
              <a:spcAft>
                <a:spcPts val="300"/>
              </a:spcAft>
            </a:pPr>
            <a:r>
              <a:rPr lang="de-DE" sz="1600" dirty="0">
                <a:latin typeface="Century Gothic" panose="020B0502020202020204" pitchFamily="34" charset="0"/>
              </a:rPr>
              <a:t>Integrität der verwendeten Daten </a:t>
            </a:r>
            <a:r>
              <a:rPr lang="de-DE" sz="1600" b="0" dirty="0">
                <a:latin typeface="Century Gothic" panose="020B0502020202020204" pitchFamily="34" charset="0"/>
              </a:rPr>
              <a:t>für die Aufstellung des Abschlusses zu beurteilen</a:t>
            </a:r>
            <a:br>
              <a:rPr lang="de-DE" sz="1600" b="0" dirty="0">
                <a:latin typeface="Century Gothic" panose="020B0502020202020204" pitchFamily="34" charset="0"/>
              </a:rPr>
            </a:br>
            <a:r>
              <a:rPr lang="de-DE" sz="1600" b="0" dirty="0">
                <a:latin typeface="Century Gothic" panose="020B0502020202020204" pitchFamily="34" charset="0"/>
              </a:rPr>
              <a:t>(soweit aus dem Informationssystem entstammen),</a:t>
            </a:r>
          </a:p>
          <a:p>
            <a:pPr lvl="0">
              <a:spcBef>
                <a:spcPts val="300"/>
              </a:spcBef>
              <a:spcAft>
                <a:spcPts val="300"/>
              </a:spcAft>
            </a:pPr>
            <a:r>
              <a:rPr lang="de-DE" sz="1600" b="0" dirty="0">
                <a:latin typeface="Century Gothic" panose="020B0502020202020204" pitchFamily="34" charset="0"/>
              </a:rPr>
              <a:t>angemessene </a:t>
            </a:r>
            <a:r>
              <a:rPr lang="de-DE" sz="1600" dirty="0">
                <a:latin typeface="Century Gothic" panose="020B0502020202020204" pitchFamily="34" charset="0"/>
              </a:rPr>
              <a:t>Unterstützung einer effizienten Prüfung</a:t>
            </a:r>
            <a:r>
              <a:rPr lang="de-DE" sz="1600" b="0" dirty="0">
                <a:latin typeface="Century Gothic" panose="020B0502020202020204" pitchFamily="34" charset="0"/>
              </a:rPr>
              <a:t> durch die Nutzung implementierter</a:t>
            </a:r>
            <a:br>
              <a:rPr lang="de-DE" sz="1600" b="0" dirty="0">
                <a:latin typeface="Century Gothic" panose="020B0502020202020204" pitchFamily="34" charset="0"/>
              </a:rPr>
            </a:br>
            <a:r>
              <a:rPr lang="de-DE" sz="1600" b="0" dirty="0">
                <a:latin typeface="Century Gothic" panose="020B0502020202020204" pitchFamily="34" charset="0"/>
              </a:rPr>
              <a:t>Kontrollen.</a:t>
            </a: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5.7.5.2 Ziele der Verständnisgewinnung</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3743370897"/>
      </p:ext>
    </p:extLst>
  </p:cSld>
  <p:clrMapOvr>
    <a:masterClrMapping/>
  </p:clrMapOvr>
  <p:transition spd="slow"/>
</p:sld>
</file>

<file path=ppt/slides/slide2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5.7.5.3 Verstehen und Beurteilen von Kontrollaktivitäten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graphicFrame>
        <p:nvGraphicFramePr>
          <p:cNvPr id="8" name="Tabelle 7">
            <a:extLst>
              <a:ext uri="{FF2B5EF4-FFF2-40B4-BE49-F238E27FC236}">
                <a16:creationId xmlns:a16="http://schemas.microsoft.com/office/drawing/2014/main" id="{45DF725D-8FFC-4671-8BAC-4C5EA8A336BB}"/>
              </a:ext>
            </a:extLst>
          </p:cNvPr>
          <p:cNvGraphicFramePr>
            <a:graphicFrameLocks noGrp="1"/>
          </p:cNvGraphicFramePr>
          <p:nvPr>
            <p:extLst>
              <p:ext uri="{D42A27DB-BD31-4B8C-83A1-F6EECF244321}">
                <p14:modId xmlns:p14="http://schemas.microsoft.com/office/powerpoint/2010/main" val="4006347499"/>
              </p:ext>
            </p:extLst>
          </p:nvPr>
        </p:nvGraphicFramePr>
        <p:xfrm>
          <a:off x="1054800" y="1418400"/>
          <a:ext cx="8292430" cy="4668520"/>
        </p:xfrm>
        <a:graphic>
          <a:graphicData uri="http://schemas.openxmlformats.org/drawingml/2006/table">
            <a:tbl>
              <a:tblPr firstRow="1" bandRow="1">
                <a:tableStyleId>{5C22544A-7EE6-4342-B048-85BDC9FD1C3A}</a:tableStyleId>
              </a:tblPr>
              <a:tblGrid>
                <a:gridCol w="8292430">
                  <a:extLst>
                    <a:ext uri="{9D8B030D-6E8A-4147-A177-3AD203B41FA5}">
                      <a16:colId xmlns:a16="http://schemas.microsoft.com/office/drawing/2014/main" val="1361171030"/>
                    </a:ext>
                  </a:extLst>
                </a:gridCol>
              </a:tblGrid>
              <a:tr h="370840">
                <a:tc>
                  <a:txBody>
                    <a:bodyPr/>
                    <a:lstStyle/>
                    <a:p>
                      <a:pPr algn="ctr"/>
                      <a:r>
                        <a:rPr lang="de-DE" sz="1400" dirty="0">
                          <a:solidFill>
                            <a:schemeClr val="bg1"/>
                          </a:solidFill>
                          <a:highlight>
                            <a:srgbClr val="FF0000"/>
                          </a:highlight>
                          <a:latin typeface="Century Gothic" panose="020B0502020202020204" pitchFamily="34" charset="0"/>
                        </a:rPr>
                        <a:t>Verständnis</a:t>
                      </a:r>
                      <a:r>
                        <a:rPr lang="de-DE" sz="1400" dirty="0">
                          <a:latin typeface="Century Gothic" panose="020B0502020202020204" pitchFamily="34" charset="0"/>
                        </a:rPr>
                        <a:t> von der für die Aufstellung </a:t>
                      </a:r>
                      <a:r>
                        <a:rPr lang="de-DE" sz="1400" dirty="0">
                          <a:solidFill>
                            <a:schemeClr val="bg1"/>
                          </a:solidFill>
                          <a:highlight>
                            <a:srgbClr val="FF0000"/>
                          </a:highlight>
                          <a:latin typeface="Century Gothic" panose="020B0502020202020204" pitchFamily="34" charset="0"/>
                        </a:rPr>
                        <a:t>relevanten</a:t>
                      </a:r>
                      <a:r>
                        <a:rPr lang="de-DE" sz="1400" dirty="0">
                          <a:latin typeface="Century Gothic" panose="020B0502020202020204" pitchFamily="34" charset="0"/>
                        </a:rPr>
                        <a:t> </a:t>
                      </a:r>
                      <a:br>
                        <a:rPr lang="de-DE" sz="1400" dirty="0">
                          <a:latin typeface="Century Gothic" panose="020B0502020202020204" pitchFamily="34" charset="0"/>
                        </a:rPr>
                      </a:br>
                      <a:r>
                        <a:rPr lang="de-DE" sz="1400" dirty="0">
                          <a:latin typeface="Century Gothic" panose="020B0502020202020204" pitchFamily="34" charset="0"/>
                        </a:rPr>
                        <a:t>Komponente „Kontrollaktivitäten“</a:t>
                      </a:r>
                      <a:br>
                        <a:rPr lang="de-DE" sz="1400" dirty="0">
                          <a:latin typeface="Century Gothic" panose="020B0502020202020204" pitchFamily="34" charset="0"/>
                        </a:rPr>
                      </a:br>
                      <a:r>
                        <a:rPr lang="de-DE" sz="1400" dirty="0">
                          <a:solidFill>
                            <a:schemeClr val="bg1"/>
                          </a:solidFill>
                          <a:latin typeface="Century Gothic" panose="020B0502020202020204" pitchFamily="34" charset="0"/>
                        </a:rPr>
                        <a:t>(vgl. ISA [DE] 315 (</a:t>
                      </a:r>
                      <a:r>
                        <a:rPr lang="de-DE" sz="1400" dirty="0" err="1">
                          <a:solidFill>
                            <a:schemeClr val="bg1"/>
                          </a:solidFill>
                          <a:latin typeface="Century Gothic" panose="020B0502020202020204" pitchFamily="34" charset="0"/>
                        </a:rPr>
                        <a:t>Revised</a:t>
                      </a:r>
                      <a:r>
                        <a:rPr lang="de-DE" sz="1400" dirty="0">
                          <a:solidFill>
                            <a:schemeClr val="bg1"/>
                          </a:solidFill>
                          <a:latin typeface="Century Gothic" panose="020B0502020202020204" pitchFamily="34" charset="0"/>
                        </a:rPr>
                        <a:t> 2019) Tz. 26 a) und 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4279812960"/>
                  </a:ext>
                </a:extLst>
              </a:tr>
              <a:tr h="370840">
                <a:tc>
                  <a:txBody>
                    <a:bodyPr/>
                    <a:lstStyle/>
                    <a:p>
                      <a:pPr marL="228600" indent="-228600">
                        <a:buFont typeface="+mj-lt"/>
                        <a:buAutoNum type="alphaLcParenR"/>
                      </a:pPr>
                      <a:r>
                        <a:rPr lang="de-DE" sz="1200" b="1" dirty="0">
                          <a:latin typeface="Century Gothic" panose="020B0502020202020204" pitchFamily="34" charset="0"/>
                        </a:rPr>
                        <a:t>Identifizierung von folgenden Kontrollen, </a:t>
                      </a:r>
                      <a:r>
                        <a:rPr lang="de-DE" sz="1200" b="0" dirty="0">
                          <a:latin typeface="Century Gothic" panose="020B0502020202020204" pitchFamily="34" charset="0"/>
                        </a:rPr>
                        <a:t>die die Risiken wesentlicher falscher Darstellungen auf Aussageebene behandeln: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108119646"/>
                  </a:ext>
                </a:extLst>
              </a:tr>
              <a:tr h="209238">
                <a:tc>
                  <a:txBody>
                    <a:bodyPr/>
                    <a:lstStyle/>
                    <a:p>
                      <a:pPr marL="449263" indent="-182563">
                        <a:buFont typeface="Arial" panose="020B0604020202020204" pitchFamily="34" charset="0"/>
                        <a:buChar char="•"/>
                      </a:pPr>
                      <a:r>
                        <a:rPr lang="de-DE" sz="1200" b="0" dirty="0">
                          <a:solidFill>
                            <a:schemeClr val="tx1"/>
                          </a:solidFill>
                          <a:latin typeface="Century Gothic" panose="020B0502020202020204" pitchFamily="34" charset="0"/>
                        </a:rPr>
                        <a:t>Kontrollen, die ein </a:t>
                      </a:r>
                      <a:r>
                        <a:rPr lang="de-DE" sz="1200" b="1" dirty="0">
                          <a:solidFill>
                            <a:schemeClr val="tx1"/>
                          </a:solidFill>
                          <a:latin typeface="Century Gothic" panose="020B0502020202020204" pitchFamily="34" charset="0"/>
                        </a:rPr>
                        <a:t>bedeutsames Risiko </a:t>
                      </a:r>
                      <a:r>
                        <a:rPr lang="de-DE" sz="1200" b="0" dirty="0">
                          <a:solidFill>
                            <a:schemeClr val="tx1"/>
                          </a:solidFill>
                          <a:latin typeface="Century Gothic" panose="020B0502020202020204" pitchFamily="34" charset="0"/>
                        </a:rPr>
                        <a:t>behandeln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604380227"/>
                  </a:ext>
                </a:extLst>
              </a:tr>
              <a:tr h="157576">
                <a:tc>
                  <a:txBody>
                    <a:bodyPr/>
                    <a:lstStyle/>
                    <a:p>
                      <a:pPr marL="449263" marR="0" lvl="0" indent="-182563"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449263" algn="l"/>
                        </a:tabLst>
                        <a:defRPr/>
                      </a:pPr>
                      <a:r>
                        <a:rPr lang="de-DE" sz="1200" dirty="0">
                          <a:latin typeface="Century Gothic" panose="020B0502020202020204" pitchFamily="34" charset="0"/>
                        </a:rPr>
                        <a:t>Kontrollen über </a:t>
                      </a:r>
                      <a:r>
                        <a:rPr lang="de-DE" sz="1200" b="1" dirty="0">
                          <a:latin typeface="Century Gothic" panose="020B0502020202020204" pitchFamily="34" charset="0"/>
                        </a:rPr>
                        <a:t>Journalbuchungen</a:t>
                      </a:r>
                      <a:r>
                        <a:rPr lang="de-DE" sz="1200" dirty="0">
                          <a:latin typeface="Century Gothic" panose="020B0502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502656620"/>
                  </a:ext>
                </a:extLst>
              </a:tr>
              <a:tr h="370840">
                <a:tc>
                  <a:txBody>
                    <a:bodyPr/>
                    <a:lstStyle/>
                    <a:p>
                      <a:pPr marL="449263" indent="-182563">
                        <a:buFont typeface="Arial" panose="020B0604020202020204" pitchFamily="34" charset="0"/>
                        <a:buChar char="•"/>
                      </a:pPr>
                      <a:r>
                        <a:rPr lang="de-DE" sz="1200" b="0" dirty="0">
                          <a:latin typeface="Century Gothic" panose="020B0502020202020204" pitchFamily="34" charset="0"/>
                        </a:rPr>
                        <a:t>Kontrollen, für die der Abschlussprüfer </a:t>
                      </a:r>
                      <a:r>
                        <a:rPr lang="de-DE" sz="1200" b="1" dirty="0">
                          <a:latin typeface="Century Gothic" panose="020B0502020202020204" pitchFamily="34" charset="0"/>
                        </a:rPr>
                        <a:t>plant, die Wirksamkeit deren Funktion zu prüfen </a:t>
                      </a:r>
                      <a:r>
                        <a:rPr lang="de-DE" sz="1200" b="0" dirty="0">
                          <a:latin typeface="Century Gothic" panose="020B0502020202020204" pitchFamily="34" charset="0"/>
                        </a:rPr>
                        <a:t>einschließlich Kontrollen, für die zwingend eine Funktionsprüfung durchzuführen sind, weil </a:t>
                      </a:r>
                      <a:r>
                        <a:rPr lang="de-DE" sz="1200" b="1" dirty="0">
                          <a:latin typeface="Century Gothic" panose="020B0502020202020204" pitchFamily="34" charset="0"/>
                        </a:rPr>
                        <a:t>aussagebezogene Prüfungshandlungen alleine keine ausreichenden geeigneten Prüfungsnachweise </a:t>
                      </a:r>
                      <a:r>
                        <a:rPr lang="de-DE" sz="1200" b="0" dirty="0">
                          <a:latin typeface="Century Gothic" panose="020B0502020202020204" pitchFamily="34" charset="0"/>
                        </a:rPr>
                        <a:t>sind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396152504"/>
                  </a:ext>
                </a:extLst>
              </a:tr>
              <a:tr h="259463">
                <a:tc>
                  <a:txBody>
                    <a:bodyPr/>
                    <a:lstStyle/>
                    <a:p>
                      <a:pPr marL="449263" indent="-182563">
                        <a:buFont typeface="Arial" panose="020B0604020202020204" pitchFamily="34" charset="0"/>
                        <a:buChar char="•"/>
                      </a:pPr>
                      <a:r>
                        <a:rPr lang="de-DE" sz="1200" b="1" dirty="0">
                          <a:solidFill>
                            <a:schemeClr val="tx1"/>
                          </a:solidFill>
                          <a:latin typeface="Century Gothic" panose="020B0502020202020204" pitchFamily="34" charset="0"/>
                        </a:rPr>
                        <a:t>andere</a:t>
                      </a:r>
                      <a:r>
                        <a:rPr lang="de-DE" sz="1200" b="0" dirty="0">
                          <a:solidFill>
                            <a:schemeClr val="tx1"/>
                          </a:solidFill>
                          <a:latin typeface="Century Gothic" panose="020B0502020202020204" pitchFamily="34" charset="0"/>
                        </a:rPr>
                        <a:t> Kontrollen, die der Abschlussprüfer </a:t>
                      </a:r>
                      <a:r>
                        <a:rPr lang="de-DE" sz="1200" b="1" dirty="0">
                          <a:solidFill>
                            <a:schemeClr val="tx1"/>
                          </a:solidFill>
                          <a:latin typeface="Century Gothic" panose="020B0502020202020204" pitchFamily="34" charset="0"/>
                        </a:rPr>
                        <a:t>nach pflichtgemäßem Ermessen </a:t>
                      </a:r>
                      <a:r>
                        <a:rPr lang="de-DE" sz="1200" b="0" dirty="0">
                          <a:solidFill>
                            <a:schemeClr val="tx1"/>
                          </a:solidFill>
                          <a:latin typeface="Century Gothic" panose="020B0502020202020204" pitchFamily="34" charset="0"/>
                        </a:rPr>
                        <a:t>als relevant betrachtet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173068475"/>
                  </a:ext>
                </a:extLst>
              </a:tr>
              <a:tr h="370840">
                <a:tc>
                  <a:txBody>
                    <a:bodyPr/>
                    <a:lstStyle/>
                    <a:p>
                      <a:pPr marL="449263" indent="-182563" algn="l" defTabSz="914400" rtl="0" eaLnBrk="1" latinLnBrk="0" hangingPunct="1">
                        <a:buFont typeface="Arial" panose="020B0604020202020204" pitchFamily="34" charset="0"/>
                        <a:buChar char="•"/>
                      </a:pPr>
                      <a:r>
                        <a:rPr lang="de-DE" sz="1200" b="0" kern="1200" dirty="0">
                          <a:solidFill>
                            <a:schemeClr val="dk1"/>
                          </a:solidFill>
                          <a:latin typeface="Century Gothic" panose="020B0502020202020204" pitchFamily="34" charset="0"/>
                          <a:ea typeface="+mn-ea"/>
                          <a:cs typeface="+mn-cs"/>
                        </a:rPr>
                        <a:t>Kontrollen über Beziehung zu und Transaktionen mit </a:t>
                      </a:r>
                      <a:r>
                        <a:rPr lang="de-DE" sz="1200" b="1" kern="1200" dirty="0">
                          <a:solidFill>
                            <a:schemeClr val="dk1"/>
                          </a:solidFill>
                          <a:latin typeface="Century Gothic" panose="020B0502020202020204" pitchFamily="34" charset="0"/>
                          <a:ea typeface="+mn-ea"/>
                          <a:cs typeface="+mn-cs"/>
                        </a:rPr>
                        <a:t>nahestehenden Personen</a:t>
                      </a:r>
                      <a:endParaRPr lang="de-DE" sz="1200" b="0" kern="1200" dirty="0">
                        <a:solidFill>
                          <a:schemeClr val="dk1"/>
                        </a:solidFill>
                        <a:highlight>
                          <a:srgbClr val="FFFF00"/>
                        </a:highlight>
                        <a:latin typeface="Century Gothic" panose="020B0502020202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3141581685"/>
                  </a:ext>
                </a:extLst>
              </a:tr>
              <a:tr h="233776">
                <a:tc>
                  <a:txBody>
                    <a:bodyPr/>
                    <a:lstStyle/>
                    <a:p>
                      <a:pPr marL="228600" indent="-228600">
                        <a:buFont typeface="+mj-lt"/>
                        <a:buAutoNum type="alphaLcParenR" startAt="2"/>
                      </a:pPr>
                      <a:r>
                        <a:rPr lang="de-DE" sz="1200" b="1" dirty="0">
                          <a:latin typeface="Century Gothic" panose="020B0502020202020204" pitchFamily="34" charset="0"/>
                        </a:rPr>
                        <a:t>Auf Grundlage der nach a) identifizierten Kontrollen: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275283470"/>
                  </a:ext>
                </a:extLst>
              </a:tr>
              <a:tr h="370840">
                <a:tc>
                  <a:txBody>
                    <a:bodyPr/>
                    <a:lstStyle/>
                    <a:p>
                      <a:pPr marL="266700" indent="0">
                        <a:buFont typeface="Arial" panose="020B0604020202020204" pitchFamily="34" charset="0"/>
                        <a:buNone/>
                      </a:pPr>
                      <a:r>
                        <a:rPr lang="de-DE" sz="1200" b="0" dirty="0">
                          <a:latin typeface="Century Gothic" panose="020B0502020202020204" pitchFamily="34" charset="0"/>
                        </a:rPr>
                        <a:t>Identifizierung </a:t>
                      </a:r>
                      <a:r>
                        <a:rPr lang="de-DE" sz="1200" b="1" dirty="0">
                          <a:latin typeface="Century Gothic" panose="020B0502020202020204" pitchFamily="34" charset="0"/>
                        </a:rPr>
                        <a:t>von IT-Anwendungen und anderen Aspekten der IT-Umgebung</a:t>
                      </a:r>
                      <a:r>
                        <a:rPr lang="de-DE" sz="1200" b="0" dirty="0">
                          <a:latin typeface="Century Gothic" panose="020B0502020202020204" pitchFamily="34" charset="0"/>
                        </a:rPr>
                        <a:t>, </a:t>
                      </a:r>
                      <a:br>
                        <a:rPr lang="de-DE" sz="1200" b="0" dirty="0">
                          <a:latin typeface="Century Gothic" panose="020B0502020202020204" pitchFamily="34" charset="0"/>
                        </a:rPr>
                      </a:br>
                      <a:r>
                        <a:rPr lang="de-DE" sz="1200" b="0" dirty="0">
                          <a:latin typeface="Century Gothic" panose="020B0502020202020204" pitchFamily="34" charset="0"/>
                        </a:rPr>
                        <a:t>die -</a:t>
                      </a:r>
                      <a:r>
                        <a:rPr lang="de-DE" sz="1200" b="1" dirty="0">
                          <a:solidFill>
                            <a:schemeClr val="bg1"/>
                          </a:solidFill>
                          <a:latin typeface="Century Gothic" panose="020B0502020202020204" pitchFamily="34" charset="0"/>
                        </a:rPr>
                        <a:t> </a:t>
                      </a:r>
                      <a:r>
                        <a:rPr lang="de-DE" sz="1200" b="1" dirty="0">
                          <a:solidFill>
                            <a:schemeClr val="bg1"/>
                          </a:solidFill>
                          <a:highlight>
                            <a:srgbClr val="FF0000"/>
                          </a:highlight>
                          <a:latin typeface="Century Gothic" panose="020B0502020202020204" pitchFamily="34" charset="0"/>
                        </a:rPr>
                        <a:t>sich aus dem IT-Einsatz ergebenden Risiken</a:t>
                      </a:r>
                      <a:r>
                        <a:rPr lang="de-DE" sz="1200" b="0" dirty="0">
                          <a:latin typeface="Century Gothic" panose="020B0502020202020204" pitchFamily="34" charset="0"/>
                        </a:rPr>
                        <a:t> - unterliegen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437733632"/>
                  </a:ext>
                </a:extLst>
              </a:tr>
              <a:tr h="370840">
                <a:tc>
                  <a:txBody>
                    <a:bodyPr/>
                    <a:lstStyle/>
                    <a:p>
                      <a:pPr marL="228600" indent="-228600">
                        <a:buFont typeface="+mj-lt"/>
                        <a:buAutoNum type="alphaLcParenR" startAt="3"/>
                      </a:pPr>
                      <a:r>
                        <a:rPr lang="de-DE" sz="1200" b="1" dirty="0">
                          <a:latin typeface="Century Gothic" panose="020B0502020202020204" pitchFamily="34" charset="0"/>
                        </a:rPr>
                        <a:t>Für solche </a:t>
                      </a:r>
                      <a:r>
                        <a:rPr lang="de-DE" sz="1200" b="0" dirty="0">
                          <a:latin typeface="Century Gothic" panose="020B0502020202020204" pitchFamily="34" charset="0"/>
                        </a:rPr>
                        <a:t>IT-Anwendungen und andere Aspekte der IT-Umgebung nach b):</a:t>
                      </a:r>
                      <a:br>
                        <a:rPr lang="de-DE" sz="1200" b="0" dirty="0">
                          <a:latin typeface="Century Gothic" panose="020B0502020202020204" pitchFamily="34" charset="0"/>
                        </a:rPr>
                      </a:br>
                      <a:r>
                        <a:rPr lang="de-DE" sz="1200" b="1" dirty="0">
                          <a:latin typeface="Century Gothic" panose="020B0502020202020204" pitchFamily="34" charset="0"/>
                        </a:rPr>
                        <a:t>Identifizierung</a:t>
                      </a:r>
                      <a:r>
                        <a:rPr lang="de-DE" sz="1200" b="0" dirty="0">
                          <a:latin typeface="Century Gothic" panose="020B0502020202020204" pitchFamily="34" charset="0"/>
                        </a:rPr>
                        <a:t> von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3711723063"/>
                  </a:ext>
                </a:extLst>
              </a:tr>
              <a:tr h="370840">
                <a:tc>
                  <a:txBody>
                    <a:bodyPr/>
                    <a:lstStyle/>
                    <a:p>
                      <a:pPr marL="449263" indent="-182563">
                        <a:buFont typeface="Arial" panose="020B0604020202020204" pitchFamily="34" charset="0"/>
                        <a:buChar char="•"/>
                      </a:pPr>
                      <a:r>
                        <a:rPr lang="de-DE" sz="1200" b="0" dirty="0">
                          <a:latin typeface="Century Gothic" panose="020B0502020202020204" pitchFamily="34" charset="0"/>
                        </a:rPr>
                        <a:t>damit verbundenen, </a:t>
                      </a:r>
                      <a:r>
                        <a:rPr lang="de-DE" sz="1200" b="1" dirty="0">
                          <a:solidFill>
                            <a:srgbClr val="FF0000"/>
                          </a:solidFill>
                          <a:latin typeface="Century Gothic" panose="020B0502020202020204" pitchFamily="34" charset="0"/>
                        </a:rPr>
                        <a:t>sich aus dem IT-Einsatz ergebenden Risiken</a:t>
                      </a:r>
                    </a:p>
                    <a:p>
                      <a:pPr marL="449263" indent="-182563">
                        <a:buFont typeface="Arial" panose="020B0604020202020204" pitchFamily="34" charset="0"/>
                        <a:buChar char="•"/>
                      </a:pPr>
                      <a:r>
                        <a:rPr lang="de-DE" sz="1200" b="0" dirty="0">
                          <a:latin typeface="Century Gothic" panose="020B0502020202020204" pitchFamily="34" charset="0"/>
                        </a:rPr>
                        <a:t>die </a:t>
                      </a:r>
                      <a:r>
                        <a:rPr lang="de-DE" sz="1200" b="1" dirty="0">
                          <a:solidFill>
                            <a:srgbClr val="FF0000"/>
                          </a:solidFill>
                          <a:latin typeface="Century Gothic" panose="020B0502020202020204" pitchFamily="34" charset="0"/>
                        </a:rPr>
                        <a:t>generellen IT-Kontrollen </a:t>
                      </a:r>
                      <a:r>
                        <a:rPr lang="de-DE" sz="1200" b="0" dirty="0">
                          <a:latin typeface="Century Gothic" panose="020B0502020202020204" pitchFamily="34" charset="0"/>
                        </a:rPr>
                        <a:t>der Einheit, die solche Risiken behandeln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4199079"/>
                  </a:ext>
                </a:extLst>
              </a:tr>
            </a:tbl>
          </a:graphicData>
        </a:graphic>
      </p:graphicFrame>
    </p:spTree>
    <p:extLst>
      <p:ext uri="{BB962C8B-B14F-4D97-AF65-F5344CB8AC3E}">
        <p14:creationId xmlns:p14="http://schemas.microsoft.com/office/powerpoint/2010/main" val="3228211200"/>
      </p:ext>
    </p:extLst>
  </p:cSld>
  <p:clrMapOvr>
    <a:masterClrMapping/>
  </p:clrMapOvr>
  <p:transition spd="slow"/>
</p:sld>
</file>

<file path=ppt/slides/slide2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5.7.5.3 Verstehen und Beurteilen von Kontrollaktivitäten;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3" name="Grafik 2">
            <a:extLst>
              <a:ext uri="{FF2B5EF4-FFF2-40B4-BE49-F238E27FC236}">
                <a16:creationId xmlns:a16="http://schemas.microsoft.com/office/drawing/2014/main" id="{F4852665-D979-49BC-AE69-F2D9A4BB9C3C}"/>
              </a:ext>
            </a:extLst>
          </p:cNvPr>
          <p:cNvPicPr>
            <a:picLocks noChangeAspect="1"/>
          </p:cNvPicPr>
          <p:nvPr/>
        </p:nvPicPr>
        <p:blipFill>
          <a:blip r:embed="rId3"/>
          <a:stretch>
            <a:fillRect/>
          </a:stretch>
        </p:blipFill>
        <p:spPr>
          <a:xfrm>
            <a:off x="1054800" y="1504800"/>
            <a:ext cx="9226784" cy="3646068"/>
          </a:xfrm>
          <a:prstGeom prst="rect">
            <a:avLst/>
          </a:prstGeom>
        </p:spPr>
      </p:pic>
    </p:spTree>
    <p:extLst>
      <p:ext uri="{BB962C8B-B14F-4D97-AF65-F5344CB8AC3E}">
        <p14:creationId xmlns:p14="http://schemas.microsoft.com/office/powerpoint/2010/main" val="2685382418"/>
      </p:ext>
    </p:extLst>
  </p:cSld>
  <p:clrMapOvr>
    <a:masterClrMapping/>
  </p:clrMapOvr>
  <p:transition spd="slow"/>
</p:sld>
</file>

<file path=ppt/slides/slide2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10801350" cy="4915192"/>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dirty="0">
                <a:solidFill>
                  <a:srgbClr val="00B0F0"/>
                </a:solidFill>
                <a:effectLst>
                  <a:glow>
                    <a:srgbClr val="000000"/>
                  </a:glow>
                  <a:outerShdw sx="0" sy="0">
                    <a:srgbClr val="000000"/>
                  </a:outerShdw>
                  <a:reflection stA="0" endPos="0" fadeDir="0" sx="0" sy="0"/>
                </a:effectLst>
                <a:latin typeface="Century Gothic" panose="020B0502020202020204" pitchFamily="34" charset="0"/>
              </a:rPr>
              <a:t>Definition</a:t>
            </a:r>
          </a:p>
          <a:p>
            <a:pPr marL="0" indent="0">
              <a:spcBef>
                <a:spcPts val="300"/>
              </a:spcBef>
              <a:spcAft>
                <a:spcPts val="300"/>
              </a:spcAft>
              <a:buNone/>
            </a:pPr>
            <a:r>
              <a:rPr lang="de-DE" sz="1600" dirty="0">
                <a:solidFill>
                  <a:srgbClr val="FF0000"/>
                </a:solidFill>
                <a:latin typeface="Century Gothic" panose="020B0502020202020204" pitchFamily="34" charset="0"/>
              </a:rPr>
              <a:t>Kontrollaktivitäten</a:t>
            </a:r>
            <a:r>
              <a:rPr lang="de-DE" sz="1600" b="0" dirty="0">
                <a:latin typeface="Century Gothic" panose="020B0502020202020204" pitchFamily="34" charset="0"/>
              </a:rPr>
              <a:t> sind die </a:t>
            </a:r>
            <a:r>
              <a:rPr lang="de-DE" sz="1600" dirty="0">
                <a:latin typeface="Century Gothic" panose="020B0502020202020204" pitchFamily="34" charset="0"/>
              </a:rPr>
              <a:t>Regelungen und Maßnahmen </a:t>
            </a:r>
            <a:r>
              <a:rPr lang="de-DE" sz="1600" b="0" dirty="0">
                <a:latin typeface="Century Gothic" panose="020B0502020202020204" pitchFamily="34" charset="0"/>
              </a:rPr>
              <a:t>im Unternehmen, die sicherstellen sollen, </a:t>
            </a:r>
          </a:p>
          <a:p>
            <a:pPr lvl="0">
              <a:spcBef>
                <a:spcPts val="300"/>
              </a:spcBef>
              <a:spcAft>
                <a:spcPts val="300"/>
              </a:spcAft>
            </a:pPr>
            <a:r>
              <a:rPr lang="de-DE" sz="1600" b="0" dirty="0">
                <a:latin typeface="Century Gothic" panose="020B0502020202020204" pitchFamily="34" charset="0"/>
              </a:rPr>
              <a:t>dass Anweisungen befolgt/ausgeführt werden und </a:t>
            </a:r>
          </a:p>
          <a:p>
            <a:pPr lvl="0">
              <a:spcBef>
                <a:spcPts val="300"/>
              </a:spcBef>
              <a:spcAft>
                <a:spcPts val="300"/>
              </a:spcAft>
            </a:pPr>
            <a:r>
              <a:rPr lang="de-DE" sz="1600" b="0" dirty="0">
                <a:latin typeface="Century Gothic" panose="020B0502020202020204" pitchFamily="34" charset="0"/>
              </a:rPr>
              <a:t>dass die Kontrollen in den restlichen 4 Bereichen des IKS richtig angewandt werden und</a:t>
            </a:r>
          </a:p>
          <a:p>
            <a:pPr lvl="0">
              <a:spcBef>
                <a:spcPts val="300"/>
              </a:spcBef>
              <a:spcAft>
                <a:spcPts val="300"/>
              </a:spcAft>
            </a:pPr>
            <a:r>
              <a:rPr lang="de-DE" sz="1600" b="0" dirty="0">
                <a:latin typeface="Century Gothic" panose="020B0502020202020204" pitchFamily="34" charset="0"/>
              </a:rPr>
              <a:t>schließen direkte und indirekte Kontrollen ein.</a:t>
            </a:r>
          </a:p>
          <a:p>
            <a:pPr lvl="0">
              <a:spcBef>
                <a:spcPts val="300"/>
              </a:spcBef>
              <a:spcAft>
                <a:spcPts val="300"/>
              </a:spcAft>
            </a:pPr>
            <a:endParaRPr lang="de-DE" sz="1600" b="0" dirty="0">
              <a:latin typeface="Century Gothic" panose="020B0502020202020204" pitchFamily="34" charset="0"/>
            </a:endParaRPr>
          </a:p>
          <a:p>
            <a:pPr marL="0" indent="0">
              <a:spcBef>
                <a:spcPts val="300"/>
              </a:spcBef>
              <a:spcAft>
                <a:spcPts val="300"/>
              </a:spcAft>
              <a:buNone/>
            </a:pPr>
            <a:r>
              <a:rPr lang="de-DE" sz="1600" dirty="0">
                <a:solidFill>
                  <a:srgbClr val="00B0F0"/>
                </a:solidFill>
                <a:effectLst>
                  <a:glow>
                    <a:srgbClr val="000000"/>
                  </a:glow>
                  <a:outerShdw sx="0" sy="0">
                    <a:srgbClr val="000000"/>
                  </a:outerShdw>
                  <a:reflection stA="0" endPos="0" fadeDir="0" sx="0" sy="0"/>
                </a:effectLst>
                <a:latin typeface="Century Gothic" panose="020B0502020202020204" pitchFamily="34" charset="0"/>
              </a:rPr>
              <a:t>Praktische Beispiele</a:t>
            </a:r>
          </a:p>
          <a:p>
            <a:pPr marL="0" indent="0">
              <a:buNone/>
            </a:pPr>
            <a:r>
              <a:rPr lang="de-DE" sz="1600" dirty="0">
                <a:latin typeface="Century Gothic" panose="020B0502020202020204" pitchFamily="34" charset="0"/>
              </a:rPr>
              <a:t>Beispiele</a:t>
            </a:r>
            <a:r>
              <a:rPr lang="de-DE" sz="1600" b="0" dirty="0">
                <a:latin typeface="Century Gothic" panose="020B0502020202020204" pitchFamily="34" charset="0"/>
              </a:rPr>
              <a:t> für (automatisierte oder manuelle) Kontrollaktivitäten sind: </a:t>
            </a:r>
          </a:p>
          <a:p>
            <a:pPr lvl="0"/>
            <a:r>
              <a:rPr lang="de-DE" sz="1600" b="0" dirty="0">
                <a:latin typeface="Century Gothic" panose="020B0502020202020204" pitchFamily="34" charset="0"/>
              </a:rPr>
              <a:t>Autorisierungen und Genehmigungen</a:t>
            </a:r>
          </a:p>
          <a:p>
            <a:pPr lvl="0"/>
            <a:r>
              <a:rPr lang="de-DE" sz="1600" b="0" dirty="0">
                <a:latin typeface="Century Gothic" panose="020B0502020202020204" pitchFamily="34" charset="0"/>
              </a:rPr>
              <a:t>Abstimmungen und </a:t>
            </a:r>
            <a:r>
              <a:rPr lang="de-DE" sz="1600" b="0" dirty="0" err="1">
                <a:latin typeface="Century Gothic" panose="020B0502020202020204" pitchFamily="34" charset="0"/>
              </a:rPr>
              <a:t>Verprobungen</a:t>
            </a:r>
            <a:r>
              <a:rPr lang="de-DE" sz="1600" b="0" dirty="0">
                <a:latin typeface="Century Gothic" panose="020B0502020202020204" pitchFamily="34" charset="0"/>
              </a:rPr>
              <a:t> von Konten und Systemen</a:t>
            </a:r>
          </a:p>
          <a:p>
            <a:pPr lvl="0"/>
            <a:r>
              <a:rPr lang="de-DE" sz="1600" b="0" dirty="0">
                <a:latin typeface="Century Gothic" panose="020B0502020202020204" pitchFamily="34" charset="0"/>
              </a:rPr>
              <a:t>Verifizierungen</a:t>
            </a:r>
          </a:p>
          <a:p>
            <a:pPr lvl="0"/>
            <a:r>
              <a:rPr lang="de-DE" sz="1600" b="0" dirty="0">
                <a:latin typeface="Century Gothic" panose="020B0502020202020204" pitchFamily="34" charset="0"/>
              </a:rPr>
              <a:t>Funktionstrennung</a:t>
            </a:r>
          </a:p>
          <a:p>
            <a:pPr lvl="0"/>
            <a:r>
              <a:rPr lang="de-DE" sz="1600" b="0" dirty="0">
                <a:latin typeface="Century Gothic" panose="020B0502020202020204" pitchFamily="34" charset="0"/>
              </a:rPr>
              <a:t>physische oder logische Kontrollen</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 [</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19]</a:t>
            </a:r>
            <a:endParaRPr lang="de-DE" sz="1600" b="0" dirty="0">
              <a:latin typeface="Century Gothic" panose="020B0502020202020204" pitchFamily="34" charset="0"/>
            </a:endParaRPr>
          </a:p>
          <a:p>
            <a:pPr marL="0" indent="0">
              <a:buNone/>
            </a:pPr>
            <a:r>
              <a:rPr lang="de-DE" sz="1600" b="0" dirty="0">
                <a:latin typeface="Century Gothic" panose="020B0502020202020204" pitchFamily="34" charset="0"/>
              </a:rPr>
              <a:t>Der neue ISA [DE] 315 (</a:t>
            </a:r>
            <a:r>
              <a:rPr lang="de-DE" sz="1600" b="0" dirty="0" err="1">
                <a:latin typeface="Century Gothic" panose="020B0502020202020204" pitchFamily="34" charset="0"/>
              </a:rPr>
              <a:t>Revised</a:t>
            </a:r>
            <a:r>
              <a:rPr lang="de-DE" sz="1600" b="0" dirty="0">
                <a:latin typeface="Century Gothic" panose="020B0502020202020204" pitchFamily="34" charset="0"/>
              </a:rPr>
              <a:t> 2019) beinhaltet eine </a:t>
            </a:r>
            <a:r>
              <a:rPr lang="de-DE" sz="1600" dirty="0">
                <a:latin typeface="Century Gothic" panose="020B0502020202020204" pitchFamily="34" charset="0"/>
              </a:rPr>
              <a:t>abschließende Aufzählung</a:t>
            </a:r>
            <a:r>
              <a:rPr lang="de-DE" sz="1600" b="0" dirty="0">
                <a:latin typeface="Century Gothic" panose="020B0502020202020204" pitchFamily="34" charset="0"/>
              </a:rPr>
              <a:t>, welche Kontrollaktivitäten für die Abschlussprüfung als </a:t>
            </a:r>
            <a:r>
              <a:rPr lang="de-DE" sz="1600" dirty="0">
                <a:latin typeface="Century Gothic" panose="020B0502020202020204" pitchFamily="34" charset="0"/>
              </a:rPr>
              <a:t>relevant</a:t>
            </a:r>
            <a:r>
              <a:rPr lang="de-DE" sz="1600" b="0" dirty="0">
                <a:latin typeface="Century Gothic" panose="020B0502020202020204" pitchFamily="34" charset="0"/>
              </a:rPr>
              <a:t> zu identifizieren und auszuwählen sind.</a:t>
            </a:r>
          </a:p>
          <a:p>
            <a:pPr marL="0" indent="0">
              <a:spcBef>
                <a:spcPts val="300"/>
              </a:spcBef>
              <a:spcAft>
                <a:spcPts val="300"/>
              </a:spcAft>
              <a:buNone/>
            </a:pPr>
            <a:endParaRPr lang="de-DE" sz="1600" dirty="0">
              <a:solidFill>
                <a:srgbClr val="00B0F0"/>
              </a:solidFill>
              <a:effectLst>
                <a:glow>
                  <a:srgbClr val="000000"/>
                </a:glow>
                <a:outerShdw sx="0" sy="0">
                  <a:srgbClr val="000000"/>
                </a:outerShdw>
                <a:reflection stA="0" endPos="0" fadeDir="0" sx="0" sy="0"/>
              </a:effectLst>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5.7.5.4 Die Kontrollaktivitäten des IKS (Komponente Nr. 5 des IKS)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D5CAF656-50CB-433E-A01A-577CC5691C9A}"/>
              </a:ext>
            </a:extLst>
          </p:cNvPr>
          <p:cNvSpPr>
            <a:spLocks noChangeArrowheads="1"/>
          </p:cNvSpPr>
          <p:nvPr/>
        </p:nvSpPr>
        <p:spPr bwMode="auto">
          <a:xfrm>
            <a:off x="1001776" y="5983396"/>
            <a:ext cx="2097049"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[1</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9]</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A153f</a:t>
            </a:r>
          </a:p>
        </p:txBody>
      </p:sp>
    </p:spTree>
    <p:extLst>
      <p:ext uri="{BB962C8B-B14F-4D97-AF65-F5344CB8AC3E}">
        <p14:creationId xmlns:p14="http://schemas.microsoft.com/office/powerpoint/2010/main" val="1859323734"/>
      </p:ext>
    </p:extLst>
  </p:cSld>
  <p:clrMapOvr>
    <a:masterClrMapping/>
  </p:clrMapOvr>
  <p:transition spd="slow"/>
</p:sld>
</file>

<file path=ppt/slides/slide2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07487" y="1347305"/>
            <a:ext cx="10801350" cy="338554"/>
          </a:xfrm>
          <a:prstGeom prst="rect">
            <a:avLst/>
          </a:prstGeom>
        </p:spPr>
        <p:txBody>
          <a:bodyPr>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5.7.5.4 Die Kontrollaktivitäten des IKS (Komponente Nr. 5 des IKS),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hteck 1">
            <a:extLst>
              <a:ext uri="{FF2B5EF4-FFF2-40B4-BE49-F238E27FC236}">
                <a16:creationId xmlns:a16="http://schemas.microsoft.com/office/drawing/2014/main" id="{B9CE219B-E428-4C58-BD06-B82E4A342EBF}"/>
              </a:ext>
            </a:extLst>
          </p:cNvPr>
          <p:cNvSpPr/>
          <p:nvPr/>
        </p:nvSpPr>
        <p:spPr>
          <a:xfrm>
            <a:off x="1054800" y="1504800"/>
            <a:ext cx="6705600" cy="3585597"/>
          </a:xfrm>
          <a:prstGeom prst="rect">
            <a:avLst/>
          </a:prstGeom>
          <a:solidFill>
            <a:srgbClr val="F2DBDB"/>
          </a:solidFill>
          <a:ln>
            <a:solidFill>
              <a:srgbClr val="AF3F3F"/>
            </a:solidFill>
          </a:ln>
        </p:spPr>
        <p:txBody>
          <a:bodyPr>
            <a:spAutoFit/>
          </a:bodyPr>
          <a:lstStyle/>
          <a:p>
            <a:pPr marL="539750" indent="-539750">
              <a:spcBef>
                <a:spcPts val="300"/>
              </a:spcBef>
              <a:spcAft>
                <a:spcPts val="300"/>
              </a:spcAft>
            </a:pPr>
            <a:r>
              <a:rPr lang="de-DE" dirty="0">
                <a:latin typeface="Century Gothic" panose="020B0502020202020204" pitchFamily="34" charset="0"/>
                <a:ea typeface="Times New Roman" panose="02020603050405020304" pitchFamily="18" charset="0"/>
                <a:cs typeface="Times New Roman" panose="02020603050405020304" pitchFamily="18" charset="0"/>
              </a:rPr>
              <a:t>Hinweis:</a:t>
            </a:r>
          </a:p>
          <a:p>
            <a:pPr>
              <a:spcBef>
                <a:spcPts val="300"/>
              </a:spcBef>
              <a:spcAft>
                <a:spcPts val="600"/>
              </a:spcAft>
            </a:pPr>
            <a:r>
              <a:rPr lang="de-DE" b="0" dirty="0">
                <a:latin typeface="Century Gothic" panose="020B0502020202020204" pitchFamily="34" charset="0"/>
              </a:rPr>
              <a:t>„</a:t>
            </a:r>
            <a:r>
              <a:rPr lang="de-DE" dirty="0">
                <a:solidFill>
                  <a:srgbClr val="FF0000"/>
                </a:solidFill>
                <a:latin typeface="Century Gothic" panose="020B0502020202020204" pitchFamily="34" charset="0"/>
              </a:rPr>
              <a:t>Relevant</a:t>
            </a:r>
            <a:r>
              <a:rPr lang="de-DE" b="0" dirty="0">
                <a:latin typeface="Century Gothic" panose="020B0502020202020204" pitchFamily="34" charset="0"/>
              </a:rPr>
              <a:t>“ sind Kontrollaktivitäten, die die Risiken wesentlicher falscher Darstellungen auf Aussageebene betreffen. </a:t>
            </a:r>
          </a:p>
          <a:p>
            <a:pPr>
              <a:spcBef>
                <a:spcPts val="300"/>
              </a:spcBef>
              <a:spcAft>
                <a:spcPts val="600"/>
              </a:spcAft>
            </a:pPr>
            <a:r>
              <a:rPr lang="de-DE" b="0" dirty="0">
                <a:latin typeface="Century Gothic" panose="020B0502020202020204" pitchFamily="34" charset="0"/>
              </a:rPr>
              <a:t>Zu diesen relevanten, zu prüfenden Kontrollaktivitäten gehören die folgenden Kontrollen, die sich auf die 4 Bereiche beziehen.</a:t>
            </a:r>
            <a:br>
              <a:rPr lang="de-DE" b="0" dirty="0">
                <a:latin typeface="Century Gothic" panose="020B0502020202020204" pitchFamily="34" charset="0"/>
              </a:rPr>
            </a:br>
            <a:br>
              <a:rPr lang="de-DE" b="0" dirty="0">
                <a:latin typeface="Century Gothic" panose="020B0502020202020204" pitchFamily="34" charset="0"/>
              </a:rPr>
            </a:br>
            <a:r>
              <a:rPr lang="de-DE" dirty="0">
                <a:latin typeface="Century Gothic" panose="020B0502020202020204" pitchFamily="34" charset="0"/>
              </a:rPr>
              <a:t>Kontrollen</a:t>
            </a:r>
            <a:r>
              <a:rPr lang="de-DE" b="0" dirty="0">
                <a:latin typeface="Century Gothic" panose="020B0502020202020204" pitchFamily="34" charset="0"/>
              </a:rPr>
              <a:t>,</a:t>
            </a:r>
          </a:p>
          <a:p>
            <a:pPr marL="342900" lvl="0" indent="-342900">
              <a:spcBef>
                <a:spcPts val="300"/>
              </a:spcBef>
              <a:spcAft>
                <a:spcPts val="300"/>
              </a:spcAft>
              <a:buFont typeface="+mj-lt"/>
              <a:buAutoNum type="arabicPeriod"/>
            </a:pPr>
            <a:r>
              <a:rPr lang="de-DE" b="0" dirty="0">
                <a:latin typeface="Century Gothic" panose="020B0502020202020204" pitchFamily="34" charset="0"/>
              </a:rPr>
              <a:t>die sich auf </a:t>
            </a:r>
            <a:r>
              <a:rPr lang="de-DE" dirty="0">
                <a:solidFill>
                  <a:srgbClr val="FF0000"/>
                </a:solidFill>
                <a:latin typeface="Century Gothic" panose="020B0502020202020204" pitchFamily="34" charset="0"/>
              </a:rPr>
              <a:t>bedeutsame Risiken </a:t>
            </a:r>
            <a:r>
              <a:rPr lang="de-DE" b="0" dirty="0">
                <a:latin typeface="Century Gothic" panose="020B0502020202020204" pitchFamily="34" charset="0"/>
              </a:rPr>
              <a:t>beziehen.</a:t>
            </a:r>
          </a:p>
          <a:p>
            <a:pPr marL="342900" lvl="0" indent="-342900">
              <a:spcBef>
                <a:spcPts val="300"/>
              </a:spcBef>
              <a:spcAft>
                <a:spcPts val="300"/>
              </a:spcAft>
              <a:buFont typeface="+mj-lt"/>
              <a:buAutoNum type="arabicPeriod"/>
            </a:pPr>
            <a:r>
              <a:rPr lang="de-DE" b="0" dirty="0">
                <a:latin typeface="Century Gothic" panose="020B0502020202020204" pitchFamily="34" charset="0"/>
              </a:rPr>
              <a:t>in Bezug auf </a:t>
            </a:r>
            <a:r>
              <a:rPr lang="de-DE" dirty="0">
                <a:solidFill>
                  <a:srgbClr val="FF0000"/>
                </a:solidFill>
                <a:latin typeface="Century Gothic" panose="020B0502020202020204" pitchFamily="34" charset="0"/>
              </a:rPr>
              <a:t>Journalbuchungen</a:t>
            </a:r>
            <a:r>
              <a:rPr lang="de-DE" b="0" dirty="0">
                <a:latin typeface="Century Gothic" panose="020B0502020202020204" pitchFamily="34" charset="0"/>
              </a:rPr>
              <a:t>.</a:t>
            </a:r>
          </a:p>
          <a:p>
            <a:pPr marL="342900" lvl="0" indent="-342900">
              <a:spcBef>
                <a:spcPts val="300"/>
              </a:spcBef>
              <a:spcAft>
                <a:spcPts val="300"/>
              </a:spcAft>
              <a:buFont typeface="+mj-lt"/>
              <a:buAutoNum type="arabicPeriod"/>
            </a:pPr>
            <a:r>
              <a:rPr lang="de-DE" b="0" dirty="0">
                <a:latin typeface="Century Gothic" panose="020B0502020202020204" pitchFamily="34" charset="0"/>
              </a:rPr>
              <a:t>deren Funktion der Abschlussprüfer zur Planung aussagebezogener Prüfungshandlungen prüfen möchte.</a:t>
            </a:r>
          </a:p>
          <a:p>
            <a:pPr marL="342900" indent="-342900">
              <a:spcBef>
                <a:spcPts val="300"/>
              </a:spcBef>
              <a:spcAft>
                <a:spcPts val="300"/>
              </a:spcAft>
              <a:buFont typeface="+mj-lt"/>
              <a:buAutoNum type="arabicPeriod"/>
            </a:pPr>
            <a:r>
              <a:rPr lang="de-DE" b="0" dirty="0">
                <a:latin typeface="Century Gothic" panose="020B0502020202020204" pitchFamily="34" charset="0"/>
              </a:rPr>
              <a:t>nach dem </a:t>
            </a:r>
            <a:r>
              <a:rPr lang="de-DE" dirty="0">
                <a:solidFill>
                  <a:srgbClr val="FF0000"/>
                </a:solidFill>
                <a:latin typeface="Century Gothic" panose="020B0502020202020204" pitchFamily="34" charset="0"/>
              </a:rPr>
              <a:t>Ermessen</a:t>
            </a:r>
            <a:r>
              <a:rPr lang="de-DE" b="0" dirty="0">
                <a:latin typeface="Century Gothic" panose="020B0502020202020204" pitchFamily="34" charset="0"/>
              </a:rPr>
              <a:t> des Prüfers.</a:t>
            </a:r>
            <a:endParaRPr lang="de-DE" b="0" dirty="0">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8376895"/>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A9E2561F-B867-4C03-BEED-79FB668A2D94}"/>
              </a:ext>
            </a:extLst>
          </p:cNvPr>
          <p:cNvSpPr txBox="1">
            <a:spLocks/>
          </p:cNvSpPr>
          <p:nvPr/>
        </p:nvSpPr>
        <p:spPr bwMode="auto">
          <a:xfrm>
            <a:off x="1054800" y="990600"/>
            <a:ext cx="10802938" cy="41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1.1.9 Berichterstattung</a:t>
            </a:r>
          </a:p>
        </p:txBody>
      </p:sp>
      <p:sp>
        <p:nvSpPr>
          <p:cNvPr id="119811" name="Textfeld 9">
            <a:extLst>
              <a:ext uri="{FF2B5EF4-FFF2-40B4-BE49-F238E27FC236}">
                <a16:creationId xmlns:a16="http://schemas.microsoft.com/office/drawing/2014/main" id="{D0694ADC-06B8-47AC-9D29-0F0E437FE75D}"/>
              </a:ext>
            </a:extLst>
          </p:cNvPr>
          <p:cNvSpPr txBox="1">
            <a:spLocks noChangeArrowheads="1"/>
          </p:cNvSpPr>
          <p:nvPr/>
        </p:nvSpPr>
        <p:spPr bwMode="auto">
          <a:xfrm>
            <a:off x="1054800" y="1418400"/>
            <a:ext cx="93614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300"/>
              </a:spcBef>
              <a:spcAft>
                <a:spcPts val="300"/>
              </a:spcAft>
            </a:pPr>
            <a:r>
              <a:rPr lang="de-DE" altLang="de-DE" sz="1600" b="0" dirty="0">
                <a:latin typeface="Century Gothic" panose="020B0502020202020204" pitchFamily="34" charset="0"/>
              </a:rPr>
              <a:t>Teilprozess Auslieferung Prüfungsbericht</a:t>
            </a:r>
          </a:p>
        </p:txBody>
      </p:sp>
      <p:sp>
        <p:nvSpPr>
          <p:cNvPr id="119812" name="Textfeld 14">
            <a:extLst>
              <a:ext uri="{FF2B5EF4-FFF2-40B4-BE49-F238E27FC236}">
                <a16:creationId xmlns:a16="http://schemas.microsoft.com/office/drawing/2014/main" id="{57BD1B97-01A2-4EAB-B87D-71C5AD40E1FC}"/>
              </a:ext>
            </a:extLst>
          </p:cNvPr>
          <p:cNvSpPr txBox="1">
            <a:spLocks noChangeArrowheads="1"/>
          </p:cNvSpPr>
          <p:nvPr/>
        </p:nvSpPr>
        <p:spPr bwMode="auto">
          <a:xfrm>
            <a:off x="1055441" y="5641429"/>
            <a:ext cx="1008347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57300" indent="-124142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sz="1400" dirty="0">
                <a:solidFill>
                  <a:srgbClr val="FF0000"/>
                </a:solidFill>
                <a:latin typeface="Century Gothic" panose="020B0502020202020204" pitchFamily="34" charset="0"/>
              </a:rPr>
              <a:t>Praxishinweis: Fortlaufende Prozesskontrolle der Überwachung durch Verwendung eines </a:t>
            </a:r>
          </a:p>
          <a:p>
            <a:pPr eaLnBrk="1" hangingPunct="1"/>
            <a:r>
              <a:rPr lang="de-DE" altLang="de-DE" sz="1400" dirty="0">
                <a:solidFill>
                  <a:srgbClr val="FF0000"/>
                </a:solidFill>
                <a:latin typeface="Century Gothic" panose="020B0502020202020204" pitchFamily="34" charset="0"/>
              </a:rPr>
              <a:t>	Berichtsbegleitbogens sinnvoll</a:t>
            </a:r>
          </a:p>
        </p:txBody>
      </p:sp>
      <p:pic>
        <p:nvPicPr>
          <p:cNvPr id="119815" name="Grafik 9">
            <a:extLst>
              <a:ext uri="{FF2B5EF4-FFF2-40B4-BE49-F238E27FC236}">
                <a16:creationId xmlns:a16="http://schemas.microsoft.com/office/drawing/2014/main" id="{B266110B-8E9A-4DD9-ABE9-7AB77D9C84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Abgerundetes Rechteck 15">
            <a:extLst>
              <a:ext uri="{FF2B5EF4-FFF2-40B4-BE49-F238E27FC236}">
                <a16:creationId xmlns:a16="http://schemas.microsoft.com/office/drawing/2014/main" id="{8654B815-45E1-4E41-8B79-9C406C902B99}"/>
              </a:ext>
            </a:extLst>
          </p:cNvPr>
          <p:cNvSpPr/>
          <p:nvPr/>
        </p:nvSpPr>
        <p:spPr>
          <a:xfrm>
            <a:off x="1055440" y="3999160"/>
            <a:ext cx="10083477" cy="1579562"/>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ts val="300"/>
              </a:spcBef>
              <a:spcAft>
                <a:spcPts val="300"/>
              </a:spcAft>
              <a:defRPr/>
            </a:pPr>
            <a:r>
              <a:rPr lang="de-DE" sz="1400" dirty="0">
                <a:solidFill>
                  <a:schemeClr val="tx1"/>
                </a:solidFill>
                <a:latin typeface="Century Gothic" panose="020B0502020202020204" pitchFamily="34" charset="0"/>
              </a:rPr>
              <a:t>Teilschritt 9.4.: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Erstellung des endgültigen Prüfungsberichts</a:t>
            </a:r>
          </a:p>
          <a:p>
            <a:pPr marL="265113" lvl="1" indent="-265113" eaLnBrk="1" hangingPunct="1">
              <a:spcBef>
                <a:spcPts val="300"/>
              </a:spcBef>
              <a:spcAft>
                <a:spcPts val="300"/>
              </a:spcAft>
              <a:buFont typeface="Wingdings" panose="05000000000000000000" pitchFamily="2" charset="2"/>
              <a:buChar char=""/>
              <a:defRPr/>
            </a:pP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Datum von Bericht und BV muss identisch sein</a:t>
            </a:r>
          </a:p>
          <a:p>
            <a:pPr marL="265113" lvl="1" indent="-265113" eaLnBrk="1" hangingPunct="1">
              <a:spcBef>
                <a:spcPts val="300"/>
              </a:spcBef>
              <a:spcAft>
                <a:spcPts val="300"/>
              </a:spcAft>
              <a:buFont typeface="Wingdings" panose="05000000000000000000" pitchFamily="2" charset="2"/>
              <a:buChar char=""/>
              <a:defRPr/>
            </a:pP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Datum der Vollständigkeitserklärung muss kurz vor Datum von BV und Bericht liegen bzw. diesem entsprechen</a:t>
            </a:r>
          </a:p>
          <a:p>
            <a:pPr marL="265113" lvl="1" indent="-265113" eaLnBrk="1" hangingPunct="1">
              <a:spcBef>
                <a:spcPts val="300"/>
              </a:spcBef>
              <a:spcAft>
                <a:spcPts val="300"/>
              </a:spcAft>
              <a:buFont typeface="Wingdings" panose="05000000000000000000" pitchFamily="2" charset="2"/>
              <a:buChar char=""/>
              <a:defRPr/>
            </a:pP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Materielle Prüfungshandlungen müssen bis zum Datum des Berichts / BV abgeschlossen sein</a:t>
            </a:r>
          </a:p>
          <a:p>
            <a:pPr marL="265113" lvl="1" indent="-265113" eaLnBrk="1" hangingPunct="1">
              <a:spcBef>
                <a:spcPts val="300"/>
              </a:spcBef>
              <a:spcAft>
                <a:spcPts val="300"/>
              </a:spcAft>
              <a:buFont typeface="Wingdings" panose="05000000000000000000" pitchFamily="2" charset="2"/>
              <a:buChar char=""/>
              <a:defRPr/>
            </a:pP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Vor Versand muss unterschriebenes Testats Exemplar vorliegen</a:t>
            </a:r>
          </a:p>
        </p:txBody>
      </p:sp>
      <p:cxnSp>
        <p:nvCxnSpPr>
          <p:cNvPr id="20" name="Gerade Verbindung mit Pfeil 19">
            <a:extLst>
              <a:ext uri="{FF2B5EF4-FFF2-40B4-BE49-F238E27FC236}">
                <a16:creationId xmlns:a16="http://schemas.microsoft.com/office/drawing/2014/main" id="{F139977E-E625-410B-89D0-E3AF2C1522C2}"/>
              </a:ext>
            </a:extLst>
          </p:cNvPr>
          <p:cNvCxnSpPr>
            <a:cxnSpLocks/>
            <a:endCxn id="16" idx="0"/>
          </p:cNvCxnSpPr>
          <p:nvPr/>
        </p:nvCxnSpPr>
        <p:spPr>
          <a:xfrm flipH="1">
            <a:off x="6097179" y="3783260"/>
            <a:ext cx="856" cy="2159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Abgerundetes Rechteck 11">
            <a:extLst>
              <a:ext uri="{FF2B5EF4-FFF2-40B4-BE49-F238E27FC236}">
                <a16:creationId xmlns:a16="http://schemas.microsoft.com/office/drawing/2014/main" id="{E332D4A7-46B4-4B9F-B348-2C43CDDD5C30}"/>
              </a:ext>
            </a:extLst>
          </p:cNvPr>
          <p:cNvSpPr/>
          <p:nvPr/>
        </p:nvSpPr>
        <p:spPr>
          <a:xfrm>
            <a:off x="1055441" y="3238772"/>
            <a:ext cx="10085188" cy="53975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241425" indent="-1225550" eaLnBrk="1" hangingPunct="1">
              <a:spcBef>
                <a:spcPts val="300"/>
              </a:spcBef>
              <a:spcAft>
                <a:spcPts val="300"/>
              </a:spcAft>
              <a:defRPr/>
            </a:pPr>
            <a:r>
              <a:rPr lang="de-DE" sz="1400" dirty="0">
                <a:solidFill>
                  <a:schemeClr val="tx1"/>
                </a:solidFill>
                <a:latin typeface="Century Gothic" panose="020B0502020202020204" pitchFamily="34" charset="0"/>
              </a:rPr>
              <a:t>Teilschritt 9.3.: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Versand Entwurf an Mandanten, Einarbeitung von Änderungen, Klärung letzter offener Punkte</a:t>
            </a:r>
          </a:p>
        </p:txBody>
      </p:sp>
      <p:cxnSp>
        <p:nvCxnSpPr>
          <p:cNvPr id="13" name="Gerade Verbindung mit Pfeil 12">
            <a:extLst>
              <a:ext uri="{FF2B5EF4-FFF2-40B4-BE49-F238E27FC236}">
                <a16:creationId xmlns:a16="http://schemas.microsoft.com/office/drawing/2014/main" id="{ED26A419-3698-4E1F-BD48-5056DA0DF71E}"/>
              </a:ext>
            </a:extLst>
          </p:cNvPr>
          <p:cNvCxnSpPr>
            <a:cxnSpLocks/>
            <a:endCxn id="12" idx="0"/>
          </p:cNvCxnSpPr>
          <p:nvPr/>
        </p:nvCxnSpPr>
        <p:spPr>
          <a:xfrm>
            <a:off x="6098035" y="3014934"/>
            <a:ext cx="0" cy="22383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Abgerundetes Rechteck 10">
            <a:extLst>
              <a:ext uri="{FF2B5EF4-FFF2-40B4-BE49-F238E27FC236}">
                <a16:creationId xmlns:a16="http://schemas.microsoft.com/office/drawing/2014/main" id="{6530D805-175F-4070-B216-7BA3F12EE16E}"/>
              </a:ext>
            </a:extLst>
          </p:cNvPr>
          <p:cNvSpPr/>
          <p:nvPr/>
        </p:nvSpPr>
        <p:spPr>
          <a:xfrm>
            <a:off x="1055441" y="2518692"/>
            <a:ext cx="10085188" cy="53975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241425" indent="-1225550" eaLnBrk="1" hangingPunct="1">
              <a:spcBef>
                <a:spcPts val="300"/>
              </a:spcBef>
              <a:spcAft>
                <a:spcPts val="300"/>
              </a:spcAft>
              <a:defRPr/>
            </a:pPr>
            <a:r>
              <a:rPr lang="de-DE" sz="1400" dirty="0">
                <a:solidFill>
                  <a:schemeClr val="tx1"/>
                </a:solidFill>
                <a:latin typeface="Century Gothic" panose="020B0502020202020204" pitchFamily="34" charset="0"/>
              </a:rPr>
              <a:t>Teilschritt 9.2.: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Freigabe Entwurf durch verantwortlichen WP und verantwortlichen Prüfungspartner</a:t>
            </a:r>
          </a:p>
        </p:txBody>
      </p:sp>
      <p:cxnSp>
        <p:nvCxnSpPr>
          <p:cNvPr id="9" name="Gerade Verbindung mit Pfeil 8">
            <a:extLst>
              <a:ext uri="{FF2B5EF4-FFF2-40B4-BE49-F238E27FC236}">
                <a16:creationId xmlns:a16="http://schemas.microsoft.com/office/drawing/2014/main" id="{2E729E95-FE8D-430A-80E1-5442BE04E830}"/>
              </a:ext>
            </a:extLst>
          </p:cNvPr>
          <p:cNvCxnSpPr>
            <a:cxnSpLocks/>
            <a:stCxn id="7" idx="2"/>
            <a:endCxn id="11" idx="0"/>
          </p:cNvCxnSpPr>
          <p:nvPr/>
        </p:nvCxnSpPr>
        <p:spPr>
          <a:xfrm>
            <a:off x="6098035" y="2338362"/>
            <a:ext cx="0" cy="18033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Abgerundetes Rechteck 6">
            <a:extLst>
              <a:ext uri="{FF2B5EF4-FFF2-40B4-BE49-F238E27FC236}">
                <a16:creationId xmlns:a16="http://schemas.microsoft.com/office/drawing/2014/main" id="{DF4DEE2E-4800-4B3B-96F4-0A481170C262}"/>
              </a:ext>
            </a:extLst>
          </p:cNvPr>
          <p:cNvSpPr/>
          <p:nvPr/>
        </p:nvSpPr>
        <p:spPr>
          <a:xfrm>
            <a:off x="1055441" y="1798612"/>
            <a:ext cx="10085188" cy="53975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233488" indent="-1217613" eaLnBrk="1" hangingPunct="1">
              <a:spcBef>
                <a:spcPts val="300"/>
              </a:spcBef>
              <a:spcAft>
                <a:spcPts val="300"/>
              </a:spcAft>
              <a:defRPr/>
            </a:pPr>
            <a:r>
              <a:rPr lang="de-DE" sz="1400" dirty="0">
                <a:solidFill>
                  <a:schemeClr val="tx1"/>
                </a:solidFill>
                <a:latin typeface="Century Gothic" panose="020B0502020202020204" pitchFamily="34" charset="0"/>
              </a:rPr>
              <a:t>Teilschritt 9.1.: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Schreiben des Berichts durch Prüfungsteam, ggf. sind noch einzelne Sachverhalte mit Mandanten zu klären</a:t>
            </a:r>
          </a:p>
        </p:txBody>
      </p:sp>
      <p:sp>
        <p:nvSpPr>
          <p:cNvPr id="21" name="Textfeld 1">
            <a:extLst>
              <a:ext uri="{FF2B5EF4-FFF2-40B4-BE49-F238E27FC236}">
                <a16:creationId xmlns:a16="http://schemas.microsoft.com/office/drawing/2014/main" id="{BE3C5D29-B8E1-42DB-9B6B-9B07C1BA70D0}"/>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extLst>
      <p:ext uri="{BB962C8B-B14F-4D97-AF65-F5344CB8AC3E}">
        <p14:creationId xmlns:p14="http://schemas.microsoft.com/office/powerpoint/2010/main" val="1552315842"/>
      </p:ext>
    </p:extLst>
  </p:cSld>
  <p:clrMapOvr>
    <a:masterClrMapping/>
  </p:clrMapOvr>
  <p:transition spd="slow"/>
</p:sld>
</file>

<file path=ppt/slides/slide2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07487" y="1418400"/>
            <a:ext cx="9697025" cy="3854901"/>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dirty="0">
                <a:solidFill>
                  <a:srgbClr val="00B0F0"/>
                </a:solidFill>
                <a:effectLst>
                  <a:glow>
                    <a:srgbClr val="000000"/>
                  </a:glow>
                  <a:outerShdw sx="0" sy="0">
                    <a:srgbClr val="000000"/>
                  </a:outerShdw>
                  <a:reflection stA="0" endPos="0" fadeDir="0" sx="0" sy="0"/>
                </a:effectLst>
                <a:latin typeface="Century Gothic" panose="020B0502020202020204" pitchFamily="34" charset="0"/>
              </a:rPr>
              <a:t>Bedeutsame Risiken</a:t>
            </a:r>
          </a:p>
          <a:p>
            <a:pPr marL="0" lvl="0" indent="0">
              <a:spcBef>
                <a:spcPts val="300"/>
              </a:spcBef>
              <a:spcAft>
                <a:spcPts val="600"/>
              </a:spcAft>
              <a:buNone/>
            </a:pPr>
            <a:r>
              <a:rPr lang="de-DE" sz="1600" b="0" dirty="0">
                <a:latin typeface="Century Gothic" panose="020B0502020202020204" pitchFamily="34" charset="0"/>
              </a:rPr>
              <a:t>Der Abschlussprüfer muss nach ISA [DE] 330 zwingend Prüfungshandlungen als Reaktion auf bedeutsame Risiken planen und durchführen.</a:t>
            </a:r>
          </a:p>
          <a:p>
            <a:pPr marL="0" indent="0">
              <a:spcBef>
                <a:spcPts val="300"/>
              </a:spcBef>
              <a:spcAft>
                <a:spcPts val="300"/>
              </a:spcAft>
              <a:buNone/>
            </a:pPr>
            <a:r>
              <a:rPr lang="de-DE" sz="1600" b="0" dirty="0">
                <a:latin typeface="Century Gothic" panose="020B0502020202020204" pitchFamily="34" charset="0"/>
              </a:rPr>
              <a:t>Das Verständnis darüber, </a:t>
            </a:r>
            <a:r>
              <a:rPr lang="de-DE" sz="1600" dirty="0">
                <a:latin typeface="Century Gothic" panose="020B0502020202020204" pitchFamily="34" charset="0"/>
              </a:rPr>
              <a:t>wie das Management auf bedeutsame Risiken reagiert</a:t>
            </a:r>
            <a:r>
              <a:rPr lang="de-DE" sz="1600" b="0" dirty="0">
                <a:latin typeface="Century Gothic" panose="020B0502020202020204" pitchFamily="34" charset="0"/>
              </a:rPr>
              <a:t>, unterstützt die Planung und Durchführung von aussagebezogenen Prüfungshandlungen.</a:t>
            </a:r>
          </a:p>
          <a:p>
            <a:pPr marL="0" lvl="0" indent="0">
              <a:spcBef>
                <a:spcPts val="300"/>
              </a:spcBef>
              <a:spcAft>
                <a:spcPts val="300"/>
              </a:spcAft>
              <a:buNone/>
            </a:pPr>
            <a:endParaRPr lang="de-DE" sz="1600" b="0" dirty="0">
              <a:latin typeface="Century Gothic" panose="020B0502020202020204" pitchFamily="34" charset="0"/>
            </a:endParaRPr>
          </a:p>
          <a:p>
            <a:pPr marL="0" indent="0">
              <a:spcBef>
                <a:spcPts val="300"/>
              </a:spcBef>
              <a:spcAft>
                <a:spcPts val="300"/>
              </a:spcAft>
              <a:buNone/>
            </a:pPr>
            <a:r>
              <a:rPr lang="de-DE" sz="1600" dirty="0">
                <a:solidFill>
                  <a:srgbClr val="00B0F0"/>
                </a:solidFill>
                <a:effectLst>
                  <a:glow>
                    <a:srgbClr val="000000"/>
                  </a:glow>
                  <a:outerShdw sx="0" sy="0">
                    <a:srgbClr val="000000"/>
                  </a:outerShdw>
                  <a:reflection stA="0" endPos="0" fadeDir="0" sx="0" sy="0"/>
                </a:effectLst>
                <a:latin typeface="Century Gothic" panose="020B0502020202020204" pitchFamily="34" charset="0"/>
              </a:rPr>
              <a:t>Journalbuchungen</a:t>
            </a:r>
          </a:p>
          <a:p>
            <a:pPr marL="0" indent="0">
              <a:spcBef>
                <a:spcPts val="300"/>
              </a:spcBef>
              <a:spcAft>
                <a:spcPts val="600"/>
              </a:spcAft>
              <a:buNone/>
            </a:pPr>
            <a:r>
              <a:rPr lang="de-DE" sz="1600" b="0" dirty="0">
                <a:latin typeface="Century Gothic" panose="020B0502020202020204" pitchFamily="34" charset="0"/>
              </a:rPr>
              <a:t>Zu beachten sind nicht standardisierte Journal-Buchungen zur Erfassung nicht wiederkehrender, ungewöhnlicher Geschäftsvorfälle oder Anpassungen.</a:t>
            </a:r>
          </a:p>
          <a:p>
            <a:pPr marL="0" indent="0">
              <a:spcBef>
                <a:spcPts val="300"/>
              </a:spcBef>
              <a:spcAft>
                <a:spcPts val="600"/>
              </a:spcAft>
              <a:buNone/>
            </a:pPr>
            <a:r>
              <a:rPr lang="de-DE" sz="1600" dirty="0">
                <a:solidFill>
                  <a:srgbClr val="FF0000"/>
                </a:solidFill>
                <a:latin typeface="Century Gothic" panose="020B0502020202020204" pitchFamily="34" charset="0"/>
              </a:rPr>
              <a:t>Beachte: Mindestprüfung!</a:t>
            </a:r>
            <a:r>
              <a:rPr lang="de-DE" sz="1600" b="0" dirty="0">
                <a:latin typeface="Century Gothic" panose="020B0502020202020204" pitchFamily="34" charset="0"/>
              </a:rPr>
              <a:t> Bei jeder Abschlussprüfung sind die </a:t>
            </a:r>
            <a:r>
              <a:rPr lang="de-DE" sz="1600" dirty="0">
                <a:latin typeface="Century Gothic" panose="020B0502020202020204" pitchFamily="34" charset="0"/>
              </a:rPr>
              <a:t>Kontrollen der Einheit </a:t>
            </a:r>
            <a:r>
              <a:rPr lang="de-DE" sz="1600" b="0" dirty="0">
                <a:latin typeface="Century Gothic" panose="020B0502020202020204" pitchFamily="34" charset="0"/>
              </a:rPr>
              <a:t>über Journalbuchungen bezogen auf das </a:t>
            </a:r>
            <a:r>
              <a:rPr lang="de-DE" sz="1600" dirty="0">
                <a:latin typeface="Century Gothic" panose="020B0502020202020204" pitchFamily="34" charset="0"/>
              </a:rPr>
              <a:t>Hauptbuch </a:t>
            </a:r>
            <a:r>
              <a:rPr lang="de-DE" sz="1600" b="0" dirty="0">
                <a:latin typeface="Century Gothic" panose="020B0502020202020204" pitchFamily="34" charset="0"/>
              </a:rPr>
              <a:t>zu identifizieren.</a:t>
            </a:r>
          </a:p>
          <a:p>
            <a:pPr marL="0" indent="0">
              <a:spcBef>
                <a:spcPts val="300"/>
              </a:spcBef>
              <a:spcAft>
                <a:spcPts val="300"/>
              </a:spcAft>
              <a:buNone/>
            </a:pPr>
            <a:r>
              <a:rPr lang="de-DE" sz="1600" b="0" dirty="0">
                <a:latin typeface="Century Gothic" panose="020B0502020202020204" pitchFamily="34" charset="0"/>
              </a:rPr>
              <a:t>Regelmäßig wird dadurch ein Rückschluss darauf möglich sein, wie Geschäftsvorfälle Eingang in das </a:t>
            </a:r>
            <a:r>
              <a:rPr lang="de-DE" sz="1600" dirty="0">
                <a:latin typeface="Century Gothic" panose="020B0502020202020204" pitchFamily="34" charset="0"/>
              </a:rPr>
              <a:t>Hauptbuch</a:t>
            </a:r>
            <a:r>
              <a:rPr lang="de-DE" sz="1600" b="0" dirty="0">
                <a:latin typeface="Century Gothic" panose="020B0502020202020204" pitchFamily="34" charset="0"/>
              </a:rPr>
              <a:t> finden.</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20]</a:t>
            </a: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5.7.5.4 Die Kontrollaktivitäten des IKS (Komponente Nr. 5 des IKS);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D5CAF656-50CB-433E-A01A-577CC5691C9A}"/>
              </a:ext>
            </a:extLst>
          </p:cNvPr>
          <p:cNvSpPr>
            <a:spLocks noChangeArrowheads="1"/>
          </p:cNvSpPr>
          <p:nvPr/>
        </p:nvSpPr>
        <p:spPr bwMode="auto">
          <a:xfrm>
            <a:off x="1001776" y="5983396"/>
            <a:ext cx="2042547"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[20</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A160</a:t>
            </a:r>
          </a:p>
        </p:txBody>
      </p:sp>
    </p:spTree>
    <p:extLst>
      <p:ext uri="{BB962C8B-B14F-4D97-AF65-F5344CB8AC3E}">
        <p14:creationId xmlns:p14="http://schemas.microsoft.com/office/powerpoint/2010/main" val="406544625"/>
      </p:ext>
    </p:extLst>
  </p:cSld>
  <p:clrMapOvr>
    <a:masterClrMapping/>
  </p:clrMapOvr>
  <p:transition spd="slow"/>
</p:sld>
</file>

<file path=ppt/slides/slide2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10801350" cy="246221"/>
          </a:xfrm>
          <a:prstGeom prst="rect">
            <a:avLst/>
          </a:prstGeom>
        </p:spPr>
        <p:txBody>
          <a:bodyPr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dirty="0">
                <a:latin typeface="Century Gothic" panose="020B0502020202020204" pitchFamily="34" charset="0"/>
              </a:rPr>
              <a:t>Praxisbeispiele</a:t>
            </a:r>
            <a:r>
              <a:rPr lang="de-DE" sz="1600" b="0" dirty="0">
                <a:latin typeface="Century Gothic" panose="020B0502020202020204" pitchFamily="34" charset="0"/>
              </a:rPr>
              <a:t> für Kontrollaktivitäten über Journalbuchungen:</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21]</a:t>
            </a:r>
            <a:endParaRPr lang="de-DE" sz="1600" b="0" dirty="0">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5.7.5.4 Die Kontrollaktivitäten des IKS (Komponente Nr. 5 des IKS), Forts.</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hteck 1">
            <a:extLst>
              <a:ext uri="{FF2B5EF4-FFF2-40B4-BE49-F238E27FC236}">
                <a16:creationId xmlns:a16="http://schemas.microsoft.com/office/drawing/2014/main" id="{B9CE219B-E428-4C58-BD06-B82E4A342EBF}"/>
              </a:ext>
            </a:extLst>
          </p:cNvPr>
          <p:cNvSpPr/>
          <p:nvPr/>
        </p:nvSpPr>
        <p:spPr>
          <a:xfrm>
            <a:off x="1055440" y="1814621"/>
            <a:ext cx="8136904" cy="4062651"/>
          </a:xfrm>
          <a:prstGeom prst="rect">
            <a:avLst/>
          </a:prstGeom>
          <a:solidFill>
            <a:srgbClr val="F2DBDB"/>
          </a:solidFill>
          <a:ln>
            <a:solidFill>
              <a:srgbClr val="AF3F3F"/>
            </a:solidFill>
          </a:ln>
        </p:spPr>
        <p:txBody>
          <a:bodyPr wrap="square">
            <a:spAutoFit/>
          </a:bodyPr>
          <a:lstStyle/>
          <a:p>
            <a:pPr marL="539750" indent="-539750">
              <a:spcBef>
                <a:spcPts val="300"/>
              </a:spcBef>
              <a:spcAft>
                <a:spcPts val="300"/>
              </a:spcAft>
            </a:pPr>
            <a:r>
              <a:rPr lang="de-DE" dirty="0">
                <a:latin typeface="Century Gothic" panose="020B0502020202020204" pitchFamily="34" charset="0"/>
                <a:ea typeface="Times New Roman" panose="02020603050405020304" pitchFamily="18" charset="0"/>
                <a:cs typeface="Times New Roman" panose="02020603050405020304" pitchFamily="18" charset="0"/>
              </a:rPr>
              <a:t>Hinweis:</a:t>
            </a:r>
          </a:p>
          <a:p>
            <a:pPr marL="285750" indent="-285750">
              <a:spcBef>
                <a:spcPts val="300"/>
              </a:spcBef>
              <a:spcAft>
                <a:spcPts val="600"/>
              </a:spcAft>
              <a:buFont typeface="Arial" panose="020B0604020202020204" pitchFamily="34" charset="0"/>
              <a:buChar char="•"/>
            </a:pPr>
            <a:r>
              <a:rPr lang="de-DE" dirty="0">
                <a:latin typeface="Century Gothic" panose="020B0502020202020204" pitchFamily="34" charset="0"/>
              </a:rPr>
              <a:t>Monatliche Durchsicht</a:t>
            </a:r>
            <a:r>
              <a:rPr lang="de-DE" b="0" dirty="0">
                <a:latin typeface="Century Gothic" panose="020B0502020202020204" pitchFamily="34" charset="0"/>
              </a:rPr>
              <a:t> von Monatsabschlüssen und Veranlassung eventuell notwendiger Korrekturbuchungen</a:t>
            </a:r>
          </a:p>
          <a:p>
            <a:pPr marL="285750" indent="-285750">
              <a:spcBef>
                <a:spcPts val="300"/>
              </a:spcBef>
              <a:spcAft>
                <a:spcPts val="600"/>
              </a:spcAft>
              <a:buFont typeface="Arial" panose="020B0604020202020204" pitchFamily="34" charset="0"/>
              <a:buChar char="•"/>
            </a:pPr>
            <a:r>
              <a:rPr lang="de-DE" dirty="0">
                <a:effectLst/>
                <a:latin typeface="Century Gothic" panose="020B0502020202020204" pitchFamily="34" charset="0"/>
                <a:ea typeface="Times New Roman" panose="02020603050405020304" pitchFamily="18" charset="0"/>
                <a:cs typeface="Times New Roman" panose="02020603050405020304" pitchFamily="18" charset="0"/>
              </a:rPr>
              <a:t>4-Augen-Prinzip</a:t>
            </a:r>
            <a:r>
              <a:rPr lang="de-DE" b="0" dirty="0">
                <a:effectLst/>
                <a:latin typeface="Century Gothic" panose="020B0502020202020204" pitchFamily="34" charset="0"/>
                <a:ea typeface="Times New Roman" panose="02020603050405020304" pitchFamily="18" charset="0"/>
                <a:cs typeface="Times New Roman" panose="02020603050405020304" pitchFamily="18" charset="0"/>
              </a:rPr>
              <a:t> bei komplexen manuellen Buchungen</a:t>
            </a:r>
          </a:p>
          <a:p>
            <a:pPr marL="285750" indent="-285750">
              <a:spcBef>
                <a:spcPts val="300"/>
              </a:spcBef>
              <a:spcAft>
                <a:spcPts val="600"/>
              </a:spcAft>
              <a:buFont typeface="Arial" panose="020B0604020202020204" pitchFamily="34" charset="0"/>
              <a:buChar char="•"/>
            </a:pPr>
            <a:r>
              <a:rPr lang="de-DE" dirty="0">
                <a:latin typeface="Century Gothic" panose="020B0502020202020204" pitchFamily="34" charset="0"/>
                <a:ea typeface="Times New Roman" panose="02020603050405020304" pitchFamily="18" charset="0"/>
                <a:cs typeface="Times New Roman" panose="02020603050405020304" pitchFamily="18" charset="0"/>
              </a:rPr>
              <a:t>Vorkehrungen</a:t>
            </a:r>
            <a:r>
              <a:rPr lang="de-DE" b="0" dirty="0">
                <a:latin typeface="Century Gothic" panose="020B0502020202020204" pitchFamily="34" charset="0"/>
                <a:ea typeface="Times New Roman" panose="02020603050405020304" pitchFamily="18" charset="0"/>
                <a:cs typeface="Times New Roman" panose="02020603050405020304" pitchFamily="18" charset="0"/>
              </a:rPr>
              <a:t>, die dazu führen, dass im abschlussbezogenen Informationssystem erfasste Buchungen nur mit entsprechender Dokumentation geändert werden können, dass</a:t>
            </a:r>
          </a:p>
          <a:p>
            <a:pPr marL="542925" indent="-285750">
              <a:spcBef>
                <a:spcPts val="300"/>
              </a:spcBef>
              <a:spcAft>
                <a:spcPts val="600"/>
              </a:spcAft>
              <a:buFont typeface="Courier New" panose="02070309020205020404" pitchFamily="49" charset="0"/>
              <a:buChar char="o"/>
            </a:pPr>
            <a:r>
              <a:rPr lang="de-DE" b="0" dirty="0">
                <a:effectLst/>
                <a:latin typeface="Century Gothic" panose="020B0502020202020204" pitchFamily="34" charset="0"/>
                <a:ea typeface="Times New Roman" panose="02020603050405020304" pitchFamily="18" charset="0"/>
                <a:cs typeface="Times New Roman" panose="02020603050405020304" pitchFamily="18" charset="0"/>
              </a:rPr>
              <a:t>Buchungen nur durch </a:t>
            </a:r>
            <a:r>
              <a:rPr lang="de-DE" dirty="0">
                <a:effectLst/>
                <a:latin typeface="Century Gothic" panose="020B0502020202020204" pitchFamily="34" charset="0"/>
                <a:ea typeface="Times New Roman" panose="02020603050405020304" pitchFamily="18" charset="0"/>
                <a:cs typeface="Times New Roman" panose="02020603050405020304" pitchFamily="18" charset="0"/>
              </a:rPr>
              <a:t>Berechtigte</a:t>
            </a:r>
            <a:r>
              <a:rPr lang="de-DE" b="0" dirty="0">
                <a:effectLst/>
                <a:latin typeface="Century Gothic" panose="020B0502020202020204" pitchFamily="34" charset="0"/>
                <a:ea typeface="Times New Roman" panose="02020603050405020304" pitchFamily="18" charset="0"/>
                <a:cs typeface="Times New Roman" panose="02020603050405020304" pitchFamily="18" charset="0"/>
              </a:rPr>
              <a:t> vorgenommen werden können</a:t>
            </a:r>
          </a:p>
          <a:p>
            <a:pPr marL="542925" indent="-285750">
              <a:spcBef>
                <a:spcPts val="300"/>
              </a:spcBef>
              <a:spcAft>
                <a:spcPts val="600"/>
              </a:spcAft>
              <a:buFont typeface="Courier New" panose="02070309020205020404" pitchFamily="49" charset="0"/>
              <a:buChar char="o"/>
            </a:pPr>
            <a:r>
              <a:rPr lang="de-DE" b="0" dirty="0">
                <a:latin typeface="Century Gothic" panose="020B0502020202020204" pitchFamily="34" charset="0"/>
                <a:ea typeface="Times New Roman" panose="02020603050405020304" pitchFamily="18" charset="0"/>
                <a:cs typeface="Times New Roman" panose="02020603050405020304" pitchFamily="18" charset="0"/>
              </a:rPr>
              <a:t>für bestimmte Buchungen </a:t>
            </a:r>
            <a:r>
              <a:rPr lang="de-DE" dirty="0">
                <a:latin typeface="Century Gothic" panose="020B0502020202020204" pitchFamily="34" charset="0"/>
                <a:ea typeface="Times New Roman" panose="02020603050405020304" pitchFamily="18" charset="0"/>
                <a:cs typeface="Times New Roman" panose="02020603050405020304" pitchFamily="18" charset="0"/>
              </a:rPr>
              <a:t>Genehmigungen</a:t>
            </a:r>
            <a:r>
              <a:rPr lang="de-DE" b="0" dirty="0">
                <a:latin typeface="Century Gothic" panose="020B0502020202020204" pitchFamily="34" charset="0"/>
                <a:ea typeface="Times New Roman" panose="02020603050405020304" pitchFamily="18" charset="0"/>
                <a:cs typeface="Times New Roman" panose="02020603050405020304" pitchFamily="18" charset="0"/>
              </a:rPr>
              <a:t> vorliegen oder</a:t>
            </a:r>
          </a:p>
          <a:p>
            <a:pPr marL="542925" indent="-285750">
              <a:spcBef>
                <a:spcPts val="300"/>
              </a:spcBef>
              <a:spcAft>
                <a:spcPts val="600"/>
              </a:spcAft>
              <a:buFont typeface="Courier New" panose="02070309020205020404" pitchFamily="49" charset="0"/>
              <a:buChar char="o"/>
            </a:pPr>
            <a:r>
              <a:rPr lang="de-DE" dirty="0">
                <a:latin typeface="Century Gothic" panose="020B0502020202020204" pitchFamily="34" charset="0"/>
                <a:ea typeface="Times New Roman" panose="02020603050405020304" pitchFamily="18" charset="0"/>
                <a:cs typeface="Times New Roman" panose="02020603050405020304" pitchFamily="18" charset="0"/>
              </a:rPr>
              <a:t>u</a:t>
            </a:r>
            <a:r>
              <a:rPr lang="de-DE" dirty="0">
                <a:effectLst/>
                <a:latin typeface="Century Gothic" panose="020B0502020202020204" pitchFamily="34" charset="0"/>
                <a:ea typeface="Times New Roman" panose="02020603050405020304" pitchFamily="18" charset="0"/>
                <a:cs typeface="Times New Roman" panose="02020603050405020304" pitchFamily="18" charset="0"/>
              </a:rPr>
              <a:t>nvollständige Buchungen </a:t>
            </a:r>
            <a:r>
              <a:rPr lang="de-DE" dirty="0">
                <a:latin typeface="Century Gothic" panose="020B0502020202020204" pitchFamily="34" charset="0"/>
                <a:ea typeface="Times New Roman" panose="02020603050405020304" pitchFamily="18" charset="0"/>
                <a:cs typeface="Times New Roman" panose="02020603050405020304" pitchFamily="18" charset="0"/>
              </a:rPr>
              <a:t>vom System nicht verarbeitet </a:t>
            </a:r>
            <a:r>
              <a:rPr lang="de-DE" b="0" dirty="0">
                <a:latin typeface="Century Gothic" panose="020B0502020202020204" pitchFamily="34" charset="0"/>
                <a:ea typeface="Times New Roman" panose="02020603050405020304" pitchFamily="18" charset="0"/>
                <a:cs typeface="Times New Roman" panose="02020603050405020304" pitchFamily="18" charset="0"/>
              </a:rPr>
              <a:t>werden.</a:t>
            </a:r>
          </a:p>
          <a:p>
            <a:pPr marL="285750" indent="-285750">
              <a:spcBef>
                <a:spcPts val="300"/>
              </a:spcBef>
              <a:spcAft>
                <a:spcPts val="600"/>
              </a:spcAft>
              <a:buFont typeface="Arial" panose="020B0604020202020204" pitchFamily="34" charset="0"/>
              <a:buChar char="•"/>
            </a:pPr>
            <a:r>
              <a:rPr lang="de-DE" b="0" dirty="0">
                <a:latin typeface="Century Gothic" panose="020B0502020202020204" pitchFamily="34" charset="0"/>
                <a:ea typeface="Times New Roman" panose="02020603050405020304" pitchFamily="18" charset="0"/>
                <a:cs typeface="Times New Roman" panose="02020603050405020304" pitchFamily="18" charset="0"/>
              </a:rPr>
              <a:t>Kontrollen zur </a:t>
            </a:r>
            <a:r>
              <a:rPr lang="de-DE" dirty="0">
                <a:latin typeface="Century Gothic" panose="020B0502020202020204" pitchFamily="34" charset="0"/>
                <a:ea typeface="Times New Roman" panose="02020603050405020304" pitchFamily="18" charset="0"/>
                <a:cs typeface="Times New Roman" panose="02020603050405020304" pitchFamily="18" charset="0"/>
              </a:rPr>
              <a:t>Überwachung der Übertragung </a:t>
            </a:r>
            <a:r>
              <a:rPr lang="de-DE" b="0" dirty="0">
                <a:latin typeface="Century Gothic" panose="020B0502020202020204" pitchFamily="34" charset="0"/>
                <a:ea typeface="Times New Roman" panose="02020603050405020304" pitchFamily="18" charset="0"/>
                <a:cs typeface="Times New Roman" panose="02020603050405020304" pitchFamily="18" charset="0"/>
              </a:rPr>
              <a:t>von Geschäftsvorfallen aus Nebenbüchern in das Hauptbuch sowie regelmäßige Abstimmarbeiten zwischen Neben- und Hauptbüchern.</a:t>
            </a:r>
          </a:p>
        </p:txBody>
      </p:sp>
      <p:sp>
        <p:nvSpPr>
          <p:cNvPr id="9" name="Rectangle 3">
            <a:extLst>
              <a:ext uri="{FF2B5EF4-FFF2-40B4-BE49-F238E27FC236}">
                <a16:creationId xmlns:a16="http://schemas.microsoft.com/office/drawing/2014/main" id="{320DA29C-00AB-4FCF-926F-903CFE68BF89}"/>
              </a:ext>
            </a:extLst>
          </p:cNvPr>
          <p:cNvSpPr>
            <a:spLocks noChangeArrowheads="1"/>
          </p:cNvSpPr>
          <p:nvPr/>
        </p:nvSpPr>
        <p:spPr bwMode="auto">
          <a:xfrm>
            <a:off x="1001776" y="5983396"/>
            <a:ext cx="2382383"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[21</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sz="700" b="0" dirty="0">
                <a:latin typeface="Century Gothic" panose="020B0502020202020204" pitchFamily="34" charset="0"/>
              </a:rPr>
              <a:t>F&amp;A zu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Abschn. 4.11</a:t>
            </a:r>
          </a:p>
        </p:txBody>
      </p:sp>
    </p:spTree>
    <p:extLst>
      <p:ext uri="{BB962C8B-B14F-4D97-AF65-F5344CB8AC3E}">
        <p14:creationId xmlns:p14="http://schemas.microsoft.com/office/powerpoint/2010/main" val="3572131274"/>
      </p:ext>
    </p:extLst>
  </p:cSld>
  <p:clrMapOvr>
    <a:masterClrMapping/>
  </p:clrMapOvr>
  <p:transition spd="slow"/>
</p:sld>
</file>

<file path=ppt/slides/slide2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433688" cy="2523768"/>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600"/>
              </a:spcAft>
              <a:buNone/>
            </a:pPr>
            <a:r>
              <a:rPr lang="de-DE" sz="1600" dirty="0">
                <a:solidFill>
                  <a:srgbClr val="FF0000"/>
                </a:solidFill>
                <a:latin typeface="Century Gothic" panose="020B0502020202020204" pitchFamily="34" charset="0"/>
              </a:rPr>
              <a:t>Nur für diese 4 Kontrollaktivitäten</a:t>
            </a:r>
            <a:r>
              <a:rPr lang="de-DE" sz="1600" b="0" dirty="0">
                <a:latin typeface="Century Gothic" panose="020B0502020202020204" pitchFamily="34" charset="0"/>
              </a:rPr>
              <a:t> ist die </a:t>
            </a:r>
            <a:r>
              <a:rPr lang="de-DE" sz="1600" dirty="0">
                <a:latin typeface="Century Gothic" panose="020B0502020202020204" pitchFamily="34" charset="0"/>
              </a:rPr>
              <a:t>Ausgestaltung</a:t>
            </a:r>
            <a:r>
              <a:rPr lang="de-DE" sz="1600" b="0" dirty="0">
                <a:latin typeface="Century Gothic" panose="020B0502020202020204" pitchFamily="34" charset="0"/>
              </a:rPr>
              <a:t> </a:t>
            </a:r>
            <a:r>
              <a:rPr lang="de-DE" sz="1600" dirty="0">
                <a:solidFill>
                  <a:srgbClr val="FF0000"/>
                </a:solidFill>
                <a:latin typeface="Century Gothic" panose="020B0502020202020204" pitchFamily="34" charset="0"/>
              </a:rPr>
              <a:t>und</a:t>
            </a:r>
            <a:r>
              <a:rPr lang="de-DE" sz="1600" b="0" dirty="0">
                <a:latin typeface="Century Gothic" panose="020B0502020202020204" pitchFamily="34" charset="0"/>
              </a:rPr>
              <a:t> die </a:t>
            </a:r>
            <a:r>
              <a:rPr lang="de-DE" sz="1600" dirty="0">
                <a:latin typeface="Century Gothic" panose="020B0502020202020204" pitchFamily="34" charset="0"/>
              </a:rPr>
              <a:t>Implementierung</a:t>
            </a:r>
            <a:r>
              <a:rPr lang="de-DE" sz="1600" b="0" dirty="0">
                <a:latin typeface="Century Gothic" panose="020B0502020202020204" pitchFamily="34" charset="0"/>
              </a:rPr>
              <a:t> zu beurteilen. Dafür kommen folgende Prüfungshandlungen in Betracht:</a:t>
            </a:r>
            <a:endParaRPr lang="de-DE" sz="1600" dirty="0">
              <a:latin typeface="Century Gothic" panose="020B0502020202020204" pitchFamily="34" charset="0"/>
            </a:endParaRPr>
          </a:p>
          <a:p>
            <a:pPr lvl="0">
              <a:spcBef>
                <a:spcPts val="300"/>
              </a:spcBef>
              <a:spcAft>
                <a:spcPts val="300"/>
              </a:spcAft>
            </a:pPr>
            <a:r>
              <a:rPr lang="de-DE" sz="1600" b="0" dirty="0">
                <a:latin typeface="Century Gothic" panose="020B0502020202020204" pitchFamily="34" charset="0"/>
              </a:rPr>
              <a:t>Befragung des Personals der Einheit (ausschließlich Befragung: nicht ausreichend!)</a:t>
            </a:r>
          </a:p>
          <a:p>
            <a:pPr lvl="0">
              <a:spcBef>
                <a:spcPts val="300"/>
              </a:spcBef>
              <a:spcAft>
                <a:spcPts val="300"/>
              </a:spcAft>
            </a:pPr>
            <a:r>
              <a:rPr lang="de-DE" sz="1600" b="0" dirty="0">
                <a:latin typeface="Century Gothic" panose="020B0502020202020204" pitchFamily="34" charset="0"/>
              </a:rPr>
              <a:t>Beobachtung der Anwendung bestimmter Kontrollen</a:t>
            </a:r>
          </a:p>
          <a:p>
            <a:pPr lvl="0">
              <a:spcBef>
                <a:spcPts val="300"/>
              </a:spcBef>
              <a:spcAft>
                <a:spcPts val="600"/>
              </a:spcAft>
            </a:pPr>
            <a:r>
              <a:rPr lang="de-DE" sz="1600" b="0" dirty="0">
                <a:latin typeface="Century Gothic" panose="020B0502020202020204" pitchFamily="34" charset="0"/>
              </a:rPr>
              <a:t>Einsichtnahme in Dokumente und Berichte</a:t>
            </a:r>
          </a:p>
          <a:p>
            <a:pPr marL="0" indent="0">
              <a:spcBef>
                <a:spcPts val="300"/>
              </a:spcBef>
              <a:spcAft>
                <a:spcPts val="300"/>
              </a:spcAft>
              <a:buNone/>
            </a:pPr>
            <a:r>
              <a:rPr lang="de-DE" sz="1600" b="0" dirty="0">
                <a:latin typeface="Century Gothic" panose="020B0502020202020204" pitchFamily="34" charset="0"/>
              </a:rPr>
              <a:t>Für Zwecke der Aufbauprüfung kann der Abschlussprüfer auch die Erkenntnisse aus einem „</a:t>
            </a:r>
            <a:r>
              <a:rPr lang="de-DE" sz="1600" dirty="0">
                <a:latin typeface="Century Gothic" panose="020B0502020202020204" pitchFamily="34" charset="0"/>
              </a:rPr>
              <a:t>Walk-Through</a:t>
            </a:r>
            <a:r>
              <a:rPr lang="de-DE" sz="1600" b="0" dirty="0">
                <a:latin typeface="Century Gothic" panose="020B0502020202020204" pitchFamily="34" charset="0"/>
              </a:rPr>
              <a:t>“ nutzen:</a:t>
            </a:r>
            <a:r>
              <a:rPr lang="de-DE" altLang="de-DE" sz="16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altLang="de-DE" sz="16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22]</a:t>
            </a:r>
            <a:endParaRPr lang="de-DE" sz="1600" b="0" dirty="0">
              <a:latin typeface="Century Gothic" panose="020B0502020202020204" pitchFamily="34" charset="0"/>
            </a:endParaRPr>
          </a:p>
          <a:p>
            <a:pPr marL="0" indent="0">
              <a:spcBef>
                <a:spcPts val="300"/>
              </a:spcBef>
              <a:spcAft>
                <a:spcPts val="300"/>
              </a:spcAft>
              <a:buNone/>
            </a:pPr>
            <a:endParaRPr lang="de-DE" sz="1600" dirty="0">
              <a:solidFill>
                <a:srgbClr val="00B0F0"/>
              </a:solidFill>
              <a:effectLst>
                <a:glow>
                  <a:srgbClr val="000000"/>
                </a:glow>
                <a:outerShdw sx="0" sy="0">
                  <a:srgbClr val="000000"/>
                </a:outerShdw>
                <a:reflection stA="0" endPos="0" fadeDir="0" sx="0" sy="0"/>
              </a:effectLst>
              <a:latin typeface="Century Gothic" panose="020B0502020202020204" pitchFamily="34" charset="0"/>
            </a:endParaRP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5.7.5.5 Beurteilung der Ausgestaltung und Implementierung</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D5CAF656-50CB-433E-A01A-577CC5691C9A}"/>
              </a:ext>
            </a:extLst>
          </p:cNvPr>
          <p:cNvSpPr>
            <a:spLocks noChangeArrowheads="1"/>
          </p:cNvSpPr>
          <p:nvPr/>
        </p:nvSpPr>
        <p:spPr bwMode="auto">
          <a:xfrm>
            <a:off x="1001776" y="5983396"/>
            <a:ext cx="2092239"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[22</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A136</a:t>
            </a:r>
          </a:p>
        </p:txBody>
      </p:sp>
      <p:sp>
        <p:nvSpPr>
          <p:cNvPr id="9" name="Rechteck 8">
            <a:extLst>
              <a:ext uri="{FF2B5EF4-FFF2-40B4-BE49-F238E27FC236}">
                <a16:creationId xmlns:a16="http://schemas.microsoft.com/office/drawing/2014/main" id="{9D862363-9690-4111-AB25-EFF9D78CAF14}"/>
              </a:ext>
            </a:extLst>
          </p:cNvPr>
          <p:cNvSpPr/>
          <p:nvPr/>
        </p:nvSpPr>
        <p:spPr>
          <a:xfrm>
            <a:off x="1054800" y="3861048"/>
            <a:ext cx="8136904" cy="1762021"/>
          </a:xfrm>
          <a:prstGeom prst="rect">
            <a:avLst/>
          </a:prstGeom>
          <a:solidFill>
            <a:srgbClr val="F2DBDB"/>
          </a:solidFill>
          <a:ln>
            <a:solidFill>
              <a:srgbClr val="AF3F3F"/>
            </a:solidFill>
          </a:ln>
        </p:spPr>
        <p:txBody>
          <a:bodyPr wrap="square">
            <a:spAutoFit/>
          </a:bodyPr>
          <a:lstStyle/>
          <a:p>
            <a:pPr marL="539750" indent="-539750">
              <a:spcBef>
                <a:spcPts val="300"/>
              </a:spcBef>
              <a:spcAft>
                <a:spcPts val="300"/>
              </a:spcAft>
            </a:pPr>
            <a:r>
              <a:rPr lang="de-DE" dirty="0">
                <a:latin typeface="Century Gothic" panose="020B0502020202020204" pitchFamily="34" charset="0"/>
                <a:ea typeface="Times New Roman" panose="02020603050405020304" pitchFamily="18" charset="0"/>
                <a:cs typeface="Times New Roman" panose="02020603050405020304" pitchFamily="18" charset="0"/>
              </a:rPr>
              <a:t>Hinweis:</a:t>
            </a:r>
          </a:p>
          <a:p>
            <a:pPr>
              <a:spcBef>
                <a:spcPts val="300"/>
              </a:spcBef>
              <a:spcAft>
                <a:spcPts val="600"/>
              </a:spcAft>
            </a:pPr>
            <a:r>
              <a:rPr lang="de-DE" dirty="0">
                <a:latin typeface="Century Gothic" panose="020B0502020202020204" pitchFamily="34" charset="0"/>
              </a:rPr>
              <a:t>„</a:t>
            </a:r>
            <a:r>
              <a:rPr lang="de-DE" dirty="0">
                <a:solidFill>
                  <a:srgbClr val="FF0000"/>
                </a:solidFill>
                <a:latin typeface="Century Gothic" panose="020B0502020202020204" pitchFamily="34" charset="0"/>
              </a:rPr>
              <a:t>Walk-Through</a:t>
            </a:r>
            <a:r>
              <a:rPr lang="de-DE" dirty="0">
                <a:latin typeface="Century Gothic" panose="020B0502020202020204" pitchFamily="34" charset="0"/>
              </a:rPr>
              <a:t>“ = Nachvollziehen eines Geschäftsvorfalls</a:t>
            </a:r>
            <a:r>
              <a:rPr lang="de-DE" b="0" dirty="0">
                <a:latin typeface="Century Gothic" panose="020B0502020202020204" pitchFamily="34" charset="0"/>
              </a:rPr>
              <a:t> von seiner Entstehung bis zur Abbildung im Abschluss.</a:t>
            </a:r>
          </a:p>
          <a:p>
            <a:pPr>
              <a:spcBef>
                <a:spcPts val="300"/>
              </a:spcBef>
              <a:spcAft>
                <a:spcPts val="30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Er gibt Erkenntnisse darüber, ob der </a:t>
            </a:r>
            <a:r>
              <a:rPr lang="de-DE" dirty="0">
                <a:latin typeface="Century Gothic" panose="020B0502020202020204" pitchFamily="34" charset="0"/>
                <a:ea typeface="Times New Roman" panose="02020603050405020304" pitchFamily="18" charset="0"/>
                <a:cs typeface="Times New Roman" panose="02020603050405020304" pitchFamily="18" charset="0"/>
              </a:rPr>
              <a:t>Prozess tatsächlich so abläuft und ob identifizierte Kontrollen tatsächlich</a:t>
            </a:r>
            <a:r>
              <a:rPr lang="de-DE" b="0" dirty="0">
                <a:latin typeface="Century Gothic" panose="020B0502020202020204" pitchFamily="34" charset="0"/>
                <a:ea typeface="Times New Roman" panose="02020603050405020304" pitchFamily="18" charset="0"/>
                <a:cs typeface="Times New Roman" panose="02020603050405020304" pitchFamily="18" charset="0"/>
              </a:rPr>
              <a:t> so gehandhabt werden, wie vom Mandanten beschrieben bzw. erläutert.</a:t>
            </a:r>
          </a:p>
        </p:txBody>
      </p:sp>
    </p:spTree>
    <p:extLst>
      <p:ext uri="{BB962C8B-B14F-4D97-AF65-F5344CB8AC3E}">
        <p14:creationId xmlns:p14="http://schemas.microsoft.com/office/powerpoint/2010/main" val="3597110168"/>
      </p:ext>
    </p:extLst>
  </p:cSld>
  <p:clrMapOvr>
    <a:masterClrMapping/>
  </p:clrMapOvr>
  <p:transition spd="slow"/>
</p:sld>
</file>

<file path=ppt/slides/slide2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07487" y="1418400"/>
            <a:ext cx="9374763" cy="3493264"/>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600"/>
              </a:spcAft>
              <a:buNone/>
            </a:pPr>
            <a:r>
              <a:rPr lang="de-DE" sz="1600" b="0" dirty="0">
                <a:latin typeface="Century Gothic" panose="020B0502020202020204" pitchFamily="34" charset="0"/>
              </a:rPr>
              <a:t>Sofern eine </a:t>
            </a:r>
            <a:r>
              <a:rPr lang="de-DE" sz="1600" dirty="0">
                <a:latin typeface="Century Gothic" panose="020B0502020202020204" pitchFamily="34" charset="0"/>
              </a:rPr>
              <a:t>kleine, überschaubare Einheit </a:t>
            </a:r>
            <a:r>
              <a:rPr lang="de-DE" sz="1600" b="0" dirty="0">
                <a:latin typeface="Century Gothic" panose="020B0502020202020204" pitchFamily="34" charset="0"/>
              </a:rPr>
              <a:t>zu prüfen ist, könnte es sein, dass nur eine Kontrollaktivität zu prüfen ist. ISA 315 (</a:t>
            </a:r>
            <a:r>
              <a:rPr lang="de-DE" sz="1600" b="0" dirty="0" err="1">
                <a:latin typeface="Century Gothic" panose="020B0502020202020204" pitchFamily="34" charset="0"/>
              </a:rPr>
              <a:t>Revised</a:t>
            </a:r>
            <a:r>
              <a:rPr lang="de-DE" sz="1600" b="0" dirty="0">
                <a:latin typeface="Century Gothic" panose="020B0502020202020204" pitchFamily="34" charset="0"/>
              </a:rPr>
              <a:t> 2019) nennt dazu ein Beispiel:</a:t>
            </a:r>
          </a:p>
          <a:p>
            <a:pPr marL="0" indent="0">
              <a:spcBef>
                <a:spcPts val="300"/>
              </a:spcBef>
              <a:spcAft>
                <a:spcPts val="300"/>
              </a:spcAft>
              <a:buNone/>
            </a:pPr>
            <a:r>
              <a:rPr lang="de-DE" sz="1600" b="0" dirty="0">
                <a:latin typeface="Century Gothic" panose="020B0502020202020204" pitchFamily="34" charset="0"/>
              </a:rPr>
              <a:t>Bei der Abschlussprüfung </a:t>
            </a:r>
            <a:r>
              <a:rPr lang="de-DE" sz="1600" dirty="0">
                <a:latin typeface="Century Gothic" panose="020B0502020202020204" pitchFamily="34" charset="0"/>
              </a:rPr>
              <a:t>einer weniger komplexen Einheit </a:t>
            </a:r>
            <a:r>
              <a:rPr lang="de-DE" sz="1600" b="0" dirty="0">
                <a:latin typeface="Century Gothic" panose="020B0502020202020204" pitchFamily="34" charset="0"/>
              </a:rPr>
              <a:t>kann es sein, dass </a:t>
            </a:r>
          </a:p>
          <a:p>
            <a:pPr lvl="0">
              <a:spcBef>
                <a:spcPts val="300"/>
              </a:spcBef>
              <a:spcAft>
                <a:spcPts val="300"/>
              </a:spcAft>
            </a:pPr>
            <a:r>
              <a:rPr lang="de-DE" sz="1600" b="0" dirty="0">
                <a:latin typeface="Century Gothic" panose="020B0502020202020204" pitchFamily="34" charset="0"/>
              </a:rPr>
              <a:t>das </a:t>
            </a:r>
            <a:r>
              <a:rPr lang="de-DE" sz="1600" dirty="0">
                <a:latin typeface="Century Gothic" panose="020B0502020202020204" pitchFamily="34" charset="0"/>
              </a:rPr>
              <a:t>Informationssystem</a:t>
            </a:r>
            <a:r>
              <a:rPr lang="de-DE" sz="1600" b="0" dirty="0">
                <a:latin typeface="Century Gothic" panose="020B0502020202020204" pitchFamily="34" charset="0"/>
              </a:rPr>
              <a:t> der Einheit </a:t>
            </a:r>
            <a:r>
              <a:rPr lang="de-DE" sz="1600" dirty="0">
                <a:latin typeface="Century Gothic" panose="020B0502020202020204" pitchFamily="34" charset="0"/>
              </a:rPr>
              <a:t>nicht komplex </a:t>
            </a:r>
            <a:r>
              <a:rPr lang="de-DE" sz="1600" b="0" dirty="0">
                <a:latin typeface="Century Gothic" panose="020B0502020202020204" pitchFamily="34" charset="0"/>
              </a:rPr>
              <a:t>ist und </a:t>
            </a:r>
          </a:p>
          <a:p>
            <a:pPr lvl="0">
              <a:spcBef>
                <a:spcPts val="300"/>
              </a:spcBef>
              <a:spcAft>
                <a:spcPts val="300"/>
              </a:spcAft>
            </a:pPr>
            <a:r>
              <a:rPr lang="de-DE" sz="1600" b="0" dirty="0">
                <a:latin typeface="Century Gothic" panose="020B0502020202020204" pitchFamily="34" charset="0"/>
              </a:rPr>
              <a:t>der Abschlussprüfer </a:t>
            </a:r>
            <a:r>
              <a:rPr lang="de-DE" sz="1600" dirty="0">
                <a:latin typeface="Century Gothic" panose="020B0502020202020204" pitchFamily="34" charset="0"/>
              </a:rPr>
              <a:t>nicht plant</a:t>
            </a:r>
            <a:r>
              <a:rPr lang="de-DE" sz="1600" b="0" dirty="0">
                <a:latin typeface="Century Gothic" panose="020B0502020202020204" pitchFamily="34" charset="0"/>
              </a:rPr>
              <a:t>, sich auf die </a:t>
            </a:r>
            <a:r>
              <a:rPr lang="de-DE" sz="1600" dirty="0">
                <a:latin typeface="Century Gothic" panose="020B0502020202020204" pitchFamily="34" charset="0"/>
              </a:rPr>
              <a:t>Wirksamkeit </a:t>
            </a:r>
            <a:r>
              <a:rPr lang="de-DE" sz="1600" b="0" dirty="0">
                <a:latin typeface="Century Gothic" panose="020B0502020202020204" pitchFamily="34" charset="0"/>
              </a:rPr>
              <a:t>der Funktion der Kontrollen zu verlassen;</a:t>
            </a:r>
          </a:p>
          <a:p>
            <a:pPr lvl="0">
              <a:spcBef>
                <a:spcPts val="300"/>
              </a:spcBef>
              <a:spcAft>
                <a:spcPts val="300"/>
              </a:spcAft>
            </a:pPr>
            <a:r>
              <a:rPr lang="de-DE" sz="1600" dirty="0">
                <a:latin typeface="Century Gothic" panose="020B0502020202020204" pitchFamily="34" charset="0"/>
              </a:rPr>
              <a:t>keine bedeutsamen Risiken </a:t>
            </a:r>
            <a:r>
              <a:rPr lang="de-DE" sz="1600" b="0" dirty="0">
                <a:latin typeface="Century Gothic" panose="020B0502020202020204" pitchFamily="34" charset="0"/>
              </a:rPr>
              <a:t>oder </a:t>
            </a:r>
          </a:p>
          <a:p>
            <a:pPr lvl="0">
              <a:spcBef>
                <a:spcPts val="300"/>
              </a:spcBef>
              <a:spcAft>
                <a:spcPts val="600"/>
              </a:spcAft>
            </a:pPr>
            <a:r>
              <a:rPr lang="de-DE" sz="1600" dirty="0">
                <a:latin typeface="Century Gothic" panose="020B0502020202020204" pitchFamily="34" charset="0"/>
              </a:rPr>
              <a:t>andere Risiken </a:t>
            </a:r>
            <a:r>
              <a:rPr lang="de-DE" sz="1600" b="0" dirty="0">
                <a:latin typeface="Century Gothic" panose="020B0502020202020204" pitchFamily="34" charset="0"/>
              </a:rPr>
              <a:t>wesentlicher falscher Darstellungen identifiziert hat, für die es notwendig ist, dass der Abschlussprüfer die Ausgestaltung der Kontrollen beurteilt und feststellt, dass sie implementiert wurden. </a:t>
            </a:r>
          </a:p>
          <a:p>
            <a:pPr marL="0" indent="0">
              <a:spcBef>
                <a:spcPts val="300"/>
              </a:spcBef>
              <a:spcAft>
                <a:spcPts val="300"/>
              </a:spcAft>
              <a:buNone/>
            </a:pPr>
            <a:r>
              <a:rPr lang="de-DE" sz="1600" b="0" dirty="0">
                <a:latin typeface="Century Gothic" panose="020B0502020202020204" pitchFamily="34" charset="0"/>
              </a:rPr>
              <a:t>Bei einer solchen Abschlussprüfung kann der Abschlussprüfer feststellen, dass es </a:t>
            </a:r>
            <a:r>
              <a:rPr lang="de-DE" sz="1600" dirty="0">
                <a:latin typeface="Century Gothic" panose="020B0502020202020204" pitchFamily="34" charset="0"/>
              </a:rPr>
              <a:t>außer den Kontrollen der Einheit über </a:t>
            </a:r>
            <a:r>
              <a:rPr lang="de-DE" sz="1600" dirty="0">
                <a:solidFill>
                  <a:srgbClr val="FF0000"/>
                </a:solidFill>
                <a:latin typeface="Century Gothic" panose="020B0502020202020204" pitchFamily="34" charset="0"/>
              </a:rPr>
              <a:t>Journalbuchungen</a:t>
            </a:r>
            <a:r>
              <a:rPr lang="de-DE" sz="1600" dirty="0">
                <a:latin typeface="Century Gothic" panose="020B0502020202020204" pitchFamily="34" charset="0"/>
              </a:rPr>
              <a:t> keine anderen identifizierten Kontrollen </a:t>
            </a:r>
            <a:r>
              <a:rPr lang="de-DE" sz="1600" b="0" dirty="0">
                <a:latin typeface="Century Gothic" panose="020B0502020202020204" pitchFamily="34" charset="0"/>
              </a:rPr>
              <a:t>gibt.</a:t>
            </a: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5.7.5.6 Mindestumfang der zu prüfenden Kontrollaktivitäten (Skalierungsmöglichkeiten)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D5CAF656-50CB-433E-A01A-577CC5691C9A}"/>
              </a:ext>
            </a:extLst>
          </p:cNvPr>
          <p:cNvSpPr>
            <a:spLocks noChangeArrowheads="1"/>
          </p:cNvSpPr>
          <p:nvPr/>
        </p:nvSpPr>
        <p:spPr bwMode="auto">
          <a:xfrm>
            <a:off x="1001776" y="5983396"/>
            <a:ext cx="2042547"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[20</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A160</a:t>
            </a:r>
          </a:p>
        </p:txBody>
      </p:sp>
    </p:spTree>
    <p:extLst>
      <p:ext uri="{BB962C8B-B14F-4D97-AF65-F5344CB8AC3E}">
        <p14:creationId xmlns:p14="http://schemas.microsoft.com/office/powerpoint/2010/main" val="911303337"/>
      </p:ext>
    </p:extLst>
  </p:cSld>
  <p:clrMapOvr>
    <a:masterClrMapping/>
  </p:clrMapOvr>
  <p:transition spd="slow"/>
</p:sld>
</file>

<file path=ppt/slides/slide2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Inhaltsplatzhalter 2">
            <a:extLst>
              <a:ext uri="{FF2B5EF4-FFF2-40B4-BE49-F238E27FC236}">
                <a16:creationId xmlns:a16="http://schemas.microsoft.com/office/drawing/2014/main" id="{0813088E-1D3D-48D9-8AE7-5B5829FB5E7D}"/>
              </a:ext>
            </a:extLst>
          </p:cNvPr>
          <p:cNvSpPr txBox="1">
            <a:spLocks/>
          </p:cNvSpPr>
          <p:nvPr/>
        </p:nvSpPr>
        <p:spPr>
          <a:xfrm>
            <a:off x="1054800" y="1418400"/>
            <a:ext cx="9553009" cy="492443"/>
          </a:xfrm>
          <a:prstGeom prst="rect">
            <a:avLst/>
          </a:prstGeom>
        </p:spPr>
        <p:txBody>
          <a:bodyPr wrap="square" lIns="0" tIns="0" rIns="0" bIns="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spcAft>
                <a:spcPts val="300"/>
              </a:spcAft>
              <a:buNone/>
            </a:pPr>
            <a:r>
              <a:rPr lang="de-DE" sz="1600" b="0" dirty="0">
                <a:latin typeface="Century Gothic" panose="020B0502020202020204" pitchFamily="34" charset="0"/>
              </a:rPr>
              <a:t>Somit hat der Abschlussprüfer bei jeder noch so kleinen Abschlussprüfung </a:t>
            </a:r>
            <a:r>
              <a:rPr lang="de-DE" sz="1600" dirty="0">
                <a:solidFill>
                  <a:srgbClr val="FF0000"/>
                </a:solidFill>
                <a:latin typeface="Century Gothic" panose="020B0502020202020204" pitchFamily="34" charset="0"/>
              </a:rPr>
              <a:t>mindestens</a:t>
            </a:r>
            <a:r>
              <a:rPr lang="de-DE" sz="1600" b="0" dirty="0">
                <a:latin typeface="Century Gothic" panose="020B0502020202020204" pitchFamily="34" charset="0"/>
              </a:rPr>
              <a:t> den </a:t>
            </a:r>
            <a:r>
              <a:rPr lang="de-DE" sz="1600" dirty="0">
                <a:latin typeface="Century Gothic" panose="020B0502020202020204" pitchFamily="34" charset="0"/>
              </a:rPr>
              <a:t>Aufbau und Implementierung der Kontrollen über Journalbuchungen</a:t>
            </a:r>
            <a:r>
              <a:rPr lang="de-DE" sz="1600" b="0" dirty="0">
                <a:latin typeface="Century Gothic" panose="020B0502020202020204" pitchFamily="34" charset="0"/>
              </a:rPr>
              <a:t> zu prüfen.</a:t>
            </a:r>
          </a:p>
        </p:txBody>
      </p:sp>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5.7.5.7 Obligatorisch: Aufbau und Implementierung der Kontrolle zu den Journalbuchungen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3">
            <a:extLst>
              <a:ext uri="{FF2B5EF4-FFF2-40B4-BE49-F238E27FC236}">
                <a16:creationId xmlns:a16="http://schemas.microsoft.com/office/drawing/2014/main" id="{D5CAF656-50CB-433E-A01A-577CC5691C9A}"/>
              </a:ext>
            </a:extLst>
          </p:cNvPr>
          <p:cNvSpPr>
            <a:spLocks noChangeArrowheads="1"/>
          </p:cNvSpPr>
          <p:nvPr/>
        </p:nvSpPr>
        <p:spPr bwMode="auto">
          <a:xfrm>
            <a:off x="1001776" y="5983396"/>
            <a:ext cx="2092239"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tabLst>
                <a:tab pos="90488" algn="l"/>
              </a:tabLst>
              <a:defRPr>
                <a:solidFill>
                  <a:schemeClr val="tx1"/>
                </a:solidFill>
                <a:latin typeface="Arial" panose="020B0604020202020204" pitchFamily="34" charset="0"/>
              </a:defRPr>
            </a:lvl1pPr>
            <a:lvl2pPr>
              <a:tabLst>
                <a:tab pos="90488" algn="l"/>
              </a:tabLst>
              <a:defRPr>
                <a:solidFill>
                  <a:schemeClr val="tx1"/>
                </a:solidFill>
                <a:latin typeface="Arial" panose="020B0604020202020204" pitchFamily="34" charset="0"/>
              </a:defRPr>
            </a:lvl2pPr>
            <a:lvl3pPr>
              <a:tabLst>
                <a:tab pos="90488" algn="l"/>
              </a:tabLst>
              <a:defRPr>
                <a:solidFill>
                  <a:schemeClr val="tx1"/>
                </a:solidFill>
                <a:latin typeface="Arial" panose="020B0604020202020204" pitchFamily="34" charset="0"/>
              </a:defRPr>
            </a:lvl3pPr>
            <a:lvl4pPr>
              <a:tabLst>
                <a:tab pos="90488" algn="l"/>
              </a:tabLst>
              <a:defRPr>
                <a:solidFill>
                  <a:schemeClr val="tx1"/>
                </a:solidFill>
                <a:latin typeface="Arial" panose="020B0604020202020204" pitchFamily="34" charset="0"/>
              </a:defRPr>
            </a:lvl4pPr>
            <a:lvl5pPr>
              <a:tabLst>
                <a:tab pos="90488" algn="l"/>
              </a:tabLst>
              <a:defRPr>
                <a:solidFill>
                  <a:schemeClr val="tx1"/>
                </a:solidFill>
                <a:latin typeface="Arial" panose="020B0604020202020204" pitchFamily="34" charset="0"/>
              </a:defRPr>
            </a:lvl5pPr>
            <a:lvl6pPr eaLnBrk="0" fontAlgn="base" hangingPunct="0">
              <a:spcBef>
                <a:spcPct val="0"/>
              </a:spcBef>
              <a:spcAft>
                <a:spcPct val="0"/>
              </a:spcAft>
              <a:tabLst>
                <a:tab pos="90488" algn="l"/>
              </a:tabLst>
              <a:defRPr>
                <a:solidFill>
                  <a:schemeClr val="tx1"/>
                </a:solidFill>
                <a:latin typeface="Arial" panose="020B0604020202020204" pitchFamily="34" charset="0"/>
              </a:defRPr>
            </a:lvl6pPr>
            <a:lvl7pPr eaLnBrk="0" fontAlgn="base" hangingPunct="0">
              <a:spcBef>
                <a:spcPct val="0"/>
              </a:spcBef>
              <a:spcAft>
                <a:spcPct val="0"/>
              </a:spcAft>
              <a:tabLst>
                <a:tab pos="90488" algn="l"/>
              </a:tabLst>
              <a:defRPr>
                <a:solidFill>
                  <a:schemeClr val="tx1"/>
                </a:solidFill>
                <a:latin typeface="Arial" panose="020B0604020202020204" pitchFamily="34" charset="0"/>
              </a:defRPr>
            </a:lvl7pPr>
            <a:lvl8pPr eaLnBrk="0" fontAlgn="base" hangingPunct="0">
              <a:spcBef>
                <a:spcPct val="0"/>
              </a:spcBef>
              <a:spcAft>
                <a:spcPct val="0"/>
              </a:spcAft>
              <a:tabLst>
                <a:tab pos="90488" algn="l"/>
              </a:tabLst>
              <a:defRPr>
                <a:solidFill>
                  <a:schemeClr val="tx1"/>
                </a:solidFill>
                <a:latin typeface="Arial" panose="020B0604020202020204" pitchFamily="34" charset="0"/>
              </a:defRPr>
            </a:lvl8pPr>
            <a:lvl9pPr eaLnBrk="0" fontAlgn="base" hangingPunct="0">
              <a:spcBef>
                <a:spcPct val="0"/>
              </a:spcBef>
              <a:spcAft>
                <a:spcPct val="0"/>
              </a:spcAft>
              <a:tabLst>
                <a:tab pos="90488" algn="l"/>
              </a:tabLst>
              <a:defRPr>
                <a:solidFill>
                  <a:schemeClr val="tx1"/>
                </a:solidFill>
                <a:latin typeface="Arial" panose="020B0604020202020204" pitchFamily="34" charset="0"/>
              </a:defRPr>
            </a:lvl9pPr>
          </a:lstStyle>
          <a:p>
            <a:pPr lvl="0"/>
            <a:r>
              <a:rPr lang="de-DE" altLang="de-DE" sz="700" b="0" baseline="30000" dirty="0">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[22</a:t>
            </a:r>
            <a:r>
              <a:rPr lang="de-DE" altLang="de-DE" sz="700" b="0" baseline="30000" dirty="0" bmk="">
                <a:latin typeface="Century Gothic" panose="020B0502020202020204" pitchFamily="34" charset="0"/>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de-DE" sz="700" b="0" dirty="0">
                <a:latin typeface="Century Gothic" panose="020B0502020202020204" pitchFamily="34" charset="0"/>
              </a:rPr>
              <a:t>Vgl. ISA [DE] 315 (</a:t>
            </a:r>
            <a:r>
              <a:rPr lang="de-DE" sz="700" b="0" dirty="0" err="1">
                <a:latin typeface="Century Gothic" panose="020B0502020202020204" pitchFamily="34" charset="0"/>
              </a:rPr>
              <a:t>Revised</a:t>
            </a:r>
            <a:r>
              <a:rPr lang="de-DE" sz="700" b="0" dirty="0">
                <a:latin typeface="Century Gothic" panose="020B0502020202020204" pitchFamily="34" charset="0"/>
              </a:rPr>
              <a:t> 2019), Tz. A136</a:t>
            </a:r>
          </a:p>
        </p:txBody>
      </p:sp>
      <p:sp>
        <p:nvSpPr>
          <p:cNvPr id="9" name="Rechteck 8">
            <a:extLst>
              <a:ext uri="{FF2B5EF4-FFF2-40B4-BE49-F238E27FC236}">
                <a16:creationId xmlns:a16="http://schemas.microsoft.com/office/drawing/2014/main" id="{9D862363-9690-4111-AB25-EFF9D78CAF14}"/>
              </a:ext>
            </a:extLst>
          </p:cNvPr>
          <p:cNvSpPr/>
          <p:nvPr/>
        </p:nvSpPr>
        <p:spPr>
          <a:xfrm>
            <a:off x="1054800" y="2092350"/>
            <a:ext cx="8136904" cy="1192634"/>
          </a:xfrm>
          <a:prstGeom prst="rect">
            <a:avLst/>
          </a:prstGeom>
          <a:solidFill>
            <a:srgbClr val="F2DBDB"/>
          </a:solidFill>
          <a:ln>
            <a:solidFill>
              <a:srgbClr val="AF3F3F"/>
            </a:solidFill>
          </a:ln>
        </p:spPr>
        <p:txBody>
          <a:bodyPr wrap="square">
            <a:spAutoFit/>
          </a:bodyPr>
          <a:lstStyle/>
          <a:p>
            <a:pPr marL="539750" indent="-539750">
              <a:spcBef>
                <a:spcPts val="300"/>
              </a:spcBef>
              <a:spcAft>
                <a:spcPts val="600"/>
              </a:spcAft>
            </a:pPr>
            <a:r>
              <a:rPr lang="de-DE" dirty="0">
                <a:latin typeface="Century Gothic" panose="020B0502020202020204" pitchFamily="34" charset="0"/>
                <a:ea typeface="Times New Roman" panose="02020603050405020304" pitchFamily="18" charset="0"/>
                <a:cs typeface="Times New Roman" panose="02020603050405020304" pitchFamily="18" charset="0"/>
              </a:rPr>
              <a:t>Hinweis:</a:t>
            </a:r>
          </a:p>
          <a:p>
            <a:pPr>
              <a:spcBef>
                <a:spcPts val="300"/>
              </a:spcBef>
              <a:spcAft>
                <a:spcPts val="300"/>
              </a:spcAft>
            </a:pPr>
            <a:r>
              <a:rPr lang="de-DE" b="0" dirty="0">
                <a:latin typeface="Century Gothic" panose="020B0502020202020204" pitchFamily="34" charset="0"/>
              </a:rPr>
              <a:t>Das Beispiel geht aber nur auf „Kontrollaktivitäten“ ein. Dies </a:t>
            </a:r>
            <a:r>
              <a:rPr lang="de-DE" dirty="0">
                <a:latin typeface="Century Gothic" panose="020B0502020202020204" pitchFamily="34" charset="0"/>
              </a:rPr>
              <a:t>befreit </a:t>
            </a:r>
            <a:r>
              <a:rPr lang="de-DE" dirty="0">
                <a:solidFill>
                  <a:srgbClr val="FF0000"/>
                </a:solidFill>
                <a:latin typeface="Century Gothic" panose="020B0502020202020204" pitchFamily="34" charset="0"/>
              </a:rPr>
              <a:t>nicht</a:t>
            </a:r>
            <a:r>
              <a:rPr lang="de-DE" dirty="0">
                <a:latin typeface="Century Gothic" panose="020B0502020202020204" pitchFamily="34" charset="0"/>
              </a:rPr>
              <a:t> davon</a:t>
            </a:r>
            <a:r>
              <a:rPr lang="de-DE" b="0" dirty="0">
                <a:latin typeface="Century Gothic" panose="020B0502020202020204" pitchFamily="34" charset="0"/>
              </a:rPr>
              <a:t>, dass daneben dennoch </a:t>
            </a:r>
            <a:r>
              <a:rPr lang="de-DE" dirty="0">
                <a:latin typeface="Century Gothic" panose="020B0502020202020204" pitchFamily="34" charset="0"/>
              </a:rPr>
              <a:t>ein Verständnis der übrigen 4 IKS-Komponenten zu gewinnen</a:t>
            </a:r>
            <a:r>
              <a:rPr lang="de-DE" b="0" dirty="0">
                <a:latin typeface="Century Gothic" panose="020B0502020202020204" pitchFamily="34" charset="0"/>
              </a:rPr>
              <a:t> ist!</a:t>
            </a:r>
            <a:endParaRPr lang="de-DE" b="0" dirty="0">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2" name="Rechteck 1">
            <a:extLst>
              <a:ext uri="{FF2B5EF4-FFF2-40B4-BE49-F238E27FC236}">
                <a16:creationId xmlns:a16="http://schemas.microsoft.com/office/drawing/2014/main" id="{0A2470DA-961C-4FC6-B3D7-A229B59E6EBF}"/>
              </a:ext>
            </a:extLst>
          </p:cNvPr>
          <p:cNvSpPr/>
          <p:nvPr/>
        </p:nvSpPr>
        <p:spPr>
          <a:xfrm>
            <a:off x="1054800" y="3532510"/>
            <a:ext cx="9327450" cy="1346522"/>
          </a:xfrm>
          <a:prstGeom prst="rect">
            <a:avLst/>
          </a:prstGeom>
        </p:spPr>
        <p:txBody>
          <a:bodyPr wrap="square" lIns="0" tIns="0" rIns="0" bIns="0">
            <a:spAutoFit/>
          </a:bodyPr>
          <a:lstStyle/>
          <a:p>
            <a:pPr algn="just">
              <a:spcBef>
                <a:spcPts val="300"/>
              </a:spcBef>
              <a:spcAft>
                <a:spcPts val="60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Weitere Komponenten des IKS sind </a:t>
            </a:r>
            <a:r>
              <a:rPr lang="de-DE" dirty="0">
                <a:latin typeface="Century Gothic" panose="020B0502020202020204" pitchFamily="34" charset="0"/>
                <a:ea typeface="Times New Roman" panose="02020603050405020304" pitchFamily="18" charset="0"/>
                <a:cs typeface="Times New Roman" panose="02020603050405020304" pitchFamily="18" charset="0"/>
              </a:rPr>
              <a:t>nur dann zu prüfen</a:t>
            </a:r>
            <a:r>
              <a:rPr lang="de-DE" b="0" dirty="0">
                <a:latin typeface="Century Gothic" panose="020B0502020202020204" pitchFamily="34" charset="0"/>
                <a:ea typeface="Times New Roman" panose="02020603050405020304" pitchFamily="18" charset="0"/>
                <a:cs typeface="Times New Roman" panose="02020603050405020304" pitchFamily="18" charset="0"/>
              </a:rPr>
              <a:t>, wenn sich der Prüfer auf diese Kontrollen als </a:t>
            </a:r>
            <a:r>
              <a:rPr lang="de-DE" dirty="0">
                <a:latin typeface="Century Gothic" panose="020B0502020202020204" pitchFamily="34" charset="0"/>
                <a:ea typeface="Times New Roman" panose="02020603050405020304" pitchFamily="18" charset="0"/>
                <a:cs typeface="Times New Roman" panose="02020603050405020304" pitchFamily="18" charset="0"/>
              </a:rPr>
              <a:t>Prüfungsnachweise</a:t>
            </a:r>
            <a:r>
              <a:rPr lang="de-DE" b="0" dirty="0">
                <a:latin typeface="Century Gothic" panose="020B0502020202020204" pitchFamily="34" charset="0"/>
                <a:ea typeface="Times New Roman" panose="02020603050405020304" pitchFamily="18" charset="0"/>
                <a:cs typeface="Times New Roman" panose="02020603050405020304" pitchFamily="18" charset="0"/>
              </a:rPr>
              <a:t> stützen will.</a:t>
            </a:r>
          </a:p>
          <a:p>
            <a:pPr algn="just">
              <a:spcBef>
                <a:spcPts val="300"/>
              </a:spcBef>
              <a:spcAft>
                <a:spcPts val="30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Zur Unterstützung der Gewinnung eines Verständnisses der Komponenten des IKS und des IT-Systems gibt es </a:t>
            </a:r>
            <a:r>
              <a:rPr lang="de-DE" dirty="0">
                <a:latin typeface="Century Gothic" panose="020B0502020202020204" pitchFamily="34" charset="0"/>
                <a:cs typeface="Times New Roman" panose="02020603050405020304" pitchFamily="18" charset="0"/>
              </a:rPr>
              <a:t>in ISA [DE] 315 (</a:t>
            </a:r>
            <a:r>
              <a:rPr lang="de-DE" dirty="0" err="1">
                <a:latin typeface="Century Gothic" panose="020B0502020202020204" pitchFamily="34" charset="0"/>
                <a:cs typeface="Times New Roman" panose="02020603050405020304" pitchFamily="18" charset="0"/>
              </a:rPr>
              <a:t>Revised</a:t>
            </a:r>
            <a:r>
              <a:rPr lang="de-DE" dirty="0">
                <a:latin typeface="Century Gothic" panose="020B0502020202020204" pitchFamily="34" charset="0"/>
                <a:cs typeface="Times New Roman" panose="02020603050405020304" pitchFamily="18" charset="0"/>
              </a:rPr>
              <a:t> 2019) </a:t>
            </a:r>
            <a:r>
              <a:rPr lang="de-DE" b="0" dirty="0">
                <a:latin typeface="Century Gothic" panose="020B0502020202020204" pitchFamily="34" charset="0"/>
                <a:cs typeface="Times New Roman" panose="02020603050405020304" pitchFamily="18" charset="0"/>
              </a:rPr>
              <a:t>Anlagen, die als </a:t>
            </a:r>
            <a:r>
              <a:rPr lang="de-DE" dirty="0">
                <a:latin typeface="Century Gothic" panose="020B0502020202020204" pitchFamily="34" charset="0"/>
                <a:cs typeface="Times New Roman" panose="02020603050405020304" pitchFamily="18" charset="0"/>
              </a:rPr>
              <a:t>Arbeitshilfen</a:t>
            </a:r>
            <a:r>
              <a:rPr lang="de-DE" b="0" dirty="0">
                <a:latin typeface="Century Gothic" panose="020B0502020202020204" pitchFamily="34" charset="0"/>
                <a:cs typeface="Times New Roman" panose="02020603050405020304" pitchFamily="18" charset="0"/>
              </a:rPr>
              <a:t> verwendet werden können.</a:t>
            </a:r>
            <a:endParaRPr lang="de-DE" dirty="0">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9852224"/>
      </p:ext>
    </p:extLst>
  </p:cSld>
  <p:clrMapOvr>
    <a:masterClrMapping/>
  </p:clrMapOvr>
  <p:transition spd="slow"/>
</p:sld>
</file>

<file path=ppt/slides/slide2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25989" name="Rectangle 2">
            <a:extLst>
              <a:ext uri="{FF2B5EF4-FFF2-40B4-BE49-F238E27FC236}">
                <a16:creationId xmlns:a16="http://schemas.microsoft.com/office/drawing/2014/main" id="{22248FD4-64BF-4E2E-93DC-8B24ADECC27D}"/>
              </a:ext>
            </a:extLst>
          </p:cNvPr>
          <p:cNvSpPr txBox="1">
            <a:spLocks/>
          </p:cNvSpPr>
          <p:nvPr/>
        </p:nvSpPr>
        <p:spPr bwMode="auto">
          <a:xfrm>
            <a:off x="1054800" y="980728"/>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b="0" dirty="0">
                <a:solidFill>
                  <a:srgbClr val="00B0F0"/>
                </a:solidFill>
                <a:latin typeface="Century Gothic" panose="020B0502020202020204" pitchFamily="34" charset="0"/>
              </a:rPr>
              <a:t>5.7.5.8 Beispiele zu den IKS-Komponenten</a:t>
            </a:r>
          </a:p>
        </p:txBody>
      </p:sp>
      <p:sp>
        <p:nvSpPr>
          <p:cNvPr id="7" name="Textfeld 1">
            <a:extLst>
              <a:ext uri="{FF2B5EF4-FFF2-40B4-BE49-F238E27FC236}">
                <a16:creationId xmlns:a16="http://schemas.microsoft.com/office/drawing/2014/main" id="{5E4C3C3A-AF62-49C2-8FDA-DD4B5A0F75F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2" name="Rectangle 2">
            <a:extLst>
              <a:ext uri="{FF2B5EF4-FFF2-40B4-BE49-F238E27FC236}">
                <a16:creationId xmlns:a16="http://schemas.microsoft.com/office/drawing/2014/main" id="{7D194EC5-0AD4-421B-8D42-9F156C7DC081}"/>
              </a:ext>
            </a:extLst>
          </p:cNvPr>
          <p:cNvSpPr>
            <a:spLocks noChangeArrowheads="1"/>
          </p:cNvSpPr>
          <p:nvPr/>
        </p:nvSpPr>
        <p:spPr bwMode="auto">
          <a:xfrm>
            <a:off x="1450794" y="1628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pic>
        <p:nvPicPr>
          <p:cNvPr id="8" name="Grafik 7">
            <a:extLst>
              <a:ext uri="{FF2B5EF4-FFF2-40B4-BE49-F238E27FC236}">
                <a16:creationId xmlns:a16="http://schemas.microsoft.com/office/drawing/2014/main" id="{1C94CE69-418B-4B10-82DC-3B86823135E9}"/>
              </a:ext>
            </a:extLst>
          </p:cNvPr>
          <p:cNvPicPr>
            <a:picLocks noChangeAspect="1"/>
          </p:cNvPicPr>
          <p:nvPr/>
        </p:nvPicPr>
        <p:blipFill rotWithShape="1">
          <a:blip r:embed="rId3"/>
          <a:srcRect l="-1492" r="-1"/>
          <a:stretch/>
        </p:blipFill>
        <p:spPr>
          <a:xfrm>
            <a:off x="1343473" y="1339958"/>
            <a:ext cx="6869788" cy="4900168"/>
          </a:xfrm>
          <a:prstGeom prst="rect">
            <a:avLst/>
          </a:prstGeom>
        </p:spPr>
      </p:pic>
    </p:spTree>
    <p:extLst>
      <p:ext uri="{BB962C8B-B14F-4D97-AF65-F5344CB8AC3E}">
        <p14:creationId xmlns:p14="http://schemas.microsoft.com/office/powerpoint/2010/main" val="3101871239"/>
      </p:ext>
    </p:extLst>
  </p:cSld>
  <p:clrMapOvr>
    <a:masterClrMapping/>
  </p:clrMapOvr>
  <p:transition spd="slow"/>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6" name="Textfeld 1">
            <a:extLst>
              <a:ext uri="{FF2B5EF4-FFF2-40B4-BE49-F238E27FC236}">
                <a16:creationId xmlns:a16="http://schemas.microsoft.com/office/drawing/2014/main" id="{5F0047CF-3ADE-479A-B8A7-6879DAC4BA82}"/>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6" name="Rectangle 2">
            <a:extLst>
              <a:ext uri="{FF2B5EF4-FFF2-40B4-BE49-F238E27FC236}">
                <a16:creationId xmlns:a16="http://schemas.microsoft.com/office/drawing/2014/main" id="{7ECE33BE-2D06-42AA-98FC-F646BC52D4F1}"/>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5.8	</a:t>
            </a:r>
            <a:r>
              <a:rPr lang="de-DE" sz="2800" dirty="0">
                <a:latin typeface="Century Gothic" panose="020B0502020202020204" pitchFamily="34" charset="0"/>
              </a:rPr>
              <a:t>Prozessbezogene Aufbauprüfung</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5.8.1	</a:t>
            </a:r>
            <a:r>
              <a:rPr lang="de-DE" sz="1800" b="0" dirty="0">
                <a:latin typeface="Century Gothic" panose="020B0502020202020204" pitchFamily="34" charset="0"/>
              </a:rPr>
              <a:t>Reichweite der prozessbezogenen Aufbauprüfung</a:t>
            </a:r>
          </a:p>
          <a:p>
            <a:pPr marL="2724150" lvl="4" indent="-895350">
              <a:spcBef>
                <a:spcPts val="600"/>
              </a:spcBef>
              <a:spcAft>
                <a:spcPts val="600"/>
              </a:spcAft>
              <a:tabLst>
                <a:tab pos="444500" algn="l"/>
              </a:tabLst>
            </a:pPr>
            <a:r>
              <a:rPr lang="de-DE" sz="1800" dirty="0">
                <a:latin typeface="Century Gothic" panose="020B0502020202020204" pitchFamily="34" charset="0"/>
              </a:rPr>
              <a:t>5.8.2	</a:t>
            </a:r>
            <a:r>
              <a:rPr lang="de-DE" sz="1800" b="0" dirty="0">
                <a:latin typeface="Century Gothic" panose="020B0502020202020204" pitchFamily="34" charset="0"/>
              </a:rPr>
              <a:t>Die drei zentralen Fragestellungen</a:t>
            </a:r>
          </a:p>
          <a:p>
            <a:pPr marL="2724150" lvl="4" indent="-895350">
              <a:spcBef>
                <a:spcPts val="600"/>
              </a:spcBef>
              <a:spcAft>
                <a:spcPts val="600"/>
              </a:spcAft>
              <a:tabLst>
                <a:tab pos="444500" algn="l"/>
              </a:tabLst>
            </a:pPr>
            <a:r>
              <a:rPr lang="de-DE" sz="1800" dirty="0">
                <a:latin typeface="Century Gothic" panose="020B0502020202020204" pitchFamily="34" charset="0"/>
              </a:rPr>
              <a:t>5.8.3	</a:t>
            </a:r>
            <a:r>
              <a:rPr lang="de-DE" sz="1800" b="0" dirty="0">
                <a:latin typeface="Century Gothic" panose="020B0502020202020204" pitchFamily="34" charset="0"/>
              </a:rPr>
              <a:t>Vorgehensweise im Regelfall</a:t>
            </a:r>
          </a:p>
          <a:p>
            <a:pPr marL="2724150" lvl="4" indent="-895350">
              <a:spcBef>
                <a:spcPts val="600"/>
              </a:spcBef>
              <a:spcAft>
                <a:spcPts val="600"/>
              </a:spcAft>
              <a:tabLst>
                <a:tab pos="444500" algn="l"/>
              </a:tabLst>
            </a:pPr>
            <a:r>
              <a:rPr lang="de-DE" sz="1800" dirty="0">
                <a:latin typeface="Century Gothic" panose="020B0502020202020204" pitchFamily="34" charset="0"/>
              </a:rPr>
              <a:t>5.8.4	</a:t>
            </a:r>
            <a:r>
              <a:rPr lang="de-DE" sz="1800" b="0" dirty="0">
                <a:latin typeface="Century Gothic" panose="020B0502020202020204" pitchFamily="34" charset="0"/>
              </a:rPr>
              <a:t>Welche übergreifenden Basisfragen beschreiben die </a:t>
            </a:r>
            <a:br>
              <a:rPr lang="de-DE" sz="1800" b="0" dirty="0">
                <a:latin typeface="Century Gothic" panose="020B0502020202020204" pitchFamily="34" charset="0"/>
              </a:rPr>
            </a:br>
            <a:r>
              <a:rPr lang="de-DE" sz="1800" b="0" dirty="0">
                <a:latin typeface="Century Gothic" panose="020B0502020202020204" pitchFamily="34" charset="0"/>
              </a:rPr>
              <a:t>IKS-Prüfung?</a:t>
            </a:r>
          </a:p>
          <a:p>
            <a:pPr marL="2724150" lvl="4" indent="-895350">
              <a:spcBef>
                <a:spcPts val="600"/>
              </a:spcBef>
              <a:spcAft>
                <a:spcPts val="600"/>
              </a:spcAft>
              <a:tabLst>
                <a:tab pos="444500" algn="l"/>
              </a:tabLst>
            </a:pPr>
            <a:r>
              <a:rPr lang="de-DE" sz="1800" dirty="0">
                <a:latin typeface="Century Gothic" panose="020B0502020202020204" pitchFamily="34" charset="0"/>
              </a:rPr>
              <a:t>5.8.5	</a:t>
            </a:r>
            <a:r>
              <a:rPr lang="de-DE" sz="1800" b="0" dirty="0">
                <a:latin typeface="Century Gothic" panose="020B0502020202020204" pitchFamily="34" charset="0"/>
              </a:rPr>
              <a:t>Welche Prüfungshandlungen kommen zur Anwendung?</a:t>
            </a:r>
          </a:p>
          <a:p>
            <a:pPr marL="2724150" lvl="4" indent="-895350">
              <a:spcBef>
                <a:spcPts val="600"/>
              </a:spcBef>
              <a:spcAft>
                <a:spcPts val="600"/>
              </a:spcAft>
              <a:tabLst>
                <a:tab pos="444500" algn="l"/>
              </a:tabLst>
            </a:pPr>
            <a:r>
              <a:rPr lang="de-DE" sz="1800" dirty="0">
                <a:latin typeface="Century Gothic" panose="020B0502020202020204" pitchFamily="34" charset="0"/>
              </a:rPr>
              <a:t>5.8.6	</a:t>
            </a:r>
            <a:r>
              <a:rPr lang="de-DE" sz="1800" b="0" dirty="0">
                <a:latin typeface="Century Gothic" panose="020B0502020202020204" pitchFamily="34" charset="0"/>
              </a:rPr>
              <a:t>Schrittweise Vorgehensweise bei der IKS-Prüfung</a:t>
            </a:r>
          </a:p>
          <a:p>
            <a:pPr marL="2724150" lvl="4" indent="-895350">
              <a:spcBef>
                <a:spcPts val="600"/>
              </a:spcBef>
              <a:spcAft>
                <a:spcPts val="600"/>
              </a:spcAft>
              <a:tabLst>
                <a:tab pos="444500" algn="l"/>
              </a:tabLst>
            </a:pPr>
            <a:r>
              <a:rPr lang="de-DE" sz="1800" dirty="0">
                <a:latin typeface="Century Gothic" panose="020B0502020202020204" pitchFamily="34" charset="0"/>
              </a:rPr>
              <a:t>5.8.7	</a:t>
            </a:r>
            <a:r>
              <a:rPr lang="de-DE" sz="1800" b="0" dirty="0">
                <a:latin typeface="Century Gothic" panose="020B0502020202020204" pitchFamily="34" charset="0"/>
              </a:rPr>
              <a:t>Anforderung an die Dokumentation – Abhängig von Komplexität des IKS und Bedeutsamkeit der Risiken</a:t>
            </a:r>
          </a:p>
          <a:p>
            <a:pPr marL="2724150" lvl="4" indent="-895350">
              <a:spcBef>
                <a:spcPts val="600"/>
              </a:spcBef>
              <a:spcAft>
                <a:spcPts val="600"/>
              </a:spcAft>
              <a:tabLst>
                <a:tab pos="444500" algn="l"/>
              </a:tabLst>
            </a:pPr>
            <a:r>
              <a:rPr lang="de-DE" sz="1800" dirty="0">
                <a:latin typeface="Century Gothic" panose="020B0502020202020204" pitchFamily="34" charset="0"/>
              </a:rPr>
              <a:t>5.8.8	</a:t>
            </a:r>
            <a:r>
              <a:rPr lang="de-DE" sz="1800" b="0" dirty="0">
                <a:latin typeface="Century Gothic" panose="020B0502020202020204" pitchFamily="34" charset="0"/>
              </a:rPr>
              <a:t>Beurteilung der Prüfungsergebnisse</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4178" name="Rectangle 2">
            <a:extLst>
              <a:ext uri="{FF2B5EF4-FFF2-40B4-BE49-F238E27FC236}">
                <a16:creationId xmlns:a16="http://schemas.microsoft.com/office/drawing/2014/main" id="{840D41CA-0D3F-463B-A0E6-F6B27019F38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5.8 Prozessbezogene Aufbauprüfung</a:t>
            </a:r>
          </a:p>
        </p:txBody>
      </p:sp>
      <p:sp>
        <p:nvSpPr>
          <p:cNvPr id="15" name="Textfeld 14">
            <a:extLst>
              <a:ext uri="{FF2B5EF4-FFF2-40B4-BE49-F238E27FC236}">
                <a16:creationId xmlns:a16="http://schemas.microsoft.com/office/drawing/2014/main" id="{B8E9B586-D54F-4C34-AA26-AEB6D95B9E40}"/>
              </a:ext>
            </a:extLst>
          </p:cNvPr>
          <p:cNvSpPr txBox="1"/>
          <p:nvPr/>
        </p:nvSpPr>
        <p:spPr>
          <a:xfrm>
            <a:off x="1055688" y="1840979"/>
            <a:ext cx="9432800" cy="2108269"/>
          </a:xfrm>
          <a:prstGeom prst="rect">
            <a:avLst/>
          </a:prstGeom>
          <a:noFill/>
        </p:spPr>
        <p:txBody>
          <a:bodyPr wrap="square" lIns="0" tIns="0" rIns="0" bIns="0">
            <a:spAutoFit/>
          </a:bodyPr>
          <a:lstStyle/>
          <a:p>
            <a:pPr eaLnBrk="1" fontAlgn="auto"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Eine Aufbauprüfung hat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für alle Komponenten des IKS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zu erfolgen, soweit die Regelungen </a:t>
            </a:r>
          </a:p>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Ordnungsmäßigkeit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und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Verlässlichkeit</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der Rechnungslegung,</a:t>
            </a:r>
          </a:p>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den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Fortbestand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des Unternehmens sowie </a:t>
            </a:r>
          </a:p>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den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Schutz</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des vorhandenen Vermögens einschließlich der Verhinderung oder Aufdeckung von Vermögensschäden</a:t>
            </a:r>
          </a:p>
          <a:p>
            <a:pPr eaLnBrk="1" fontAlgn="auto"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sicherstellen.</a:t>
            </a:r>
          </a:p>
          <a:p>
            <a:pPr eaLnBrk="1" fontAlgn="auto" hangingPunct="1">
              <a:spcBef>
                <a:spcPts val="300"/>
              </a:spcBef>
              <a:spcAft>
                <a:spcPts val="300"/>
              </a:spcAft>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Die prozessbezogene Aufbauprüfung betrifft die Komponente „Kontrollaktivitäten“.</a:t>
            </a:r>
          </a:p>
        </p:txBody>
      </p:sp>
      <p:sp>
        <p:nvSpPr>
          <p:cNvPr id="434181" name="Textfeld 1">
            <a:extLst>
              <a:ext uri="{FF2B5EF4-FFF2-40B4-BE49-F238E27FC236}">
                <a16:creationId xmlns:a16="http://schemas.microsoft.com/office/drawing/2014/main" id="{B72078BD-9F2A-44F2-8596-9BD03C0E8864}"/>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434182" name="Rechteck 1">
            <a:extLst>
              <a:ext uri="{FF2B5EF4-FFF2-40B4-BE49-F238E27FC236}">
                <a16:creationId xmlns:a16="http://schemas.microsoft.com/office/drawing/2014/main" id="{35CC9926-567C-4C3A-AC96-B5353323D6A3}"/>
              </a:ext>
            </a:extLst>
          </p:cNvPr>
          <p:cNvSpPr>
            <a:spLocks noChangeArrowheads="1"/>
          </p:cNvSpPr>
          <p:nvPr/>
        </p:nvSpPr>
        <p:spPr bwMode="auto">
          <a:xfrm>
            <a:off x="1054800" y="1418400"/>
            <a:ext cx="549188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5.8.1 Reichweite der prozessbezogenen Aufbauprüfung</a:t>
            </a:r>
          </a:p>
        </p:txBody>
      </p:sp>
    </p:spTree>
  </p:cSld>
  <p:clrMapOvr>
    <a:masterClrMapping/>
  </p:clrMapOvr>
  <p:transition spd="slow"/>
</p:sld>
</file>

<file path=ppt/slides/slide2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6227" name="Rectangle 2">
            <a:extLst>
              <a:ext uri="{FF2B5EF4-FFF2-40B4-BE49-F238E27FC236}">
                <a16:creationId xmlns:a16="http://schemas.microsoft.com/office/drawing/2014/main" id="{1E3BA523-915E-4D81-A8EB-07E9DF8C5C3F}"/>
              </a:ext>
            </a:extLst>
          </p:cNvPr>
          <p:cNvSpPr txBox="1">
            <a:spLocks/>
          </p:cNvSpPr>
          <p:nvPr/>
        </p:nvSpPr>
        <p:spPr bwMode="auto">
          <a:xfrm>
            <a:off x="10404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5.8.2 Die drei zentralen Fragestellungen</a:t>
            </a:r>
          </a:p>
        </p:txBody>
      </p:sp>
      <p:sp>
        <p:nvSpPr>
          <p:cNvPr id="15" name="Textfeld 14">
            <a:extLst>
              <a:ext uri="{FF2B5EF4-FFF2-40B4-BE49-F238E27FC236}">
                <a16:creationId xmlns:a16="http://schemas.microsoft.com/office/drawing/2014/main" id="{066A5F7F-A0F8-4B1E-8982-F6502D8495D8}"/>
              </a:ext>
            </a:extLst>
          </p:cNvPr>
          <p:cNvSpPr txBox="1"/>
          <p:nvPr/>
        </p:nvSpPr>
        <p:spPr>
          <a:xfrm>
            <a:off x="1055688" y="1418400"/>
            <a:ext cx="9326562" cy="4555093"/>
          </a:xfrm>
          <a:prstGeom prst="rect">
            <a:avLst/>
          </a:prstGeom>
          <a:noFill/>
        </p:spPr>
        <p:txBody>
          <a:bodyPr wrap="square" lIns="0" tIns="0" rIns="0" bIns="0">
            <a:spAutoFit/>
          </a:bodyPr>
          <a:lstStyle/>
          <a:p>
            <a:pPr marL="266700" indent="-270000" eaLnBrk="1" fontAlgn="auto" hangingPunct="1">
              <a:spcBef>
                <a:spcPts val="300"/>
              </a:spcBef>
              <a:spcAft>
                <a:spcPts val="300"/>
              </a:spcAft>
              <a:buFont typeface="+mj-lt"/>
              <a:buAutoNum type="alphaLcPeriod"/>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Welche Wechselwirkungen zu anderen Komponenten sind zu berücksichtigen? </a:t>
            </a:r>
          </a:p>
          <a:p>
            <a:pPr marL="542925" lvl="1" indent="-270000" eaLnBrk="1" fontAlgn="auto" hangingPunct="1">
              <a:spcBef>
                <a:spcPts val="300"/>
              </a:spcBef>
              <a:spcAft>
                <a:spcPts val="300"/>
              </a:spcAft>
              <a:buFont typeface="Arial" panose="020B0604020202020204" pitchFamily="34" charset="0"/>
              <a:buChar char="•"/>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Schwaches Kontrollbewusstsein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der Mitarbeiter (Kontrollumfeld) kann zu Mängeln bei Kontrollaktivitäten führen</a:t>
            </a:r>
          </a:p>
          <a:p>
            <a:pPr marL="542925" lvl="1" indent="-270000" eaLnBrk="1" fontAlgn="auto" hangingPunct="1">
              <a:spcBef>
                <a:spcPts val="300"/>
              </a:spcBef>
              <a:spcAft>
                <a:spcPts val="300"/>
              </a:spcAft>
              <a:buFont typeface="Arial" panose="020B0604020202020204" pitchFamily="34" charset="0"/>
              <a:buChar char="•"/>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Schlechte Information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und Kommunikation erschwert zeitnahe Umsetzung von Arbeitsanweisungen</a:t>
            </a:r>
          </a:p>
          <a:p>
            <a:pPr marL="266700" indent="-270000" eaLnBrk="1" fontAlgn="auto" hangingPunct="1">
              <a:spcBef>
                <a:spcPts val="300"/>
              </a:spcBef>
              <a:spcAft>
                <a:spcPts val="300"/>
              </a:spcAft>
              <a:buFont typeface="+mj-lt"/>
              <a:buAutoNum type="alphaLcPeriod"/>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Worum geht es bei der Aufbauprüfung? </a:t>
            </a:r>
            <a:endPar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542925" lvl="1" indent="-2700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Beurteilung der für die Abschlussprüfung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relevanten Kontrollaktivitäten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dahingehend, ob sie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geeignet sind, wesentliche Fehler in der Rechnungslegung zu verhindern bzw. aufzudecken</a:t>
            </a: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a:p>
            <a:pPr marL="266700" indent="-270000" eaLnBrk="1" fontAlgn="auto" hangingPunct="1">
              <a:spcBef>
                <a:spcPts val="300"/>
              </a:spcBef>
              <a:spcAft>
                <a:spcPts val="300"/>
              </a:spcAft>
              <a:buFont typeface="+mj-lt"/>
              <a:buAutoNum type="alphaLcPeriod"/>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Welche Kontrollaktivitäten sind für die Abschlussprüfung relevant?</a:t>
            </a:r>
          </a:p>
          <a:p>
            <a:pPr marL="542925" lvl="1" indent="-2700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Kontrollaktivitäten, die sich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auf bedeutsame Risiken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beziehen</a:t>
            </a:r>
          </a:p>
          <a:p>
            <a:pPr marL="542925" lvl="1" indent="-2700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Kontrollaktivitäten, die sich auf Risiken beziehen, bei denen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aussagebezogene Prüfungshandlungen alleine zur Gewinnung hinreichender Sicherheit nicht ausreichen (insbes. Risiken aus Massentransaktionen)</a:t>
            </a:r>
          </a:p>
          <a:p>
            <a:pPr marL="542925" lvl="1" indent="-2700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Kontrollaktivitäten, die</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nach pflichtgemäßem Ermessen des Abschlussprüfers für die Prüfung relevant sind</a:t>
            </a: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p:txBody>
      </p:sp>
      <p:sp>
        <p:nvSpPr>
          <p:cNvPr id="436229" name="Textfeld 1">
            <a:extLst>
              <a:ext uri="{FF2B5EF4-FFF2-40B4-BE49-F238E27FC236}">
                <a16:creationId xmlns:a16="http://schemas.microsoft.com/office/drawing/2014/main" id="{F0F392B9-F867-4E05-A0FC-4C395C8123D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2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8275" name="Rectangle 2">
            <a:extLst>
              <a:ext uri="{FF2B5EF4-FFF2-40B4-BE49-F238E27FC236}">
                <a16:creationId xmlns:a16="http://schemas.microsoft.com/office/drawing/2014/main" id="{CA8D7869-0CB6-4E55-BA9F-02BD11F4B16E}"/>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5.8.3 Vorgehensweise im Regelfall</a:t>
            </a:r>
          </a:p>
        </p:txBody>
      </p:sp>
      <p:sp>
        <p:nvSpPr>
          <p:cNvPr id="15" name="Textfeld 14">
            <a:extLst>
              <a:ext uri="{FF2B5EF4-FFF2-40B4-BE49-F238E27FC236}">
                <a16:creationId xmlns:a16="http://schemas.microsoft.com/office/drawing/2014/main" id="{E0C49D7B-F4A3-499F-8314-BD881FCE7F8A}"/>
              </a:ext>
            </a:extLst>
          </p:cNvPr>
          <p:cNvSpPr txBox="1"/>
          <p:nvPr/>
        </p:nvSpPr>
        <p:spPr>
          <a:xfrm>
            <a:off x="1055688" y="1418400"/>
            <a:ext cx="10296896" cy="4493538"/>
          </a:xfrm>
          <a:prstGeom prst="rect">
            <a:avLst/>
          </a:prstGeom>
          <a:noFill/>
        </p:spPr>
        <p:txBody>
          <a:bodyPr wrap="square" lIns="0" tIns="0" rIns="0" bIns="0">
            <a:spAutoFit/>
          </a:bodyPr>
          <a:lstStyle/>
          <a:p>
            <a:pPr eaLnBrk="1" fontAlgn="auto" hangingPunct="1">
              <a:spcBef>
                <a:spcPts val="600"/>
              </a:spcBef>
              <a:spcAft>
                <a:spcPts val="600"/>
              </a:spcAft>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Die Aufbauprüfung erfolgt typischerweise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prozessbezogen</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a:t>
            </a:r>
          </a:p>
          <a:p>
            <a:pPr eaLnBrk="1" fontAlgn="auto" hangingPunct="1">
              <a:spcBef>
                <a:spcPts val="600"/>
              </a:spcBef>
              <a:spcAft>
                <a:spcPts val="600"/>
              </a:spcAft>
              <a:defRPr/>
            </a:pPr>
            <a:endPar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eaLnBrk="1" fontAlgn="auto" hangingPunct="1">
              <a:spcBef>
                <a:spcPts val="600"/>
              </a:spcBef>
              <a:spcAft>
                <a:spcPts val="600"/>
              </a:spcAft>
              <a:defRPr/>
            </a:pPr>
            <a:endPar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eaLnBrk="1" fontAlgn="auto" hangingPunct="1">
              <a:spcBef>
                <a:spcPts val="600"/>
              </a:spcBef>
              <a:spcAft>
                <a:spcPts val="600"/>
              </a:spcAft>
              <a:defRPr/>
            </a:pPr>
            <a:endPar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eaLnBrk="1" fontAlgn="auto" hangingPunct="1">
              <a:spcBef>
                <a:spcPts val="600"/>
              </a:spcBef>
              <a:spcAft>
                <a:spcPts val="600"/>
              </a:spcAft>
              <a:defRPr/>
            </a:pPr>
            <a:endPar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eaLnBrk="1" fontAlgn="auto" hangingPunct="1">
              <a:spcBef>
                <a:spcPts val="600"/>
              </a:spcBef>
              <a:spcAft>
                <a:spcPts val="600"/>
              </a:spcAft>
              <a:defRPr/>
            </a:pPr>
            <a:endPar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eaLnBrk="1" fontAlgn="auto" hangingPunct="1">
              <a:spcBef>
                <a:spcPts val="600"/>
              </a:spcBef>
              <a:spcAft>
                <a:spcPts val="6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In der Regel erfolgt Aufbauprüfung durch einen sog.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„Walkthrough“</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p>
          <a:p>
            <a:pPr marL="266700" indent="-270000" eaLnBrk="1" fontAlgn="auto" hangingPunct="1">
              <a:spcBef>
                <a:spcPts val="600"/>
              </a:spcBef>
              <a:spcAft>
                <a:spcPts val="600"/>
              </a:spcAft>
              <a:buFont typeface="Arial" panose="020B0604020202020204" pitchFamily="34" charset="0"/>
              <a:buChar char="•"/>
              <a:tabLst>
                <a:tab pos="447675"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Nachvollziehen eines Geschäftsvorfalls von seiner Entstehung bis zur Abbildung im Abschluss</a:t>
            </a:r>
          </a:p>
          <a:p>
            <a:pPr marL="266700" indent="-270000" eaLnBrk="1" fontAlgn="auto" hangingPunct="1">
              <a:spcBef>
                <a:spcPts val="600"/>
              </a:spcBef>
              <a:spcAft>
                <a:spcPts val="600"/>
              </a:spcAft>
              <a:buClr>
                <a:schemeClr val="tx1"/>
              </a:buClr>
              <a:buFont typeface="Arial" panose="020B0604020202020204" pitchFamily="34" charset="0"/>
              <a:buChar char="•"/>
              <a:tabLst>
                <a:tab pos="447675" algn="l"/>
              </a:tabLst>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Vorteil: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Prüfung erfolgt in der Praxis, so dass beurteilbar ist, ob der Prozess wie erläutert abläuft oder nicht</a:t>
            </a:r>
          </a:p>
          <a:p>
            <a:pPr marL="266700" indent="-270000" eaLnBrk="1" fontAlgn="auto" hangingPunct="1">
              <a:spcBef>
                <a:spcPts val="600"/>
              </a:spcBef>
              <a:spcAft>
                <a:spcPts val="600"/>
              </a:spcAft>
              <a:buFont typeface="Arial" panose="020B0604020202020204" pitchFamily="34" charset="0"/>
              <a:buChar char="•"/>
              <a:tabLst>
                <a:tab pos="447675"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Bietet die Möglichkeit, zu beurteilen, ob Kontrollen wirklich wie vorgesehen implementiert wurden</a:t>
            </a:r>
          </a:p>
          <a:p>
            <a:pPr eaLnBrk="1" fontAlgn="auto" hangingPunct="1">
              <a:spcBef>
                <a:spcPts val="600"/>
              </a:spcBef>
              <a:spcAft>
                <a:spcPts val="600"/>
              </a:spcAft>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(Quelle: F&amp;A zu ISA 315 bzw. IDW PS 261 n.F., Frage 4.12.)</a:t>
            </a:r>
          </a:p>
        </p:txBody>
      </p:sp>
      <p:sp>
        <p:nvSpPr>
          <p:cNvPr id="438277" name="Abgerundetes Rechteck 6">
            <a:extLst>
              <a:ext uri="{FF2B5EF4-FFF2-40B4-BE49-F238E27FC236}">
                <a16:creationId xmlns:a16="http://schemas.microsoft.com/office/drawing/2014/main" id="{0E51F9B8-056F-4B99-868C-5EB4593E0B9E}"/>
              </a:ext>
            </a:extLst>
          </p:cNvPr>
          <p:cNvSpPr>
            <a:spLocks noChangeArrowheads="1"/>
          </p:cNvSpPr>
          <p:nvPr/>
        </p:nvSpPr>
        <p:spPr bwMode="auto">
          <a:xfrm>
            <a:off x="2505075" y="1989138"/>
            <a:ext cx="1079500" cy="431800"/>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a:solidFill>
                  <a:schemeClr val="bg1"/>
                </a:solidFill>
                <a:latin typeface="Century Gothic" panose="020B0502020202020204" pitchFamily="34" charset="0"/>
              </a:rPr>
              <a:t>Vertrieb</a:t>
            </a:r>
          </a:p>
        </p:txBody>
      </p:sp>
      <p:sp>
        <p:nvSpPr>
          <p:cNvPr id="438278" name="Abgerundetes Rechteck 7">
            <a:extLst>
              <a:ext uri="{FF2B5EF4-FFF2-40B4-BE49-F238E27FC236}">
                <a16:creationId xmlns:a16="http://schemas.microsoft.com/office/drawing/2014/main" id="{003CB631-E42E-4F91-AF49-C25ED1EFE832}"/>
              </a:ext>
            </a:extLst>
          </p:cNvPr>
          <p:cNvSpPr>
            <a:spLocks noChangeArrowheads="1"/>
          </p:cNvSpPr>
          <p:nvPr/>
        </p:nvSpPr>
        <p:spPr bwMode="auto">
          <a:xfrm>
            <a:off x="5529263" y="2133600"/>
            <a:ext cx="1079500" cy="431800"/>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a:solidFill>
                  <a:schemeClr val="bg1"/>
                </a:solidFill>
                <a:latin typeface="Century Gothic" panose="020B0502020202020204" pitchFamily="34" charset="0"/>
              </a:rPr>
              <a:t>Personal</a:t>
            </a:r>
          </a:p>
        </p:txBody>
      </p:sp>
      <p:sp>
        <p:nvSpPr>
          <p:cNvPr id="438279" name="Abgerundetes Rechteck 16">
            <a:extLst>
              <a:ext uri="{FF2B5EF4-FFF2-40B4-BE49-F238E27FC236}">
                <a16:creationId xmlns:a16="http://schemas.microsoft.com/office/drawing/2014/main" id="{F2BA0D67-47CA-48D2-B685-D12C20C9F6D8}"/>
              </a:ext>
            </a:extLst>
          </p:cNvPr>
          <p:cNvSpPr>
            <a:spLocks noChangeArrowheads="1"/>
          </p:cNvSpPr>
          <p:nvPr/>
        </p:nvSpPr>
        <p:spPr bwMode="auto">
          <a:xfrm>
            <a:off x="3873500" y="2206625"/>
            <a:ext cx="1079500" cy="431800"/>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a:solidFill>
                  <a:schemeClr val="bg1"/>
                </a:solidFill>
                <a:latin typeface="Century Gothic" panose="020B0502020202020204" pitchFamily="34" charset="0"/>
              </a:rPr>
              <a:t>Vorräte</a:t>
            </a:r>
          </a:p>
        </p:txBody>
      </p:sp>
      <p:sp>
        <p:nvSpPr>
          <p:cNvPr id="438280" name="Abgerundetes Rechteck 17">
            <a:extLst>
              <a:ext uri="{FF2B5EF4-FFF2-40B4-BE49-F238E27FC236}">
                <a16:creationId xmlns:a16="http://schemas.microsoft.com/office/drawing/2014/main" id="{20B5BA3D-A0A7-4612-948F-C5E1365B185B}"/>
              </a:ext>
            </a:extLst>
          </p:cNvPr>
          <p:cNvSpPr>
            <a:spLocks noChangeArrowheads="1"/>
          </p:cNvSpPr>
          <p:nvPr/>
        </p:nvSpPr>
        <p:spPr bwMode="auto">
          <a:xfrm>
            <a:off x="2865438" y="2889250"/>
            <a:ext cx="3095625" cy="541338"/>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dirty="0">
                <a:solidFill>
                  <a:schemeClr val="bg1"/>
                </a:solidFill>
                <a:latin typeface="Century Gothic" panose="020B0502020202020204" pitchFamily="34" charset="0"/>
              </a:rPr>
              <a:t>Jahres- bzw. Konzernabschlusserstellung</a:t>
            </a:r>
          </a:p>
        </p:txBody>
      </p:sp>
      <p:sp>
        <p:nvSpPr>
          <p:cNvPr id="438281" name="Textfeld 1">
            <a:extLst>
              <a:ext uri="{FF2B5EF4-FFF2-40B4-BE49-F238E27FC236}">
                <a16:creationId xmlns:a16="http://schemas.microsoft.com/office/drawing/2014/main" id="{529017EF-CC37-4B70-A47E-5519CFE82E24}"/>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438282" name="Abgerundetes Rechteck 8">
            <a:extLst>
              <a:ext uri="{FF2B5EF4-FFF2-40B4-BE49-F238E27FC236}">
                <a16:creationId xmlns:a16="http://schemas.microsoft.com/office/drawing/2014/main" id="{70CE4A3B-F61E-4107-8313-EA7D66A174A2}"/>
              </a:ext>
            </a:extLst>
          </p:cNvPr>
          <p:cNvSpPr>
            <a:spLocks noChangeArrowheads="1"/>
          </p:cNvSpPr>
          <p:nvPr/>
        </p:nvSpPr>
        <p:spPr bwMode="auto">
          <a:xfrm>
            <a:off x="7397750" y="2208213"/>
            <a:ext cx="1223963" cy="396875"/>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a:solidFill>
                  <a:schemeClr val="bg1"/>
                </a:solidFill>
                <a:latin typeface="Century Gothic" panose="020B0502020202020204" pitchFamily="34" charset="0"/>
              </a:rPr>
              <a:t>Einkauf</a:t>
            </a:r>
          </a:p>
        </p:txBody>
      </p:sp>
      <p:sp>
        <p:nvSpPr>
          <p:cNvPr id="438283" name="Abgerundetes Rechteck 9">
            <a:extLst>
              <a:ext uri="{FF2B5EF4-FFF2-40B4-BE49-F238E27FC236}">
                <a16:creationId xmlns:a16="http://schemas.microsoft.com/office/drawing/2014/main" id="{15B5C999-F34A-4660-BBCB-2089554DDF7C}"/>
              </a:ext>
            </a:extLst>
          </p:cNvPr>
          <p:cNvSpPr>
            <a:spLocks noChangeArrowheads="1"/>
          </p:cNvSpPr>
          <p:nvPr/>
        </p:nvSpPr>
        <p:spPr bwMode="auto">
          <a:xfrm>
            <a:off x="7108825" y="2894013"/>
            <a:ext cx="649288" cy="431800"/>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a:solidFill>
                  <a:schemeClr val="bg1"/>
                </a:solidFill>
                <a:latin typeface="Century Gothic" panose="020B0502020202020204" pitchFamily="34" charset="0"/>
              </a:rPr>
              <a:t>AV</a:t>
            </a:r>
          </a:p>
        </p:txBody>
      </p:sp>
      <p:sp>
        <p:nvSpPr>
          <p:cNvPr id="438284" name="Abgerundetes Rechteck 12">
            <a:extLst>
              <a:ext uri="{FF2B5EF4-FFF2-40B4-BE49-F238E27FC236}">
                <a16:creationId xmlns:a16="http://schemas.microsoft.com/office/drawing/2014/main" id="{4DF780A7-EFD1-4CDF-89A9-76F9406F481E}"/>
              </a:ext>
            </a:extLst>
          </p:cNvPr>
          <p:cNvSpPr>
            <a:spLocks noChangeArrowheads="1"/>
          </p:cNvSpPr>
          <p:nvPr/>
        </p:nvSpPr>
        <p:spPr bwMode="auto">
          <a:xfrm>
            <a:off x="8116888" y="2894013"/>
            <a:ext cx="792162" cy="431800"/>
          </a:xfrm>
          <a:prstGeom prst="roundRect">
            <a:avLst>
              <a:gd name="adj" fmla="val 16667"/>
            </a:avLst>
          </a:prstGeom>
          <a:solidFill>
            <a:srgbClr val="00B0F0"/>
          </a:solidFill>
          <a:ln>
            <a:noFill/>
          </a:ln>
          <a:extLst>
            <a:ext uri="{91240B29-F687-4F45-9708-019B960494DF}">
              <a14:hiddenLine xmlns:a14="http://schemas.microsoft.com/office/drawing/2010/main" w="9525" algn="ctr">
                <a:solidFill>
                  <a:srgbClr val="000000"/>
                </a:solidFill>
                <a:round/>
                <a:headEnd/>
                <a:tailEnd/>
              </a14:hiddenLine>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a:solidFill>
                  <a:schemeClr val="bg1"/>
                </a:solidFill>
                <a:latin typeface="Century Gothic" panose="020B0502020202020204" pitchFamily="34" charset="0"/>
              </a:rPr>
              <a:t>MaWi</a:t>
            </a:r>
          </a:p>
        </p:txBody>
      </p:sp>
      <p:cxnSp>
        <p:nvCxnSpPr>
          <p:cNvPr id="438285" name="Gewinkelte Verbindung 13">
            <a:extLst>
              <a:ext uri="{FF2B5EF4-FFF2-40B4-BE49-F238E27FC236}">
                <a16:creationId xmlns:a16="http://schemas.microsoft.com/office/drawing/2014/main" id="{C28C51A4-F085-465F-AC27-9A0AF1C7D6F1}"/>
              </a:ext>
            </a:extLst>
          </p:cNvPr>
          <p:cNvCxnSpPr>
            <a:cxnSpLocks noChangeShapeType="1"/>
            <a:endCxn id="438283" idx="0"/>
          </p:cNvCxnSpPr>
          <p:nvPr/>
        </p:nvCxnSpPr>
        <p:spPr bwMode="auto">
          <a:xfrm rot="5400000">
            <a:off x="7576344" y="2461419"/>
            <a:ext cx="288925" cy="576263"/>
          </a:xfrm>
          <a:prstGeom prst="bentConnector3">
            <a:avLst>
              <a:gd name="adj1" fmla="val 50000"/>
            </a:avLst>
          </a:prstGeom>
          <a:noFill/>
          <a:ln w="190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8286" name="Gewinkelte Verbindung 15">
            <a:extLst>
              <a:ext uri="{FF2B5EF4-FFF2-40B4-BE49-F238E27FC236}">
                <a16:creationId xmlns:a16="http://schemas.microsoft.com/office/drawing/2014/main" id="{5531D39D-7D45-4CA8-B2AD-51AD5DAC6971}"/>
              </a:ext>
            </a:extLst>
          </p:cNvPr>
          <p:cNvCxnSpPr>
            <a:cxnSpLocks noChangeShapeType="1"/>
            <a:endCxn id="438284" idx="0"/>
          </p:cNvCxnSpPr>
          <p:nvPr/>
        </p:nvCxnSpPr>
        <p:spPr bwMode="auto">
          <a:xfrm rot="16200000" flipH="1">
            <a:off x="8116888" y="2497138"/>
            <a:ext cx="288925" cy="504825"/>
          </a:xfrm>
          <a:prstGeom prst="bentConnector3">
            <a:avLst>
              <a:gd name="adj1" fmla="val 50000"/>
            </a:avLst>
          </a:prstGeom>
          <a:noFill/>
          <a:ln w="190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a:extLst>
              <a:ext uri="{FF2B5EF4-FFF2-40B4-BE49-F238E27FC236}">
                <a16:creationId xmlns:a16="http://schemas.microsoft.com/office/drawing/2014/main" id="{B18A1B91-C502-4650-99EE-53484A7EF77A}"/>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1.1.9 Berichterstattung; Forts.</a:t>
            </a:r>
          </a:p>
        </p:txBody>
      </p:sp>
      <p:sp>
        <p:nvSpPr>
          <p:cNvPr id="121860" name="Textfeld 9">
            <a:extLst>
              <a:ext uri="{FF2B5EF4-FFF2-40B4-BE49-F238E27FC236}">
                <a16:creationId xmlns:a16="http://schemas.microsoft.com/office/drawing/2014/main" id="{A2D36F05-4B38-4F68-89B9-24FD281C6242}"/>
              </a:ext>
            </a:extLst>
          </p:cNvPr>
          <p:cNvSpPr txBox="1">
            <a:spLocks noChangeArrowheads="1"/>
          </p:cNvSpPr>
          <p:nvPr/>
        </p:nvSpPr>
        <p:spPr bwMode="auto">
          <a:xfrm>
            <a:off x="1054800" y="1382579"/>
            <a:ext cx="93551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300"/>
              </a:spcBef>
              <a:spcAft>
                <a:spcPts val="300"/>
              </a:spcAft>
            </a:pPr>
            <a:r>
              <a:rPr lang="de-DE" altLang="de-DE" sz="1600" b="0" dirty="0">
                <a:latin typeface="Century Gothic" panose="020B0502020202020204" pitchFamily="34" charset="0"/>
              </a:rPr>
              <a:t>Teilprozess Auslieferung Prüfungsbericht, Forts.</a:t>
            </a:r>
          </a:p>
        </p:txBody>
      </p:sp>
      <p:sp>
        <p:nvSpPr>
          <p:cNvPr id="121861" name="Textfeld 23">
            <a:extLst>
              <a:ext uri="{FF2B5EF4-FFF2-40B4-BE49-F238E27FC236}">
                <a16:creationId xmlns:a16="http://schemas.microsoft.com/office/drawing/2014/main" id="{6FA6BA64-4ACB-4691-957F-1F6EE75CA24C}"/>
              </a:ext>
            </a:extLst>
          </p:cNvPr>
          <p:cNvSpPr txBox="1">
            <a:spLocks noChangeArrowheads="1"/>
          </p:cNvSpPr>
          <p:nvPr/>
        </p:nvSpPr>
        <p:spPr bwMode="auto">
          <a:xfrm>
            <a:off x="1055441" y="5857453"/>
            <a:ext cx="93551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257300" indent="-124142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sz="1400" dirty="0">
                <a:solidFill>
                  <a:srgbClr val="FF0000"/>
                </a:solidFill>
                <a:latin typeface="Century Gothic" panose="020B0502020202020204" pitchFamily="34" charset="0"/>
              </a:rPr>
              <a:t>Praxishinweis: Insbesondere für die Kommunikation mit den Aufsichtsorganen gibt es strenge Vorgaben (IDW PS 470 n.F. (10.2021))</a:t>
            </a:r>
          </a:p>
        </p:txBody>
      </p:sp>
      <p:sp>
        <p:nvSpPr>
          <p:cNvPr id="15" name="Abgerundetes Rechteck 14">
            <a:extLst>
              <a:ext uri="{FF2B5EF4-FFF2-40B4-BE49-F238E27FC236}">
                <a16:creationId xmlns:a16="http://schemas.microsoft.com/office/drawing/2014/main" id="{3BE1219B-1825-4146-A01A-6233453DB694}"/>
              </a:ext>
            </a:extLst>
          </p:cNvPr>
          <p:cNvSpPr/>
          <p:nvPr/>
        </p:nvSpPr>
        <p:spPr>
          <a:xfrm>
            <a:off x="1055440" y="4568581"/>
            <a:ext cx="10075465" cy="1236683"/>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ts val="300"/>
              </a:spcBef>
              <a:spcAft>
                <a:spcPts val="300"/>
              </a:spcAft>
              <a:defRPr/>
            </a:pPr>
            <a:r>
              <a:rPr lang="de-DE" sz="1400" dirty="0">
                <a:solidFill>
                  <a:schemeClr val="tx1"/>
                </a:solidFill>
                <a:latin typeface="Century Gothic" panose="020B0502020202020204" pitchFamily="34" charset="0"/>
              </a:rPr>
              <a:t>Teilschritt 9.9.: </a:t>
            </a: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Einschlägige Standards:</a:t>
            </a:r>
          </a:p>
          <a:p>
            <a:pPr marL="265113" lvl="1" indent="-265113" eaLnBrk="1" hangingPunct="1">
              <a:spcBef>
                <a:spcPts val="300"/>
              </a:spcBef>
              <a:spcAft>
                <a:spcPts val="300"/>
              </a:spcAft>
              <a:buFont typeface="Wingdings" panose="05000000000000000000" pitchFamily="2" charset="2"/>
              <a:buChar char=""/>
              <a:defRPr/>
            </a:pP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IDW PS 470 n.F. (10.2021): Kommunikation mit den für die Überwachung Verantwortlichen</a:t>
            </a:r>
          </a:p>
          <a:p>
            <a:pPr marL="265113" lvl="1" indent="-265113" eaLnBrk="1" hangingPunct="1">
              <a:spcBef>
                <a:spcPts val="300"/>
              </a:spcBef>
              <a:spcAft>
                <a:spcPts val="300"/>
              </a:spcAft>
              <a:buFont typeface="Wingdings" panose="05000000000000000000" pitchFamily="2" charset="2"/>
              <a:buChar char=""/>
              <a:defRPr/>
            </a:pP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IDW PS 450 n.F. (10.2021): Prüfungsbericht</a:t>
            </a:r>
          </a:p>
          <a:p>
            <a:pPr marL="265113" lvl="1" indent="-265113" eaLnBrk="1" hangingPunct="1">
              <a:spcBef>
                <a:spcPts val="300"/>
              </a:spcBef>
              <a:spcAft>
                <a:spcPts val="300"/>
              </a:spcAft>
              <a:buFont typeface="Wingdings" panose="05000000000000000000" pitchFamily="2" charset="2"/>
              <a:buChar char=""/>
              <a:defRPr/>
            </a:pPr>
            <a:r>
              <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rPr>
              <a:t>IDW PS 400 / 401 / 405 / 406 jeweils n.F. (10.2021): Bestätigungsvermerk</a:t>
            </a:r>
          </a:p>
        </p:txBody>
      </p:sp>
      <p:cxnSp>
        <p:nvCxnSpPr>
          <p:cNvPr id="16" name="Gerade Verbindung mit Pfeil 15">
            <a:extLst>
              <a:ext uri="{FF2B5EF4-FFF2-40B4-BE49-F238E27FC236}">
                <a16:creationId xmlns:a16="http://schemas.microsoft.com/office/drawing/2014/main" id="{C8996CFC-B932-4DC5-B5F8-FC5F0D0D7024}"/>
              </a:ext>
            </a:extLst>
          </p:cNvPr>
          <p:cNvCxnSpPr>
            <a:cxnSpLocks/>
            <a:stCxn id="18" idx="2"/>
            <a:endCxn id="15" idx="0"/>
          </p:cNvCxnSpPr>
          <p:nvPr/>
        </p:nvCxnSpPr>
        <p:spPr>
          <a:xfrm>
            <a:off x="6093173" y="4411418"/>
            <a:ext cx="0" cy="15716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Abgerundetes Rechteck 17">
            <a:extLst>
              <a:ext uri="{FF2B5EF4-FFF2-40B4-BE49-F238E27FC236}">
                <a16:creationId xmlns:a16="http://schemas.microsoft.com/office/drawing/2014/main" id="{F3A589F4-C045-4F1B-9076-B0B83B9D691B}"/>
              </a:ext>
            </a:extLst>
          </p:cNvPr>
          <p:cNvSpPr/>
          <p:nvPr/>
        </p:nvSpPr>
        <p:spPr>
          <a:xfrm>
            <a:off x="1055440" y="4051056"/>
            <a:ext cx="10075465" cy="360362"/>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257300" indent="-1242000" eaLnBrk="1" hangingPunct="1">
              <a:spcBef>
                <a:spcPts val="300"/>
              </a:spcBef>
              <a:spcAft>
                <a:spcPts val="300"/>
              </a:spcAft>
              <a:defRPr/>
            </a:pPr>
            <a:r>
              <a:rPr lang="de-DE" sz="1400" dirty="0">
                <a:solidFill>
                  <a:schemeClr val="tx1"/>
                </a:solidFill>
                <a:latin typeface="Century Gothic" panose="020B0502020202020204" pitchFamily="34" charset="0"/>
              </a:rPr>
              <a:t>Teilschritt 9.8.: </a:t>
            </a:r>
            <a:r>
              <a:rPr lang="de-DE" sz="1400" b="0" dirty="0">
                <a:solidFill>
                  <a:schemeClr val="tx1"/>
                </a:solidFill>
                <a:latin typeface="Century Gothic" panose="020B0502020202020204" pitchFamily="34" charset="0"/>
              </a:rPr>
              <a:t>ggf. weitere Berichtserstattungspflichten</a:t>
            </a:r>
            <a:endPar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endParaRPr>
          </a:p>
        </p:txBody>
      </p:sp>
      <p:cxnSp>
        <p:nvCxnSpPr>
          <p:cNvPr id="20" name="Gerade Verbindung mit Pfeil 19">
            <a:extLst>
              <a:ext uri="{FF2B5EF4-FFF2-40B4-BE49-F238E27FC236}">
                <a16:creationId xmlns:a16="http://schemas.microsoft.com/office/drawing/2014/main" id="{C6BF2846-3FF7-4247-B5AD-D47581960816}"/>
              </a:ext>
            </a:extLst>
          </p:cNvPr>
          <p:cNvCxnSpPr>
            <a:cxnSpLocks/>
            <a:stCxn id="13" idx="2"/>
            <a:endCxn id="18" idx="0"/>
          </p:cNvCxnSpPr>
          <p:nvPr/>
        </p:nvCxnSpPr>
        <p:spPr>
          <a:xfrm>
            <a:off x="6093173" y="3876431"/>
            <a:ext cx="0" cy="17462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Abgerundetes Rechteck 12">
            <a:extLst>
              <a:ext uri="{FF2B5EF4-FFF2-40B4-BE49-F238E27FC236}">
                <a16:creationId xmlns:a16="http://schemas.microsoft.com/office/drawing/2014/main" id="{10F43F9C-3BC3-4A41-9033-38C03C69BAD5}"/>
              </a:ext>
            </a:extLst>
          </p:cNvPr>
          <p:cNvSpPr/>
          <p:nvPr/>
        </p:nvSpPr>
        <p:spPr>
          <a:xfrm>
            <a:off x="1055440" y="3336681"/>
            <a:ext cx="10075465" cy="53975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257300" indent="-1242000" eaLnBrk="1" hangingPunct="1">
              <a:spcBef>
                <a:spcPts val="300"/>
              </a:spcBef>
              <a:spcAft>
                <a:spcPts val="300"/>
              </a:spcAft>
              <a:defRPr/>
            </a:pPr>
            <a:r>
              <a:rPr lang="de-DE" sz="1400" dirty="0">
                <a:solidFill>
                  <a:schemeClr val="tx1"/>
                </a:solidFill>
                <a:latin typeface="Century Gothic" panose="020B0502020202020204" pitchFamily="34" charset="0"/>
              </a:rPr>
              <a:t>Teilschritt 9.7.: </a:t>
            </a:r>
            <a:r>
              <a:rPr lang="de-DE" sz="1400" b="0" dirty="0">
                <a:solidFill>
                  <a:schemeClr val="tx1"/>
                </a:solidFill>
                <a:latin typeface="Century Gothic" panose="020B0502020202020204" pitchFamily="34" charset="0"/>
              </a:rPr>
              <a:t>Grundsätzlich muss ein Prüfungsbericht vor Auslieferung durch einen Berichtskritiker durchgesehen worden sein</a:t>
            </a:r>
            <a:endPar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endParaRPr>
          </a:p>
        </p:txBody>
      </p:sp>
      <p:cxnSp>
        <p:nvCxnSpPr>
          <p:cNvPr id="14" name="Gerade Verbindung mit Pfeil 13">
            <a:extLst>
              <a:ext uri="{FF2B5EF4-FFF2-40B4-BE49-F238E27FC236}">
                <a16:creationId xmlns:a16="http://schemas.microsoft.com/office/drawing/2014/main" id="{283ED5BD-98FD-4225-BD1D-187C2A4DC9FF}"/>
              </a:ext>
            </a:extLst>
          </p:cNvPr>
          <p:cNvCxnSpPr>
            <a:cxnSpLocks/>
            <a:stCxn id="11" idx="2"/>
            <a:endCxn id="13" idx="0"/>
          </p:cNvCxnSpPr>
          <p:nvPr/>
        </p:nvCxnSpPr>
        <p:spPr>
          <a:xfrm>
            <a:off x="6093173" y="3169993"/>
            <a:ext cx="0" cy="1666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Abgerundetes Rechteck 10">
            <a:extLst>
              <a:ext uri="{FF2B5EF4-FFF2-40B4-BE49-F238E27FC236}">
                <a16:creationId xmlns:a16="http://schemas.microsoft.com/office/drawing/2014/main" id="{E0F7C0D5-492F-4483-8331-64BD35380D9B}"/>
              </a:ext>
            </a:extLst>
          </p:cNvPr>
          <p:cNvSpPr/>
          <p:nvPr/>
        </p:nvSpPr>
        <p:spPr>
          <a:xfrm>
            <a:off x="1055440" y="2630243"/>
            <a:ext cx="10075465" cy="53975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257300" indent="-1242000" eaLnBrk="1" hangingPunct="1">
              <a:spcBef>
                <a:spcPts val="300"/>
              </a:spcBef>
              <a:spcAft>
                <a:spcPts val="300"/>
              </a:spcAft>
              <a:defRPr/>
            </a:pPr>
            <a:r>
              <a:rPr lang="de-DE" sz="1400" dirty="0">
                <a:solidFill>
                  <a:schemeClr val="tx1"/>
                </a:solidFill>
                <a:latin typeface="Century Gothic" panose="020B0502020202020204" pitchFamily="34" charset="0"/>
              </a:rPr>
              <a:t>Teilschritt 9.6.: </a:t>
            </a:r>
            <a:r>
              <a:rPr lang="de-DE" sz="1400" b="0" dirty="0">
                <a:solidFill>
                  <a:schemeClr val="tx1"/>
                </a:solidFill>
                <a:latin typeface="Century Gothic" panose="020B0502020202020204" pitchFamily="34" charset="0"/>
              </a:rPr>
              <a:t>Das Gesamtergebnis ist im Prüfungsbericht und im Bestätigungsvermerk wiederzugeben</a:t>
            </a:r>
            <a:endPar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endParaRPr>
          </a:p>
        </p:txBody>
      </p:sp>
      <p:cxnSp>
        <p:nvCxnSpPr>
          <p:cNvPr id="9" name="Gerade Verbindung mit Pfeil 8">
            <a:extLst>
              <a:ext uri="{FF2B5EF4-FFF2-40B4-BE49-F238E27FC236}">
                <a16:creationId xmlns:a16="http://schemas.microsoft.com/office/drawing/2014/main" id="{7BA10195-3AA7-48F6-B9FA-34B547F55802}"/>
              </a:ext>
            </a:extLst>
          </p:cNvPr>
          <p:cNvCxnSpPr>
            <a:cxnSpLocks/>
            <a:stCxn id="8" idx="2"/>
            <a:endCxn id="11" idx="0"/>
          </p:cNvCxnSpPr>
          <p:nvPr/>
        </p:nvCxnSpPr>
        <p:spPr>
          <a:xfrm>
            <a:off x="6093173" y="2446093"/>
            <a:ext cx="0" cy="18415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Abgerundetes Rechteck 7">
            <a:extLst>
              <a:ext uri="{FF2B5EF4-FFF2-40B4-BE49-F238E27FC236}">
                <a16:creationId xmlns:a16="http://schemas.microsoft.com/office/drawing/2014/main" id="{C87EE1DA-98F4-463D-9577-CCC85B1567CB}"/>
              </a:ext>
            </a:extLst>
          </p:cNvPr>
          <p:cNvSpPr/>
          <p:nvPr/>
        </p:nvSpPr>
        <p:spPr>
          <a:xfrm>
            <a:off x="1055440" y="1761881"/>
            <a:ext cx="10075465" cy="684212"/>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257300" indent="-1242000" eaLnBrk="1" hangingPunct="1">
              <a:spcBef>
                <a:spcPts val="300"/>
              </a:spcBef>
              <a:spcAft>
                <a:spcPts val="300"/>
              </a:spcAft>
              <a:defRPr/>
            </a:pPr>
            <a:r>
              <a:rPr lang="de-DE" sz="1400" dirty="0">
                <a:solidFill>
                  <a:schemeClr val="tx1"/>
                </a:solidFill>
                <a:latin typeface="Century Gothic" panose="020B0502020202020204" pitchFamily="34" charset="0"/>
              </a:rPr>
              <a:t>Teilschritt 9.5.: </a:t>
            </a:r>
            <a:r>
              <a:rPr lang="de-DE" sz="1400" b="0" dirty="0">
                <a:solidFill>
                  <a:schemeClr val="tx1"/>
                </a:solidFill>
                <a:latin typeface="Century Gothic" panose="020B0502020202020204" pitchFamily="34" charset="0"/>
              </a:rPr>
              <a:t>Alle Prüfungsfeststellungen sind in komprimierter Form in einem Formblatt „zusammenfassende Prüfungsfeststellungen“ aufzunehmen</a:t>
            </a:r>
            <a:endParaRPr lang="de-DE" altLang="de-DE" sz="1400" b="0" dirty="0">
              <a:solidFill>
                <a:schemeClr val="tx1"/>
              </a:solidFill>
              <a:latin typeface="Century Gothic" panose="020B0502020202020204" pitchFamily="34" charset="0"/>
              <a:ea typeface="Verdana" panose="020B0604030504040204" pitchFamily="34" charset="0"/>
              <a:cs typeface="Verdana" panose="020B0604030504040204" pitchFamily="34" charset="0"/>
            </a:endParaRPr>
          </a:p>
        </p:txBody>
      </p:sp>
      <p:sp>
        <p:nvSpPr>
          <p:cNvPr id="22" name="Textfeld 1">
            <a:extLst>
              <a:ext uri="{FF2B5EF4-FFF2-40B4-BE49-F238E27FC236}">
                <a16:creationId xmlns:a16="http://schemas.microsoft.com/office/drawing/2014/main" id="{87991D98-682F-4F69-BE3A-D2DA5D0EDE0B}"/>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extLst>
      <p:ext uri="{BB962C8B-B14F-4D97-AF65-F5344CB8AC3E}">
        <p14:creationId xmlns:p14="http://schemas.microsoft.com/office/powerpoint/2010/main" val="2733564221"/>
      </p:ext>
    </p:extLst>
  </p:cSld>
  <p:clrMapOvr>
    <a:masterClrMapping/>
  </p:clrMapOvr>
  <p:transition spd="slow"/>
</p:sld>
</file>

<file path=ppt/slides/slide2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23" name="Rectangle 2">
            <a:extLst>
              <a:ext uri="{FF2B5EF4-FFF2-40B4-BE49-F238E27FC236}">
                <a16:creationId xmlns:a16="http://schemas.microsoft.com/office/drawing/2014/main" id="{85CCEAA3-2471-456A-83C2-51387095ACF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5.8.4 Welche übergreifenden Basisfragen beschreiben die IKS-Prüfung? </a:t>
            </a:r>
          </a:p>
        </p:txBody>
      </p:sp>
      <p:sp>
        <p:nvSpPr>
          <p:cNvPr id="19" name="Textfeld 18">
            <a:extLst>
              <a:ext uri="{FF2B5EF4-FFF2-40B4-BE49-F238E27FC236}">
                <a16:creationId xmlns:a16="http://schemas.microsoft.com/office/drawing/2014/main" id="{4FC263C7-DE72-4FE2-AD5C-366FC8A8891B}"/>
              </a:ext>
            </a:extLst>
          </p:cNvPr>
          <p:cNvSpPr txBox="1"/>
          <p:nvPr/>
        </p:nvSpPr>
        <p:spPr>
          <a:xfrm>
            <a:off x="1054800" y="1418400"/>
            <a:ext cx="10801350" cy="3400931"/>
          </a:xfrm>
          <a:prstGeom prst="rect">
            <a:avLst/>
          </a:prstGeom>
          <a:noFill/>
        </p:spPr>
        <p:txBody>
          <a:bodyPr lIns="0" tIns="0" rIns="0" bIns="0">
            <a:spAutoFit/>
          </a:bodyPr>
          <a:lstStyle/>
          <a:p>
            <a:pPr marL="266700" indent="-266700"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Was ist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Input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und was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Output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einer Kontrollaktivität? </a:t>
            </a:r>
          </a:p>
          <a:p>
            <a:pPr marL="266700" indent="-266700"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Wie ist der Inhalt der Kontrolle bzw. das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Kontrollziel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(Vollständigkeit, Richtigkeit, …)?</a:t>
            </a:r>
          </a:p>
          <a:p>
            <a:pPr marL="266700" indent="-266700" eaLnBrk="1"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Wie häufig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wird eine Kontrolle durchgeführt? </a:t>
            </a:r>
          </a:p>
          <a:p>
            <a:pPr marL="266700" indent="-266700" eaLnBrk="1"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Wer</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führt die Kontrolle durch (manuell/automatisch, Urlaubsvertretung)?</a:t>
            </a:r>
          </a:p>
          <a:p>
            <a:pPr marL="266700" indent="-266700"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Welche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Qualifikation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benötigt eine Person für die Durchführung der Kontrolle? </a:t>
            </a:r>
          </a:p>
          <a:p>
            <a:pPr marL="266700" indent="-266700"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Welche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IT-Prozesse</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 Systeme sind für die Kontrolle relevant? </a:t>
            </a:r>
          </a:p>
          <a:p>
            <a:pPr marL="266700" indent="-266700" eaLnBrk="1"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Wie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wird die Kontrolle dokumentiert? </a:t>
            </a:r>
          </a:p>
          <a:p>
            <a:pPr marL="266700" indent="-266700" eaLnBrk="1"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Wie oft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wird die Kontrolle durchgeführt?</a:t>
            </a:r>
          </a:p>
          <a:p>
            <a:pPr marL="266700" indent="-266700"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Welche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Konsequenzen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ergeben sich aus der durchgeführten Kontrolle (Freigabe für weitere Verarbeitung, Fehlerkorrektur, etc.)</a:t>
            </a:r>
          </a:p>
          <a:p>
            <a:pPr eaLnBrk="1" hangingPunct="1">
              <a:spcBef>
                <a:spcPts val="300"/>
              </a:spcBef>
              <a:spcAft>
                <a:spcPts val="300"/>
              </a:spcAft>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(Quelle: F&amp;A zu ISA 315 bzw. IDW PS 261 n.F., Frage 4.12.)</a:t>
            </a:r>
          </a:p>
        </p:txBody>
      </p:sp>
      <p:sp>
        <p:nvSpPr>
          <p:cNvPr id="440325" name="Textfeld 1">
            <a:extLst>
              <a:ext uri="{FF2B5EF4-FFF2-40B4-BE49-F238E27FC236}">
                <a16:creationId xmlns:a16="http://schemas.microsoft.com/office/drawing/2014/main" id="{9E12A539-7019-4973-AAC5-5E9C04F6D3B4}"/>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2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2371" name="Rectangle 2">
            <a:extLst>
              <a:ext uri="{FF2B5EF4-FFF2-40B4-BE49-F238E27FC236}">
                <a16:creationId xmlns:a16="http://schemas.microsoft.com/office/drawing/2014/main" id="{AC25B542-A17B-4FB8-ABDD-8822A6E4702C}"/>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5.8.5 Welche Prüfungshandlungen kommen zur Anwendung? </a:t>
            </a:r>
          </a:p>
        </p:txBody>
      </p:sp>
      <p:sp>
        <p:nvSpPr>
          <p:cNvPr id="19" name="Textfeld 18">
            <a:extLst>
              <a:ext uri="{FF2B5EF4-FFF2-40B4-BE49-F238E27FC236}">
                <a16:creationId xmlns:a16="http://schemas.microsoft.com/office/drawing/2014/main" id="{AF78D755-99AB-4AE2-A489-4C38E7B24DD2}"/>
              </a:ext>
            </a:extLst>
          </p:cNvPr>
          <p:cNvSpPr txBox="1"/>
          <p:nvPr/>
        </p:nvSpPr>
        <p:spPr>
          <a:xfrm>
            <a:off x="1065213" y="1418400"/>
            <a:ext cx="9221787" cy="2939266"/>
          </a:xfrm>
          <a:prstGeom prst="rect">
            <a:avLst/>
          </a:prstGeom>
          <a:noFill/>
        </p:spPr>
        <p:txBody>
          <a:bodyPr wrap="square" lIns="0" tIns="0" rIns="0" bIns="0">
            <a:spAutoFit/>
          </a:bodyPr>
          <a:lstStyle/>
          <a:p>
            <a:pPr marL="266700" indent="-266700" eaLnBrk="1" hangingPunct="1">
              <a:spcBef>
                <a:spcPts val="300"/>
              </a:spcBef>
              <a:spcAft>
                <a:spcPts val="300"/>
              </a:spcAft>
              <a:buClr>
                <a:prstClr val="black"/>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Befragung</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von Mitgliedern des Managements, Personen mit Überwachungsfunktion und sonstigen Mitarbeitern auf unterschiedlichen organisatorischen Ebenen.</a:t>
            </a:r>
          </a:p>
          <a:p>
            <a:pPr marL="266700" indent="-266700" eaLnBrk="1" hangingPunct="1">
              <a:spcBef>
                <a:spcPts val="300"/>
              </a:spcBef>
              <a:spcAft>
                <a:spcPts val="300"/>
              </a:spcAft>
              <a:buClr>
                <a:prstClr val="black"/>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Durchsicht</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von</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Dokumenten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z. B. Organisationshandbüchern, Arbeitsplatzbeschreibungen und Ablaufdiagramme.</a:t>
            </a:r>
          </a:p>
          <a:p>
            <a:pPr marL="266700" indent="-266700" eaLnBrk="1" hangingPunct="1">
              <a:spcBef>
                <a:spcPts val="300"/>
              </a:spcBef>
              <a:spcAft>
                <a:spcPts val="300"/>
              </a:spcAft>
              <a:buClr>
                <a:prstClr val="black"/>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Durchsicht</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von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Unterlagen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die durch das interne Kontrollsystem, insbesondere das Rechnungslegungssystem, generiert werden, z. B. Zeiterfassungsprotokolle.</a:t>
            </a:r>
          </a:p>
          <a:p>
            <a:pPr marL="266700" indent="-266700" eaLnBrk="1" hangingPunct="1">
              <a:spcBef>
                <a:spcPts val="300"/>
              </a:spcBef>
              <a:spcAft>
                <a:spcPts val="300"/>
              </a:spcAft>
              <a:buClr>
                <a:prstClr val="black"/>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Beobachtung</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von Aktivitäten und Arbeitsabläufen im Unternehmen, einschließlich der IT-gestützten Verfahren und der Art und Weise der Verarbeitung von Geschäftsvorfällen.</a:t>
            </a:r>
          </a:p>
          <a:p>
            <a:pPr marL="266700" indent="-266700" eaLnBrk="1" hangingPunct="1">
              <a:spcBef>
                <a:spcPts val="300"/>
              </a:spcBef>
              <a:spcAft>
                <a:spcPts val="300"/>
              </a:spcAft>
              <a:buClr>
                <a:prstClr val="black"/>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Nachvollziehen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der Verarbeitung von Geschäftsvorfällen im Rechnungslegungssystem.</a:t>
            </a:r>
          </a:p>
          <a:p>
            <a:pPr marL="266700" indent="-266700" eaLnBrk="1" hangingPunct="1">
              <a:spcBef>
                <a:spcPts val="300"/>
              </a:spcBef>
              <a:spcAft>
                <a:spcPts val="300"/>
              </a:spcAft>
              <a:buClr>
                <a:prstClr val="black"/>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Vorjahresarbeitspapiere</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soweit vorhanden.</a:t>
            </a:r>
          </a:p>
        </p:txBody>
      </p:sp>
      <p:sp>
        <p:nvSpPr>
          <p:cNvPr id="442373" name="Textfeld 1">
            <a:extLst>
              <a:ext uri="{FF2B5EF4-FFF2-40B4-BE49-F238E27FC236}">
                <a16:creationId xmlns:a16="http://schemas.microsoft.com/office/drawing/2014/main" id="{B5FFDD6B-DAF7-44FD-AF64-5F3B45CF79C3}"/>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2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4419" name="Rectangle 2">
            <a:extLst>
              <a:ext uri="{FF2B5EF4-FFF2-40B4-BE49-F238E27FC236}">
                <a16:creationId xmlns:a16="http://schemas.microsoft.com/office/drawing/2014/main" id="{D4DC34EE-CDD4-4062-8117-9EB2B141415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5.8.6 Schrittweise Vorgehensweise bei der IKS-Prüfung</a:t>
            </a:r>
          </a:p>
        </p:txBody>
      </p:sp>
      <p:sp>
        <p:nvSpPr>
          <p:cNvPr id="274437" name="Textfeld 18">
            <a:extLst>
              <a:ext uri="{FF2B5EF4-FFF2-40B4-BE49-F238E27FC236}">
                <a16:creationId xmlns:a16="http://schemas.microsoft.com/office/drawing/2014/main" id="{E9B8F452-471B-4DE4-A9FE-AC6931D046F9}"/>
              </a:ext>
            </a:extLst>
          </p:cNvPr>
          <p:cNvSpPr txBox="1">
            <a:spLocks noChangeArrowheads="1"/>
          </p:cNvSpPr>
          <p:nvPr/>
        </p:nvSpPr>
        <p:spPr bwMode="auto">
          <a:xfrm>
            <a:off x="1054800" y="1418400"/>
            <a:ext cx="9433688"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lnSpc>
                <a:spcPct val="110000"/>
              </a:lnSpc>
              <a:spcBef>
                <a:spcPts val="800"/>
              </a:spcBef>
              <a:buFont typeface="Arial" pitchFamily="34" charset="0"/>
              <a:defRPr sz="1400">
                <a:solidFill>
                  <a:schemeClr val="tx1"/>
                </a:solidFill>
                <a:latin typeface="Verdana" pitchFamily="34" charset="0"/>
              </a:defRPr>
            </a:lvl1pPr>
            <a:lvl2pPr marL="742950" indent="-285750" eaLnBrk="0" hangingPunct="0">
              <a:lnSpc>
                <a:spcPct val="110000"/>
              </a:lnSpc>
              <a:spcBef>
                <a:spcPts val="800"/>
              </a:spcBef>
              <a:buFont typeface="Arial" pitchFamily="34"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pitchFamily="34" charset="0"/>
              <a:defRPr sz="1400">
                <a:solidFill>
                  <a:schemeClr val="tx1"/>
                </a:solidFill>
                <a:latin typeface="Verdana"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pitchFamily="34"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9pPr>
          </a:lstStyle>
          <a:p>
            <a:pPr marL="266700" indent="-266700" eaLnBrk="1" hangingPunct="1">
              <a:lnSpc>
                <a:spcPct val="100000"/>
              </a:lnSpc>
              <a:spcBef>
                <a:spcPts val="300"/>
              </a:spcBef>
              <a:spcAft>
                <a:spcPts val="300"/>
              </a:spcAft>
              <a:buClr>
                <a:srgbClr val="000000"/>
              </a:buClr>
              <a:buFont typeface="Arial" pitchFamily="34" charset="0"/>
              <a:buChar char="•"/>
              <a:tabLst>
                <a:tab pos="1162050" algn="l"/>
              </a:tabLst>
              <a:defRPr/>
            </a:pPr>
            <a:r>
              <a:rPr lang="de-DE" altLang="de-DE" sz="1600" dirty="0">
                <a:solidFill>
                  <a:srgbClr val="000000"/>
                </a:solidFill>
                <a:latin typeface="Century Gothic" pitchFamily="34" charset="0"/>
              </a:rPr>
              <a:t>Schritt 1:	</a:t>
            </a:r>
            <a:r>
              <a:rPr lang="de-DE" altLang="de-DE" sz="1600" dirty="0">
                <a:solidFill>
                  <a:srgbClr val="00B0F0"/>
                </a:solidFill>
                <a:latin typeface="Century Gothic" pitchFamily="34" charset="0"/>
              </a:rPr>
              <a:t>VJ-Arbeitspapiere</a:t>
            </a:r>
            <a:r>
              <a:rPr lang="de-DE" altLang="de-DE" sz="1600" b="0" dirty="0">
                <a:solidFill>
                  <a:srgbClr val="000000"/>
                </a:solidFill>
                <a:latin typeface="Century Gothic" pitchFamily="34" charset="0"/>
              </a:rPr>
              <a:t> einsehen</a:t>
            </a:r>
            <a:br>
              <a:rPr lang="de-DE" altLang="de-DE" sz="1600" b="0" dirty="0">
                <a:solidFill>
                  <a:srgbClr val="000000"/>
                </a:solidFill>
                <a:latin typeface="Century Gothic" pitchFamily="34" charset="0"/>
              </a:rPr>
            </a:br>
            <a:r>
              <a:rPr lang="de-DE" altLang="de-DE" sz="1600" b="0" dirty="0">
                <a:solidFill>
                  <a:srgbClr val="000000"/>
                </a:solidFill>
                <a:latin typeface="Century Gothic" pitchFamily="34" charset="0"/>
              </a:rPr>
              <a:t>	Ist eine Prozessdokumentation bereits vorhanden, muss diese nur aktualisiert werden.</a:t>
            </a:r>
            <a:br>
              <a:rPr lang="de-DE" altLang="de-DE" sz="1600" b="0" dirty="0">
                <a:solidFill>
                  <a:srgbClr val="000000"/>
                </a:solidFill>
                <a:latin typeface="Century Gothic" pitchFamily="34" charset="0"/>
              </a:rPr>
            </a:br>
            <a:r>
              <a:rPr lang="de-DE" altLang="de-DE" sz="1600" b="0" dirty="0">
                <a:solidFill>
                  <a:srgbClr val="000000"/>
                </a:solidFill>
                <a:latin typeface="Century Gothic" pitchFamily="34" charset="0"/>
              </a:rPr>
              <a:t>	Informationen über Veränderungen im Vgl. zum VJ einholen (Prozessumstellungen, neue 	Geschäftsbereiche etc.)</a:t>
            </a:r>
          </a:p>
          <a:p>
            <a:pPr marL="266700" indent="-266700" eaLnBrk="1" hangingPunct="1">
              <a:lnSpc>
                <a:spcPct val="100000"/>
              </a:lnSpc>
              <a:spcBef>
                <a:spcPts val="300"/>
              </a:spcBef>
              <a:spcAft>
                <a:spcPts val="300"/>
              </a:spcAft>
              <a:buClr>
                <a:srgbClr val="000000"/>
              </a:buClr>
              <a:buFont typeface="Arial" pitchFamily="34" charset="0"/>
              <a:buChar char="•"/>
              <a:tabLst>
                <a:tab pos="1162050" algn="l"/>
              </a:tabLst>
              <a:defRPr/>
            </a:pPr>
            <a:r>
              <a:rPr lang="de-DE" altLang="de-DE" sz="1600" dirty="0">
                <a:solidFill>
                  <a:srgbClr val="000000"/>
                </a:solidFill>
                <a:latin typeface="Century Gothic" pitchFamily="34" charset="0"/>
              </a:rPr>
              <a:t>Schritt 2</a:t>
            </a:r>
            <a:r>
              <a:rPr lang="de-DE" altLang="de-DE" sz="1600" b="0" dirty="0">
                <a:solidFill>
                  <a:srgbClr val="000000"/>
                </a:solidFill>
                <a:latin typeface="Century Gothic" pitchFamily="34" charset="0"/>
              </a:rPr>
              <a:t>:	Beim Mandanten nach </a:t>
            </a:r>
            <a:r>
              <a:rPr lang="de-DE" altLang="de-DE" sz="1600" dirty="0">
                <a:solidFill>
                  <a:srgbClr val="00B0F0"/>
                </a:solidFill>
                <a:latin typeface="Century Gothic" pitchFamily="34" charset="0"/>
              </a:rPr>
              <a:t>aktuellen Prozessdokumentationen </a:t>
            </a:r>
            <a:r>
              <a:rPr lang="de-DE" altLang="de-DE" sz="1600" b="0" dirty="0">
                <a:solidFill>
                  <a:srgbClr val="000000"/>
                </a:solidFill>
                <a:latin typeface="Century Gothic" pitchFamily="34" charset="0"/>
              </a:rPr>
              <a:t>/ Arbeitsanweisungen fragen und 	durchsehen</a:t>
            </a:r>
          </a:p>
          <a:p>
            <a:pPr marL="266700" indent="-266700" eaLnBrk="1" hangingPunct="1">
              <a:lnSpc>
                <a:spcPct val="100000"/>
              </a:lnSpc>
              <a:spcBef>
                <a:spcPts val="300"/>
              </a:spcBef>
              <a:spcAft>
                <a:spcPts val="300"/>
              </a:spcAft>
              <a:buClr>
                <a:srgbClr val="000000"/>
              </a:buClr>
              <a:buFont typeface="Arial" pitchFamily="34" charset="0"/>
              <a:buChar char="•"/>
              <a:tabLst>
                <a:tab pos="1162050" algn="l"/>
              </a:tabLst>
              <a:defRPr/>
            </a:pPr>
            <a:r>
              <a:rPr lang="de-DE" altLang="de-DE" sz="1600" dirty="0">
                <a:solidFill>
                  <a:srgbClr val="000000"/>
                </a:solidFill>
                <a:latin typeface="Century Gothic" pitchFamily="34" charset="0"/>
              </a:rPr>
              <a:t>Schritt 3:	</a:t>
            </a:r>
            <a:r>
              <a:rPr lang="de-DE" altLang="de-DE" sz="1600" dirty="0">
                <a:solidFill>
                  <a:srgbClr val="00B0F0"/>
                </a:solidFill>
                <a:latin typeface="Century Gothic" pitchFamily="34" charset="0"/>
              </a:rPr>
              <a:t>Richtige Ansprechpartner </a:t>
            </a:r>
            <a:r>
              <a:rPr lang="de-DE" altLang="de-DE" sz="1600" b="0" dirty="0">
                <a:solidFill>
                  <a:srgbClr val="000000"/>
                </a:solidFill>
                <a:latin typeface="Century Gothic" pitchFamily="34" charset="0"/>
              </a:rPr>
              <a:t>ermitteln und Termine vereinbaren</a:t>
            </a:r>
          </a:p>
          <a:p>
            <a:pPr marL="266700" indent="-266700" eaLnBrk="1" hangingPunct="1">
              <a:lnSpc>
                <a:spcPct val="100000"/>
              </a:lnSpc>
              <a:spcBef>
                <a:spcPts val="300"/>
              </a:spcBef>
              <a:spcAft>
                <a:spcPts val="300"/>
              </a:spcAft>
              <a:buClr>
                <a:srgbClr val="000000"/>
              </a:buClr>
              <a:buFont typeface="Arial" pitchFamily="34" charset="0"/>
              <a:buChar char="•"/>
              <a:tabLst>
                <a:tab pos="1162050" algn="l"/>
              </a:tabLst>
              <a:defRPr/>
            </a:pPr>
            <a:r>
              <a:rPr lang="de-DE" altLang="de-DE" sz="1600" dirty="0">
                <a:solidFill>
                  <a:srgbClr val="000000"/>
                </a:solidFill>
                <a:latin typeface="Century Gothic" pitchFamily="34" charset="0"/>
              </a:rPr>
              <a:t>Schritt 4:</a:t>
            </a:r>
            <a:r>
              <a:rPr lang="de-DE" altLang="de-DE" sz="1600" b="0" dirty="0">
                <a:solidFill>
                  <a:srgbClr val="000000"/>
                </a:solidFill>
                <a:latin typeface="Century Gothic" pitchFamily="34" charset="0"/>
              </a:rPr>
              <a:t>	</a:t>
            </a:r>
            <a:r>
              <a:rPr lang="de-DE" altLang="de-DE" sz="1600" dirty="0">
                <a:solidFill>
                  <a:srgbClr val="00B0F0"/>
                </a:solidFill>
                <a:latin typeface="Century Gothic" pitchFamily="34" charset="0"/>
              </a:rPr>
              <a:t>Termin vorbereiten</a:t>
            </a:r>
            <a:br>
              <a:rPr lang="de-DE" altLang="de-DE" sz="1600" b="0" dirty="0">
                <a:solidFill>
                  <a:srgbClr val="000000"/>
                </a:solidFill>
                <a:latin typeface="Century Gothic" pitchFamily="34" charset="0"/>
              </a:rPr>
            </a:br>
            <a:r>
              <a:rPr lang="de-DE" altLang="de-DE" sz="1600" b="0" dirty="0">
                <a:solidFill>
                  <a:srgbClr val="000000"/>
                </a:solidFill>
                <a:latin typeface="Century Gothic" pitchFamily="34" charset="0"/>
              </a:rPr>
              <a:t>	</a:t>
            </a:r>
            <a:r>
              <a:rPr lang="de-DE" altLang="de-DE" sz="1600" dirty="0">
                <a:solidFill>
                  <a:srgbClr val="00B0F0"/>
                </a:solidFill>
                <a:latin typeface="Century Gothic" pitchFamily="34" charset="0"/>
              </a:rPr>
              <a:t>Gesprächsleitfaden</a:t>
            </a:r>
            <a:r>
              <a:rPr lang="de-DE" altLang="de-DE" sz="1600" dirty="0">
                <a:solidFill>
                  <a:srgbClr val="000000"/>
                </a:solidFill>
                <a:latin typeface="Century Gothic" pitchFamily="34" charset="0"/>
              </a:rPr>
              <a:t> </a:t>
            </a:r>
            <a:r>
              <a:rPr lang="de-DE" altLang="de-DE" sz="1600" b="0" dirty="0">
                <a:solidFill>
                  <a:srgbClr val="000000"/>
                </a:solidFill>
                <a:latin typeface="Century Gothic" pitchFamily="34" charset="0"/>
              </a:rPr>
              <a:t>erstellen; ggf. sind in der Kanzlei Fragebögen für einzelne Prozesse verfügbar</a:t>
            </a:r>
          </a:p>
          <a:p>
            <a:pPr marL="266700" indent="-266700" eaLnBrk="1" hangingPunct="1">
              <a:lnSpc>
                <a:spcPct val="100000"/>
              </a:lnSpc>
              <a:spcBef>
                <a:spcPts val="300"/>
              </a:spcBef>
              <a:spcAft>
                <a:spcPts val="300"/>
              </a:spcAft>
              <a:buClr>
                <a:srgbClr val="000000"/>
              </a:buClr>
              <a:buFont typeface="Arial" pitchFamily="34" charset="0"/>
              <a:buChar char="•"/>
              <a:tabLst>
                <a:tab pos="1162050" algn="l"/>
              </a:tabLst>
              <a:defRPr/>
            </a:pPr>
            <a:r>
              <a:rPr lang="de-DE" altLang="de-DE" sz="1600" dirty="0">
                <a:solidFill>
                  <a:srgbClr val="000000"/>
                </a:solidFill>
                <a:latin typeface="Century Gothic" pitchFamily="34" charset="0"/>
              </a:rPr>
              <a:t>Schritt 5:</a:t>
            </a:r>
            <a:r>
              <a:rPr lang="de-DE" altLang="de-DE" sz="1600" b="0" dirty="0">
                <a:solidFill>
                  <a:srgbClr val="000000"/>
                </a:solidFill>
                <a:latin typeface="Century Gothic" pitchFamily="34" charset="0"/>
              </a:rPr>
              <a:t>	</a:t>
            </a:r>
            <a:r>
              <a:rPr lang="de-DE" altLang="de-DE" sz="1600" dirty="0">
                <a:solidFill>
                  <a:srgbClr val="00B0F0"/>
                </a:solidFill>
                <a:latin typeface="Century Gothic" pitchFamily="34" charset="0"/>
              </a:rPr>
              <a:t>Gespräch durchführen </a:t>
            </a:r>
            <a:br>
              <a:rPr lang="de-DE" altLang="de-DE" sz="1600" b="0" dirty="0">
                <a:solidFill>
                  <a:srgbClr val="000000"/>
                </a:solidFill>
                <a:latin typeface="Century Gothic" pitchFamily="34" charset="0"/>
              </a:rPr>
            </a:br>
            <a:r>
              <a:rPr lang="de-DE" altLang="de-DE" sz="1600" b="0" dirty="0">
                <a:solidFill>
                  <a:srgbClr val="000000"/>
                </a:solidFill>
                <a:latin typeface="Century Gothic" pitchFamily="34" charset="0"/>
              </a:rPr>
              <a:t>	Fragen stellen, wenn etwas unklar ist, Dokumente für Arbeitspapiere kopieren, Systemausdrucke</a:t>
            </a:r>
          </a:p>
          <a:p>
            <a:pPr marL="266700" indent="-266700" eaLnBrk="1" hangingPunct="1">
              <a:lnSpc>
                <a:spcPct val="100000"/>
              </a:lnSpc>
              <a:spcBef>
                <a:spcPts val="300"/>
              </a:spcBef>
              <a:spcAft>
                <a:spcPts val="300"/>
              </a:spcAft>
              <a:buClr>
                <a:srgbClr val="000000"/>
              </a:buClr>
              <a:buFont typeface="Arial" pitchFamily="34" charset="0"/>
              <a:buChar char="•"/>
              <a:tabLst>
                <a:tab pos="1162050" algn="l"/>
              </a:tabLst>
              <a:defRPr/>
            </a:pPr>
            <a:r>
              <a:rPr lang="de-DE" altLang="de-DE" sz="1600" dirty="0">
                <a:solidFill>
                  <a:srgbClr val="000000"/>
                </a:solidFill>
                <a:latin typeface="Century Gothic" pitchFamily="34" charset="0"/>
              </a:rPr>
              <a:t>Schritt 6:</a:t>
            </a:r>
            <a:r>
              <a:rPr lang="de-DE" altLang="de-DE" sz="1600" b="0" dirty="0">
                <a:solidFill>
                  <a:srgbClr val="000000"/>
                </a:solidFill>
                <a:latin typeface="Century Gothic" pitchFamily="34" charset="0"/>
              </a:rPr>
              <a:t>	</a:t>
            </a:r>
            <a:r>
              <a:rPr lang="de-DE" altLang="de-DE" sz="1600" dirty="0">
                <a:solidFill>
                  <a:srgbClr val="00B0F0"/>
                </a:solidFill>
                <a:latin typeface="Century Gothic" pitchFamily="34" charset="0"/>
              </a:rPr>
              <a:t>Nacharbeit</a:t>
            </a:r>
            <a:br>
              <a:rPr lang="de-DE" altLang="de-DE" sz="1600" b="0" dirty="0">
                <a:solidFill>
                  <a:srgbClr val="000000"/>
                </a:solidFill>
                <a:latin typeface="Century Gothic" pitchFamily="34" charset="0"/>
              </a:rPr>
            </a:br>
            <a:r>
              <a:rPr lang="de-DE" altLang="de-DE" sz="1600" b="0" dirty="0">
                <a:solidFill>
                  <a:srgbClr val="000000"/>
                </a:solidFill>
                <a:latin typeface="Century Gothic" pitchFamily="34" charset="0"/>
              </a:rPr>
              <a:t>	Aussagefähige Dokumentation erstellen, Ergebnisse auswerten</a:t>
            </a:r>
          </a:p>
          <a:p>
            <a:pPr marL="266700" indent="0" eaLnBrk="1" hangingPunct="1">
              <a:lnSpc>
                <a:spcPct val="100000"/>
              </a:lnSpc>
              <a:spcBef>
                <a:spcPts val="300"/>
              </a:spcBef>
              <a:spcAft>
                <a:spcPts val="300"/>
              </a:spcAft>
              <a:buClr>
                <a:srgbClr val="000000"/>
              </a:buClr>
              <a:tabLst>
                <a:tab pos="1162050" algn="l"/>
              </a:tabLst>
              <a:defRPr/>
            </a:pPr>
            <a:r>
              <a:rPr lang="de-DE" altLang="de-DE" sz="1600" dirty="0">
                <a:solidFill>
                  <a:srgbClr val="00B0F0"/>
                </a:solidFill>
                <a:latin typeface="Century Gothic" pitchFamily="34" charset="0"/>
              </a:rPr>
              <a:t>Diese Unterlagen stellen den Ausgangspunkt für die IKS Prüfungen im Folgejahr dar.</a:t>
            </a:r>
          </a:p>
        </p:txBody>
      </p:sp>
      <p:sp>
        <p:nvSpPr>
          <p:cNvPr id="444421" name="Textfeld 1">
            <a:extLst>
              <a:ext uri="{FF2B5EF4-FFF2-40B4-BE49-F238E27FC236}">
                <a16:creationId xmlns:a16="http://schemas.microsoft.com/office/drawing/2014/main" id="{19FC7273-8CE9-4465-9B7A-7CD630337778}"/>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2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6467" name="Rectangle 2">
            <a:extLst>
              <a:ext uri="{FF2B5EF4-FFF2-40B4-BE49-F238E27FC236}">
                <a16:creationId xmlns:a16="http://schemas.microsoft.com/office/drawing/2014/main" id="{D99E9090-BE9B-448B-8D72-B3C40EFD54FA}"/>
              </a:ext>
            </a:extLst>
          </p:cNvPr>
          <p:cNvSpPr txBox="1">
            <a:spLocks/>
          </p:cNvSpPr>
          <p:nvPr/>
        </p:nvSpPr>
        <p:spPr bwMode="auto">
          <a:xfrm>
            <a:off x="1054800" y="1080000"/>
            <a:ext cx="932745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defTabSz="827088">
              <a:tabLst>
                <a:tab pos="431800" algn="l"/>
                <a:tab pos="534988" algn="l"/>
              </a:tabLst>
              <a:defRPr sz="1600" b="1">
                <a:solidFill>
                  <a:schemeClr val="tx1"/>
                </a:solidFill>
                <a:latin typeface="Verdana" panose="020B0604030504040204" pitchFamily="34" charset="0"/>
                <a:cs typeface="Arial" panose="020B0604020202020204" pitchFamily="34" charset="0"/>
              </a:defRPr>
            </a:lvl1pPr>
            <a:lvl2pPr marL="180975" indent="-179388" defTabSz="827088">
              <a:tabLst>
                <a:tab pos="431800" algn="l"/>
                <a:tab pos="534988" algn="l"/>
              </a:tabLst>
              <a:defRPr sz="1600" b="1">
                <a:solidFill>
                  <a:schemeClr val="tx1"/>
                </a:solidFill>
                <a:latin typeface="Verdana" panose="020B0604030504040204" pitchFamily="34" charset="0"/>
                <a:cs typeface="Arial" panose="020B0604020202020204" pitchFamily="34" charset="0"/>
              </a:defRPr>
            </a:lvl2pPr>
            <a:lvl3pPr marL="541338" indent="-180975" defTabSz="827088">
              <a:tabLst>
                <a:tab pos="431800" algn="l"/>
                <a:tab pos="534988" algn="l"/>
              </a:tabLst>
              <a:defRPr sz="1600" b="1">
                <a:solidFill>
                  <a:schemeClr val="tx1"/>
                </a:solidFill>
                <a:latin typeface="Verdana" panose="020B0604030504040204" pitchFamily="34" charset="0"/>
                <a:cs typeface="Arial" panose="020B0604020202020204" pitchFamily="34" charset="0"/>
              </a:defRPr>
            </a:lvl3pPr>
            <a:lvl4pPr marL="895350" indent="-174625" defTabSz="827088">
              <a:tabLst>
                <a:tab pos="431800" algn="l"/>
                <a:tab pos="534988" algn="l"/>
              </a:tabLst>
              <a:defRPr sz="1600" b="1">
                <a:solidFill>
                  <a:schemeClr val="tx1"/>
                </a:solidFill>
                <a:latin typeface="Verdana" panose="020B0604030504040204" pitchFamily="34" charset="0"/>
                <a:cs typeface="Arial" panose="020B0604020202020204" pitchFamily="34" charset="0"/>
              </a:defRPr>
            </a:lvl4pPr>
            <a:lvl5pPr marL="1257300" indent="-180975" defTabSz="827088">
              <a:tabLst>
                <a:tab pos="431800" algn="l"/>
                <a:tab pos="534988" algn="l"/>
              </a:tabLst>
              <a:defRPr sz="1600" b="1">
                <a:solidFill>
                  <a:schemeClr val="tx1"/>
                </a:solidFill>
                <a:latin typeface="Verdana" panose="020B0604030504040204" pitchFamily="34" charset="0"/>
                <a:cs typeface="Arial" panose="020B0604020202020204" pitchFamily="34" charset="0"/>
              </a:defRPr>
            </a:lvl5pPr>
            <a:lvl6pPr marL="1714500" indent="-180975" defTabSz="827088" eaLnBrk="0" fontAlgn="base" hangingPunct="0">
              <a:spcBef>
                <a:spcPct val="0"/>
              </a:spcBef>
              <a:spcAft>
                <a:spcPct val="0"/>
              </a:spcAft>
              <a:tabLst>
                <a:tab pos="431800" algn="l"/>
                <a:tab pos="534988" algn="l"/>
              </a:tabLst>
              <a:defRPr sz="1600" b="1">
                <a:solidFill>
                  <a:schemeClr val="tx1"/>
                </a:solidFill>
                <a:latin typeface="Verdana" panose="020B0604030504040204" pitchFamily="34" charset="0"/>
                <a:cs typeface="Arial" panose="020B0604020202020204" pitchFamily="34" charset="0"/>
              </a:defRPr>
            </a:lvl6pPr>
            <a:lvl7pPr marL="2171700" indent="-180975" defTabSz="827088" eaLnBrk="0" fontAlgn="base" hangingPunct="0">
              <a:spcBef>
                <a:spcPct val="0"/>
              </a:spcBef>
              <a:spcAft>
                <a:spcPct val="0"/>
              </a:spcAft>
              <a:tabLst>
                <a:tab pos="431800" algn="l"/>
                <a:tab pos="534988" algn="l"/>
              </a:tabLst>
              <a:defRPr sz="1600" b="1">
                <a:solidFill>
                  <a:schemeClr val="tx1"/>
                </a:solidFill>
                <a:latin typeface="Verdana" panose="020B0604030504040204" pitchFamily="34" charset="0"/>
                <a:cs typeface="Arial" panose="020B0604020202020204" pitchFamily="34" charset="0"/>
              </a:defRPr>
            </a:lvl7pPr>
            <a:lvl8pPr marL="2628900" indent="-180975" defTabSz="827088" eaLnBrk="0" fontAlgn="base" hangingPunct="0">
              <a:spcBef>
                <a:spcPct val="0"/>
              </a:spcBef>
              <a:spcAft>
                <a:spcPct val="0"/>
              </a:spcAft>
              <a:tabLst>
                <a:tab pos="431800" algn="l"/>
                <a:tab pos="534988" algn="l"/>
              </a:tabLst>
              <a:defRPr sz="1600" b="1">
                <a:solidFill>
                  <a:schemeClr val="tx1"/>
                </a:solidFill>
                <a:latin typeface="Verdana" panose="020B0604030504040204" pitchFamily="34" charset="0"/>
                <a:cs typeface="Arial" panose="020B0604020202020204" pitchFamily="34" charset="0"/>
              </a:defRPr>
            </a:lvl8pPr>
            <a:lvl9pPr marL="3086100" indent="-180975" defTabSz="827088" eaLnBrk="0" fontAlgn="base" hangingPunct="0">
              <a:spcBef>
                <a:spcPct val="0"/>
              </a:spcBef>
              <a:spcAft>
                <a:spcPct val="0"/>
              </a:spcAft>
              <a:tabLst>
                <a:tab pos="431800" algn="l"/>
                <a:tab pos="534988" algn="l"/>
              </a:tabLst>
              <a:defRPr sz="1600" b="1">
                <a:solidFill>
                  <a:schemeClr val="tx1"/>
                </a:solidFill>
                <a:latin typeface="Verdana" panose="020B0604030504040204" pitchFamily="34" charset="0"/>
                <a:cs typeface="Arial" panose="020B0604020202020204" pitchFamily="34" charset="0"/>
              </a:defRPr>
            </a:lvl9pPr>
          </a:lstStyle>
          <a:p>
            <a:pPr marL="542925" indent="-542925">
              <a:tabLst>
                <a:tab pos="447675" algn="l"/>
                <a:tab pos="542925" algn="l"/>
              </a:tabLst>
            </a:pPr>
            <a:r>
              <a:rPr lang="de-DE" altLang="de-DE" dirty="0">
                <a:solidFill>
                  <a:srgbClr val="00B0F0"/>
                </a:solidFill>
                <a:latin typeface="Century Gothic" panose="020B0502020202020204" pitchFamily="34" charset="0"/>
              </a:rPr>
              <a:t>5.8.7	Anforderung an die Dokumentation – Abhängig von Komplexität des IKS und Bedeutsamkeit der Risiken</a:t>
            </a:r>
          </a:p>
        </p:txBody>
      </p:sp>
      <p:sp>
        <p:nvSpPr>
          <p:cNvPr id="446468" name="Textfeld 18">
            <a:extLst>
              <a:ext uri="{FF2B5EF4-FFF2-40B4-BE49-F238E27FC236}">
                <a16:creationId xmlns:a16="http://schemas.microsoft.com/office/drawing/2014/main" id="{084F22CD-79AE-40B0-BFF9-CAC4952EE39F}"/>
              </a:ext>
            </a:extLst>
          </p:cNvPr>
          <p:cNvSpPr txBox="1">
            <a:spLocks noChangeArrowheads="1"/>
          </p:cNvSpPr>
          <p:nvPr/>
        </p:nvSpPr>
        <p:spPr bwMode="auto">
          <a:xfrm>
            <a:off x="1066800" y="1672352"/>
            <a:ext cx="1079976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85750" indent="-285750">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buClr>
                <a:srgbClr val="000000"/>
              </a:buClr>
              <a:buFont typeface="Arial" panose="020B0604020202020204" pitchFamily="34" charset="0"/>
              <a:buChar char="•"/>
            </a:pPr>
            <a:r>
              <a:rPr lang="de-DE" altLang="de-DE" b="0" dirty="0">
                <a:solidFill>
                  <a:srgbClr val="000000"/>
                </a:solidFill>
                <a:latin typeface="Century Gothic" panose="020B0502020202020204" pitchFamily="34" charset="0"/>
              </a:rPr>
              <a:t>Verbale Beschreibung</a:t>
            </a:r>
          </a:p>
          <a:p>
            <a:pPr eaLnBrk="1" hangingPunct="1">
              <a:spcBef>
                <a:spcPts val="300"/>
              </a:spcBef>
              <a:spcAft>
                <a:spcPts val="300"/>
              </a:spcAft>
              <a:buClr>
                <a:srgbClr val="000000"/>
              </a:buClr>
              <a:buFont typeface="Arial" panose="020B0604020202020204" pitchFamily="34" charset="0"/>
              <a:buChar char="•"/>
            </a:pPr>
            <a:r>
              <a:rPr lang="de-DE" altLang="de-DE" b="0" dirty="0">
                <a:solidFill>
                  <a:srgbClr val="000000"/>
                </a:solidFill>
                <a:latin typeface="Century Gothic" panose="020B0502020202020204" pitchFamily="34" charset="0"/>
              </a:rPr>
              <a:t>Ablaufdiagramme (Flow Charts)</a:t>
            </a:r>
          </a:p>
          <a:p>
            <a:pPr eaLnBrk="1" hangingPunct="1">
              <a:spcBef>
                <a:spcPts val="300"/>
              </a:spcBef>
              <a:spcAft>
                <a:spcPts val="300"/>
              </a:spcAft>
              <a:buClr>
                <a:srgbClr val="000000"/>
              </a:buClr>
              <a:buFont typeface="Arial" panose="020B0604020202020204" pitchFamily="34" charset="0"/>
              <a:buChar char="•"/>
            </a:pPr>
            <a:r>
              <a:rPr lang="de-DE" altLang="de-DE" b="0" dirty="0">
                <a:solidFill>
                  <a:srgbClr val="000000"/>
                </a:solidFill>
                <a:latin typeface="Century Gothic" panose="020B0502020202020204" pitchFamily="34" charset="0"/>
              </a:rPr>
              <a:t>Beschreibungen des Mandanten nutzen</a:t>
            </a:r>
          </a:p>
        </p:txBody>
      </p:sp>
      <p:sp>
        <p:nvSpPr>
          <p:cNvPr id="446469" name="Rectangle 2">
            <a:extLst>
              <a:ext uri="{FF2B5EF4-FFF2-40B4-BE49-F238E27FC236}">
                <a16:creationId xmlns:a16="http://schemas.microsoft.com/office/drawing/2014/main" id="{43613D83-ADE2-4883-B2C2-162C7C1B95A4}"/>
              </a:ext>
            </a:extLst>
          </p:cNvPr>
          <p:cNvSpPr txBox="1">
            <a:spLocks/>
          </p:cNvSpPr>
          <p:nvPr/>
        </p:nvSpPr>
        <p:spPr bwMode="auto">
          <a:xfrm>
            <a:off x="1054800" y="2852936"/>
            <a:ext cx="107997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536575" algn="l"/>
              </a:tabLst>
              <a:defRPr sz="1600" b="1">
                <a:solidFill>
                  <a:schemeClr val="tx1"/>
                </a:solidFill>
                <a:latin typeface="Verdana" panose="020B0604030504040204" pitchFamily="34" charset="0"/>
                <a:cs typeface="Arial" panose="020B0604020202020204" pitchFamily="34" charset="0"/>
              </a:defRPr>
            </a:lvl1pPr>
            <a:lvl2pPr marL="180975" indent="-179388">
              <a:tabLst>
                <a:tab pos="536575" algn="l"/>
              </a:tabLst>
              <a:defRPr sz="1600" b="1">
                <a:solidFill>
                  <a:schemeClr val="tx1"/>
                </a:solidFill>
                <a:latin typeface="Verdana" panose="020B0604030504040204" pitchFamily="34" charset="0"/>
                <a:cs typeface="Arial" panose="020B0604020202020204" pitchFamily="34" charset="0"/>
              </a:defRPr>
            </a:lvl2pPr>
            <a:lvl3pPr marL="541338" indent="-180975">
              <a:tabLst>
                <a:tab pos="536575" algn="l"/>
              </a:tabLst>
              <a:defRPr sz="1600" b="1">
                <a:solidFill>
                  <a:schemeClr val="tx1"/>
                </a:solidFill>
                <a:latin typeface="Verdana" panose="020B0604030504040204" pitchFamily="34" charset="0"/>
                <a:cs typeface="Arial" panose="020B0604020202020204" pitchFamily="34" charset="0"/>
              </a:defRPr>
            </a:lvl3pPr>
            <a:lvl4pPr marL="895350" indent="-174625">
              <a:tabLst>
                <a:tab pos="536575" algn="l"/>
              </a:tabLst>
              <a:defRPr sz="1600" b="1">
                <a:solidFill>
                  <a:schemeClr val="tx1"/>
                </a:solidFill>
                <a:latin typeface="Verdana" panose="020B0604030504040204" pitchFamily="34" charset="0"/>
                <a:cs typeface="Arial" panose="020B0604020202020204" pitchFamily="34" charset="0"/>
              </a:defRPr>
            </a:lvl4pPr>
            <a:lvl5pPr marL="1257300" indent="-180975">
              <a:tabLst>
                <a:tab pos="536575" algn="l"/>
              </a:tabLst>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5.8.8 Beurteilung der Prüfungsergebnisse</a:t>
            </a:r>
          </a:p>
        </p:txBody>
      </p:sp>
      <p:sp>
        <p:nvSpPr>
          <p:cNvPr id="9" name="Textfeld 8">
            <a:extLst>
              <a:ext uri="{FF2B5EF4-FFF2-40B4-BE49-F238E27FC236}">
                <a16:creationId xmlns:a16="http://schemas.microsoft.com/office/drawing/2014/main" id="{10074CAC-DAE4-4702-AB83-24013AF89A15}"/>
              </a:ext>
            </a:extLst>
          </p:cNvPr>
          <p:cNvSpPr txBox="1"/>
          <p:nvPr/>
        </p:nvSpPr>
        <p:spPr>
          <a:xfrm>
            <a:off x="1054800" y="3240000"/>
            <a:ext cx="8929632" cy="1138773"/>
          </a:xfrm>
          <a:prstGeom prst="rect">
            <a:avLst/>
          </a:prstGeom>
          <a:noFill/>
        </p:spPr>
        <p:txBody>
          <a:bodyPr wrap="square" lIns="0" tIns="0" rIns="0" bIns="0">
            <a:spAutoFit/>
          </a:bodyPr>
          <a:lstStyle/>
          <a:p>
            <a:pPr marL="266700" indent="-266700" eaLnBrk="1" hangingPunct="1">
              <a:spcBef>
                <a:spcPts val="300"/>
              </a:spcBef>
              <a:spcAft>
                <a:spcPts val="300"/>
              </a:spcAft>
              <a:buClr>
                <a:prstClr val="black"/>
              </a:buClr>
              <a:buFont typeface="Arial" panose="020B0604020202020204" pitchFamily="34" charset="0"/>
              <a:buChar char="•"/>
              <a:tabLst>
                <a:tab pos="266700"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Sind die eingerichteten Kontrollaktivitäten angemessen, d. h. dazu geeignet, Fehler zu verhindern bzw. aufzudecken? </a:t>
            </a:r>
          </a:p>
          <a:p>
            <a:pPr marL="266700" indent="-266700" eaLnBrk="1" hangingPunct="1">
              <a:spcBef>
                <a:spcPts val="300"/>
              </a:spcBef>
              <a:spcAft>
                <a:spcPts val="300"/>
              </a:spcAft>
              <a:buClr>
                <a:prstClr val="black"/>
              </a:buClr>
              <a:buFont typeface="Arial" panose="020B0604020202020204" pitchFamily="34" charset="0"/>
              <a:buChar char="•"/>
              <a:tabLst>
                <a:tab pos="266700"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Fehlen wesentliche Kontrollen (Vergleich mit Soll-Konzept)?</a:t>
            </a:r>
          </a:p>
          <a:p>
            <a:pPr marL="266700" indent="-266700" eaLnBrk="1" hangingPunct="1">
              <a:spcBef>
                <a:spcPts val="300"/>
              </a:spcBef>
              <a:spcAft>
                <a:spcPts val="300"/>
              </a:spcAft>
              <a:buClr>
                <a:prstClr val="black"/>
              </a:buClr>
              <a:buFont typeface="Arial" panose="020B0604020202020204" pitchFamily="34" charset="0"/>
              <a:buChar char="•"/>
              <a:tabLst>
                <a:tab pos="266700"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Für welche Kontrollen sollen Funktionstests durchgeführt werden? </a:t>
            </a:r>
          </a:p>
        </p:txBody>
      </p:sp>
      <p:sp>
        <p:nvSpPr>
          <p:cNvPr id="446471" name="Abgerundetes Rechteck 9">
            <a:extLst>
              <a:ext uri="{FF2B5EF4-FFF2-40B4-BE49-F238E27FC236}">
                <a16:creationId xmlns:a16="http://schemas.microsoft.com/office/drawing/2014/main" id="{FAC2A72E-0657-4961-8649-D3273A5A70A5}"/>
              </a:ext>
            </a:extLst>
          </p:cNvPr>
          <p:cNvSpPr>
            <a:spLocks noChangeArrowheads="1"/>
          </p:cNvSpPr>
          <p:nvPr/>
        </p:nvSpPr>
        <p:spPr bwMode="auto">
          <a:xfrm>
            <a:off x="1065213" y="4878388"/>
            <a:ext cx="9221787" cy="792162"/>
          </a:xfrm>
          <a:prstGeom prst="roundRect">
            <a:avLst>
              <a:gd name="adj" fmla="val 16667"/>
            </a:avLst>
          </a:prstGeom>
          <a:noFill/>
          <a:ln w="95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a:r>
              <a:rPr lang="de-DE" altLang="de-DE" sz="1400" dirty="0">
                <a:solidFill>
                  <a:srgbClr val="FF0000"/>
                </a:solidFill>
                <a:latin typeface="Century Gothic" panose="020B0502020202020204" pitchFamily="34" charset="0"/>
              </a:rPr>
              <a:t>In Abhängigkeit der Ergebnisse der Aufbauprüfung wird (vorläufig) festgelegt, ob und in welchem Umfang Funktionstests zur Gewinnung von Prüfungssicherheit durchgeführt werden. </a:t>
            </a:r>
          </a:p>
        </p:txBody>
      </p:sp>
      <p:sp>
        <p:nvSpPr>
          <p:cNvPr id="446472" name="Textfeld 1">
            <a:extLst>
              <a:ext uri="{FF2B5EF4-FFF2-40B4-BE49-F238E27FC236}">
                <a16:creationId xmlns:a16="http://schemas.microsoft.com/office/drawing/2014/main" id="{4B70624E-AEE3-4C93-B441-0CCB63B07EF1}"/>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6" name="Textfeld 1">
            <a:extLst>
              <a:ext uri="{FF2B5EF4-FFF2-40B4-BE49-F238E27FC236}">
                <a16:creationId xmlns:a16="http://schemas.microsoft.com/office/drawing/2014/main" id="{7C55BDEE-86E0-415F-8EE1-11923F7C1C9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4: Die Grundlagen des prozessbezogenen IKS</a:t>
            </a:r>
          </a:p>
        </p:txBody>
      </p:sp>
      <p:sp>
        <p:nvSpPr>
          <p:cNvPr id="6" name="Rectangle 2">
            <a:extLst>
              <a:ext uri="{FF2B5EF4-FFF2-40B4-BE49-F238E27FC236}">
                <a16:creationId xmlns:a16="http://schemas.microsoft.com/office/drawing/2014/main" id="{3620E588-9BF2-4120-8369-B215E551411A}"/>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5.9	</a:t>
            </a:r>
            <a:r>
              <a:rPr lang="de-DE" sz="2800" dirty="0">
                <a:latin typeface="Century Gothic" panose="020B0502020202020204" pitchFamily="34" charset="0"/>
              </a:rPr>
              <a:t>Prozessbezogene Funktionsprüfungen</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5.9.1</a:t>
            </a:r>
            <a:r>
              <a:rPr lang="de-DE" sz="1800" b="0" dirty="0">
                <a:latin typeface="Century Gothic" panose="020B0502020202020204" pitchFamily="34" charset="0"/>
              </a:rPr>
              <a:t>	Zielsetzung der Funktionsprüfungen</a:t>
            </a:r>
          </a:p>
          <a:p>
            <a:pPr marL="2724150" lvl="4" indent="-895350">
              <a:spcBef>
                <a:spcPts val="600"/>
              </a:spcBef>
              <a:spcAft>
                <a:spcPts val="600"/>
              </a:spcAft>
              <a:tabLst>
                <a:tab pos="444500" algn="l"/>
              </a:tabLst>
            </a:pPr>
            <a:r>
              <a:rPr lang="de-DE" sz="1800" dirty="0">
                <a:latin typeface="Century Gothic" panose="020B0502020202020204" pitchFamily="34" charset="0"/>
              </a:rPr>
              <a:t>5.9.2	</a:t>
            </a:r>
            <a:r>
              <a:rPr lang="de-DE" sz="1800" b="0" dirty="0">
                <a:latin typeface="Century Gothic" panose="020B0502020202020204" pitchFamily="34" charset="0"/>
              </a:rPr>
              <a:t>Prüfungshandlungen im Rahmen der Funktionsprüfung</a:t>
            </a:r>
          </a:p>
          <a:p>
            <a:pPr marL="2724150" lvl="4" indent="-895350">
              <a:spcBef>
                <a:spcPts val="600"/>
              </a:spcBef>
              <a:spcAft>
                <a:spcPts val="600"/>
              </a:spcAft>
              <a:tabLst>
                <a:tab pos="444500" algn="l"/>
              </a:tabLst>
            </a:pPr>
            <a:r>
              <a:rPr lang="de-DE" sz="1800" dirty="0">
                <a:latin typeface="Century Gothic" panose="020B0502020202020204" pitchFamily="34" charset="0"/>
              </a:rPr>
              <a:t>5.9.3	</a:t>
            </a:r>
            <a:r>
              <a:rPr lang="de-DE" sz="1800" b="0" dirty="0">
                <a:latin typeface="Century Gothic" panose="020B0502020202020204" pitchFamily="34" charset="0"/>
              </a:rPr>
              <a:t>Schrittweise Vorgehensweise bei der Funktionsprüfung</a:t>
            </a:r>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9539" name="Rectangle 2">
            <a:extLst>
              <a:ext uri="{FF2B5EF4-FFF2-40B4-BE49-F238E27FC236}">
                <a16:creationId xmlns:a16="http://schemas.microsoft.com/office/drawing/2014/main" id="{F99215AC-0B1A-4FE2-9AB3-0926E4FF283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5.9 Prozessbezogene Funktionsprüfungen</a:t>
            </a:r>
          </a:p>
        </p:txBody>
      </p:sp>
      <p:sp>
        <p:nvSpPr>
          <p:cNvPr id="15" name="Textfeld 14">
            <a:extLst>
              <a:ext uri="{FF2B5EF4-FFF2-40B4-BE49-F238E27FC236}">
                <a16:creationId xmlns:a16="http://schemas.microsoft.com/office/drawing/2014/main" id="{D5AEA91E-42A5-4D22-B229-9FE56178B66D}"/>
              </a:ext>
            </a:extLst>
          </p:cNvPr>
          <p:cNvSpPr txBox="1"/>
          <p:nvPr/>
        </p:nvSpPr>
        <p:spPr>
          <a:xfrm>
            <a:off x="1054800" y="1700213"/>
            <a:ext cx="9327450" cy="1461939"/>
          </a:xfrm>
          <a:prstGeom prst="rect">
            <a:avLst/>
          </a:prstGeom>
          <a:noFill/>
        </p:spPr>
        <p:txBody>
          <a:bodyPr wrap="square" lIns="0" tIns="0" rIns="0" bIns="0">
            <a:spAutoFit/>
          </a:bodyPr>
          <a:lstStyle/>
          <a:p>
            <a:pPr eaLnBrk="1" fontAlgn="auto" hangingPunct="1">
              <a:spcBef>
                <a:spcPts val="300"/>
              </a:spcBef>
              <a:spcAft>
                <a:spcPts val="300"/>
              </a:spcAft>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Was wird durch die Funktionsprüfung ermittelt?</a:t>
            </a:r>
          </a:p>
          <a:p>
            <a:pPr marL="266700" indent="-266700" eaLnBrk="1" fontAlgn="auto" hangingPunct="1">
              <a:spcBef>
                <a:spcPts val="300"/>
              </a:spcBef>
              <a:spcAft>
                <a:spcPts val="300"/>
              </a:spcAft>
              <a:buFont typeface="Arial" panose="020B0604020202020204" pitchFamily="34" charset="0"/>
              <a:buChar char="•"/>
              <a:tabLst>
                <a:tab pos="266700" algn="l"/>
              </a:tabLst>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Art</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der Anwendung bestimmter organisatorischer Regelungen (Erfolgt die Umsetzung wie beabsichtigt?)</a:t>
            </a:r>
          </a:p>
          <a:p>
            <a:pPr marL="266700" indent="-266700" eaLnBrk="1" fontAlgn="auto" hangingPunct="1">
              <a:spcBef>
                <a:spcPts val="300"/>
              </a:spcBef>
              <a:spcAft>
                <a:spcPts val="300"/>
              </a:spcAft>
              <a:buFont typeface="Arial" panose="020B0604020202020204" pitchFamily="34" charset="0"/>
              <a:buChar char="•"/>
              <a:tabLst>
                <a:tab pos="266700" algn="l"/>
              </a:tabLst>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Kontinuität</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der Anwendung (Vertretungsregeln, Häufigkeit etc.)</a:t>
            </a:r>
          </a:p>
          <a:p>
            <a:pPr marL="266700" indent="-266700" eaLnBrk="1" fontAlgn="auto" hangingPunct="1">
              <a:spcBef>
                <a:spcPts val="300"/>
              </a:spcBef>
              <a:spcAft>
                <a:spcPts val="300"/>
              </a:spcAft>
              <a:buFont typeface="Arial" panose="020B0604020202020204" pitchFamily="34" charset="0"/>
              <a:buChar char="•"/>
              <a:tabLst>
                <a:tab pos="266700" algn="l"/>
              </a:tabLst>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Verantwortlichkeit</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für Kontrolle (Verantwortung – Durchführung)</a:t>
            </a:r>
          </a:p>
        </p:txBody>
      </p:sp>
      <p:sp>
        <p:nvSpPr>
          <p:cNvPr id="449541" name="Textfeld 1">
            <a:extLst>
              <a:ext uri="{FF2B5EF4-FFF2-40B4-BE49-F238E27FC236}">
                <a16:creationId xmlns:a16="http://schemas.microsoft.com/office/drawing/2014/main" id="{7935E858-DC9B-4F3B-BA37-FF3E9E7D31E9}"/>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449542" name="Rechteck 1">
            <a:extLst>
              <a:ext uri="{FF2B5EF4-FFF2-40B4-BE49-F238E27FC236}">
                <a16:creationId xmlns:a16="http://schemas.microsoft.com/office/drawing/2014/main" id="{B6036D00-CF2F-45A7-AE3B-353F7FF25A4E}"/>
              </a:ext>
            </a:extLst>
          </p:cNvPr>
          <p:cNvSpPr>
            <a:spLocks noChangeArrowheads="1"/>
          </p:cNvSpPr>
          <p:nvPr/>
        </p:nvSpPr>
        <p:spPr bwMode="auto">
          <a:xfrm>
            <a:off x="1054800" y="1418400"/>
            <a:ext cx="400109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5.9.1 Zielsetzung der Funktionsprüfungen</a:t>
            </a:r>
          </a:p>
        </p:txBody>
      </p:sp>
      <p:sp>
        <p:nvSpPr>
          <p:cNvPr id="449543" name="Rectangle 2">
            <a:extLst>
              <a:ext uri="{FF2B5EF4-FFF2-40B4-BE49-F238E27FC236}">
                <a16:creationId xmlns:a16="http://schemas.microsoft.com/office/drawing/2014/main" id="{73C58029-B38D-4C05-9B88-B61B8D190D76}"/>
              </a:ext>
            </a:extLst>
          </p:cNvPr>
          <p:cNvSpPr txBox="1">
            <a:spLocks/>
          </p:cNvSpPr>
          <p:nvPr/>
        </p:nvSpPr>
        <p:spPr bwMode="auto">
          <a:xfrm>
            <a:off x="1054800" y="3415411"/>
            <a:ext cx="10801350" cy="373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5.9.2 Prüfungshandlungen im Rahmen der Funktionsprüfung</a:t>
            </a:r>
          </a:p>
        </p:txBody>
      </p:sp>
      <p:sp>
        <p:nvSpPr>
          <p:cNvPr id="10" name="Textfeld 9">
            <a:extLst>
              <a:ext uri="{FF2B5EF4-FFF2-40B4-BE49-F238E27FC236}">
                <a16:creationId xmlns:a16="http://schemas.microsoft.com/office/drawing/2014/main" id="{B6472753-338B-40DE-AA6C-1C8C3AD07FD7}"/>
              </a:ext>
            </a:extLst>
          </p:cNvPr>
          <p:cNvSpPr txBox="1"/>
          <p:nvPr/>
        </p:nvSpPr>
        <p:spPr>
          <a:xfrm>
            <a:off x="1054801" y="3810813"/>
            <a:ext cx="9505696" cy="2354491"/>
          </a:xfrm>
          <a:prstGeom prst="rect">
            <a:avLst/>
          </a:prstGeom>
          <a:noFill/>
        </p:spPr>
        <p:txBody>
          <a:bodyPr wrap="square" lIns="0" tIns="0" rIns="0" bIns="0">
            <a:spAutoFit/>
          </a:bodyPr>
          <a:lstStyle/>
          <a:p>
            <a:pPr marL="266700" indent="-270000" eaLnBrk="1" fontAlgn="auto"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Befragung der Mitarbeiter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(z. B. nachvollziehen, ob ein Mitarbeiter wirklich bestimmte Berechtigungen nicht hat)</a:t>
            </a:r>
          </a:p>
          <a:p>
            <a:pPr marL="266700" indent="-270000" eaLnBrk="1" fontAlgn="auto"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Durchsicht von Nachweisen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über die Durchführung einer Kontrolle (z. B. Stichprobe aus Abgleich Bankauszug mit dem Hauptbuch)</a:t>
            </a:r>
          </a:p>
          <a:p>
            <a:pPr marL="266700" indent="-270000" eaLnBrk="1" fontAlgn="auto"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Beobachtung der Durchführung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von Maßnahmen (z. B. Inventurbeobachtung)</a:t>
            </a:r>
          </a:p>
          <a:p>
            <a:pPr marL="266700" indent="-270000" eaLnBrk="1" fontAlgn="auto"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Auswertung von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Ablaufdiagrammen, Checklisten und Fragebögen</a:t>
            </a:r>
          </a:p>
          <a:p>
            <a:pPr marL="266700" indent="-270000" eaLnBrk="1" fontAlgn="auto" hangingPunct="1">
              <a:spcBef>
                <a:spcPts val="300"/>
              </a:spcBef>
              <a:spcAft>
                <a:spcPts val="300"/>
              </a:spcAft>
              <a:buClr>
                <a:schemeClr val="tx1"/>
              </a:buClr>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Einsichtnahme in Berichte der Internen Revision</a:t>
            </a:r>
          </a:p>
          <a:p>
            <a:pPr marL="266700" indent="-270000" eaLnBrk="1" fontAlgn="auto"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IT-gestützte Prüfungshandlungen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(z. B. Prüfung Berechtigungskonzept)</a:t>
            </a:r>
          </a:p>
        </p:txBody>
      </p:sp>
    </p:spTree>
  </p:cSld>
  <p:clrMapOvr>
    <a:masterClrMapping/>
  </p:clrMapOvr>
  <p:transition spd="slow"/>
</p:sld>
</file>

<file path=ppt/slides/slide2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1587" name="Rectangle 2">
            <a:extLst>
              <a:ext uri="{FF2B5EF4-FFF2-40B4-BE49-F238E27FC236}">
                <a16:creationId xmlns:a16="http://schemas.microsoft.com/office/drawing/2014/main" id="{BF2DF638-4D28-4334-834D-CDE6F3B67230}"/>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5.9.3 Schrittweise Vorgehensweise bei der Funktionsprüfung </a:t>
            </a:r>
          </a:p>
        </p:txBody>
      </p:sp>
      <p:sp>
        <p:nvSpPr>
          <p:cNvPr id="8" name="Textfeld 9">
            <a:extLst>
              <a:ext uri="{FF2B5EF4-FFF2-40B4-BE49-F238E27FC236}">
                <a16:creationId xmlns:a16="http://schemas.microsoft.com/office/drawing/2014/main" id="{0D026DDB-A715-4421-933F-0FAB49144CE0}"/>
              </a:ext>
            </a:extLst>
          </p:cNvPr>
          <p:cNvSpPr txBox="1">
            <a:spLocks noChangeArrowheads="1"/>
          </p:cNvSpPr>
          <p:nvPr/>
        </p:nvSpPr>
        <p:spPr bwMode="auto">
          <a:xfrm>
            <a:off x="1054800" y="1418400"/>
            <a:ext cx="8353568" cy="333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lnSpc>
                <a:spcPct val="110000"/>
              </a:lnSpc>
              <a:spcBef>
                <a:spcPts val="800"/>
              </a:spcBef>
              <a:buFont typeface="Arial" charset="0"/>
              <a:defRPr sz="1400">
                <a:solidFill>
                  <a:schemeClr val="tx1"/>
                </a:solidFill>
                <a:latin typeface="Verdana" pitchFamily="34" charset="0"/>
              </a:defRPr>
            </a:lvl1pPr>
            <a:lvl2pPr marL="541338" indent="-185738" eaLnBrk="0" hangingPunct="0">
              <a:lnSpc>
                <a:spcPct val="110000"/>
              </a:lnSpc>
              <a:spcBef>
                <a:spcPts val="800"/>
              </a:spcBef>
              <a:buFont typeface="Arial"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charset="0"/>
              <a:defRPr sz="1400">
                <a:solidFill>
                  <a:schemeClr val="tx1"/>
                </a:solidFill>
                <a:latin typeface="Verdana" pitchFamily="34" charset="0"/>
              </a:defRPr>
            </a:lvl3pPr>
            <a:lvl4pPr marL="1600200" indent="-228600" eaLnBrk="0" hangingPunct="0">
              <a:lnSpc>
                <a:spcPct val="110000"/>
              </a:lnSpc>
              <a:spcBef>
                <a:spcPts val="800"/>
              </a:spcBef>
              <a:buFont typeface="Arial"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266700" indent="-266700" eaLnBrk="1" hangingPunct="1">
              <a:lnSpc>
                <a:spcPct val="100000"/>
              </a:lnSpc>
              <a:spcBef>
                <a:spcPts val="300"/>
              </a:spcBef>
              <a:spcAft>
                <a:spcPts val="300"/>
              </a:spcAft>
              <a:buFont typeface="Arial Narrow" pitchFamily="34" charset="0"/>
              <a:buAutoNum type="alphaLcPeriod"/>
              <a:defRPr/>
            </a:pPr>
            <a:r>
              <a:rPr lang="de-DE" altLang="de-DE" sz="1600" dirty="0">
                <a:solidFill>
                  <a:srgbClr val="00B0F0"/>
                </a:solidFill>
                <a:latin typeface="Century Gothic" pitchFamily="34" charset="0"/>
                <a:cs typeface="Arial" charset="0"/>
              </a:rPr>
              <a:t>Schritt 1: Auswahl der Kontrollen, die getestet werden (Einflussfaktoren)</a:t>
            </a:r>
          </a:p>
          <a:p>
            <a:pPr marL="266700" lvl="1" indent="0" eaLnBrk="1" hangingPunct="1">
              <a:lnSpc>
                <a:spcPct val="100000"/>
              </a:lnSpc>
              <a:spcBef>
                <a:spcPts val="300"/>
              </a:spcBef>
              <a:spcAft>
                <a:spcPts val="300"/>
              </a:spcAft>
              <a:buFont typeface="Arial" charset="0"/>
              <a:buNone/>
              <a:defRPr/>
            </a:pPr>
            <a:r>
              <a:rPr lang="de-DE" altLang="de-DE" sz="1600" b="0" dirty="0">
                <a:solidFill>
                  <a:prstClr val="black"/>
                </a:solidFill>
                <a:latin typeface="Century Gothic" pitchFamily="34" charset="0"/>
                <a:cs typeface="Arial" charset="0"/>
              </a:rPr>
              <a:t>Getestet werden Kontrollen, wenn der Abschlussprüfer sich bei der Gewinnung von Prüfungssicherheit auf die Wirksamkeit der Kontrolle verlassen will bzw. muss: </a:t>
            </a:r>
          </a:p>
          <a:p>
            <a:pPr lvl="1" indent="-274638" eaLnBrk="1" hangingPunct="1">
              <a:lnSpc>
                <a:spcPct val="100000"/>
              </a:lnSpc>
              <a:spcBef>
                <a:spcPts val="300"/>
              </a:spcBef>
              <a:spcAft>
                <a:spcPts val="300"/>
              </a:spcAft>
              <a:buFont typeface="Arial" charset="0"/>
              <a:buChar char="•"/>
              <a:defRPr/>
            </a:pPr>
            <a:r>
              <a:rPr lang="de-DE" altLang="de-DE" sz="1600" b="0" dirty="0">
                <a:solidFill>
                  <a:prstClr val="black"/>
                </a:solidFill>
                <a:latin typeface="Century Gothic" pitchFamily="34" charset="0"/>
                <a:cs typeface="Arial" charset="0"/>
              </a:rPr>
              <a:t>Risiken, bei denen die Durchführung aussagebezogener Prüfungshandlungen </a:t>
            </a:r>
            <a:r>
              <a:rPr lang="de-DE" altLang="de-DE" sz="1600" dirty="0">
                <a:solidFill>
                  <a:srgbClr val="FF0000"/>
                </a:solidFill>
                <a:latin typeface="Century Gothic" pitchFamily="34" charset="0"/>
                <a:cs typeface="Arial" charset="0"/>
              </a:rPr>
              <a:t>nicht ausreicht</a:t>
            </a:r>
            <a:r>
              <a:rPr lang="de-DE" altLang="de-DE" sz="1600" b="0" dirty="0">
                <a:solidFill>
                  <a:prstClr val="black"/>
                </a:solidFill>
                <a:latin typeface="Century Gothic" pitchFamily="34" charset="0"/>
                <a:cs typeface="Arial" charset="0"/>
              </a:rPr>
              <a:t>, mit hinreichender Sicherheit eine Prüfungsfeststellung über das Vorliegen von falschen Angeben zu treffen </a:t>
            </a:r>
          </a:p>
          <a:p>
            <a:pPr marL="828675" lvl="1" indent="-285750" eaLnBrk="1"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Insbesondere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Routinetransaktionen</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die IT-gestützt erfasst und verarbeitet werden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Risiken aus Massentransaktionen</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a:t>
            </a:r>
            <a:endParaRPr lang="de-DE" altLang="de-DE" sz="1600" b="0" dirty="0">
              <a:solidFill>
                <a:prstClr val="black"/>
              </a:solidFill>
              <a:latin typeface="Century Gothic" pitchFamily="34" charset="0"/>
              <a:cs typeface="Arial" charset="0"/>
            </a:endParaRPr>
          </a:p>
          <a:p>
            <a:pPr lvl="1" indent="-274638" eaLnBrk="1" hangingPunct="1">
              <a:lnSpc>
                <a:spcPct val="100000"/>
              </a:lnSpc>
              <a:spcBef>
                <a:spcPts val="300"/>
              </a:spcBef>
              <a:spcAft>
                <a:spcPts val="300"/>
              </a:spcAft>
              <a:buFont typeface="Arial" charset="0"/>
              <a:buChar char="•"/>
              <a:defRPr/>
            </a:pPr>
            <a:r>
              <a:rPr lang="de-DE" altLang="de-DE" sz="1600" b="0" dirty="0">
                <a:solidFill>
                  <a:prstClr val="black"/>
                </a:solidFill>
                <a:latin typeface="Century Gothic" pitchFamily="34" charset="0"/>
                <a:cs typeface="Arial" charset="0"/>
              </a:rPr>
              <a:t>Fehlerrisiken, bei denen es sich um </a:t>
            </a:r>
            <a:r>
              <a:rPr lang="de-DE" altLang="de-DE" sz="1600" dirty="0">
                <a:solidFill>
                  <a:srgbClr val="FF0000"/>
                </a:solidFill>
                <a:latin typeface="Century Gothic" pitchFamily="34" charset="0"/>
                <a:cs typeface="Arial" charset="0"/>
              </a:rPr>
              <a:t>bedeutsame Risiken </a:t>
            </a:r>
            <a:r>
              <a:rPr lang="de-DE" altLang="de-DE" sz="1600" b="0" dirty="0">
                <a:solidFill>
                  <a:prstClr val="black"/>
                </a:solidFill>
                <a:latin typeface="Century Gothic" pitchFamily="34" charset="0"/>
                <a:cs typeface="Arial" charset="0"/>
              </a:rPr>
              <a:t>handelt (z. B. Umsatzrealisierung)</a:t>
            </a:r>
          </a:p>
          <a:p>
            <a:pPr lvl="1" indent="-274638" eaLnBrk="1" hangingPunct="1">
              <a:lnSpc>
                <a:spcPct val="100000"/>
              </a:lnSpc>
              <a:spcBef>
                <a:spcPts val="300"/>
              </a:spcBef>
              <a:spcAft>
                <a:spcPts val="300"/>
              </a:spcAft>
              <a:buFont typeface="Arial" charset="0"/>
              <a:buChar char="•"/>
              <a:defRPr/>
            </a:pPr>
            <a:r>
              <a:rPr lang="de-DE" altLang="de-DE" sz="1600" b="0" dirty="0">
                <a:solidFill>
                  <a:prstClr val="black"/>
                </a:solidFill>
                <a:latin typeface="Century Gothic" pitchFamily="34" charset="0"/>
                <a:cs typeface="Arial" charset="0"/>
              </a:rPr>
              <a:t>Weitere Risiken wesentlicher falscher Darstellungen, bei denen </a:t>
            </a:r>
            <a:r>
              <a:rPr lang="de-DE" altLang="de-DE" sz="1600" dirty="0">
                <a:solidFill>
                  <a:srgbClr val="FF0000"/>
                </a:solidFill>
                <a:latin typeface="Century Gothic" pitchFamily="34" charset="0"/>
                <a:cs typeface="Arial" charset="0"/>
              </a:rPr>
              <a:t>sich</a:t>
            </a:r>
            <a:r>
              <a:rPr lang="de-DE" altLang="de-DE" sz="1600" b="0" dirty="0">
                <a:solidFill>
                  <a:prstClr val="black"/>
                </a:solidFill>
                <a:latin typeface="Century Gothic" pitchFamily="34" charset="0"/>
                <a:cs typeface="Arial" charset="0"/>
              </a:rPr>
              <a:t> der </a:t>
            </a:r>
            <a:r>
              <a:rPr lang="de-DE" altLang="de-DE" sz="1600" dirty="0">
                <a:solidFill>
                  <a:srgbClr val="FF0000"/>
                </a:solidFill>
                <a:latin typeface="Century Gothic" pitchFamily="34" charset="0"/>
                <a:cs typeface="Arial" charset="0"/>
              </a:rPr>
              <a:t>Abschlussprüfer</a:t>
            </a:r>
            <a:r>
              <a:rPr lang="de-DE" altLang="de-DE" sz="1600" b="0" dirty="0">
                <a:solidFill>
                  <a:prstClr val="black"/>
                </a:solidFill>
                <a:latin typeface="Century Gothic" pitchFamily="34" charset="0"/>
                <a:cs typeface="Arial" charset="0"/>
              </a:rPr>
              <a:t> auf die Wirksamkeit der Kontrollen </a:t>
            </a:r>
            <a:r>
              <a:rPr lang="de-DE" altLang="de-DE" sz="1600" dirty="0">
                <a:solidFill>
                  <a:srgbClr val="FF0000"/>
                </a:solidFill>
                <a:latin typeface="Century Gothic" pitchFamily="34" charset="0"/>
                <a:cs typeface="Arial" charset="0"/>
              </a:rPr>
              <a:t>verlassen </a:t>
            </a:r>
            <a:r>
              <a:rPr lang="de-DE" altLang="de-DE" sz="1600" b="0" dirty="0">
                <a:solidFill>
                  <a:prstClr val="black"/>
                </a:solidFill>
                <a:latin typeface="Century Gothic" pitchFamily="34" charset="0"/>
                <a:cs typeface="Arial" charset="0"/>
              </a:rPr>
              <a:t>möchte</a:t>
            </a:r>
          </a:p>
        </p:txBody>
      </p:sp>
      <p:sp>
        <p:nvSpPr>
          <p:cNvPr id="451589" name="Textfeld 1">
            <a:extLst>
              <a:ext uri="{FF2B5EF4-FFF2-40B4-BE49-F238E27FC236}">
                <a16:creationId xmlns:a16="http://schemas.microsoft.com/office/drawing/2014/main" id="{7D34525A-A218-4FBF-949A-7DE4F3CC4BF2}"/>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2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3635" name="Rectangle 2">
            <a:extLst>
              <a:ext uri="{FF2B5EF4-FFF2-40B4-BE49-F238E27FC236}">
                <a16:creationId xmlns:a16="http://schemas.microsoft.com/office/drawing/2014/main" id="{205CC17F-808F-4362-A177-172EE182BAEA}"/>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5.9.3 Schrittweise Vorgehensweise bei der Funktionsprüfung; Forts. </a:t>
            </a:r>
          </a:p>
        </p:txBody>
      </p:sp>
      <p:sp>
        <p:nvSpPr>
          <p:cNvPr id="8" name="Textfeld 9">
            <a:extLst>
              <a:ext uri="{FF2B5EF4-FFF2-40B4-BE49-F238E27FC236}">
                <a16:creationId xmlns:a16="http://schemas.microsoft.com/office/drawing/2014/main" id="{C3816983-BBC7-4400-9870-DE8D4337B1FB}"/>
              </a:ext>
            </a:extLst>
          </p:cNvPr>
          <p:cNvSpPr txBox="1">
            <a:spLocks noChangeArrowheads="1"/>
          </p:cNvSpPr>
          <p:nvPr/>
        </p:nvSpPr>
        <p:spPr bwMode="auto">
          <a:xfrm>
            <a:off x="1065213" y="1418400"/>
            <a:ext cx="9063235" cy="3208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lnSpc>
                <a:spcPct val="110000"/>
              </a:lnSpc>
              <a:spcBef>
                <a:spcPts val="800"/>
              </a:spcBef>
              <a:buFont typeface="Arial" charset="0"/>
              <a:defRPr sz="1400">
                <a:solidFill>
                  <a:schemeClr val="tx1"/>
                </a:solidFill>
                <a:latin typeface="Verdana" pitchFamily="34" charset="0"/>
              </a:defRPr>
            </a:lvl1pPr>
            <a:lvl2pPr marL="541338" indent="-185738" eaLnBrk="0" hangingPunct="0">
              <a:lnSpc>
                <a:spcPct val="110000"/>
              </a:lnSpc>
              <a:spcBef>
                <a:spcPts val="800"/>
              </a:spcBef>
              <a:buFont typeface="Arial"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charset="0"/>
              <a:defRPr sz="1400">
                <a:solidFill>
                  <a:schemeClr val="tx1"/>
                </a:solidFill>
                <a:latin typeface="Verdana" pitchFamily="34" charset="0"/>
              </a:defRPr>
            </a:lvl3pPr>
            <a:lvl4pPr marL="1600200" indent="-228600" eaLnBrk="0" hangingPunct="0">
              <a:lnSpc>
                <a:spcPct val="110000"/>
              </a:lnSpc>
              <a:spcBef>
                <a:spcPts val="800"/>
              </a:spcBef>
              <a:buFont typeface="Arial"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266700" indent="-266700" eaLnBrk="1" hangingPunct="1">
              <a:lnSpc>
                <a:spcPct val="100000"/>
              </a:lnSpc>
              <a:spcBef>
                <a:spcPts val="600"/>
              </a:spcBef>
              <a:spcAft>
                <a:spcPts val="600"/>
              </a:spcAft>
              <a:buFont typeface="Arial Narrow" pitchFamily="34" charset="0"/>
              <a:buAutoNum type="alphaLcPeriod"/>
              <a:defRPr/>
            </a:pPr>
            <a:r>
              <a:rPr lang="de-DE" altLang="de-DE" sz="1600" dirty="0">
                <a:solidFill>
                  <a:srgbClr val="00B0F0"/>
                </a:solidFill>
                <a:latin typeface="Century Gothic" pitchFamily="34" charset="0"/>
                <a:cs typeface="Arial" charset="0"/>
              </a:rPr>
              <a:t>Schritt 1: Auswahl der Kontrollen, die getestet werden (Einflussfaktoren); Forts.</a:t>
            </a:r>
          </a:p>
          <a:p>
            <a:pPr lvl="1" indent="-274638" eaLnBrk="1" hangingPunct="1">
              <a:lnSpc>
                <a:spcPct val="100000"/>
              </a:lnSpc>
              <a:spcBef>
                <a:spcPts val="300"/>
              </a:spcBef>
              <a:spcAft>
                <a:spcPts val="300"/>
              </a:spcAft>
              <a:buFont typeface="Arial" charset="0"/>
              <a:buChar char="•"/>
              <a:defRPr/>
            </a:pPr>
            <a:r>
              <a:rPr lang="de-DE" altLang="de-DE" sz="1600" dirty="0">
                <a:solidFill>
                  <a:prstClr val="black"/>
                </a:solidFill>
                <a:latin typeface="Century Gothic" pitchFamily="34" charset="0"/>
                <a:cs typeface="Arial" charset="0"/>
              </a:rPr>
              <a:t>Einbeziehung der Vorjahresergebnisse</a:t>
            </a:r>
            <a:r>
              <a:rPr lang="de-DE" altLang="de-DE" sz="1600" dirty="0">
                <a:latin typeface="Century Gothic" pitchFamily="34" charset="0"/>
                <a:cs typeface="Arial" charset="0"/>
              </a:rPr>
              <a:t>:</a:t>
            </a:r>
            <a:endParaRPr lang="de-DE" altLang="de-DE" sz="1600" dirty="0">
              <a:solidFill>
                <a:srgbClr val="00B0F0"/>
              </a:solidFill>
              <a:latin typeface="Century Gothic" pitchFamily="34" charset="0"/>
              <a:cs typeface="Arial" charset="0"/>
            </a:endParaRPr>
          </a:p>
          <a:p>
            <a:pPr marL="536575" lvl="1" indent="0" eaLnBrk="1" hangingPunct="1">
              <a:lnSpc>
                <a:spcPct val="100000"/>
              </a:lnSpc>
              <a:spcBef>
                <a:spcPts val="300"/>
              </a:spcBef>
              <a:spcAft>
                <a:spcPts val="300"/>
              </a:spcAft>
              <a:buFont typeface="Arial" charset="0"/>
              <a:buNone/>
              <a:defRPr/>
            </a:pPr>
            <a:r>
              <a:rPr lang="de-DE" altLang="de-DE" sz="1600" b="0" dirty="0">
                <a:solidFill>
                  <a:prstClr val="black"/>
                </a:solidFill>
                <a:latin typeface="Century Gothic" pitchFamily="34" charset="0"/>
                <a:cs typeface="Arial" charset="0"/>
              </a:rPr>
              <a:t>Der Abschlussprüfer kann auf die Ergebnisse von Funktionstests des Vorjahres zurückgreifen, wenn folgende drei Voraussetzungen erfüllt sind:</a:t>
            </a:r>
          </a:p>
          <a:p>
            <a:pPr marL="828675" lvl="1" indent="-270000" eaLnBrk="1"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Das entsprechende</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 IKS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wurde seit den letzten Funktionstests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nicht verändert</a:t>
            </a:r>
          </a:p>
          <a:p>
            <a:pPr marL="828675" lvl="1" indent="-270000" eaLnBrk="1"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Kontrollen beziehen sich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nicht auf bedeutsame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Risiken</a:t>
            </a:r>
          </a:p>
          <a:p>
            <a:pPr marL="828675" lvl="1" indent="-270000" eaLnBrk="1"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Zumindest für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einige Kontrollmaßnahmen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werden in der laufenden Abschlussprüfung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Funktionstests durchgeführt</a:t>
            </a:r>
          </a:p>
          <a:p>
            <a:pPr lvl="1" indent="-274638" eaLnBrk="1" hangingPunct="1">
              <a:lnSpc>
                <a:spcPct val="100000"/>
              </a:lnSpc>
              <a:spcBef>
                <a:spcPts val="300"/>
              </a:spcBef>
              <a:spcAft>
                <a:spcPts val="300"/>
              </a:spcAft>
              <a:buClr>
                <a:prstClr val="black"/>
              </a:buClr>
              <a:buFont typeface="Arial" charset="0"/>
              <a:buChar char="•"/>
              <a:defRPr/>
            </a:pPr>
            <a:r>
              <a:rPr lang="de-DE" altLang="de-DE" sz="1600" dirty="0">
                <a:solidFill>
                  <a:srgbClr val="FF0000"/>
                </a:solidFill>
                <a:latin typeface="Century Gothic" pitchFamily="34" charset="0"/>
                <a:cs typeface="Arial" charset="0"/>
              </a:rPr>
              <a:t>Beachte: </a:t>
            </a:r>
            <a:r>
              <a:rPr lang="de-DE" altLang="de-DE" sz="1600" b="0" dirty="0">
                <a:solidFill>
                  <a:prstClr val="black"/>
                </a:solidFill>
                <a:latin typeface="Century Gothic" pitchFamily="34" charset="0"/>
                <a:cs typeface="Arial" charset="0"/>
              </a:rPr>
              <a:t>Verzicht auf die Durchführung von Kontrolltests, wenn die </a:t>
            </a:r>
            <a:r>
              <a:rPr lang="de-DE" altLang="de-DE" sz="1600" dirty="0">
                <a:solidFill>
                  <a:srgbClr val="00B0F0"/>
                </a:solidFill>
                <a:latin typeface="Century Gothic" pitchFamily="34" charset="0"/>
                <a:cs typeface="Arial" charset="0"/>
              </a:rPr>
              <a:t>Durchführung von aussagebezogenen Prüfungshandlungen effizienter </a:t>
            </a:r>
            <a:r>
              <a:rPr lang="de-DE" altLang="de-DE" sz="1600" b="0" dirty="0">
                <a:solidFill>
                  <a:prstClr val="black"/>
                </a:solidFill>
                <a:latin typeface="Century Gothic" pitchFamily="34" charset="0"/>
                <a:cs typeface="Arial" charset="0"/>
              </a:rPr>
              <a:t>ist </a:t>
            </a:r>
            <a:r>
              <a:rPr lang="de-DE" altLang="de-DE" sz="1600" dirty="0">
                <a:solidFill>
                  <a:prstClr val="black"/>
                </a:solidFill>
                <a:latin typeface="Century Gothic" pitchFamily="34" charset="0"/>
                <a:cs typeface="Arial" charset="0"/>
              </a:rPr>
              <a:t>und</a:t>
            </a:r>
            <a:r>
              <a:rPr lang="de-DE" altLang="de-DE" sz="1600" b="0" dirty="0">
                <a:solidFill>
                  <a:prstClr val="black"/>
                </a:solidFill>
                <a:latin typeface="Century Gothic" pitchFamily="34" charset="0"/>
                <a:cs typeface="Arial" charset="0"/>
              </a:rPr>
              <a:t> ausreichendende Prüfungssicherheit liefert</a:t>
            </a:r>
          </a:p>
        </p:txBody>
      </p:sp>
      <p:sp>
        <p:nvSpPr>
          <p:cNvPr id="453637" name="Textfeld 1">
            <a:extLst>
              <a:ext uri="{FF2B5EF4-FFF2-40B4-BE49-F238E27FC236}">
                <a16:creationId xmlns:a16="http://schemas.microsoft.com/office/drawing/2014/main" id="{ED9946D3-5017-43F1-A884-D1A441DB2EE9}"/>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2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5683" name="Rectangle 2">
            <a:extLst>
              <a:ext uri="{FF2B5EF4-FFF2-40B4-BE49-F238E27FC236}">
                <a16:creationId xmlns:a16="http://schemas.microsoft.com/office/drawing/2014/main" id="{A79DD7C8-00B6-4807-9A66-0A167B0DEAC3}"/>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5.9.3 Schrittweise Vorgehensweise bei der Funktionsprüfung; Forts. </a:t>
            </a:r>
          </a:p>
        </p:txBody>
      </p:sp>
      <p:sp>
        <p:nvSpPr>
          <p:cNvPr id="8" name="Textfeld 9">
            <a:extLst>
              <a:ext uri="{FF2B5EF4-FFF2-40B4-BE49-F238E27FC236}">
                <a16:creationId xmlns:a16="http://schemas.microsoft.com/office/drawing/2014/main" id="{378F949D-C22A-4D07-B503-59DE61A2968C}"/>
              </a:ext>
            </a:extLst>
          </p:cNvPr>
          <p:cNvSpPr txBox="1">
            <a:spLocks noChangeArrowheads="1"/>
          </p:cNvSpPr>
          <p:nvPr/>
        </p:nvSpPr>
        <p:spPr bwMode="auto">
          <a:xfrm>
            <a:off x="1054801" y="1418400"/>
            <a:ext cx="9505696" cy="4105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66700" indent="-266700" eaLnBrk="0" hangingPunct="0">
              <a:defRPr sz="1600" b="1">
                <a:solidFill>
                  <a:schemeClr val="tx1"/>
                </a:solidFill>
                <a:latin typeface="Verdana" pitchFamily="34" charset="0"/>
                <a:cs typeface="Arial" pitchFamily="34" charset="0"/>
              </a:defRPr>
            </a:lvl1pPr>
            <a:lvl2pPr marL="266700" eaLnBrk="0" hangingPunct="0">
              <a:defRPr sz="1600" b="1">
                <a:solidFill>
                  <a:schemeClr val="tx1"/>
                </a:solidFill>
                <a:latin typeface="Verdana" pitchFamily="34" charset="0"/>
                <a:cs typeface="Arial" pitchFamily="34" charset="0"/>
              </a:defRPr>
            </a:lvl2pPr>
            <a:lvl3pPr marL="1143000" indent="-228600" eaLnBrk="0" hangingPunct="0">
              <a:defRPr sz="1600" b="1">
                <a:solidFill>
                  <a:schemeClr val="tx1"/>
                </a:solidFill>
                <a:latin typeface="Verdana" pitchFamily="34" charset="0"/>
                <a:cs typeface="Arial" pitchFamily="34" charset="0"/>
              </a:defRPr>
            </a:lvl3pPr>
            <a:lvl4pPr marL="1600200" indent="-228600" eaLnBrk="0" hangingPunct="0">
              <a:defRPr sz="1600" b="1">
                <a:solidFill>
                  <a:schemeClr val="tx1"/>
                </a:solidFill>
                <a:latin typeface="Verdana" pitchFamily="34" charset="0"/>
                <a:cs typeface="Arial" pitchFamily="34" charset="0"/>
              </a:defRPr>
            </a:lvl4pPr>
            <a:lvl5pPr marL="2057400" indent="-228600" eaLnBrk="0" hangingPunct="0">
              <a:defRPr sz="1600" b="1">
                <a:solidFill>
                  <a:schemeClr val="tx1"/>
                </a:solidFill>
                <a:latin typeface="Verdana" pitchFamily="34" charset="0"/>
                <a:cs typeface="Arial" pitchFamily="34" charset="0"/>
              </a:defRPr>
            </a:lvl5pPr>
            <a:lvl6pPr marL="25146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6pPr>
            <a:lvl7pPr marL="29718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7pPr>
            <a:lvl8pPr marL="34290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8pPr>
            <a:lvl9pPr marL="38862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9pPr>
          </a:lstStyle>
          <a:p>
            <a:pPr eaLnBrk="1" hangingPunct="1">
              <a:spcBef>
                <a:spcPts val="300"/>
              </a:spcBef>
              <a:spcAft>
                <a:spcPts val="300"/>
              </a:spcAft>
              <a:buFont typeface="Arial Narrow" pitchFamily="34" charset="0"/>
              <a:buAutoNum type="alphaLcPeriod"/>
              <a:defRPr/>
            </a:pPr>
            <a:r>
              <a:rPr lang="de-DE" altLang="de-DE" dirty="0">
                <a:solidFill>
                  <a:srgbClr val="00B0F0"/>
                </a:solidFill>
                <a:latin typeface="Century Gothic" pitchFamily="34" charset="0"/>
              </a:rPr>
              <a:t>Schritt 1: Auswahl der Kontrollen, die getestet werden (Einflussfaktoren); Forts.</a:t>
            </a:r>
          </a:p>
          <a:p>
            <a:pPr lvl="1" eaLnBrk="1" hangingPunct="1">
              <a:spcBef>
                <a:spcPts val="300"/>
              </a:spcBef>
              <a:spcAft>
                <a:spcPts val="300"/>
              </a:spcAft>
              <a:defRPr/>
            </a:pPr>
            <a:r>
              <a:rPr lang="de-DE" altLang="de-DE" b="0" dirty="0">
                <a:solidFill>
                  <a:srgbClr val="000000"/>
                </a:solidFill>
                <a:latin typeface="Century Gothic" pitchFamily="34" charset="0"/>
              </a:rPr>
              <a:t>Einflussfaktoren auf Umfang der zu testenden Kontrollen: </a:t>
            </a:r>
          </a:p>
          <a:p>
            <a:pPr marL="534988" lvl="1" indent="-268288" eaLnBrk="1" hangingPunct="1">
              <a:spcBef>
                <a:spcPts val="300"/>
              </a:spcBef>
              <a:spcAft>
                <a:spcPts val="300"/>
              </a:spcAft>
              <a:buFont typeface="Arial" pitchFamily="34" charset="0"/>
              <a:buChar char="•"/>
              <a:defRPr/>
            </a:pPr>
            <a:r>
              <a:rPr lang="de-DE" altLang="de-DE" dirty="0">
                <a:solidFill>
                  <a:srgbClr val="000000"/>
                </a:solidFill>
                <a:latin typeface="Century Gothic" pitchFamily="34" charset="0"/>
              </a:rPr>
              <a:t>Besonderheiten bei den </a:t>
            </a:r>
            <a:r>
              <a:rPr lang="de-DE" altLang="de-DE" dirty="0">
                <a:solidFill>
                  <a:srgbClr val="00B0F0"/>
                </a:solidFill>
                <a:latin typeface="Century Gothic" pitchFamily="34" charset="0"/>
              </a:rPr>
              <a:t>Funktionstests bei KMU – IDW PH 9.100.1, Tz. 65</a:t>
            </a:r>
            <a:r>
              <a:rPr lang="de-DE" altLang="de-DE" dirty="0">
                <a:latin typeface="Century Gothic" pitchFamily="34" charset="0"/>
              </a:rPr>
              <a:t>:</a:t>
            </a:r>
            <a:r>
              <a:rPr lang="de-DE" altLang="de-DE" dirty="0">
                <a:solidFill>
                  <a:srgbClr val="00B0F0"/>
                </a:solidFill>
                <a:latin typeface="Century Gothic" pitchFamily="34" charset="0"/>
              </a:rPr>
              <a:t> </a:t>
            </a:r>
          </a:p>
          <a:p>
            <a:pPr marL="630238" lvl="1">
              <a:lnSpc>
                <a:spcPct val="110000"/>
              </a:lnSpc>
              <a:spcBef>
                <a:spcPts val="300"/>
              </a:spcBef>
              <a:spcAft>
                <a:spcPts val="300"/>
              </a:spcAft>
              <a:defRPr/>
            </a:pPr>
            <a:r>
              <a:rPr lang="de-DE" altLang="de-DE" b="0" i="1" dirty="0">
                <a:solidFill>
                  <a:srgbClr val="000000"/>
                </a:solidFill>
                <a:latin typeface="Century Gothic" pitchFamily="34" charset="0"/>
              </a:rPr>
              <a:t>„Hat die Aufbauprüfung des internen Kontrollsystems zu dem Ergebnis geführt, dass die </a:t>
            </a:r>
            <a:r>
              <a:rPr lang="de-DE" altLang="de-DE" i="1" dirty="0">
                <a:solidFill>
                  <a:srgbClr val="00B0F0"/>
                </a:solidFill>
                <a:latin typeface="Century Gothic" pitchFamily="34" charset="0"/>
              </a:rPr>
              <a:t>betreffenden Kontrollen nicht angemessen </a:t>
            </a:r>
            <a:r>
              <a:rPr lang="de-DE" altLang="de-DE" b="0" i="1" dirty="0">
                <a:solidFill>
                  <a:srgbClr val="000000"/>
                </a:solidFill>
                <a:latin typeface="Century Gothic" pitchFamily="34" charset="0"/>
              </a:rPr>
              <a:t>sind und der Abschlussprüfer daher </a:t>
            </a:r>
            <a:r>
              <a:rPr lang="de-DE" altLang="de-DE" i="1" dirty="0">
                <a:solidFill>
                  <a:srgbClr val="00B0F0"/>
                </a:solidFill>
                <a:latin typeface="Century Gothic" pitchFamily="34" charset="0"/>
              </a:rPr>
              <a:t>keine Prüfungssicherheit aus der Beurteilung der Wirksamkeit der Kontrollen erlangen kann</a:t>
            </a:r>
            <a:r>
              <a:rPr lang="de-DE" altLang="de-DE" b="0" i="1" dirty="0">
                <a:solidFill>
                  <a:srgbClr val="000000"/>
                </a:solidFill>
                <a:latin typeface="Century Gothic" pitchFamily="34" charset="0"/>
              </a:rPr>
              <a:t>, gehen </a:t>
            </a:r>
            <a:r>
              <a:rPr lang="de-DE" altLang="de-DE" i="1" dirty="0">
                <a:solidFill>
                  <a:srgbClr val="00B0F0"/>
                </a:solidFill>
                <a:latin typeface="Century Gothic" pitchFamily="34" charset="0"/>
              </a:rPr>
              <a:t>Funktionsprüfungen ins Leere</a:t>
            </a:r>
            <a:r>
              <a:rPr lang="de-DE" altLang="de-DE" b="0" i="1" dirty="0">
                <a:solidFill>
                  <a:srgbClr val="000000"/>
                </a:solidFill>
                <a:latin typeface="Century Gothic" pitchFamily="34" charset="0"/>
              </a:rPr>
              <a:t>.</a:t>
            </a:r>
          </a:p>
          <a:p>
            <a:pPr marL="630238" lvl="1">
              <a:lnSpc>
                <a:spcPct val="110000"/>
              </a:lnSpc>
              <a:spcBef>
                <a:spcPts val="300"/>
              </a:spcBef>
              <a:spcAft>
                <a:spcPts val="300"/>
              </a:spcAft>
              <a:defRPr/>
            </a:pPr>
            <a:r>
              <a:rPr lang="de-DE" altLang="de-DE" b="0" i="1" dirty="0">
                <a:solidFill>
                  <a:srgbClr val="000000"/>
                </a:solidFill>
                <a:latin typeface="Century Gothic" pitchFamily="34" charset="0"/>
              </a:rPr>
              <a:t>In diesem Fall ist der Abschlussprüfer im Hinblick auf die Erlangung der erforderlichen Prüfungssicherheit </a:t>
            </a:r>
            <a:r>
              <a:rPr lang="de-DE" altLang="de-DE" i="1" dirty="0">
                <a:solidFill>
                  <a:srgbClr val="00B0F0"/>
                </a:solidFill>
                <a:latin typeface="Century Gothic" pitchFamily="34" charset="0"/>
              </a:rPr>
              <a:t>auf aussagebezogene </a:t>
            </a:r>
            <a:r>
              <a:rPr lang="de-DE" altLang="de-DE" i="1" dirty="0" err="1">
                <a:solidFill>
                  <a:srgbClr val="00B0F0"/>
                </a:solidFill>
                <a:latin typeface="Century Gothic" pitchFamily="34" charset="0"/>
              </a:rPr>
              <a:t>Prüfungshand­lungen</a:t>
            </a:r>
            <a:r>
              <a:rPr lang="de-DE" altLang="de-DE" i="1" dirty="0">
                <a:solidFill>
                  <a:srgbClr val="00B0F0"/>
                </a:solidFill>
                <a:latin typeface="Century Gothic" pitchFamily="34" charset="0"/>
              </a:rPr>
              <a:t> angewiesen</a:t>
            </a:r>
            <a:r>
              <a:rPr lang="de-DE" altLang="de-DE" b="0" i="1" dirty="0">
                <a:solidFill>
                  <a:srgbClr val="000000"/>
                </a:solidFill>
                <a:latin typeface="Century Gothic" pitchFamily="34" charset="0"/>
              </a:rPr>
              <a:t>.</a:t>
            </a:r>
          </a:p>
          <a:p>
            <a:pPr marL="630238" lvl="1">
              <a:lnSpc>
                <a:spcPct val="110000"/>
              </a:lnSpc>
              <a:spcBef>
                <a:spcPts val="300"/>
              </a:spcBef>
              <a:spcAft>
                <a:spcPts val="300"/>
              </a:spcAft>
              <a:defRPr/>
            </a:pPr>
            <a:r>
              <a:rPr lang="de-DE" altLang="de-DE" i="1" dirty="0">
                <a:solidFill>
                  <a:srgbClr val="00B0F0"/>
                </a:solidFill>
                <a:latin typeface="Century Gothic" pitchFamily="34" charset="0"/>
              </a:rPr>
              <a:t>Können </a:t>
            </a:r>
            <a:r>
              <a:rPr lang="de-DE" altLang="de-DE" b="0" i="1" dirty="0">
                <a:solidFill>
                  <a:srgbClr val="000000"/>
                </a:solidFill>
                <a:latin typeface="Century Gothic" pitchFamily="34" charset="0"/>
              </a:rPr>
              <a:t>auf diese Weise </a:t>
            </a:r>
            <a:r>
              <a:rPr lang="de-DE" altLang="de-DE" i="1" dirty="0">
                <a:solidFill>
                  <a:srgbClr val="00B0F0"/>
                </a:solidFill>
                <a:latin typeface="Century Gothic" pitchFamily="34" charset="0"/>
              </a:rPr>
              <a:t>angemessene und ausreichende Prüfungsnachweise nicht erlangt werden</a:t>
            </a:r>
            <a:r>
              <a:rPr lang="de-DE" altLang="de-DE" b="0" i="1" dirty="0">
                <a:solidFill>
                  <a:srgbClr val="000000"/>
                </a:solidFill>
                <a:latin typeface="Century Gothic" pitchFamily="34" charset="0"/>
              </a:rPr>
              <a:t>, liegt ein </a:t>
            </a:r>
            <a:r>
              <a:rPr lang="de-DE" altLang="de-DE" i="1" dirty="0">
                <a:solidFill>
                  <a:srgbClr val="00B0F0"/>
                </a:solidFill>
                <a:latin typeface="Century Gothic" pitchFamily="34" charset="0"/>
              </a:rPr>
              <a:t>Prüfungshemmnis</a:t>
            </a:r>
            <a:r>
              <a:rPr lang="de-DE" altLang="de-DE" b="0" i="1" dirty="0">
                <a:solidFill>
                  <a:srgbClr val="000000"/>
                </a:solidFill>
                <a:latin typeface="Century Gothic" pitchFamily="34" charset="0"/>
              </a:rPr>
              <a:t> vor, …“</a:t>
            </a:r>
            <a:endParaRPr lang="de-DE" altLang="de-DE" dirty="0">
              <a:solidFill>
                <a:srgbClr val="FF0000"/>
              </a:solidFill>
              <a:latin typeface="Century Gothic" pitchFamily="34" charset="0"/>
            </a:endParaRPr>
          </a:p>
          <a:p>
            <a:pPr marL="534988" lvl="1" indent="-268288" eaLnBrk="1" hangingPunct="1">
              <a:spcBef>
                <a:spcPts val="300"/>
              </a:spcBef>
              <a:spcAft>
                <a:spcPts val="300"/>
              </a:spcAft>
              <a:buClr>
                <a:srgbClr val="000000"/>
              </a:buClr>
              <a:buFont typeface="Arial" pitchFamily="34" charset="0"/>
              <a:buChar char="•"/>
              <a:defRPr/>
            </a:pPr>
            <a:r>
              <a:rPr lang="de-DE" altLang="de-DE" b="0" dirty="0">
                <a:solidFill>
                  <a:srgbClr val="000000"/>
                </a:solidFill>
                <a:latin typeface="Century Gothic" pitchFamily="34" charset="0"/>
              </a:rPr>
              <a:t>Zumindest in den Bereichen, die mit aussagebezogenen PH nicht prüfbar sind, müssen </a:t>
            </a:r>
            <a:r>
              <a:rPr lang="de-DE" altLang="de-DE" dirty="0">
                <a:solidFill>
                  <a:srgbClr val="FF0000"/>
                </a:solidFill>
                <a:latin typeface="Century Gothic" pitchFamily="34" charset="0"/>
              </a:rPr>
              <a:t>auch bei KMU Funktionsprüfungen </a:t>
            </a:r>
            <a:r>
              <a:rPr lang="de-DE" altLang="de-DE" b="0" dirty="0">
                <a:solidFill>
                  <a:srgbClr val="000000"/>
                </a:solidFill>
                <a:latin typeface="Century Gothic" pitchFamily="34" charset="0"/>
              </a:rPr>
              <a:t>durchgeführt werden (Materialaufwand, Umsätze, Personal, …)</a:t>
            </a:r>
          </a:p>
        </p:txBody>
      </p:sp>
      <p:sp>
        <p:nvSpPr>
          <p:cNvPr id="455685" name="Textfeld 1">
            <a:extLst>
              <a:ext uri="{FF2B5EF4-FFF2-40B4-BE49-F238E27FC236}">
                <a16:creationId xmlns:a16="http://schemas.microsoft.com/office/drawing/2014/main" id="{E1AD55A8-60CB-4034-84F9-F41B22893B84}"/>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2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extfeld 9">
            <a:extLst>
              <a:ext uri="{FF2B5EF4-FFF2-40B4-BE49-F238E27FC236}">
                <a16:creationId xmlns:a16="http://schemas.microsoft.com/office/drawing/2014/main" id="{AB5D38B1-7CA7-4767-B70E-0B6022C4A0B3}"/>
              </a:ext>
            </a:extLst>
          </p:cNvPr>
          <p:cNvSpPr txBox="1">
            <a:spLocks noChangeArrowheads="1"/>
          </p:cNvSpPr>
          <p:nvPr/>
        </p:nvSpPr>
        <p:spPr bwMode="auto">
          <a:xfrm>
            <a:off x="1054800" y="1418400"/>
            <a:ext cx="9505696"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lnSpc>
                <a:spcPct val="110000"/>
              </a:lnSpc>
              <a:spcBef>
                <a:spcPts val="800"/>
              </a:spcBef>
              <a:buFont typeface="Arial" charset="0"/>
              <a:defRPr sz="1400">
                <a:solidFill>
                  <a:schemeClr val="tx1"/>
                </a:solidFill>
                <a:latin typeface="Verdana" pitchFamily="34" charset="0"/>
              </a:defRPr>
            </a:lvl1pPr>
            <a:lvl2pPr marL="541338" indent="-185738" eaLnBrk="0" hangingPunct="0">
              <a:lnSpc>
                <a:spcPct val="110000"/>
              </a:lnSpc>
              <a:spcBef>
                <a:spcPts val="800"/>
              </a:spcBef>
              <a:buFont typeface="Arial"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charset="0"/>
              <a:defRPr sz="1400">
                <a:solidFill>
                  <a:schemeClr val="tx1"/>
                </a:solidFill>
                <a:latin typeface="Verdana" pitchFamily="34" charset="0"/>
              </a:defRPr>
            </a:lvl3pPr>
            <a:lvl4pPr marL="1600200" indent="-228600" eaLnBrk="0" hangingPunct="0">
              <a:lnSpc>
                <a:spcPct val="110000"/>
              </a:lnSpc>
              <a:spcBef>
                <a:spcPts val="800"/>
              </a:spcBef>
              <a:buFont typeface="Arial"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266700" indent="-266700" eaLnBrk="1" hangingPunct="1">
              <a:lnSpc>
                <a:spcPct val="100000"/>
              </a:lnSpc>
              <a:spcBef>
                <a:spcPts val="300"/>
              </a:spcBef>
              <a:spcAft>
                <a:spcPts val="300"/>
              </a:spcAft>
              <a:buFont typeface="+mj-lt"/>
              <a:buAutoNum type="alphaLcPeriod" startAt="2"/>
              <a:defRPr/>
            </a:pPr>
            <a:r>
              <a:rPr lang="de-DE" altLang="de-DE" sz="1600" dirty="0">
                <a:solidFill>
                  <a:srgbClr val="00B0F0"/>
                </a:solidFill>
                <a:latin typeface="Century Gothic" pitchFamily="34" charset="0"/>
                <a:cs typeface="Arial" charset="0"/>
              </a:rPr>
              <a:t>Schritt 2: Wie oft muss eine Kontrolle getestet werden?</a:t>
            </a:r>
          </a:p>
          <a:p>
            <a:pPr lvl="1" indent="-274638" eaLnBrk="1" hangingPunct="1">
              <a:lnSpc>
                <a:spcPct val="100000"/>
              </a:lnSpc>
              <a:spcBef>
                <a:spcPts val="300"/>
              </a:spcBef>
              <a:spcAft>
                <a:spcPts val="300"/>
              </a:spcAft>
              <a:buFont typeface="Arial" charset="0"/>
              <a:buChar char="•"/>
              <a:defRPr/>
            </a:pPr>
            <a:r>
              <a:rPr lang="de-DE" altLang="de-DE" sz="1600" dirty="0">
                <a:solidFill>
                  <a:prstClr val="black"/>
                </a:solidFill>
                <a:latin typeface="Century Gothic" pitchFamily="34" charset="0"/>
                <a:cs typeface="Arial" charset="0"/>
              </a:rPr>
              <a:t>In welchen Fallkonstellationen ist der </a:t>
            </a:r>
            <a:r>
              <a:rPr lang="de-DE" altLang="de-DE" sz="1600" dirty="0">
                <a:solidFill>
                  <a:srgbClr val="FF0000"/>
                </a:solidFill>
                <a:latin typeface="Century Gothic" pitchFamily="34" charset="0"/>
                <a:cs typeface="Arial" charset="0"/>
              </a:rPr>
              <a:t>Stichprobenumfang </a:t>
            </a:r>
            <a:r>
              <a:rPr lang="de-DE" altLang="de-DE" sz="1600" dirty="0">
                <a:solidFill>
                  <a:prstClr val="black"/>
                </a:solidFill>
                <a:latin typeface="Century Gothic" pitchFamily="34" charset="0"/>
                <a:cs typeface="Arial" charset="0"/>
              </a:rPr>
              <a:t>ggf. zu </a:t>
            </a:r>
            <a:r>
              <a:rPr lang="de-DE" altLang="de-DE" sz="1600" dirty="0">
                <a:solidFill>
                  <a:srgbClr val="FF0000"/>
                </a:solidFill>
                <a:latin typeface="Century Gothic" pitchFamily="34" charset="0"/>
                <a:cs typeface="Arial" charset="0"/>
              </a:rPr>
              <a:t>erhöhen</a:t>
            </a:r>
            <a:r>
              <a:rPr lang="de-DE" altLang="de-DE" sz="1600" dirty="0">
                <a:solidFill>
                  <a:prstClr val="black"/>
                </a:solidFill>
                <a:latin typeface="Century Gothic" pitchFamily="34" charset="0"/>
                <a:cs typeface="Arial" charset="0"/>
              </a:rPr>
              <a:t>?</a:t>
            </a:r>
          </a:p>
          <a:p>
            <a:pPr marL="828675" lvl="1" indent="-270000" eaLnBrk="1"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Art der Kontrolle: bei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manuellen Kontrollen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eher stärker als bei IT-gestützten Kontrollen</a:t>
            </a:r>
          </a:p>
          <a:p>
            <a:pPr marL="828675" lvl="1" indent="-270000" eaLnBrk="1"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Werden mehrere relevant Kontrollen getestet? Wenn nein, ist Umfang bei der einen relevanten Kontrolle ggf. höher anzusetzen</a:t>
            </a:r>
          </a:p>
          <a:p>
            <a:pPr marL="828675" lvl="1" indent="-270000" eaLnBrk="1" hangingPunct="1">
              <a:lnSpc>
                <a:spcPct val="100000"/>
              </a:lnSpc>
              <a:spcBef>
                <a:spcPts val="300"/>
              </a:spcBef>
              <a:spcAft>
                <a:spcPts val="300"/>
              </a:spcAft>
              <a:buClr>
                <a:schemeClr val="tx1"/>
              </a:buClr>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Relative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Bedeutung</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des von der Kontrolle abgedeckten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Risikos</a:t>
            </a:r>
          </a:p>
          <a:p>
            <a:pPr marL="828675" lvl="1" indent="-270000" eaLnBrk="1" hangingPunct="1">
              <a:lnSpc>
                <a:spcPct val="100000"/>
              </a:lnSpc>
              <a:spcBef>
                <a:spcPts val="300"/>
              </a:spcBef>
              <a:spcAft>
                <a:spcPts val="300"/>
              </a:spcAft>
              <a:buClr>
                <a:schemeClr val="tx1"/>
              </a:buClr>
              <a:buFont typeface="Wingdings" panose="05000000000000000000" pitchFamily="2" charset="2"/>
              <a:buChar char=""/>
              <a:defRPr/>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Bedeutung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einer möglichen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Kontrollabweichung</a:t>
            </a:r>
          </a:p>
          <a:p>
            <a:pPr marL="828675" lvl="1" indent="-270000" eaLnBrk="1" hangingPunct="1">
              <a:lnSpc>
                <a:spcPct val="100000"/>
              </a:lnSpc>
              <a:spcBef>
                <a:spcPts val="300"/>
              </a:spcBef>
              <a:spcAft>
                <a:spcPts val="300"/>
              </a:spcAft>
              <a:buClr>
                <a:schemeClr val="tx1"/>
              </a:buClr>
              <a:buFont typeface="Wingdings" panose="05000000000000000000" pitchFamily="2" charset="2"/>
              <a:buChar char=""/>
              <a:defRPr/>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Ausmaß</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der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Ermessenspielräume</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bei der Durchführung der Kontrolle</a:t>
            </a:r>
          </a:p>
          <a:p>
            <a:pPr marL="828675" lvl="1" indent="-270000" eaLnBrk="1" hangingPunct="1">
              <a:lnSpc>
                <a:spcPct val="100000"/>
              </a:lnSpc>
              <a:spcBef>
                <a:spcPts val="300"/>
              </a:spcBef>
              <a:spcAft>
                <a:spcPts val="300"/>
              </a:spcAft>
              <a:buClr>
                <a:schemeClr val="tx1"/>
              </a:buClr>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Wie viele Personen führen die Kontrolle durch? </a:t>
            </a:r>
          </a:p>
          <a:p>
            <a:pPr marL="828675" lvl="1" indent="-270000" eaLnBrk="1"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Bei </a:t>
            </a:r>
            <a:r>
              <a:rPr lang="de-DE" altLang="de-DE" sz="1600" dirty="0">
                <a:solidFill>
                  <a:srgbClr val="FF0000"/>
                </a:solidFill>
                <a:latin typeface="Century Gothic" panose="020B0502020202020204" pitchFamily="34" charset="0"/>
                <a:ea typeface="Verdana" panose="020B0604030504040204" pitchFamily="34" charset="0"/>
                <a:cs typeface="Verdana" panose="020B0604030504040204" pitchFamily="34" charset="0"/>
              </a:rPr>
              <a:t>IT-Anwendungskontrollen</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reicht </a:t>
            </a:r>
            <a:r>
              <a:rPr lang="de-DE" altLang="de-DE" sz="1600" dirty="0">
                <a:solidFill>
                  <a:srgbClr val="FF0000"/>
                </a:solidFill>
                <a:latin typeface="Century Gothic" panose="020B0502020202020204" pitchFamily="34" charset="0"/>
                <a:ea typeface="Verdana" panose="020B0604030504040204" pitchFamily="34" charset="0"/>
                <a:cs typeface="Verdana" panose="020B0604030504040204" pitchFamily="34" charset="0"/>
              </a:rPr>
              <a:t>i. d. R. eine Kontrolle</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da bei unverändert IT-Struktur die Fehleranfälligkeit sehr gering ist. </a:t>
            </a:r>
          </a:p>
          <a:p>
            <a:pPr marL="542925" lvl="1" indent="0" eaLnBrk="1" hangingPunct="1">
              <a:lnSpc>
                <a:spcPct val="100000"/>
              </a:lnSpc>
              <a:spcBef>
                <a:spcPts val="300"/>
              </a:spcBef>
              <a:spcAft>
                <a:spcPts val="300"/>
              </a:spcAft>
              <a:buFont typeface="Arial" charset="0"/>
              <a:buNone/>
              <a:defRPr/>
            </a:pPr>
            <a:endPar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542925" lvl="1" indent="0" eaLnBrk="1" hangingPunct="1">
              <a:lnSpc>
                <a:spcPct val="100000"/>
              </a:lnSpc>
              <a:spcBef>
                <a:spcPts val="300"/>
              </a:spcBef>
              <a:spcAft>
                <a:spcPts val="300"/>
              </a:spcAft>
              <a:buFont typeface="Arial" charset="0"/>
              <a:buNone/>
              <a:defRPr/>
            </a:pP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(Vgl. F&amp;A zu ISA 530 bzw. IDW PS 310 oder ISA 500 bzw. IDW PS 300 n.F., Frage 9.3.) </a:t>
            </a:r>
          </a:p>
        </p:txBody>
      </p:sp>
      <p:sp>
        <p:nvSpPr>
          <p:cNvPr id="457732" name="Textfeld 1">
            <a:extLst>
              <a:ext uri="{FF2B5EF4-FFF2-40B4-BE49-F238E27FC236}">
                <a16:creationId xmlns:a16="http://schemas.microsoft.com/office/drawing/2014/main" id="{4CEEE28E-FF07-4223-876D-DC502F77C53F}"/>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457733" name="Rectangle 2">
            <a:extLst>
              <a:ext uri="{FF2B5EF4-FFF2-40B4-BE49-F238E27FC236}">
                <a16:creationId xmlns:a16="http://schemas.microsoft.com/office/drawing/2014/main" id="{518E2B22-B282-4B8E-BCB8-098EBDA7DDDC}"/>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5.9.3 Schrittweise Vorgehensweise bei der Funktionsprüfung; Forts. </a:t>
            </a:r>
          </a:p>
        </p:txBody>
      </p:sp>
    </p:spTree>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a:extLst>
              <a:ext uri="{FF2B5EF4-FFF2-40B4-BE49-F238E27FC236}">
                <a16:creationId xmlns:a16="http://schemas.microsoft.com/office/drawing/2014/main" id="{161CBC8B-DEF4-4AD0-B22F-3F899246A463}"/>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1.1.9 Berichterstattung; Forts.</a:t>
            </a:r>
          </a:p>
        </p:txBody>
      </p:sp>
      <p:sp>
        <p:nvSpPr>
          <p:cNvPr id="10" name="Textfeld 9">
            <a:extLst>
              <a:ext uri="{FF2B5EF4-FFF2-40B4-BE49-F238E27FC236}">
                <a16:creationId xmlns:a16="http://schemas.microsoft.com/office/drawing/2014/main" id="{771F41FB-D96D-404D-AE44-48EAB75D345A}"/>
              </a:ext>
            </a:extLst>
          </p:cNvPr>
          <p:cNvSpPr txBox="1"/>
          <p:nvPr/>
        </p:nvSpPr>
        <p:spPr>
          <a:xfrm>
            <a:off x="1054800" y="1418400"/>
            <a:ext cx="9433688" cy="1138773"/>
          </a:xfrm>
          <a:prstGeom prst="rect">
            <a:avLst/>
          </a:prstGeom>
          <a:noFill/>
        </p:spPr>
        <p:txBody>
          <a:bodyPr wrap="square" lIns="0" tIns="0" rIns="0" bIns="0">
            <a:spAutoFit/>
          </a:bodyPr>
          <a:lstStyle/>
          <a:p>
            <a:pPr eaLnBrk="1" hangingPunct="1">
              <a:spcBef>
                <a:spcPts val="300"/>
              </a:spcBef>
              <a:spcAft>
                <a:spcPts val="300"/>
              </a:spcAft>
              <a:tabLst>
                <a:tab pos="266700" algn="l"/>
              </a:tabLst>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Zusätzliche Pflichten bei verzögerter Auslieferung</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cs typeface="Arial" charset="0"/>
              </a:rPr>
              <a:t>Wenn Zeitraum zwischen Erteilung (= Datum) Bestätigungsvermerk und Versand Bestätigungsvermerk  </a:t>
            </a:r>
            <a:r>
              <a:rPr lang="de-DE" altLang="de-DE" dirty="0">
                <a:latin typeface="Century Gothic" panose="020B0502020202020204" pitchFamily="34" charset="0"/>
                <a:cs typeface="Arial" charset="0"/>
              </a:rPr>
              <a:t>&gt; 6 Wochen </a:t>
            </a:r>
          </a:p>
          <a:p>
            <a:pPr marL="809625" lvl="1" indent="-266700" eaLnBrk="1" hangingPunct="1">
              <a:spcBef>
                <a:spcPts val="300"/>
              </a:spcBef>
              <a:spcAft>
                <a:spcPts val="300"/>
              </a:spcAft>
              <a:buFont typeface="Wingdings" panose="05000000000000000000" pitchFamily="2" charset="2"/>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Einholung einer Bestätigung (Ereignisse nach Abgabe Vollständigkeitserklärung)</a:t>
            </a:r>
          </a:p>
        </p:txBody>
      </p:sp>
      <p:pic>
        <p:nvPicPr>
          <p:cNvPr id="144390" name="Grafik 9">
            <a:extLst>
              <a:ext uri="{FF2B5EF4-FFF2-40B4-BE49-F238E27FC236}">
                <a16:creationId xmlns:a16="http://schemas.microsoft.com/office/drawing/2014/main" id="{ED382615-7D3E-4042-B8B7-C80000E2B9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1">
            <a:extLst>
              <a:ext uri="{FF2B5EF4-FFF2-40B4-BE49-F238E27FC236}">
                <a16:creationId xmlns:a16="http://schemas.microsoft.com/office/drawing/2014/main" id="{7DDABD1C-6428-47C9-9182-10EFE94AA78C}"/>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2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Textfeld 9">
            <a:extLst>
              <a:ext uri="{FF2B5EF4-FFF2-40B4-BE49-F238E27FC236}">
                <a16:creationId xmlns:a16="http://schemas.microsoft.com/office/drawing/2014/main" id="{55AD0119-8099-4CA8-AAE1-09D3BCE4DF3B}"/>
              </a:ext>
            </a:extLst>
          </p:cNvPr>
          <p:cNvSpPr txBox="1">
            <a:spLocks noChangeArrowheads="1"/>
          </p:cNvSpPr>
          <p:nvPr/>
        </p:nvSpPr>
        <p:spPr bwMode="auto">
          <a:xfrm>
            <a:off x="1065213" y="1418400"/>
            <a:ext cx="10801350" cy="4816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lnSpc>
                <a:spcPct val="110000"/>
              </a:lnSpc>
              <a:spcBef>
                <a:spcPts val="800"/>
              </a:spcBef>
              <a:buFont typeface="Arial" charset="0"/>
              <a:defRPr sz="1400">
                <a:solidFill>
                  <a:schemeClr val="tx1"/>
                </a:solidFill>
                <a:latin typeface="Verdana" pitchFamily="34" charset="0"/>
              </a:defRPr>
            </a:lvl1pPr>
            <a:lvl2pPr marL="541338" indent="-185738" eaLnBrk="0" hangingPunct="0">
              <a:lnSpc>
                <a:spcPct val="110000"/>
              </a:lnSpc>
              <a:spcBef>
                <a:spcPts val="800"/>
              </a:spcBef>
              <a:buFont typeface="Arial"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charset="0"/>
              <a:defRPr sz="1400">
                <a:solidFill>
                  <a:schemeClr val="tx1"/>
                </a:solidFill>
                <a:latin typeface="Verdana" pitchFamily="34" charset="0"/>
              </a:defRPr>
            </a:lvl3pPr>
            <a:lvl4pPr marL="1600200" indent="-228600" eaLnBrk="0" hangingPunct="0">
              <a:lnSpc>
                <a:spcPct val="110000"/>
              </a:lnSpc>
              <a:spcBef>
                <a:spcPts val="800"/>
              </a:spcBef>
              <a:buFont typeface="Arial"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266700" indent="-266700" defTabSz="990600" eaLnBrk="1" hangingPunct="1">
              <a:lnSpc>
                <a:spcPct val="100000"/>
              </a:lnSpc>
              <a:spcBef>
                <a:spcPts val="300"/>
              </a:spcBef>
              <a:spcAft>
                <a:spcPts val="300"/>
              </a:spcAft>
              <a:buFont typeface="+mj-lt"/>
              <a:buAutoNum type="alphaLcPeriod" startAt="3"/>
              <a:defRPr/>
            </a:pPr>
            <a:r>
              <a:rPr lang="de-DE" altLang="de-DE" sz="1600" dirty="0">
                <a:solidFill>
                  <a:srgbClr val="00B0F0"/>
                </a:solidFill>
                <a:latin typeface="Century Gothic" pitchFamily="34" charset="0"/>
                <a:cs typeface="Arial" charset="0"/>
              </a:rPr>
              <a:t>Schritt 3: Leitsätze zur </a:t>
            </a:r>
            <a:r>
              <a:rPr lang="de-DE" altLang="de-DE" sz="1600" dirty="0">
                <a:solidFill>
                  <a:srgbClr val="FF0000"/>
                </a:solidFill>
                <a:latin typeface="Century Gothic" pitchFamily="34" charset="0"/>
                <a:cs typeface="Arial" charset="0"/>
              </a:rPr>
              <a:t>Beurteilung</a:t>
            </a:r>
            <a:r>
              <a:rPr lang="de-DE" altLang="de-DE" sz="1600" dirty="0">
                <a:solidFill>
                  <a:srgbClr val="00B0F0"/>
                </a:solidFill>
                <a:latin typeface="Century Gothic" pitchFamily="34" charset="0"/>
                <a:cs typeface="Arial" charset="0"/>
              </a:rPr>
              <a:t> der Feststellung der Ergebnisse Ergebnisauswertung</a:t>
            </a:r>
          </a:p>
          <a:p>
            <a:pPr lvl="1" indent="-274638" eaLnBrk="1" hangingPunct="1">
              <a:lnSpc>
                <a:spcPct val="100000"/>
              </a:lnSpc>
              <a:spcBef>
                <a:spcPts val="300"/>
              </a:spcBef>
              <a:spcAft>
                <a:spcPts val="300"/>
              </a:spcAft>
              <a:buFont typeface="Arial" charset="0"/>
              <a:buChar char="•"/>
              <a:defRPr/>
            </a:pPr>
            <a:r>
              <a:rPr lang="de-DE" altLang="de-DE" sz="1600" b="0" dirty="0">
                <a:solidFill>
                  <a:prstClr val="black"/>
                </a:solidFill>
                <a:latin typeface="Century Gothic" pitchFamily="34" charset="0"/>
                <a:cs typeface="Arial" charset="0"/>
              </a:rPr>
              <a:t>Werden </a:t>
            </a:r>
            <a:r>
              <a:rPr lang="de-DE" altLang="de-DE" sz="1600" dirty="0">
                <a:solidFill>
                  <a:srgbClr val="FF0000"/>
                </a:solidFill>
                <a:latin typeface="Century Gothic" pitchFamily="34" charset="0"/>
                <a:cs typeface="Arial" charset="0"/>
              </a:rPr>
              <a:t>keine Auffälligkeiten </a:t>
            </a:r>
            <a:r>
              <a:rPr lang="de-DE" altLang="de-DE" sz="1600" b="0" dirty="0">
                <a:solidFill>
                  <a:prstClr val="black"/>
                </a:solidFill>
                <a:latin typeface="Century Gothic" pitchFamily="34" charset="0"/>
                <a:cs typeface="Arial" charset="0"/>
              </a:rPr>
              <a:t>festgestellt, kann von der Wirksamkeit der Kontrolle ausgegangen werden.</a:t>
            </a:r>
          </a:p>
          <a:p>
            <a:pPr lvl="1" indent="-274638" eaLnBrk="1" hangingPunct="1">
              <a:lnSpc>
                <a:spcPct val="100000"/>
              </a:lnSpc>
              <a:spcBef>
                <a:spcPts val="300"/>
              </a:spcBef>
              <a:spcAft>
                <a:spcPts val="300"/>
              </a:spcAft>
              <a:buFont typeface="Arial" charset="0"/>
              <a:buChar char="•"/>
              <a:defRPr/>
            </a:pPr>
            <a:r>
              <a:rPr lang="de-DE" altLang="de-DE" sz="1600" b="0" dirty="0">
                <a:solidFill>
                  <a:prstClr val="black"/>
                </a:solidFill>
                <a:latin typeface="Century Gothic" pitchFamily="34" charset="0"/>
                <a:cs typeface="Arial" charset="0"/>
              </a:rPr>
              <a:t>Werden </a:t>
            </a:r>
            <a:r>
              <a:rPr lang="de-DE" altLang="de-DE" sz="1600" dirty="0">
                <a:solidFill>
                  <a:srgbClr val="FF0000"/>
                </a:solidFill>
                <a:latin typeface="Century Gothic" pitchFamily="34" charset="0"/>
                <a:cs typeface="Arial" charset="0"/>
              </a:rPr>
              <a:t>Auffälligkeiten</a:t>
            </a:r>
            <a:r>
              <a:rPr lang="de-DE" altLang="de-DE" sz="1600" dirty="0">
                <a:solidFill>
                  <a:prstClr val="black"/>
                </a:solidFill>
                <a:latin typeface="Century Gothic" pitchFamily="34" charset="0"/>
                <a:cs typeface="Arial" charset="0"/>
              </a:rPr>
              <a:t> </a:t>
            </a:r>
            <a:r>
              <a:rPr lang="de-DE" altLang="de-DE" sz="1600" b="0" dirty="0">
                <a:solidFill>
                  <a:prstClr val="black"/>
                </a:solidFill>
                <a:latin typeface="Century Gothic" pitchFamily="34" charset="0"/>
                <a:cs typeface="Arial" charset="0"/>
              </a:rPr>
              <a:t>(Kontrollabweichungen) festgestellt, sind diese genau hinsichtlich der Ursachen zu untersuchen: </a:t>
            </a:r>
          </a:p>
          <a:p>
            <a:pPr marL="828675" lvl="1" indent="-285750" eaLnBrk="1"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Handelt es sich um einen systematischen Fehler? </a:t>
            </a:r>
          </a:p>
          <a:p>
            <a:pPr marL="828675" lvl="1" indent="-285750" eaLnBrk="1" hangingPunct="1">
              <a:lnSpc>
                <a:spcPct val="100000"/>
              </a:lnSpc>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Wurde die Kontrolle absichtlich nicht wie vorgesehen durchgeführt?</a:t>
            </a:r>
          </a:p>
          <a:p>
            <a:pPr marL="828675" lvl="1" indent="-285750" eaLnBrk="1" hangingPunct="1">
              <a:lnSpc>
                <a:spcPct val="100000"/>
              </a:lnSpc>
              <a:spcBef>
                <a:spcPts val="0"/>
              </a:spcBef>
              <a:spcAft>
                <a:spcPts val="0"/>
              </a:spcAft>
              <a:buFont typeface="Wingdings" panose="05000000000000000000" pitchFamily="2" charset="2"/>
              <a:buChar char=""/>
              <a:defRPr/>
            </a:pPr>
            <a:endPar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266700" lvl="1" indent="0" eaLnBrk="1" hangingPunct="1">
              <a:lnSpc>
                <a:spcPct val="100000"/>
              </a:lnSpc>
              <a:spcBef>
                <a:spcPts val="300"/>
              </a:spcBef>
              <a:spcAft>
                <a:spcPts val="300"/>
              </a:spcAft>
              <a:buFont typeface="Arial" charset="0"/>
              <a:buNone/>
              <a:defRPr/>
            </a:pPr>
            <a:r>
              <a:rPr lang="de-DE" altLang="de-DE" sz="1600" dirty="0">
                <a:solidFill>
                  <a:srgbClr val="00B0F0"/>
                </a:solidFill>
                <a:latin typeface="Century Gothic" pitchFamily="34" charset="0"/>
                <a:cs typeface="Arial" charset="0"/>
              </a:rPr>
              <a:t>Umgang mit Auffälligkeiten:</a:t>
            </a:r>
          </a:p>
          <a:p>
            <a:pPr lvl="1" indent="-274638" eaLnBrk="1" hangingPunct="1">
              <a:lnSpc>
                <a:spcPct val="100000"/>
              </a:lnSpc>
              <a:spcBef>
                <a:spcPts val="300"/>
              </a:spcBef>
              <a:spcAft>
                <a:spcPts val="300"/>
              </a:spcAft>
              <a:buFont typeface="Arial" charset="0"/>
              <a:buChar char="•"/>
              <a:defRPr/>
            </a:pPr>
            <a:r>
              <a:rPr lang="de-DE" altLang="de-DE" sz="1600" b="0" dirty="0">
                <a:solidFill>
                  <a:prstClr val="black"/>
                </a:solidFill>
                <a:latin typeface="Century Gothic" pitchFamily="34" charset="0"/>
                <a:cs typeface="Arial" charset="0"/>
              </a:rPr>
              <a:t>In den meisten Fällen: Ausweitung der Testfälle. Erst wenn nach diesem Stichproben immer noch die Wirksamkeit bezweifelt wird, ist diese zu verneinen.</a:t>
            </a:r>
          </a:p>
          <a:p>
            <a:pPr lvl="1" indent="-274638" eaLnBrk="1" hangingPunct="1">
              <a:lnSpc>
                <a:spcPct val="100000"/>
              </a:lnSpc>
              <a:spcBef>
                <a:spcPts val="300"/>
              </a:spcBef>
              <a:spcAft>
                <a:spcPts val="300"/>
              </a:spcAft>
              <a:buFont typeface="Arial" charset="0"/>
              <a:buChar char="•"/>
              <a:defRPr/>
            </a:pPr>
            <a:endParaRPr lang="de-DE" altLang="de-DE" sz="1600" b="0" dirty="0">
              <a:solidFill>
                <a:prstClr val="black"/>
              </a:solidFill>
              <a:latin typeface="Century Gothic" pitchFamily="34" charset="0"/>
              <a:cs typeface="Arial" charset="0"/>
            </a:endParaRPr>
          </a:p>
          <a:p>
            <a:pPr marL="266700" indent="-266700" eaLnBrk="1" hangingPunct="1">
              <a:lnSpc>
                <a:spcPct val="100000"/>
              </a:lnSpc>
              <a:spcBef>
                <a:spcPts val="600"/>
              </a:spcBef>
              <a:spcAft>
                <a:spcPts val="600"/>
              </a:spcAft>
              <a:buFont typeface="+mj-lt"/>
              <a:buAutoNum type="alphaLcPeriod" startAt="4"/>
              <a:defRPr/>
            </a:pPr>
            <a:r>
              <a:rPr lang="de-DE" altLang="de-DE" sz="1600" dirty="0">
                <a:solidFill>
                  <a:srgbClr val="00B0F0"/>
                </a:solidFill>
                <a:latin typeface="Century Gothic" pitchFamily="34" charset="0"/>
                <a:cs typeface="Arial" charset="0"/>
              </a:rPr>
              <a:t>Schritt 4: Abschließende Würdigung und Folgewirkungen auf nachfolgende</a:t>
            </a:r>
            <a:br>
              <a:rPr lang="de-DE" altLang="de-DE" sz="1600" dirty="0">
                <a:solidFill>
                  <a:srgbClr val="00B0F0"/>
                </a:solidFill>
                <a:latin typeface="Century Gothic" pitchFamily="34" charset="0"/>
                <a:cs typeface="Arial" charset="0"/>
              </a:rPr>
            </a:br>
            <a:r>
              <a:rPr lang="de-DE" altLang="de-DE" sz="1600" dirty="0">
                <a:solidFill>
                  <a:srgbClr val="00B0F0"/>
                </a:solidFill>
                <a:latin typeface="Century Gothic" pitchFamily="34" charset="0"/>
                <a:cs typeface="Arial" charset="0"/>
              </a:rPr>
              <a:t>               (Prüfungsschritte):</a:t>
            </a:r>
          </a:p>
          <a:p>
            <a:pPr lvl="1" indent="-274638" eaLnBrk="1" hangingPunct="1">
              <a:lnSpc>
                <a:spcPct val="100000"/>
              </a:lnSpc>
              <a:spcBef>
                <a:spcPts val="300"/>
              </a:spcBef>
              <a:spcAft>
                <a:spcPts val="300"/>
              </a:spcAft>
              <a:buFont typeface="Arial" charset="0"/>
              <a:buChar char="•"/>
              <a:defRPr/>
            </a:pPr>
            <a:r>
              <a:rPr lang="de-DE" altLang="de-DE" sz="1600" b="0" dirty="0">
                <a:solidFill>
                  <a:prstClr val="black"/>
                </a:solidFill>
                <a:latin typeface="Century Gothic" pitchFamily="34" charset="0"/>
                <a:cs typeface="Arial" charset="0"/>
              </a:rPr>
              <a:t>Bei Beendigung der IKS-Prüfung ist die Prüfungsplanung an die Ergebnisse der IKS Prüfungen anzupassen.</a:t>
            </a:r>
          </a:p>
          <a:p>
            <a:pPr lvl="1" indent="-274638" eaLnBrk="1" hangingPunct="1">
              <a:lnSpc>
                <a:spcPct val="100000"/>
              </a:lnSpc>
              <a:spcBef>
                <a:spcPts val="300"/>
              </a:spcBef>
              <a:spcAft>
                <a:spcPts val="300"/>
              </a:spcAft>
              <a:buFont typeface="Arial" charset="0"/>
              <a:buChar char="•"/>
              <a:defRPr/>
            </a:pPr>
            <a:r>
              <a:rPr lang="de-DE" altLang="de-DE" sz="1600" b="0" dirty="0">
                <a:solidFill>
                  <a:prstClr val="black"/>
                </a:solidFill>
                <a:latin typeface="Century Gothic" pitchFamily="34" charset="0"/>
                <a:cs typeface="Arial" charset="0"/>
              </a:rPr>
              <a:t>Ggf. sind aussagebezogene Prüfungshandlungen auszuweiten</a:t>
            </a:r>
            <a:endParaRPr lang="de-DE" altLang="de-DE" sz="1600" dirty="0">
              <a:solidFill>
                <a:prstClr val="black"/>
              </a:solidFill>
              <a:latin typeface="Century Gothic" pitchFamily="34" charset="0"/>
              <a:cs typeface="Arial" charset="0"/>
            </a:endParaRPr>
          </a:p>
          <a:p>
            <a:pPr marL="266700" lvl="1" indent="0" eaLnBrk="1" hangingPunct="1">
              <a:lnSpc>
                <a:spcPct val="100000"/>
              </a:lnSpc>
              <a:spcBef>
                <a:spcPts val="300"/>
              </a:spcBef>
              <a:spcAft>
                <a:spcPts val="300"/>
              </a:spcAft>
              <a:buNone/>
              <a:defRPr/>
            </a:pPr>
            <a:r>
              <a:rPr lang="de-DE" altLang="de-DE" sz="1300" dirty="0">
                <a:solidFill>
                  <a:prstClr val="black"/>
                </a:solidFill>
                <a:latin typeface="Century Gothic" pitchFamily="34" charset="0"/>
                <a:cs typeface="Arial" charset="0"/>
              </a:rPr>
              <a:t>Vgl. WPH 2019, Kapitel L, Tz. 74 sowie F&amp;A zu ISA 530 bzw. IDW PS 310 oder ISA 500 bzw. IDW PS 300 n.F., Frage 9.5.</a:t>
            </a:r>
          </a:p>
        </p:txBody>
      </p:sp>
      <p:sp>
        <p:nvSpPr>
          <p:cNvPr id="459780" name="Textfeld 1">
            <a:extLst>
              <a:ext uri="{FF2B5EF4-FFF2-40B4-BE49-F238E27FC236}">
                <a16:creationId xmlns:a16="http://schemas.microsoft.com/office/drawing/2014/main" id="{E3254714-F2D5-48A9-9F71-2961B7FBEAB7}"/>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
        <p:nvSpPr>
          <p:cNvPr id="459781" name="Rectangle 2">
            <a:extLst>
              <a:ext uri="{FF2B5EF4-FFF2-40B4-BE49-F238E27FC236}">
                <a16:creationId xmlns:a16="http://schemas.microsoft.com/office/drawing/2014/main" id="{26AFEB0C-D2AA-4D32-888B-2D02C3FF5FFB}"/>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5.9.3 Schrittweise Vorgehensweise bei der Funktionsprüfung; Forts. </a:t>
            </a:r>
          </a:p>
        </p:txBody>
      </p:sp>
    </p:spTree>
  </p:cSld>
  <p:clrMapOvr>
    <a:masterClrMapping/>
  </p:clrMapOvr>
  <p:transition spd="slow"/>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a:extLst>
              <a:ext uri="{FF2B5EF4-FFF2-40B4-BE49-F238E27FC236}">
                <a16:creationId xmlns:a16="http://schemas.microsoft.com/office/drawing/2014/main" id="{3C37CA3C-2553-431D-8F10-9AAB9BC1F221}"/>
              </a:ext>
            </a:extLst>
          </p:cNvPr>
          <p:cNvSpPr>
            <a:spLocks noGrp="1"/>
          </p:cNvSpPr>
          <p:nvPr>
            <p:ph type="title" idx="4294967295"/>
          </p:nvPr>
        </p:nvSpPr>
        <p:spPr bwMode="auto">
          <a:xfrm>
            <a:off x="1054800" y="1080000"/>
            <a:ext cx="10801350" cy="323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altLang="de-DE" sz="1600" b="1" dirty="0">
                <a:latin typeface="Century Gothic" panose="020B0502020202020204" pitchFamily="34" charset="0"/>
              </a:rPr>
              <a:t>Anlagen zum Themenbereich</a:t>
            </a:r>
          </a:p>
        </p:txBody>
      </p:sp>
      <p:sp>
        <p:nvSpPr>
          <p:cNvPr id="16387" name="Text Box 5">
            <a:extLst>
              <a:ext uri="{FF2B5EF4-FFF2-40B4-BE49-F238E27FC236}">
                <a16:creationId xmlns:a16="http://schemas.microsoft.com/office/drawing/2014/main" id="{FD43835D-93E8-4380-A010-43C385380755}"/>
              </a:ext>
            </a:extLst>
          </p:cNvPr>
          <p:cNvSpPr txBox="1">
            <a:spLocks noChangeArrowheads="1"/>
          </p:cNvSpPr>
          <p:nvPr/>
        </p:nvSpPr>
        <p:spPr bwMode="auto">
          <a:xfrm>
            <a:off x="1065213" y="1504800"/>
            <a:ext cx="9495283"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eaLnBrk="0" hangingPunct="0">
              <a:lnSpc>
                <a:spcPct val="110000"/>
              </a:lnSpc>
              <a:spcBef>
                <a:spcPts val="800"/>
              </a:spcBef>
              <a:buFont typeface="Arial" charset="0"/>
              <a:defRPr sz="1400">
                <a:solidFill>
                  <a:schemeClr val="tx1"/>
                </a:solidFill>
                <a:latin typeface="Verdana" pitchFamily="34" charset="0"/>
              </a:defRPr>
            </a:lvl1pPr>
            <a:lvl2pPr indent="-457200" eaLnBrk="0" hangingPunct="0">
              <a:lnSpc>
                <a:spcPct val="110000"/>
              </a:lnSpc>
              <a:spcBef>
                <a:spcPts val="800"/>
              </a:spcBef>
              <a:buFont typeface="Arial" charset="0"/>
              <a:buChar char="»"/>
              <a:defRPr sz="1400">
                <a:solidFill>
                  <a:schemeClr val="tx1"/>
                </a:solidFill>
                <a:latin typeface="Verdana" pitchFamily="34" charset="0"/>
              </a:defRPr>
            </a:lvl2pPr>
            <a:lvl3pPr marL="1257300" indent="-342900" eaLnBrk="0" hangingPunct="0">
              <a:lnSpc>
                <a:spcPct val="110000"/>
              </a:lnSpc>
              <a:spcBef>
                <a:spcPts val="800"/>
              </a:spcBef>
              <a:buFont typeface="Arial" charset="0"/>
              <a:buChar char="•"/>
              <a:defRPr sz="1400">
                <a:solidFill>
                  <a:schemeClr val="tx1"/>
                </a:solidFill>
                <a:latin typeface="Verdana" pitchFamily="34" charset="0"/>
              </a:defRPr>
            </a:lvl3pPr>
            <a:lvl4pPr marL="1714500" indent="-342900" eaLnBrk="0" hangingPunct="0">
              <a:lnSpc>
                <a:spcPct val="110000"/>
              </a:lnSpc>
              <a:spcBef>
                <a:spcPts val="800"/>
              </a:spcBef>
              <a:buFont typeface="Arial" charset="0"/>
              <a:buChar char="»"/>
              <a:defRPr sz="1400">
                <a:solidFill>
                  <a:schemeClr val="tx1"/>
                </a:solidFill>
                <a:latin typeface="Verdana" pitchFamily="34" charset="0"/>
              </a:defRPr>
            </a:lvl4pPr>
            <a:lvl5pPr marL="2171700" indent="-342900" eaLnBrk="0" hangingPunct="0">
              <a:lnSpc>
                <a:spcPct val="110000"/>
              </a:lnSpc>
              <a:spcBef>
                <a:spcPts val="800"/>
              </a:spcBef>
              <a:buFont typeface="Arial" charset="0"/>
              <a:buChar char="•"/>
              <a:defRPr sz="1400">
                <a:solidFill>
                  <a:schemeClr val="tx1"/>
                </a:solidFill>
                <a:latin typeface="Verdana" pitchFamily="34" charset="0"/>
              </a:defRPr>
            </a:lvl5pPr>
            <a:lvl6pPr marL="26289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30861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5433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40005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lvl="1" eaLnBrk="1" hangingPunct="1">
              <a:lnSpc>
                <a:spcPct val="100000"/>
              </a:lnSpc>
              <a:spcBef>
                <a:spcPts val="600"/>
              </a:spcBef>
              <a:spcAft>
                <a:spcPts val="600"/>
              </a:spcAft>
              <a:buFont typeface="Arial" charset="0"/>
              <a:buNone/>
              <a:defRPr/>
            </a:pPr>
            <a:r>
              <a:rPr lang="de-DE" altLang="de-DE" sz="1600" dirty="0">
                <a:solidFill>
                  <a:srgbClr val="00B0F0"/>
                </a:solidFill>
                <a:latin typeface="Century Gothic" pitchFamily="34" charset="0"/>
                <a:cs typeface="Arial" charset="0"/>
              </a:rPr>
              <a:t>Praxishilfen zu diesem Themenbereich</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6925" algn="l"/>
                <a:tab pos="2692400" algn="l"/>
              </a:tabLst>
              <a:defRPr/>
            </a:pPr>
            <a:r>
              <a:rPr lang="de-DE" altLang="de-DE" sz="1600" dirty="0">
                <a:latin typeface="Century Gothic" pitchFamily="34" charset="0"/>
                <a:cs typeface="Arial" charset="0"/>
              </a:rPr>
              <a:t>Praxishilfe 5/1:	</a:t>
            </a:r>
            <a:r>
              <a:rPr lang="de-DE" altLang="de-DE" sz="1600" b="0" dirty="0">
                <a:latin typeface="Century Gothic" pitchFamily="34" charset="0"/>
                <a:cs typeface="Arial" charset="0"/>
              </a:rPr>
              <a:t>„</a:t>
            </a:r>
            <a:r>
              <a:rPr lang="de-DE" altLang="de-DE" sz="1600" b="0" dirty="0" err="1">
                <a:latin typeface="Century Gothic" pitchFamily="34" charset="0"/>
                <a:cs typeface="Arial" charset="0"/>
              </a:rPr>
              <a:t>Prüferische</a:t>
            </a:r>
            <a:r>
              <a:rPr lang="de-DE" altLang="de-DE" sz="1600" b="0" dirty="0">
                <a:latin typeface="Century Gothic" pitchFamily="34" charset="0"/>
                <a:cs typeface="Arial" charset="0"/>
              </a:rPr>
              <a:t> Vorgehensweise im Wandel der Zeit“</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6925" algn="l"/>
                <a:tab pos="2692400" algn="l"/>
              </a:tabLst>
              <a:defRPr/>
            </a:pPr>
            <a:r>
              <a:rPr lang="de-DE" altLang="de-DE" sz="1600" dirty="0">
                <a:latin typeface="Century Gothic" pitchFamily="34" charset="0"/>
                <a:cs typeface="Arial" charset="0"/>
              </a:rPr>
              <a:t>Praxishilfe 5/2:	</a:t>
            </a:r>
            <a:r>
              <a:rPr lang="de-DE" altLang="de-DE" sz="1600" b="0" dirty="0">
                <a:latin typeface="Century Gothic" pitchFamily="34" charset="0"/>
                <a:cs typeface="Arial" charset="0"/>
              </a:rPr>
              <a:t>„Zusammenwirken von IKS-Prüfung und IT-Prüfung“</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6925" algn="l"/>
                <a:tab pos="2692400" algn="l"/>
              </a:tabLst>
              <a:defRPr/>
            </a:pPr>
            <a:r>
              <a:rPr lang="de-DE" altLang="de-DE" sz="1600" dirty="0">
                <a:latin typeface="Century Gothic" pitchFamily="34" charset="0"/>
                <a:cs typeface="Arial" charset="0"/>
              </a:rPr>
              <a:t>Praxishilfe 5/3:	</a:t>
            </a:r>
            <a:r>
              <a:rPr lang="de-DE" altLang="de-DE" sz="1600" b="0" dirty="0">
                <a:latin typeface="Century Gothic" pitchFamily="34" charset="0"/>
                <a:cs typeface="Arial" charset="0"/>
              </a:rPr>
              <a:t>„Verständnisgewinnung über das interne Kontrollsystem unter besonderer </a:t>
            </a:r>
            <a:br>
              <a:rPr lang="de-DE" altLang="de-DE" sz="1600" b="0" dirty="0">
                <a:latin typeface="Century Gothic" pitchFamily="34" charset="0"/>
                <a:cs typeface="Arial" charset="0"/>
              </a:rPr>
            </a:br>
            <a:r>
              <a:rPr lang="de-DE" altLang="de-DE" sz="1600" b="0" dirty="0">
                <a:latin typeface="Century Gothic" pitchFamily="34" charset="0"/>
                <a:cs typeface="Arial" charset="0"/>
              </a:rPr>
              <a:t>	Berücksichtigung des IT –Kontrollumfelds (Komponente Nr. 1)“</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6925" algn="l"/>
                <a:tab pos="2692400" algn="l"/>
              </a:tabLst>
              <a:defRPr/>
            </a:pPr>
            <a:r>
              <a:rPr lang="de-DE" altLang="de-DE" sz="1600" dirty="0">
                <a:latin typeface="Century Gothic" pitchFamily="34" charset="0"/>
                <a:cs typeface="Arial" charset="0"/>
              </a:rPr>
              <a:t>Praxishilfe 5/4:	</a:t>
            </a:r>
            <a:r>
              <a:rPr lang="de-DE" altLang="de-DE" sz="1600" b="0" dirty="0">
                <a:latin typeface="Century Gothic" pitchFamily="34" charset="0"/>
                <a:cs typeface="Arial" charset="0"/>
              </a:rPr>
              <a:t>„Verständnisgewinnung über das interne Kontrollsystem unter besonderer </a:t>
            </a:r>
            <a:br>
              <a:rPr lang="de-DE" altLang="de-DE" sz="1600" b="0" dirty="0">
                <a:latin typeface="Century Gothic" pitchFamily="34" charset="0"/>
                <a:cs typeface="Arial" charset="0"/>
              </a:rPr>
            </a:br>
            <a:r>
              <a:rPr lang="de-DE" altLang="de-DE" sz="1600" b="0" dirty="0">
                <a:latin typeface="Century Gothic" pitchFamily="34" charset="0"/>
                <a:cs typeface="Arial" charset="0"/>
              </a:rPr>
              <a:t>	Berücksichtigung des IT-Risikobeurteilungsprozesses (Komponente Nr. 2)“</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6925" algn="l"/>
                <a:tab pos="2692400" algn="l"/>
              </a:tabLst>
              <a:defRPr/>
            </a:pPr>
            <a:r>
              <a:rPr lang="de-DE" altLang="de-DE" sz="1600" dirty="0">
                <a:latin typeface="Century Gothic" pitchFamily="34" charset="0"/>
                <a:cs typeface="Arial" charset="0"/>
              </a:rPr>
              <a:t>Praxishilfe 5/5:	</a:t>
            </a:r>
            <a:r>
              <a:rPr lang="de-DE" altLang="de-DE" sz="1600" b="0" dirty="0">
                <a:latin typeface="Century Gothic" pitchFamily="34" charset="0"/>
                <a:cs typeface="Arial" charset="0"/>
              </a:rPr>
              <a:t>„Verständnisgewinnung über das interne Kontrollsystem unter besonderer </a:t>
            </a:r>
            <a:br>
              <a:rPr lang="de-DE" altLang="de-DE" sz="1600" b="0" dirty="0">
                <a:latin typeface="Century Gothic" pitchFamily="34" charset="0"/>
                <a:cs typeface="Arial" charset="0"/>
              </a:rPr>
            </a:br>
            <a:r>
              <a:rPr lang="de-DE" altLang="de-DE" sz="1600" b="0" dirty="0">
                <a:latin typeface="Century Gothic" pitchFamily="34" charset="0"/>
                <a:cs typeface="Arial" charset="0"/>
              </a:rPr>
              <a:t>	Berücksichtigung der IT-Überwachung IKS (Komponente Nr. 3)“</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6925" algn="l"/>
                <a:tab pos="2692400" algn="l"/>
              </a:tabLst>
              <a:defRPr/>
            </a:pPr>
            <a:r>
              <a:rPr lang="de-DE" altLang="de-DE" sz="1600" dirty="0">
                <a:latin typeface="Century Gothic" pitchFamily="34" charset="0"/>
                <a:cs typeface="Arial" charset="0"/>
              </a:rPr>
              <a:t>Praxishilfe 5/6:	</a:t>
            </a:r>
            <a:r>
              <a:rPr lang="de-DE" altLang="de-DE" sz="1600" b="0" dirty="0">
                <a:latin typeface="Century Gothic" pitchFamily="34" charset="0"/>
                <a:cs typeface="Arial" charset="0"/>
              </a:rPr>
              <a:t>„Verständnisgewinnung über das interne Kontrollsystem unter besonderer </a:t>
            </a:r>
            <a:br>
              <a:rPr lang="de-DE" altLang="de-DE" sz="1600" b="0" dirty="0">
                <a:latin typeface="Century Gothic" pitchFamily="34" charset="0"/>
                <a:cs typeface="Arial" charset="0"/>
              </a:rPr>
            </a:br>
            <a:r>
              <a:rPr lang="de-DE" altLang="de-DE" sz="1600" b="0" dirty="0">
                <a:latin typeface="Century Gothic" pitchFamily="34" charset="0"/>
                <a:cs typeface="Arial" charset="0"/>
              </a:rPr>
              <a:t>	Berücksichtigung des IT-Informationssystems und Kommunikation</a:t>
            </a:r>
            <a:br>
              <a:rPr lang="de-DE" altLang="de-DE" sz="1600" b="0" dirty="0">
                <a:latin typeface="Century Gothic" pitchFamily="34" charset="0"/>
                <a:cs typeface="Arial" charset="0"/>
              </a:rPr>
            </a:br>
            <a:r>
              <a:rPr lang="de-DE" altLang="de-DE" sz="1600" b="0" dirty="0">
                <a:latin typeface="Century Gothic" pitchFamily="34" charset="0"/>
                <a:cs typeface="Arial" charset="0"/>
              </a:rPr>
              <a:t>	(Komponente Nr. 4)“</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6925" algn="l"/>
                <a:tab pos="2692400" algn="l"/>
              </a:tabLst>
              <a:defRPr/>
            </a:pPr>
            <a:r>
              <a:rPr lang="de-DE" altLang="de-DE" sz="1600" dirty="0">
                <a:latin typeface="Century Gothic" pitchFamily="34" charset="0"/>
                <a:cs typeface="Arial" charset="0"/>
              </a:rPr>
              <a:t>Praxishilfe 5/7:	</a:t>
            </a:r>
            <a:r>
              <a:rPr lang="de-DE" altLang="de-DE" sz="1600" b="0" dirty="0">
                <a:latin typeface="Century Gothic" pitchFamily="34" charset="0"/>
                <a:cs typeface="Arial" charset="0"/>
              </a:rPr>
              <a:t>„Verständnisgewinnung über das interne Kontrollsystem unter besonderer </a:t>
            </a:r>
            <a:br>
              <a:rPr lang="de-DE" altLang="de-DE" sz="1600" b="0" dirty="0">
                <a:latin typeface="Century Gothic" pitchFamily="34" charset="0"/>
                <a:cs typeface="Arial" charset="0"/>
              </a:rPr>
            </a:br>
            <a:r>
              <a:rPr lang="de-DE" altLang="de-DE" sz="1600" b="0" dirty="0">
                <a:latin typeface="Century Gothic" pitchFamily="34" charset="0"/>
                <a:cs typeface="Arial" charset="0"/>
              </a:rPr>
              <a:t>	Berücksichtigung der IT-Kontrollaktivitäten (Komponente Nr. 5)“</a:t>
            </a:r>
          </a:p>
          <a:p>
            <a:pPr marL="0" lvl="1" indent="0" eaLnBrk="1" hangingPunct="1">
              <a:lnSpc>
                <a:spcPct val="100000"/>
              </a:lnSpc>
              <a:spcBef>
                <a:spcPts val="600"/>
              </a:spcBef>
              <a:spcAft>
                <a:spcPts val="600"/>
              </a:spcAft>
              <a:buClr>
                <a:prstClr val="black"/>
              </a:buClr>
              <a:buNone/>
              <a:tabLst>
                <a:tab pos="2600325" algn="l"/>
              </a:tabLst>
              <a:defRPr/>
            </a:pPr>
            <a:endParaRPr lang="de-DE" altLang="de-DE" sz="1600" b="0" dirty="0">
              <a:solidFill>
                <a:prstClr val="black"/>
              </a:solidFill>
              <a:highlight>
                <a:srgbClr val="FFFF00"/>
              </a:highlight>
              <a:latin typeface="Century Gothic" pitchFamily="34" charset="0"/>
              <a:cs typeface="Arial" charset="0"/>
            </a:endParaRPr>
          </a:p>
        </p:txBody>
      </p:sp>
      <p:sp>
        <p:nvSpPr>
          <p:cNvPr id="463877" name="Textfeld 1">
            <a:extLst>
              <a:ext uri="{FF2B5EF4-FFF2-40B4-BE49-F238E27FC236}">
                <a16:creationId xmlns:a16="http://schemas.microsoft.com/office/drawing/2014/main" id="{9165E450-B861-4EE8-A2C9-11AA0AEFE088}"/>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cSld>
  <p:clrMapOvr>
    <a:masterClrMapping/>
  </p:clrMapOvr>
  <p:transition spd="slow"/>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a:extLst>
              <a:ext uri="{FF2B5EF4-FFF2-40B4-BE49-F238E27FC236}">
                <a16:creationId xmlns:a16="http://schemas.microsoft.com/office/drawing/2014/main" id="{3C37CA3C-2553-431D-8F10-9AAB9BC1F221}"/>
              </a:ext>
            </a:extLst>
          </p:cNvPr>
          <p:cNvSpPr>
            <a:spLocks noGrp="1"/>
          </p:cNvSpPr>
          <p:nvPr>
            <p:ph type="title" idx="4294967295"/>
          </p:nvPr>
        </p:nvSpPr>
        <p:spPr bwMode="auto">
          <a:xfrm>
            <a:off x="1054800" y="1080000"/>
            <a:ext cx="10801350" cy="323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altLang="de-DE" sz="1600" b="1" dirty="0">
                <a:latin typeface="Century Gothic" panose="020B0502020202020204" pitchFamily="34" charset="0"/>
              </a:rPr>
              <a:t>Anlagen zum Themenbereich</a:t>
            </a:r>
          </a:p>
        </p:txBody>
      </p:sp>
      <p:sp>
        <p:nvSpPr>
          <p:cNvPr id="16387" name="Text Box 5">
            <a:extLst>
              <a:ext uri="{FF2B5EF4-FFF2-40B4-BE49-F238E27FC236}">
                <a16:creationId xmlns:a16="http://schemas.microsoft.com/office/drawing/2014/main" id="{FD43835D-93E8-4380-A010-43C385380755}"/>
              </a:ext>
            </a:extLst>
          </p:cNvPr>
          <p:cNvSpPr txBox="1">
            <a:spLocks noChangeArrowheads="1"/>
          </p:cNvSpPr>
          <p:nvPr/>
        </p:nvSpPr>
        <p:spPr bwMode="auto">
          <a:xfrm>
            <a:off x="1054800" y="1504800"/>
            <a:ext cx="10468262" cy="4493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eaLnBrk="0" hangingPunct="0">
              <a:lnSpc>
                <a:spcPct val="110000"/>
              </a:lnSpc>
              <a:spcBef>
                <a:spcPts val="800"/>
              </a:spcBef>
              <a:buFont typeface="Arial" charset="0"/>
              <a:defRPr sz="1400">
                <a:solidFill>
                  <a:schemeClr val="tx1"/>
                </a:solidFill>
                <a:latin typeface="Verdana" pitchFamily="34" charset="0"/>
              </a:defRPr>
            </a:lvl1pPr>
            <a:lvl2pPr indent="-457200" eaLnBrk="0" hangingPunct="0">
              <a:lnSpc>
                <a:spcPct val="110000"/>
              </a:lnSpc>
              <a:spcBef>
                <a:spcPts val="800"/>
              </a:spcBef>
              <a:buFont typeface="Arial" charset="0"/>
              <a:buChar char="»"/>
              <a:defRPr sz="1400">
                <a:solidFill>
                  <a:schemeClr val="tx1"/>
                </a:solidFill>
                <a:latin typeface="Verdana" pitchFamily="34" charset="0"/>
              </a:defRPr>
            </a:lvl2pPr>
            <a:lvl3pPr marL="1257300" indent="-342900" eaLnBrk="0" hangingPunct="0">
              <a:lnSpc>
                <a:spcPct val="110000"/>
              </a:lnSpc>
              <a:spcBef>
                <a:spcPts val="800"/>
              </a:spcBef>
              <a:buFont typeface="Arial" charset="0"/>
              <a:buChar char="•"/>
              <a:defRPr sz="1400">
                <a:solidFill>
                  <a:schemeClr val="tx1"/>
                </a:solidFill>
                <a:latin typeface="Verdana" pitchFamily="34" charset="0"/>
              </a:defRPr>
            </a:lvl3pPr>
            <a:lvl4pPr marL="1714500" indent="-342900" eaLnBrk="0" hangingPunct="0">
              <a:lnSpc>
                <a:spcPct val="110000"/>
              </a:lnSpc>
              <a:spcBef>
                <a:spcPts val="800"/>
              </a:spcBef>
              <a:buFont typeface="Arial" charset="0"/>
              <a:buChar char="»"/>
              <a:defRPr sz="1400">
                <a:solidFill>
                  <a:schemeClr val="tx1"/>
                </a:solidFill>
                <a:latin typeface="Verdana" pitchFamily="34" charset="0"/>
              </a:defRPr>
            </a:lvl4pPr>
            <a:lvl5pPr marL="2171700" indent="-342900" eaLnBrk="0" hangingPunct="0">
              <a:lnSpc>
                <a:spcPct val="110000"/>
              </a:lnSpc>
              <a:spcBef>
                <a:spcPts val="800"/>
              </a:spcBef>
              <a:buFont typeface="Arial" charset="0"/>
              <a:buChar char="•"/>
              <a:defRPr sz="1400">
                <a:solidFill>
                  <a:schemeClr val="tx1"/>
                </a:solidFill>
                <a:latin typeface="Verdana" pitchFamily="34" charset="0"/>
              </a:defRPr>
            </a:lvl5pPr>
            <a:lvl6pPr marL="26289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30861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5433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40005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lvl="1" eaLnBrk="1" hangingPunct="1">
              <a:lnSpc>
                <a:spcPct val="100000"/>
              </a:lnSpc>
              <a:spcBef>
                <a:spcPts val="600"/>
              </a:spcBef>
              <a:spcAft>
                <a:spcPts val="600"/>
              </a:spcAft>
              <a:buFont typeface="Arial" charset="0"/>
              <a:buNone/>
              <a:defRPr/>
            </a:pPr>
            <a:r>
              <a:rPr lang="de-DE" altLang="de-DE" sz="1600" dirty="0">
                <a:solidFill>
                  <a:srgbClr val="00B0F0"/>
                </a:solidFill>
                <a:latin typeface="Century Gothic" pitchFamily="34" charset="0"/>
                <a:cs typeface="Arial" charset="0"/>
              </a:rPr>
              <a:t>Praxishilfen zu diesem Themenbereich</a:t>
            </a:r>
          </a:p>
          <a:p>
            <a:pPr marL="266700" lvl="1" indent="-266700" defTabSz="927100" eaLnBrk="1" hangingPunct="1">
              <a:lnSpc>
                <a:spcPct val="100000"/>
              </a:lnSpc>
              <a:spcBef>
                <a:spcPts val="600"/>
              </a:spcBef>
              <a:spcAft>
                <a:spcPts val="600"/>
              </a:spcAft>
              <a:buClr>
                <a:prstClr val="black"/>
              </a:buClr>
              <a:buFont typeface="Arial" panose="020B0604020202020204" pitchFamily="34" charset="0"/>
              <a:buChar char="•"/>
              <a:tabLst>
                <a:tab pos="2066925" algn="l"/>
              </a:tabLst>
              <a:defRPr/>
            </a:pPr>
            <a:r>
              <a:rPr lang="de-DE" altLang="de-DE" sz="1600" dirty="0">
                <a:latin typeface="Century Gothic" pitchFamily="34" charset="0"/>
                <a:cs typeface="Arial" charset="0"/>
              </a:rPr>
              <a:t>Praxishilfe 5/8:	</a:t>
            </a:r>
            <a:r>
              <a:rPr lang="de-DE" altLang="de-DE" sz="1600" b="0" dirty="0">
                <a:latin typeface="Century Gothic" pitchFamily="34" charset="0"/>
                <a:cs typeface="Arial" charset="0"/>
              </a:rPr>
              <a:t>„Modellhafte Darstellung der Verständnisgewinnung über die </a:t>
            </a:r>
            <a:br>
              <a:rPr lang="de-DE" altLang="de-DE" sz="1600" b="0" dirty="0">
                <a:latin typeface="Century Gothic" pitchFamily="34" charset="0"/>
                <a:cs typeface="Arial" charset="0"/>
              </a:rPr>
            </a:br>
            <a:r>
              <a:rPr lang="de-DE" altLang="de-DE" sz="1600" b="0" dirty="0">
                <a:latin typeface="Century Gothic" pitchFamily="34" charset="0"/>
                <a:cs typeface="Arial" charset="0"/>
              </a:rPr>
              <a:t>	IT-Anwendungen“</a:t>
            </a:r>
          </a:p>
          <a:p>
            <a:pPr marL="266700" lvl="1" indent="-266700" defTabSz="927100" eaLnBrk="1" hangingPunct="1">
              <a:lnSpc>
                <a:spcPct val="100000"/>
              </a:lnSpc>
              <a:spcBef>
                <a:spcPts val="600"/>
              </a:spcBef>
              <a:spcAft>
                <a:spcPts val="600"/>
              </a:spcAft>
              <a:buClr>
                <a:prstClr val="black"/>
              </a:buClr>
              <a:buFont typeface="Arial" panose="020B0604020202020204" pitchFamily="34" charset="0"/>
              <a:buChar char="•"/>
              <a:tabLst>
                <a:tab pos="2066925" algn="l"/>
              </a:tabLst>
              <a:defRPr/>
            </a:pPr>
            <a:r>
              <a:rPr lang="de-DE" altLang="de-DE" sz="1600" dirty="0">
                <a:latin typeface="Century Gothic" pitchFamily="34" charset="0"/>
                <a:cs typeface="Arial" charset="0"/>
              </a:rPr>
              <a:t>Praxishilfe 5/9:	</a:t>
            </a:r>
            <a:r>
              <a:rPr lang="de-DE" altLang="de-DE" sz="1600" b="0" dirty="0">
                <a:latin typeface="Century Gothic" pitchFamily="34" charset="0"/>
                <a:cs typeface="Arial" charset="0"/>
              </a:rPr>
              <a:t>„Prüfung IKS Reporting“</a:t>
            </a:r>
          </a:p>
          <a:p>
            <a:pPr marL="266700" lvl="1" indent="-266700" defTabSz="927100" eaLnBrk="1" hangingPunct="1">
              <a:lnSpc>
                <a:spcPct val="100000"/>
              </a:lnSpc>
              <a:spcBef>
                <a:spcPts val="600"/>
              </a:spcBef>
              <a:spcAft>
                <a:spcPts val="600"/>
              </a:spcAft>
              <a:buClr>
                <a:prstClr val="black"/>
              </a:buClr>
              <a:buFont typeface="Arial" panose="020B0604020202020204" pitchFamily="34" charset="0"/>
              <a:buChar char="•"/>
              <a:tabLst>
                <a:tab pos="2066925" algn="l"/>
              </a:tabLst>
              <a:defRPr/>
            </a:pPr>
            <a:r>
              <a:rPr lang="de-DE" altLang="de-DE" sz="1600" dirty="0">
                <a:latin typeface="Century Gothic" pitchFamily="34" charset="0"/>
                <a:cs typeface="Arial" charset="0"/>
              </a:rPr>
              <a:t>Praxishilfe 5/10:	</a:t>
            </a:r>
            <a:r>
              <a:rPr lang="de-DE" altLang="de-DE" sz="1600" b="0" dirty="0">
                <a:latin typeface="Century Gothic" pitchFamily="34" charset="0"/>
                <a:cs typeface="Arial" charset="0"/>
              </a:rPr>
              <a:t>„Prüfung IKS Rechnungswesen“</a:t>
            </a:r>
          </a:p>
          <a:p>
            <a:pPr marL="266700" lvl="1" indent="-266700" defTabSz="927100" eaLnBrk="1" hangingPunct="1">
              <a:lnSpc>
                <a:spcPct val="100000"/>
              </a:lnSpc>
              <a:spcBef>
                <a:spcPts val="600"/>
              </a:spcBef>
              <a:spcAft>
                <a:spcPts val="600"/>
              </a:spcAft>
              <a:buClr>
                <a:prstClr val="black"/>
              </a:buClr>
              <a:buFont typeface="Arial" panose="020B0604020202020204" pitchFamily="34" charset="0"/>
              <a:buChar char="•"/>
              <a:tabLst>
                <a:tab pos="2066925" algn="l"/>
              </a:tabLst>
              <a:defRPr/>
            </a:pPr>
            <a:r>
              <a:rPr lang="de-DE" altLang="de-DE" sz="1600" dirty="0">
                <a:latin typeface="Century Gothic" pitchFamily="34" charset="0"/>
                <a:cs typeface="Arial" charset="0"/>
              </a:rPr>
              <a:t>Praxishilfe 5/11:	</a:t>
            </a:r>
            <a:r>
              <a:rPr lang="de-DE" altLang="de-DE" sz="1600" b="0" dirty="0">
                <a:latin typeface="Century Gothic" pitchFamily="34" charset="0"/>
                <a:cs typeface="Arial" charset="0"/>
              </a:rPr>
              <a:t>„Prüfung IKS Auftragsabwicklung, Fakturierung“</a:t>
            </a:r>
          </a:p>
          <a:p>
            <a:pPr marL="266700" lvl="1" indent="-266700" defTabSz="927100" eaLnBrk="1" hangingPunct="1">
              <a:lnSpc>
                <a:spcPct val="100000"/>
              </a:lnSpc>
              <a:spcBef>
                <a:spcPts val="600"/>
              </a:spcBef>
              <a:spcAft>
                <a:spcPts val="600"/>
              </a:spcAft>
              <a:buClr>
                <a:prstClr val="black"/>
              </a:buClr>
              <a:buFont typeface="Arial" panose="020B0604020202020204" pitchFamily="34" charset="0"/>
              <a:buChar char="•"/>
              <a:tabLst>
                <a:tab pos="2066925" algn="l"/>
              </a:tabLst>
              <a:defRPr/>
            </a:pPr>
            <a:r>
              <a:rPr lang="de-DE" altLang="de-DE" sz="1600" dirty="0">
                <a:latin typeface="Century Gothic" pitchFamily="34" charset="0"/>
                <a:cs typeface="Arial" charset="0"/>
              </a:rPr>
              <a:t>Praxishilfe 5/12:	</a:t>
            </a:r>
            <a:r>
              <a:rPr lang="de-DE" altLang="de-DE" sz="1600" b="0" dirty="0">
                <a:latin typeface="Century Gothic" pitchFamily="34" charset="0"/>
                <a:cs typeface="Arial" charset="0"/>
              </a:rPr>
              <a:t>„Prüfung IKS Debitoren, Zahlungseingänge“</a:t>
            </a:r>
          </a:p>
          <a:p>
            <a:pPr marL="266700" lvl="1" indent="-266700" defTabSz="927100" eaLnBrk="1" hangingPunct="1">
              <a:lnSpc>
                <a:spcPct val="100000"/>
              </a:lnSpc>
              <a:spcBef>
                <a:spcPts val="600"/>
              </a:spcBef>
              <a:spcAft>
                <a:spcPts val="600"/>
              </a:spcAft>
              <a:buClr>
                <a:prstClr val="black"/>
              </a:buClr>
              <a:buFont typeface="Arial" panose="020B0604020202020204" pitchFamily="34" charset="0"/>
              <a:buChar char="•"/>
              <a:tabLst>
                <a:tab pos="2066925" algn="l"/>
              </a:tabLst>
              <a:defRPr/>
            </a:pPr>
            <a:r>
              <a:rPr lang="de-DE" altLang="de-DE" sz="1600" dirty="0">
                <a:latin typeface="Century Gothic" pitchFamily="34" charset="0"/>
                <a:cs typeface="Arial" charset="0"/>
              </a:rPr>
              <a:t>Praxishilfe 5/13:	</a:t>
            </a:r>
            <a:r>
              <a:rPr lang="de-DE" altLang="de-DE" sz="1600" b="0" dirty="0">
                <a:latin typeface="Century Gothic" pitchFamily="34" charset="0"/>
                <a:cs typeface="Arial" charset="0"/>
              </a:rPr>
              <a:t>„Prüfung IKS Einkauf, Wareneingang, Rechnungsprüfung“</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6925" algn="l"/>
              </a:tabLst>
              <a:defRPr/>
            </a:pPr>
            <a:r>
              <a:rPr lang="de-DE" altLang="de-DE" sz="1600" dirty="0">
                <a:latin typeface="Century Gothic" pitchFamily="34" charset="0"/>
                <a:cs typeface="Arial" charset="0"/>
              </a:rPr>
              <a:t>Praxishilfe 5/14:	</a:t>
            </a:r>
            <a:r>
              <a:rPr lang="de-DE" altLang="de-DE" sz="1600" b="0" dirty="0">
                <a:latin typeface="Century Gothic" pitchFamily="34" charset="0"/>
                <a:cs typeface="Arial" charset="0"/>
              </a:rPr>
              <a:t>„Prüfung IKS Kreditoren, Zahlungsausgänge“</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6925" algn="l"/>
              </a:tabLst>
              <a:defRPr/>
            </a:pPr>
            <a:r>
              <a:rPr lang="de-DE" altLang="de-DE" sz="1600" dirty="0">
                <a:latin typeface="Century Gothic" pitchFamily="34" charset="0"/>
                <a:cs typeface="Arial" charset="0"/>
              </a:rPr>
              <a:t>Praxishilfe 5/15:	</a:t>
            </a:r>
            <a:r>
              <a:rPr lang="de-DE" altLang="de-DE" sz="1600" b="0" dirty="0">
                <a:latin typeface="Century Gothic" pitchFamily="34" charset="0"/>
                <a:cs typeface="Arial" charset="0"/>
              </a:rPr>
              <a:t>„Prüfung IKS Investitionen und Anlagevermögen“</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6925" algn="l"/>
              </a:tabLst>
              <a:defRPr/>
            </a:pPr>
            <a:r>
              <a:rPr lang="de-DE" altLang="de-DE" sz="1600" dirty="0">
                <a:latin typeface="Century Gothic" pitchFamily="34" charset="0"/>
                <a:cs typeface="Arial" charset="0"/>
              </a:rPr>
              <a:t>Praxishilfe 5/16:	</a:t>
            </a:r>
            <a:r>
              <a:rPr lang="de-DE" altLang="de-DE" sz="1600" b="0" dirty="0">
                <a:latin typeface="Century Gothic" pitchFamily="34" charset="0"/>
                <a:cs typeface="Arial" charset="0"/>
              </a:rPr>
              <a:t>„Prüfung IKS Personalwesen, Lohn- und Gehaltsabrechnung“</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2066925" algn="l"/>
              </a:tabLst>
              <a:defRPr/>
            </a:pPr>
            <a:r>
              <a:rPr lang="de-DE" altLang="de-DE" sz="1600" dirty="0">
                <a:latin typeface="Century Gothic" pitchFamily="34" charset="0"/>
                <a:cs typeface="Arial" charset="0"/>
              </a:rPr>
              <a:t>Praxishilfe 5/17:	</a:t>
            </a:r>
            <a:r>
              <a:rPr lang="de-DE" altLang="de-DE" sz="1600" b="0" dirty="0">
                <a:latin typeface="Century Gothic" pitchFamily="34" charset="0"/>
                <a:cs typeface="Arial" charset="0"/>
              </a:rPr>
              <a:t>„Prüfung IKS Geldverkehr“</a:t>
            </a:r>
            <a:endParaRPr lang="de-DE" altLang="de-DE" sz="1600" dirty="0">
              <a:latin typeface="Century Gothic" pitchFamily="34" charset="0"/>
              <a:cs typeface="Arial" charset="0"/>
            </a:endParaRPr>
          </a:p>
        </p:txBody>
      </p:sp>
      <p:sp>
        <p:nvSpPr>
          <p:cNvPr id="463877" name="Textfeld 1">
            <a:extLst>
              <a:ext uri="{FF2B5EF4-FFF2-40B4-BE49-F238E27FC236}">
                <a16:creationId xmlns:a16="http://schemas.microsoft.com/office/drawing/2014/main" id="{9165E450-B861-4EE8-A2C9-11AA0AEFE088}"/>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1715457815"/>
      </p:ext>
    </p:extLst>
  </p:cSld>
  <p:clrMapOvr>
    <a:masterClrMapping/>
  </p:clrMapOvr>
  <p:transition spd="slow"/>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a:extLst>
              <a:ext uri="{FF2B5EF4-FFF2-40B4-BE49-F238E27FC236}">
                <a16:creationId xmlns:a16="http://schemas.microsoft.com/office/drawing/2014/main" id="{A81ADD59-A051-4056-B5AC-F8036CEF8EE0}"/>
              </a:ext>
            </a:extLst>
          </p:cNvPr>
          <p:cNvSpPr txBox="1">
            <a:spLocks noChangeArrowheads="1"/>
          </p:cNvSpPr>
          <p:nvPr/>
        </p:nvSpPr>
        <p:spPr bwMode="auto">
          <a:xfrm>
            <a:off x="983432" y="765175"/>
            <a:ext cx="10801350"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gn="l" rtl="0" eaLnBrk="0" fontAlgn="base" hangingPunct="0">
              <a:spcBef>
                <a:spcPct val="0"/>
              </a:spcBef>
              <a:spcAft>
                <a:spcPct val="0"/>
              </a:spcAft>
              <a:defRPr>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eaLnBrk="0" fontAlgn="base" hangingPunct="0">
              <a:spcBef>
                <a:spcPct val="0"/>
              </a:spcBef>
              <a:spcAft>
                <a:spcPct val="0"/>
              </a:spcAft>
              <a:defRPr>
                <a:solidFill>
                  <a:schemeClr val="tx1"/>
                </a:solidFill>
                <a:latin typeface="Verdana" pitchFamily="34" charset="0"/>
              </a:defRPr>
            </a:lvl6pPr>
            <a:lvl7pPr marL="914400" algn="l" rtl="0" eaLnBrk="0" fontAlgn="base" hangingPunct="0">
              <a:spcBef>
                <a:spcPct val="0"/>
              </a:spcBef>
              <a:spcAft>
                <a:spcPct val="0"/>
              </a:spcAft>
              <a:defRPr>
                <a:solidFill>
                  <a:schemeClr val="tx1"/>
                </a:solidFill>
                <a:latin typeface="Verdana" pitchFamily="34" charset="0"/>
              </a:defRPr>
            </a:lvl7pPr>
            <a:lvl8pPr marL="1371600" algn="l" rtl="0" eaLnBrk="0" fontAlgn="base" hangingPunct="0">
              <a:spcBef>
                <a:spcPct val="0"/>
              </a:spcBef>
              <a:spcAft>
                <a:spcPct val="0"/>
              </a:spcAft>
              <a:defRPr>
                <a:solidFill>
                  <a:schemeClr val="tx1"/>
                </a:solidFill>
                <a:latin typeface="Verdana" pitchFamily="34" charset="0"/>
              </a:defRPr>
            </a:lvl8pPr>
            <a:lvl9pPr marL="1828800" algn="l" rtl="0" eaLnBrk="0" fontAlgn="base" hangingPunct="0">
              <a:spcBef>
                <a:spcPct val="0"/>
              </a:spcBef>
              <a:spcAft>
                <a:spcPct val="0"/>
              </a:spcAft>
              <a:defRPr>
                <a:solidFill>
                  <a:schemeClr val="tx1"/>
                </a:solidFill>
                <a:latin typeface="Verdana" pitchFamily="34" charset="0"/>
              </a:defRPr>
            </a:lvl9pPr>
          </a:lstStyle>
          <a:p>
            <a:pPr marL="44100" eaLnBrk="1" hangingPunct="1">
              <a:spcBef>
                <a:spcPct val="50000"/>
              </a:spcBef>
              <a:defRPr/>
            </a:pPr>
            <a:r>
              <a:rPr lang="de-DE" altLang="de-DE" sz="1800" kern="0" dirty="0">
                <a:solidFill>
                  <a:srgbClr val="00B0F0"/>
                </a:solidFill>
                <a:latin typeface="Century Gothic" panose="020B0502020202020204" pitchFamily="34" charset="0"/>
              </a:rPr>
              <a:t>Raum für Notizen</a:t>
            </a:r>
          </a:p>
        </p:txBody>
      </p:sp>
      <p:sp>
        <p:nvSpPr>
          <p:cNvPr id="685060" name="Rechteck 1">
            <a:extLst>
              <a:ext uri="{FF2B5EF4-FFF2-40B4-BE49-F238E27FC236}">
                <a16:creationId xmlns:a16="http://schemas.microsoft.com/office/drawing/2014/main" id="{A74FACCE-01B7-43B9-835B-29F21DFA19D3}"/>
              </a:ext>
            </a:extLst>
          </p:cNvPr>
          <p:cNvSpPr>
            <a:spLocks noChangeArrowheads="1"/>
          </p:cNvSpPr>
          <p:nvPr/>
        </p:nvSpPr>
        <p:spPr bwMode="auto">
          <a:xfrm>
            <a:off x="1055689" y="1090800"/>
            <a:ext cx="9036000" cy="5003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eaLnBrk="1" hangingPunct="1"/>
            <a:endParaRPr lang="de-DE" altLang="de-DE" sz="1800">
              <a:solidFill>
                <a:srgbClr val="000000"/>
              </a:solidFill>
              <a:latin typeface="Arial" panose="020B0604020202020204" pitchFamily="34" charset="0"/>
            </a:endParaRPr>
          </a:p>
        </p:txBody>
      </p:sp>
      <p:sp>
        <p:nvSpPr>
          <p:cNvPr id="10" name="Textfeld 1">
            <a:extLst>
              <a:ext uri="{FF2B5EF4-FFF2-40B4-BE49-F238E27FC236}">
                <a16:creationId xmlns:a16="http://schemas.microsoft.com/office/drawing/2014/main" id="{12D091CF-AE3C-4667-9A64-7408E6769B29}"/>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5: Die Grundlagen des prozessbezogenen IKS</a:t>
            </a:r>
          </a:p>
        </p:txBody>
      </p:sp>
    </p:spTree>
    <p:extLst>
      <p:ext uri="{BB962C8B-B14F-4D97-AF65-F5344CB8AC3E}">
        <p14:creationId xmlns:p14="http://schemas.microsoft.com/office/powerpoint/2010/main" val="3184620812"/>
      </p:ext>
    </p:extLst>
  </p:cSld>
  <p:clrMapOvr>
    <a:masterClrMapping/>
  </p:clrMapOvr>
  <p:transition spd="slow"/>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feld 4">
            <a:extLst>
              <a:ext uri="{FF2B5EF4-FFF2-40B4-BE49-F238E27FC236}">
                <a16:creationId xmlns:a16="http://schemas.microsoft.com/office/drawing/2014/main" id="{27192BAF-6013-4987-96C8-F12374552BC9}"/>
              </a:ext>
            </a:extLst>
          </p:cNvPr>
          <p:cNvSpPr txBox="1">
            <a:spLocks noChangeArrowheads="1"/>
          </p:cNvSpPr>
          <p:nvPr/>
        </p:nvSpPr>
        <p:spPr bwMode="auto">
          <a:xfrm>
            <a:off x="363538" y="180975"/>
            <a:ext cx="9721850" cy="34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2731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r>
              <a:rPr lang="de-DE" altLang="de-DE" sz="1600" dirty="0">
                <a:solidFill>
                  <a:srgbClr val="000000"/>
                </a:solidFill>
                <a:latin typeface="Century Gothic" panose="020B0502020202020204" pitchFamily="34" charset="0"/>
              </a:rPr>
              <a:t>Themenbereich 5: Die Grundlagen des prozessbezogenen IKS</a:t>
            </a:r>
          </a:p>
        </p:txBody>
      </p:sp>
      <p:pic>
        <p:nvPicPr>
          <p:cNvPr id="7" name="Grafik 6">
            <a:extLst>
              <a:ext uri="{FF2B5EF4-FFF2-40B4-BE49-F238E27FC236}">
                <a16:creationId xmlns:a16="http://schemas.microsoft.com/office/drawing/2014/main" id="{40061636-ECAB-42C0-9CD8-E59C523E259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Layer>
                </a14:imgProps>
              </a:ext>
              <a:ext uri="{28A0092B-C50C-407E-A947-70E740481C1C}">
                <a14:useLocalDpi xmlns:a14="http://schemas.microsoft.com/office/drawing/2010/main" val="0"/>
              </a:ext>
            </a:extLst>
          </a:blip>
          <a:srcRect l="17889" r="3826"/>
          <a:stretch/>
        </p:blipFill>
        <p:spPr>
          <a:xfrm>
            <a:off x="479376" y="692696"/>
            <a:ext cx="9649072" cy="5544616"/>
          </a:xfrm>
          <a:prstGeom prst="rect">
            <a:avLst/>
          </a:prstGeom>
          <a:blipFill dpi="0" rotWithShape="1">
            <a:blip r:embed="rId5">
              <a:alphaModFix amt="17000"/>
            </a:blip>
            <a:srcRect/>
            <a:tile tx="0" ty="0" sx="100000" sy="100000" flip="none" algn="tl"/>
          </a:blipFill>
          <a:effectLst>
            <a:outerShdw blurRad="50800" dist="50800" dir="5400000" algn="ctr" rotWithShape="0">
              <a:srgbClr val="000000">
                <a:alpha val="14000"/>
              </a:srgbClr>
            </a:outerShdw>
          </a:effectLst>
        </p:spPr>
      </p:pic>
      <p:sp>
        <p:nvSpPr>
          <p:cNvPr id="10" name="Rectangle 2">
            <a:extLst>
              <a:ext uri="{FF2B5EF4-FFF2-40B4-BE49-F238E27FC236}">
                <a16:creationId xmlns:a16="http://schemas.microsoft.com/office/drawing/2014/main" id="{A66F7D00-EF3D-4828-B626-59374BA9DD97}"/>
              </a:ext>
            </a:extLst>
          </p:cNvPr>
          <p:cNvSpPr txBox="1">
            <a:spLocks/>
          </p:cNvSpPr>
          <p:nvPr/>
        </p:nvSpPr>
        <p:spPr bwMode="auto">
          <a:xfrm>
            <a:off x="1199456" y="1916832"/>
            <a:ext cx="8136904" cy="3168352"/>
          </a:xfrm>
          <a:prstGeom prst="rect">
            <a:avLst/>
          </a:prstGeom>
          <a:solidFill>
            <a:schemeClr val="bg1">
              <a:alpha val="85000"/>
            </a:schemeClr>
          </a:solidFill>
          <a:ln>
            <a:solidFill>
              <a:schemeClr val="tx1"/>
            </a:solidFill>
          </a:ln>
          <a:extLst/>
        </p:spPr>
        <p:style>
          <a:lnRef idx="1">
            <a:schemeClr val="accent6"/>
          </a:lnRef>
          <a:fillRef idx="2">
            <a:schemeClr val="accent6"/>
          </a:fillRef>
          <a:effectRef idx="1">
            <a:schemeClr val="accent6"/>
          </a:effectRef>
          <a:fontRef idx="minor">
            <a:schemeClr val="dk1"/>
          </a:fontRef>
        </p:style>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algn="ctr" defTabSz="900113">
              <a:lnSpc>
                <a:spcPts val="4000"/>
              </a:lnSpc>
              <a:spcBef>
                <a:spcPts val="600"/>
              </a:spcBef>
              <a:spcAft>
                <a:spcPts val="1200"/>
              </a:spcAft>
            </a:pPr>
            <a:r>
              <a:rPr lang="de-DE" altLang="de-DE" sz="2600" b="1" dirty="0">
                <a:latin typeface="Century Gothic" panose="020B0502020202020204" pitchFamily="34" charset="0"/>
              </a:rPr>
              <a:t>Soweit meine Ausführungen, </a:t>
            </a:r>
            <a:br>
              <a:rPr lang="de-DE" altLang="de-DE" sz="2600" b="1" dirty="0">
                <a:latin typeface="Century Gothic" panose="020B0502020202020204" pitchFamily="34" charset="0"/>
              </a:rPr>
            </a:br>
            <a:r>
              <a:rPr lang="de-DE" altLang="de-DE" sz="2600" b="1" dirty="0">
                <a:latin typeface="Century Gothic" panose="020B0502020202020204" pitchFamily="34" charset="0"/>
              </a:rPr>
              <a:t>praktischen Erfahrungen und fachlichen</a:t>
            </a:r>
            <a:br>
              <a:rPr lang="de-DE" altLang="de-DE" sz="2600" b="1" dirty="0">
                <a:latin typeface="Century Gothic" panose="020B0502020202020204" pitchFamily="34" charset="0"/>
              </a:rPr>
            </a:br>
            <a:r>
              <a:rPr lang="de-DE" altLang="de-DE" sz="2600" b="1" dirty="0">
                <a:latin typeface="Century Gothic" panose="020B0502020202020204" pitchFamily="34" charset="0"/>
              </a:rPr>
              <a:t>Hinweise zu diesem Thema.</a:t>
            </a:r>
          </a:p>
          <a:p>
            <a:pPr algn="ctr" defTabSz="900113">
              <a:lnSpc>
                <a:spcPts val="4000"/>
              </a:lnSpc>
              <a:spcBef>
                <a:spcPts val="600"/>
              </a:spcBef>
              <a:spcAft>
                <a:spcPts val="1200"/>
              </a:spcAft>
            </a:pPr>
            <a:r>
              <a:rPr lang="de-DE" altLang="de-DE" sz="2600" b="1" dirty="0">
                <a:latin typeface="Century Gothic" panose="020B0502020202020204" pitchFamily="34" charset="0"/>
              </a:rPr>
              <a:t>Vielen Dank für Ihre Aufmerksamkeit!</a:t>
            </a:r>
          </a:p>
        </p:txBody>
      </p:sp>
    </p:spTree>
    <p:extLst>
      <p:ext uri="{BB962C8B-B14F-4D97-AF65-F5344CB8AC3E}">
        <p14:creationId xmlns:p14="http://schemas.microsoft.com/office/powerpoint/2010/main" val="3606493203"/>
      </p:ext>
    </p:extLst>
  </p:cSld>
  <p:clrMapOvr>
    <a:masterClrMapping/>
  </p:clrMapOvr>
  <p:transition spd="slow"/>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2" name="Rectangle 4">
            <a:extLst>
              <a:ext uri="{FF2B5EF4-FFF2-40B4-BE49-F238E27FC236}">
                <a16:creationId xmlns:a16="http://schemas.microsoft.com/office/drawing/2014/main" id="{87E9F07B-2FD9-4334-9471-F3C589494C78}"/>
              </a:ext>
            </a:extLst>
          </p:cNvPr>
          <p:cNvSpPr>
            <a:spLocks noGrp="1"/>
          </p:cNvSpPr>
          <p:nvPr>
            <p:ph type="ctrTitle" idx="4294967295"/>
          </p:nvPr>
        </p:nvSpPr>
        <p:spPr bwMode="auto">
          <a:xfrm>
            <a:off x="0" y="2997200"/>
            <a:ext cx="12192000" cy="129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spcBef>
                <a:spcPct val="0"/>
              </a:spcBef>
            </a:pPr>
            <a:r>
              <a:rPr lang="de-DE" altLang="de-DE" sz="2800" b="1" dirty="0">
                <a:latin typeface="Century Gothic" panose="020B0502020202020204" pitchFamily="34" charset="0"/>
              </a:rPr>
              <a:t>Themenbereich 6:</a:t>
            </a:r>
            <a:br>
              <a:rPr lang="de-DE" altLang="de-DE" sz="2800" b="1" dirty="0">
                <a:latin typeface="Century Gothic" panose="020B0502020202020204" pitchFamily="34" charset="0"/>
              </a:rPr>
            </a:br>
            <a:r>
              <a:rPr lang="de-DE" altLang="de-DE" sz="2800" b="1" dirty="0">
                <a:latin typeface="Century Gothic" panose="020B0502020202020204" pitchFamily="34" charset="0"/>
              </a:rPr>
              <a:t>Zulässige Erleichterungen bei der Prüfung von KMU</a:t>
            </a:r>
          </a:p>
        </p:txBody>
      </p:sp>
      <p:sp>
        <p:nvSpPr>
          <p:cNvPr id="6" name="Rectangle 2">
            <a:extLst>
              <a:ext uri="{FF2B5EF4-FFF2-40B4-BE49-F238E27FC236}">
                <a16:creationId xmlns:a16="http://schemas.microsoft.com/office/drawing/2014/main" id="{4FC26EE3-3BB8-4D8B-88C2-0379227DADE3}"/>
              </a:ext>
            </a:extLst>
          </p:cNvPr>
          <p:cNvSpPr txBox="1">
            <a:spLocks/>
          </p:cNvSpPr>
          <p:nvPr/>
        </p:nvSpPr>
        <p:spPr bwMode="auto">
          <a:xfrm>
            <a:off x="3143672" y="3979898"/>
            <a:ext cx="7344816" cy="40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eaLnBrk="0" fontAlgn="base" hangingPunct="0">
              <a:spcBef>
                <a:spcPct val="0"/>
              </a:spcBef>
              <a:spcAft>
                <a:spcPct val="0"/>
              </a:spcAft>
              <a:defRPr>
                <a:solidFill>
                  <a:schemeClr val="tx1"/>
                </a:solidFill>
                <a:latin typeface="Verdana" pitchFamily="34" charset="0"/>
              </a:defRPr>
            </a:lvl6pPr>
            <a:lvl7pPr marL="914400" algn="l" rtl="0" eaLnBrk="0" fontAlgn="base" hangingPunct="0">
              <a:spcBef>
                <a:spcPct val="0"/>
              </a:spcBef>
              <a:spcAft>
                <a:spcPct val="0"/>
              </a:spcAft>
              <a:defRPr>
                <a:solidFill>
                  <a:schemeClr val="tx1"/>
                </a:solidFill>
                <a:latin typeface="Verdana" pitchFamily="34" charset="0"/>
              </a:defRPr>
            </a:lvl7pPr>
            <a:lvl8pPr marL="1371600" algn="l" rtl="0" eaLnBrk="0" fontAlgn="base" hangingPunct="0">
              <a:spcBef>
                <a:spcPct val="0"/>
              </a:spcBef>
              <a:spcAft>
                <a:spcPct val="0"/>
              </a:spcAft>
              <a:defRPr>
                <a:solidFill>
                  <a:schemeClr val="tx1"/>
                </a:solidFill>
                <a:latin typeface="Verdana" pitchFamily="34" charset="0"/>
              </a:defRPr>
            </a:lvl8pPr>
            <a:lvl9pPr marL="1828800" algn="l" rtl="0" eaLnBrk="0" fontAlgn="base" hangingPunct="0">
              <a:spcBef>
                <a:spcPct val="0"/>
              </a:spcBef>
              <a:spcAft>
                <a:spcPct val="0"/>
              </a:spcAft>
              <a:defRPr>
                <a:solidFill>
                  <a:schemeClr val="tx1"/>
                </a:solidFill>
                <a:latin typeface="Verdana" pitchFamily="34" charset="0"/>
              </a:defRPr>
            </a:lvl9pPr>
          </a:lstStyle>
          <a:p>
            <a:pPr marL="1704975" indent="-266700">
              <a:buClr>
                <a:schemeClr val="tx1"/>
              </a:buClr>
              <a:buFont typeface="Wingdings 3" panose="05040102010807070707" pitchFamily="18" charset="2"/>
              <a:buChar char="}"/>
            </a:pPr>
            <a:r>
              <a:rPr lang="de-DE" altLang="de-DE" sz="1800" b="1" kern="0" dirty="0">
                <a:solidFill>
                  <a:srgbClr val="00B0F0"/>
                </a:solidFill>
                <a:latin typeface="Century Gothic" panose="020B0502020202020204" pitchFamily="34" charset="0"/>
              </a:rPr>
              <a:t>IDW PS KMU 1-9 </a:t>
            </a:r>
            <a:r>
              <a:rPr lang="de-DE" altLang="de-DE" sz="1800" b="1" kern="0" dirty="0">
                <a:latin typeface="Century Gothic" panose="020B0502020202020204" pitchFamily="34" charset="0"/>
              </a:rPr>
              <a:t>(09.2022)</a:t>
            </a:r>
          </a:p>
        </p:txBody>
      </p:sp>
    </p:spTree>
  </p:cSld>
  <p:clrMapOvr>
    <a:masterClrMapping/>
  </p:clrMapOvr>
  <p:transition spd="slow"/>
</p:sld>
</file>

<file path=ppt/slides/slide2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7875" name="Rectangle 1027">
            <a:extLst>
              <a:ext uri="{FF2B5EF4-FFF2-40B4-BE49-F238E27FC236}">
                <a16:creationId xmlns:a16="http://schemas.microsoft.com/office/drawing/2014/main" id="{67E15DA3-6E14-408A-ACD1-CA6487C3B9B8}"/>
              </a:ext>
            </a:extLst>
          </p:cNvPr>
          <p:cNvSpPr>
            <a:spLocks noGrp="1" noChangeArrowheads="1"/>
          </p:cNvSpPr>
          <p:nvPr>
            <p:ph idx="4294967295"/>
          </p:nvPr>
        </p:nvSpPr>
        <p:spPr>
          <a:xfrm>
            <a:off x="1054800" y="1080000"/>
            <a:ext cx="10801350" cy="5373657"/>
          </a:xfrm>
        </p:spPr>
        <p:txBody>
          <a:bodyPr lIns="0" tIns="0" rIns="0" bIns="0"/>
          <a:lstStyle/>
          <a:p>
            <a:pPr marL="0" lvl="1" indent="0" defTabSz="809625" eaLnBrk="1" hangingPunct="1">
              <a:spcBef>
                <a:spcPts val="600"/>
              </a:spcBef>
              <a:spcAft>
                <a:spcPts val="600"/>
              </a:spcAft>
              <a:buClr>
                <a:srgbClr val="000000"/>
              </a:buClr>
              <a:buFont typeface="Verdana" panose="020B0604030504040204" pitchFamily="34" charset="0"/>
              <a:buNone/>
              <a:tabLst>
                <a:tab pos="361950" algn="l"/>
              </a:tabLst>
              <a:defRPr/>
            </a:pPr>
            <a:r>
              <a:rPr lang="de-DE" altLang="de-DE" sz="1600" b="1" dirty="0">
                <a:solidFill>
                  <a:srgbClr val="000000"/>
                </a:solidFill>
                <a:latin typeface="Century Gothic" panose="020B0502020202020204" pitchFamily="34" charset="0"/>
              </a:rPr>
              <a:t>Gliederung </a:t>
            </a:r>
          </a:p>
          <a:p>
            <a:pPr marL="0" lvl="1" indent="0" defTabSz="809625" eaLnBrk="1" hangingPunct="1">
              <a:spcBef>
                <a:spcPts val="600"/>
              </a:spcBef>
              <a:spcAft>
                <a:spcPts val="600"/>
              </a:spcAft>
              <a:buClr>
                <a:srgbClr val="000000"/>
              </a:buClr>
              <a:buFont typeface="Verdana" panose="020B0604030504040204" pitchFamily="34" charset="0"/>
              <a:buNone/>
              <a:tabLst>
                <a:tab pos="542925" algn="l"/>
              </a:tabLst>
              <a:defRPr/>
            </a:pPr>
            <a:r>
              <a:rPr lang="de-DE" altLang="de-DE" sz="1600" b="1" kern="1200" dirty="0">
                <a:solidFill>
                  <a:srgbClr val="000000"/>
                </a:solidFill>
                <a:latin typeface="Century Gothic" pitchFamily="34" charset="0"/>
                <a:ea typeface="+mn-ea"/>
                <a:cs typeface="Arial" pitchFamily="34" charset="0"/>
              </a:rPr>
              <a:t>6.1	Verankerung der Skalierung einer Abschlussprüfung im Berufsrecht</a:t>
            </a:r>
          </a:p>
          <a:p>
            <a:pPr marL="0" lvl="1" indent="0" defTabSz="809625" eaLnBrk="1" hangingPunct="1">
              <a:spcBef>
                <a:spcPts val="600"/>
              </a:spcBef>
              <a:spcAft>
                <a:spcPts val="600"/>
              </a:spcAft>
              <a:buClr>
                <a:srgbClr val="000000"/>
              </a:buClr>
              <a:buFont typeface="Verdana" panose="020B0604030504040204" pitchFamily="34" charset="0"/>
              <a:buNone/>
              <a:tabLst>
                <a:tab pos="542925" algn="l"/>
              </a:tabLst>
              <a:defRPr/>
            </a:pPr>
            <a:r>
              <a:rPr lang="de-DE" altLang="de-DE" sz="1600" b="1" kern="1200" dirty="0">
                <a:solidFill>
                  <a:srgbClr val="000000"/>
                </a:solidFill>
                <a:latin typeface="Century Gothic" pitchFamily="34" charset="0"/>
                <a:ea typeface="+mn-ea"/>
                <a:cs typeface="Arial" pitchFamily="34" charset="0"/>
              </a:rPr>
              <a:t>6.2	Begriffsbestimmung kleine und mittelgroße Unternehmen (= KMU)</a:t>
            </a:r>
          </a:p>
          <a:p>
            <a:pPr marL="0" lvl="1" indent="0" defTabSz="809625" eaLnBrk="1" hangingPunct="1">
              <a:spcBef>
                <a:spcPts val="600"/>
              </a:spcBef>
              <a:spcAft>
                <a:spcPts val="600"/>
              </a:spcAft>
              <a:buClr>
                <a:srgbClr val="000000"/>
              </a:buClr>
              <a:buFont typeface="Verdana" panose="020B0604030504040204" pitchFamily="34" charset="0"/>
              <a:buNone/>
              <a:tabLst>
                <a:tab pos="542925" algn="l"/>
              </a:tabLst>
              <a:defRPr/>
            </a:pPr>
            <a:r>
              <a:rPr lang="de-DE" altLang="de-DE" sz="1600" b="1" kern="1200" dirty="0">
                <a:solidFill>
                  <a:srgbClr val="000000"/>
                </a:solidFill>
                <a:latin typeface="Century Gothic" pitchFamily="34" charset="0"/>
                <a:ea typeface="+mn-ea"/>
                <a:cs typeface="Arial" pitchFamily="34" charset="0"/>
              </a:rPr>
              <a:t>6.3	Prüfungsplanung – Besonderheiten bei KMU</a:t>
            </a:r>
          </a:p>
          <a:p>
            <a:pPr marL="0" lvl="1" indent="0" defTabSz="809625" eaLnBrk="1" hangingPunct="1">
              <a:spcBef>
                <a:spcPts val="600"/>
              </a:spcBef>
              <a:spcAft>
                <a:spcPts val="600"/>
              </a:spcAft>
              <a:buClr>
                <a:srgbClr val="000000"/>
              </a:buClr>
              <a:buFont typeface="Verdana" panose="020B0604030504040204" pitchFamily="34" charset="0"/>
              <a:buNone/>
              <a:tabLst>
                <a:tab pos="542925" algn="l"/>
              </a:tabLst>
              <a:defRPr/>
            </a:pPr>
            <a:r>
              <a:rPr lang="de-DE" altLang="de-DE" sz="1600" b="1" kern="1200" dirty="0">
                <a:solidFill>
                  <a:srgbClr val="000000"/>
                </a:solidFill>
                <a:latin typeface="Century Gothic" pitchFamily="34" charset="0"/>
                <a:ea typeface="+mn-ea"/>
                <a:cs typeface="Arial" pitchFamily="34" charset="0"/>
              </a:rPr>
              <a:t>6.4	Aufbau und Funktionsweise der neuen GOA KMU (IDW PS KMU 1-9)</a:t>
            </a:r>
            <a:endParaRPr lang="de-DE" altLang="de-DE" sz="1600" b="1" kern="1200" dirty="0">
              <a:solidFill>
                <a:srgbClr val="000000"/>
              </a:solidFill>
              <a:highlight>
                <a:srgbClr val="FFFF00"/>
              </a:highlight>
              <a:latin typeface="Century Gothic" pitchFamily="34" charset="0"/>
              <a:ea typeface="+mn-ea"/>
              <a:cs typeface="Arial" pitchFamily="34" charset="0"/>
            </a:endParaRPr>
          </a:p>
          <a:p>
            <a:pPr marL="0" lvl="1" indent="0" defTabSz="809625" eaLnBrk="1" hangingPunct="1">
              <a:spcBef>
                <a:spcPts val="600"/>
              </a:spcBef>
              <a:spcAft>
                <a:spcPts val="600"/>
              </a:spcAft>
              <a:buClr>
                <a:srgbClr val="000000"/>
              </a:buClr>
              <a:buNone/>
              <a:tabLst>
                <a:tab pos="542925" algn="l"/>
              </a:tabLst>
              <a:defRPr/>
            </a:pPr>
            <a:r>
              <a:rPr lang="de-DE" altLang="de-DE" sz="1600" b="1" kern="1200" dirty="0">
                <a:solidFill>
                  <a:srgbClr val="000000"/>
                </a:solidFill>
                <a:latin typeface="Century Gothic" pitchFamily="34" charset="0"/>
                <a:ea typeface="+mn-ea"/>
                <a:cs typeface="Arial" pitchFamily="34" charset="0"/>
              </a:rPr>
              <a:t>6.5	</a:t>
            </a:r>
            <a:r>
              <a:rPr lang="de-DE" altLang="de-DE" sz="1600" b="1" kern="1200" dirty="0">
                <a:solidFill>
                  <a:srgbClr val="000000"/>
                </a:solidFill>
                <a:latin typeface="Century Gothic" pitchFamily="34" charset="0"/>
                <a:cs typeface="Arial" pitchFamily="34" charset="0"/>
              </a:rPr>
              <a:t>Typisierung eines </a:t>
            </a:r>
            <a:r>
              <a:rPr lang="de-DE" altLang="de-DE" sz="1600" b="1" kern="1200" dirty="0" err="1">
                <a:solidFill>
                  <a:srgbClr val="000000"/>
                </a:solidFill>
                <a:latin typeface="Century Gothic" pitchFamily="34" charset="0"/>
                <a:cs typeface="Arial" pitchFamily="34" charset="0"/>
              </a:rPr>
              <a:t>KMU‘s</a:t>
            </a:r>
            <a:r>
              <a:rPr lang="de-DE" altLang="de-DE" sz="1600" b="1" kern="1200" dirty="0">
                <a:solidFill>
                  <a:srgbClr val="000000"/>
                </a:solidFill>
                <a:latin typeface="Century Gothic" pitchFamily="34" charset="0"/>
                <a:cs typeface="Arial" pitchFamily="34" charset="0"/>
              </a:rPr>
              <a:t> nach IDW PS KMU (09.2022)</a:t>
            </a:r>
          </a:p>
          <a:p>
            <a:pPr marL="0" lvl="1" indent="0" defTabSz="809625" eaLnBrk="1" hangingPunct="1">
              <a:spcBef>
                <a:spcPts val="600"/>
              </a:spcBef>
              <a:spcAft>
                <a:spcPts val="600"/>
              </a:spcAft>
              <a:buClr>
                <a:srgbClr val="000000"/>
              </a:buClr>
              <a:buNone/>
              <a:tabLst>
                <a:tab pos="542925" algn="l"/>
              </a:tabLst>
              <a:defRPr/>
            </a:pPr>
            <a:r>
              <a:rPr lang="de-DE" altLang="de-DE" sz="1600" b="1" kern="1200" dirty="0">
                <a:solidFill>
                  <a:srgbClr val="000000"/>
                </a:solidFill>
                <a:latin typeface="Century Gothic" pitchFamily="34" charset="0"/>
                <a:ea typeface="+mn-ea"/>
                <a:cs typeface="Arial" pitchFamily="34" charset="0"/>
              </a:rPr>
              <a:t>6.6	</a:t>
            </a:r>
            <a:r>
              <a:rPr lang="de-DE" altLang="de-DE" sz="1600" b="1" kern="1200" dirty="0">
                <a:solidFill>
                  <a:srgbClr val="000000"/>
                </a:solidFill>
                <a:latin typeface="Century Gothic" pitchFamily="34" charset="0"/>
                <a:cs typeface="Arial" pitchFamily="34" charset="0"/>
              </a:rPr>
              <a:t>Gliederung und Inhalte (IDW PS KMU 1-9 (09.2022))</a:t>
            </a:r>
          </a:p>
          <a:p>
            <a:pPr marL="0" lvl="1" indent="0" defTabSz="809625" eaLnBrk="1" hangingPunct="1">
              <a:spcBef>
                <a:spcPts val="600"/>
              </a:spcBef>
              <a:spcAft>
                <a:spcPts val="600"/>
              </a:spcAft>
              <a:buClr>
                <a:srgbClr val="000000"/>
              </a:buClr>
              <a:buNone/>
              <a:tabLst>
                <a:tab pos="542925" algn="l"/>
              </a:tabLst>
              <a:defRPr/>
            </a:pPr>
            <a:r>
              <a:rPr lang="de-DE" altLang="de-DE" sz="1600" b="1" kern="1200" dirty="0">
                <a:solidFill>
                  <a:srgbClr val="000000"/>
                </a:solidFill>
                <a:latin typeface="Century Gothic" pitchFamily="34" charset="0"/>
                <a:ea typeface="+mn-ea"/>
                <a:cs typeface="Arial" pitchFamily="34" charset="0"/>
              </a:rPr>
              <a:t>6.7	</a:t>
            </a:r>
            <a:r>
              <a:rPr lang="de-DE" altLang="de-DE" sz="1600" b="1" kern="1200" dirty="0">
                <a:solidFill>
                  <a:srgbClr val="000000"/>
                </a:solidFill>
                <a:latin typeface="Century Gothic" pitchFamily="34" charset="0"/>
                <a:cs typeface="Arial" pitchFamily="34" charset="0"/>
              </a:rPr>
              <a:t>Faktische Ausweitung des Anwendungsbereichs der IDW PS KMU – Standards (IDW PS KMU 9)</a:t>
            </a:r>
            <a:endParaRPr lang="de-DE" altLang="de-DE" sz="1600" b="1" kern="1200" dirty="0">
              <a:solidFill>
                <a:srgbClr val="000000"/>
              </a:solidFill>
              <a:latin typeface="Century Gothic" pitchFamily="34" charset="0"/>
              <a:ea typeface="+mn-ea"/>
              <a:cs typeface="Arial" pitchFamily="34" charset="0"/>
            </a:endParaRPr>
          </a:p>
          <a:p>
            <a:pPr marL="0" lvl="1" indent="0" defTabSz="809625" eaLnBrk="1" hangingPunct="1">
              <a:spcBef>
                <a:spcPts val="600"/>
              </a:spcBef>
              <a:spcAft>
                <a:spcPts val="600"/>
              </a:spcAft>
              <a:buClr>
                <a:srgbClr val="000000"/>
              </a:buClr>
              <a:buNone/>
              <a:tabLst>
                <a:tab pos="542925" algn="l"/>
              </a:tabLst>
              <a:defRPr/>
            </a:pPr>
            <a:r>
              <a:rPr lang="de-DE" altLang="de-DE" sz="1600" b="1" kern="1200" dirty="0">
                <a:solidFill>
                  <a:srgbClr val="000000"/>
                </a:solidFill>
                <a:latin typeface="Century Gothic" pitchFamily="34" charset="0"/>
                <a:ea typeface="+mn-ea"/>
                <a:cs typeface="Arial" pitchFamily="34" charset="0"/>
              </a:rPr>
              <a:t>6.8	Internes Kontrollsystem – Besonderheiten bei </a:t>
            </a:r>
            <a:r>
              <a:rPr lang="de-DE" altLang="de-DE" sz="1600" b="1" kern="1200" dirty="0" err="1">
                <a:solidFill>
                  <a:srgbClr val="000000"/>
                </a:solidFill>
                <a:latin typeface="Century Gothic" pitchFamily="34" charset="0"/>
                <a:ea typeface="+mn-ea"/>
                <a:cs typeface="Arial" pitchFamily="34" charset="0"/>
              </a:rPr>
              <a:t>KMU‘s</a:t>
            </a:r>
            <a:endParaRPr lang="de-DE" altLang="de-DE" sz="1600" b="1" kern="1200" dirty="0">
              <a:solidFill>
                <a:srgbClr val="000000"/>
              </a:solidFill>
              <a:latin typeface="Century Gothic" pitchFamily="34" charset="0"/>
              <a:ea typeface="+mn-ea"/>
              <a:cs typeface="Arial" pitchFamily="34" charset="0"/>
            </a:endParaRPr>
          </a:p>
          <a:p>
            <a:pPr marL="0" lvl="1" indent="0" defTabSz="809625" eaLnBrk="1" hangingPunct="1">
              <a:spcBef>
                <a:spcPts val="600"/>
              </a:spcBef>
              <a:spcAft>
                <a:spcPts val="600"/>
              </a:spcAft>
              <a:buClr>
                <a:srgbClr val="000000"/>
              </a:buClr>
              <a:buNone/>
              <a:tabLst>
                <a:tab pos="542925" algn="l"/>
              </a:tabLst>
              <a:defRPr/>
            </a:pPr>
            <a:r>
              <a:rPr lang="de-DE" altLang="de-DE" sz="1600" b="1" kern="1200" dirty="0">
                <a:solidFill>
                  <a:srgbClr val="000000"/>
                </a:solidFill>
                <a:latin typeface="Century Gothic" pitchFamily="34" charset="0"/>
                <a:ea typeface="+mn-ea"/>
                <a:cs typeface="Arial" pitchFamily="34" charset="0"/>
              </a:rPr>
              <a:t>6.9	IT-Systemprüfung – Besonderheiten bei KMU</a:t>
            </a:r>
          </a:p>
          <a:p>
            <a:pPr marL="0" lvl="1" indent="0" defTabSz="809625" eaLnBrk="1" hangingPunct="1">
              <a:spcBef>
                <a:spcPts val="600"/>
              </a:spcBef>
              <a:spcAft>
                <a:spcPts val="600"/>
              </a:spcAft>
              <a:buClr>
                <a:srgbClr val="000000"/>
              </a:buClr>
              <a:buNone/>
              <a:tabLst>
                <a:tab pos="542925" algn="l"/>
              </a:tabLst>
              <a:defRPr/>
            </a:pPr>
            <a:r>
              <a:rPr lang="de-DE" altLang="de-DE" sz="1600" b="1" kern="1200" dirty="0">
                <a:solidFill>
                  <a:srgbClr val="000000"/>
                </a:solidFill>
                <a:latin typeface="Century Gothic" pitchFamily="34" charset="0"/>
                <a:ea typeface="+mn-ea"/>
                <a:cs typeface="Arial" pitchFamily="34" charset="0"/>
              </a:rPr>
              <a:t>6.10	Aussagebezogene Prüfungshandlungen – Besonderheiten bei KMU</a:t>
            </a:r>
            <a:endParaRPr lang="de-DE" altLang="de-DE" sz="1800" dirty="0">
              <a:latin typeface="Century Gothic" panose="020B0502020202020204" pitchFamily="34" charset="0"/>
            </a:endParaRPr>
          </a:p>
          <a:p>
            <a:pPr defTabSz="809625" eaLnBrk="1" hangingPunct="1">
              <a:spcBef>
                <a:spcPts val="600"/>
              </a:spcBef>
              <a:spcAft>
                <a:spcPts val="600"/>
              </a:spcAft>
              <a:buFont typeface="Arial" panose="020B0604020202020204" pitchFamily="34" charset="0"/>
              <a:buChar char="•"/>
              <a:tabLst>
                <a:tab pos="536575" algn="l"/>
              </a:tabLst>
              <a:defRPr/>
            </a:pPr>
            <a:endParaRPr lang="de-DE" altLang="de-DE" sz="1800" dirty="0">
              <a:latin typeface="Century Gothic" panose="020B0502020202020204" pitchFamily="34" charset="0"/>
            </a:endParaRPr>
          </a:p>
          <a:p>
            <a:pPr defTabSz="809625" eaLnBrk="1" hangingPunct="1">
              <a:spcBef>
                <a:spcPts val="600"/>
              </a:spcBef>
              <a:spcAft>
                <a:spcPts val="600"/>
              </a:spcAft>
              <a:buFont typeface="Arial" panose="020B0604020202020204" pitchFamily="34" charset="0"/>
              <a:buChar char="•"/>
              <a:tabLst>
                <a:tab pos="536575" algn="l"/>
              </a:tabLst>
              <a:defRPr/>
            </a:pPr>
            <a:endParaRPr lang="de-DE" altLang="de-DE" sz="1800" dirty="0">
              <a:latin typeface="Century Gothic" panose="020B0502020202020204" pitchFamily="34" charset="0"/>
            </a:endParaRPr>
          </a:p>
        </p:txBody>
      </p:sp>
      <p:sp>
        <p:nvSpPr>
          <p:cNvPr id="467972" name="Textfeld 1">
            <a:extLst>
              <a:ext uri="{FF2B5EF4-FFF2-40B4-BE49-F238E27FC236}">
                <a16:creationId xmlns:a16="http://schemas.microsoft.com/office/drawing/2014/main" id="{4134C0AE-DF91-45A2-8783-83152A6556E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Tree>
  </p:cSld>
  <p:clrMapOvr>
    <a:masterClrMapping/>
  </p:clrMapOvr>
  <p:transition spd="slow"/>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8" name="Textfeld 1">
            <a:extLst>
              <a:ext uri="{FF2B5EF4-FFF2-40B4-BE49-F238E27FC236}">
                <a16:creationId xmlns:a16="http://schemas.microsoft.com/office/drawing/2014/main" id="{6F947DDB-6069-419A-AAF1-87BAD0CA3AA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6" name="Rectangle 2">
            <a:extLst>
              <a:ext uri="{FF2B5EF4-FFF2-40B4-BE49-F238E27FC236}">
                <a16:creationId xmlns:a16="http://schemas.microsoft.com/office/drawing/2014/main" id="{FE75FBC8-D8A1-450D-9742-C535D52ED12F}"/>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6.1	</a:t>
            </a:r>
            <a:r>
              <a:rPr lang="de-DE" sz="2800" dirty="0">
                <a:latin typeface="Century Gothic" panose="020B0502020202020204" pitchFamily="34" charset="0"/>
              </a:rPr>
              <a:t>Verankerung der Skalierung einer Abschlussprüfung im Berufsrecht</a:t>
            </a:r>
            <a:endParaRPr lang="de-DE" altLang="de-DE" sz="2800" dirty="0">
              <a:latin typeface="Century Gothic" panose="020B0502020202020204" pitchFamily="34" charset="0"/>
              <a:cs typeface="Arial" panose="020B0604020202020204" pitchFamily="34" charset="0"/>
            </a:endParaRPr>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3091" name="Rectangle 2">
            <a:extLst>
              <a:ext uri="{FF2B5EF4-FFF2-40B4-BE49-F238E27FC236}">
                <a16:creationId xmlns:a16="http://schemas.microsoft.com/office/drawing/2014/main" id="{A2EFF0DA-13B2-4D21-81F0-C719F12717F2}"/>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6.1 Verankerung der Skalierung einer Abschlussprüfung im Berufsrecht</a:t>
            </a:r>
          </a:p>
        </p:txBody>
      </p:sp>
      <p:sp>
        <p:nvSpPr>
          <p:cNvPr id="26" name="Rectangle 3">
            <a:extLst>
              <a:ext uri="{FF2B5EF4-FFF2-40B4-BE49-F238E27FC236}">
                <a16:creationId xmlns:a16="http://schemas.microsoft.com/office/drawing/2014/main" id="{2F79141A-F782-49DB-B99B-440730DDA11F}"/>
              </a:ext>
            </a:extLst>
          </p:cNvPr>
          <p:cNvSpPr>
            <a:spLocks noGrp="1" noChangeArrowheads="1"/>
          </p:cNvSpPr>
          <p:nvPr>
            <p:ph idx="4294967295"/>
          </p:nvPr>
        </p:nvSpPr>
        <p:spPr bwMode="auto">
          <a:xfrm>
            <a:off x="1054800" y="1418400"/>
            <a:ext cx="9145656" cy="2162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66700" indent="-266700">
              <a:buClr>
                <a:schemeClr val="tx1"/>
              </a:buClr>
              <a:buFont typeface="Arial" panose="020B0604020202020204" pitchFamily="34" charset="0"/>
              <a:buChar char="•"/>
            </a:pPr>
            <a:r>
              <a:rPr lang="de-DE" altLang="de-DE" i="1" dirty="0">
                <a:latin typeface="Century Gothic" panose="020B0502020202020204" pitchFamily="34" charset="0"/>
              </a:rPr>
              <a:t>„§ 39 Abs. 1 BS WP/vBP Auftragsabwicklung</a:t>
            </a:r>
          </a:p>
          <a:p>
            <a:pPr marL="266700" indent="-266700">
              <a:buClr>
                <a:schemeClr val="tx1"/>
              </a:buClr>
              <a:buFont typeface="Arial" panose="020B0604020202020204" pitchFamily="34" charset="0"/>
              <a:buChar char="•"/>
            </a:pPr>
            <a:r>
              <a:rPr lang="de-DE" altLang="de-DE" i="1" dirty="0">
                <a:latin typeface="Century Gothic" panose="020B0502020202020204" pitchFamily="34" charset="0"/>
              </a:rPr>
              <a:t>(1) WP/vBP haben für eine den Verhältnissen des zu prüfenden Unternehmens entsprechende Prüfungsdurchführung Sorge zu tragen. Dabei hat der WP/vBP Art, Umfang und Dokumentation der Prüfungsdurchführung im Rahmen seiner Eigenverantwortlichkeit nach pflichtgemäßem Ermessen in Abhängigkeit von </a:t>
            </a:r>
            <a:r>
              <a:rPr lang="de-DE" altLang="de-DE" i="1" dirty="0">
                <a:solidFill>
                  <a:srgbClr val="00B0F0"/>
                </a:solidFill>
                <a:latin typeface="Century Gothic" panose="020B0502020202020204" pitchFamily="34" charset="0"/>
              </a:rPr>
              <a:t>Größe, Komplexität und Risiko </a:t>
            </a:r>
            <a:r>
              <a:rPr lang="de-DE" altLang="de-DE" i="1" dirty="0">
                <a:latin typeface="Century Gothic" panose="020B0502020202020204" pitchFamily="34" charset="0"/>
              </a:rPr>
              <a:t>des Prüfungsmandats zu bestimmen.“</a:t>
            </a:r>
          </a:p>
        </p:txBody>
      </p:sp>
      <p:sp>
        <p:nvSpPr>
          <p:cNvPr id="33" name="Abgerundetes Rechteck 32">
            <a:extLst>
              <a:ext uri="{FF2B5EF4-FFF2-40B4-BE49-F238E27FC236}">
                <a16:creationId xmlns:a16="http://schemas.microsoft.com/office/drawing/2014/main" id="{ADCEFB64-6417-4956-BAE8-F1555FC72B89}"/>
              </a:ext>
            </a:extLst>
          </p:cNvPr>
          <p:cNvSpPr/>
          <p:nvPr/>
        </p:nvSpPr>
        <p:spPr bwMode="auto">
          <a:xfrm>
            <a:off x="6216650" y="2997200"/>
            <a:ext cx="3455988" cy="1260475"/>
          </a:xfrm>
          <a:prstGeom prst="roundRect">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lgn="ctr">
              <a:defRPr/>
            </a:pPr>
            <a:r>
              <a:rPr lang="de-DE" b="0" dirty="0">
                <a:solidFill>
                  <a:prstClr val="black"/>
                </a:solidFill>
                <a:latin typeface="Century Gothic" panose="020B0502020202020204" pitchFamily="34" charset="0"/>
                <a:cs typeface="Arial" charset="0"/>
              </a:rPr>
              <a:t>Risikoorientierter Prüfungsansatz, insbes. </a:t>
            </a:r>
          </a:p>
          <a:p>
            <a:pPr algn="ctr">
              <a:defRPr/>
            </a:pPr>
            <a:r>
              <a:rPr lang="de-DE" dirty="0">
                <a:solidFill>
                  <a:srgbClr val="FF0000"/>
                </a:solidFill>
                <a:latin typeface="Century Gothic" panose="020B0502020202020204" pitchFamily="34" charset="0"/>
                <a:cs typeface="Arial" charset="0"/>
              </a:rPr>
              <a:t>ISA [DE] 315 (</a:t>
            </a:r>
            <a:r>
              <a:rPr lang="de-DE" dirty="0" err="1">
                <a:solidFill>
                  <a:srgbClr val="FF0000"/>
                </a:solidFill>
                <a:latin typeface="Century Gothic" panose="020B0502020202020204" pitchFamily="34" charset="0"/>
                <a:cs typeface="Arial" charset="0"/>
              </a:rPr>
              <a:t>Revised</a:t>
            </a:r>
            <a:r>
              <a:rPr lang="de-DE" dirty="0">
                <a:solidFill>
                  <a:srgbClr val="FF0000"/>
                </a:solidFill>
                <a:latin typeface="Century Gothic" panose="020B0502020202020204" pitchFamily="34" charset="0"/>
                <a:cs typeface="Arial" charset="0"/>
              </a:rPr>
              <a:t> 2019) und ISA [DE] 330</a:t>
            </a:r>
            <a:endParaRPr lang="de-DE" b="0" dirty="0">
              <a:solidFill>
                <a:prstClr val="black"/>
              </a:solidFill>
              <a:latin typeface="Century Gothic" panose="020B0502020202020204" pitchFamily="34" charset="0"/>
              <a:cs typeface="Arial" charset="0"/>
            </a:endParaRPr>
          </a:p>
        </p:txBody>
      </p:sp>
      <p:sp>
        <p:nvSpPr>
          <p:cNvPr id="34" name="Abgerundetes Rechteck 33">
            <a:extLst>
              <a:ext uri="{FF2B5EF4-FFF2-40B4-BE49-F238E27FC236}">
                <a16:creationId xmlns:a16="http://schemas.microsoft.com/office/drawing/2014/main" id="{316E0518-AC63-4806-AF45-ECE5CAD3B59B}"/>
              </a:ext>
            </a:extLst>
          </p:cNvPr>
          <p:cNvSpPr/>
          <p:nvPr/>
        </p:nvSpPr>
        <p:spPr bwMode="auto">
          <a:xfrm>
            <a:off x="6216650" y="4724400"/>
            <a:ext cx="3455988" cy="936625"/>
          </a:xfrm>
          <a:prstGeom prst="roundRect">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lgn="ctr">
              <a:defRPr/>
            </a:pPr>
            <a:r>
              <a:rPr lang="de-DE" b="0" dirty="0">
                <a:solidFill>
                  <a:prstClr val="black"/>
                </a:solidFill>
                <a:latin typeface="Century Gothic" panose="020B0502020202020204" pitchFamily="34" charset="0"/>
                <a:cs typeface="Arial" charset="0"/>
              </a:rPr>
              <a:t>Erleichterungen bei der Prüfung von kleinen und mittelgroßen Unternehmen</a:t>
            </a:r>
          </a:p>
        </p:txBody>
      </p:sp>
      <p:sp>
        <p:nvSpPr>
          <p:cNvPr id="473095" name="Textfeld 1">
            <a:extLst>
              <a:ext uri="{FF2B5EF4-FFF2-40B4-BE49-F238E27FC236}">
                <a16:creationId xmlns:a16="http://schemas.microsoft.com/office/drawing/2014/main" id="{D6B5B053-A50E-413E-9B6B-28D0B93312FC}"/>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cxnSp>
        <p:nvCxnSpPr>
          <p:cNvPr id="473096" name="Gerade Verbindung mit Pfeil 4">
            <a:extLst>
              <a:ext uri="{FF2B5EF4-FFF2-40B4-BE49-F238E27FC236}">
                <a16:creationId xmlns:a16="http://schemas.microsoft.com/office/drawing/2014/main" id="{DF82DC9B-6EF5-4FD1-B9D9-698B4B6D963E}"/>
              </a:ext>
            </a:extLst>
          </p:cNvPr>
          <p:cNvCxnSpPr>
            <a:cxnSpLocks noChangeShapeType="1"/>
            <a:stCxn id="28" idx="6"/>
            <a:endCxn id="33" idx="1"/>
          </p:cNvCxnSpPr>
          <p:nvPr/>
        </p:nvCxnSpPr>
        <p:spPr bwMode="auto">
          <a:xfrm>
            <a:off x="4533900" y="3625850"/>
            <a:ext cx="1682750" cy="1588"/>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73097" name="Gerade Verbindung mit Pfeil 6">
            <a:extLst>
              <a:ext uri="{FF2B5EF4-FFF2-40B4-BE49-F238E27FC236}">
                <a16:creationId xmlns:a16="http://schemas.microsoft.com/office/drawing/2014/main" id="{9DD7AA22-428D-497F-BAA9-AD4A25484AA0}"/>
              </a:ext>
            </a:extLst>
          </p:cNvPr>
          <p:cNvCxnSpPr>
            <a:cxnSpLocks noChangeShapeType="1"/>
            <a:stCxn id="30" idx="6"/>
            <a:endCxn id="34" idx="1"/>
          </p:cNvCxnSpPr>
          <p:nvPr/>
        </p:nvCxnSpPr>
        <p:spPr bwMode="auto">
          <a:xfrm>
            <a:off x="4533900" y="5192713"/>
            <a:ext cx="1682750" cy="0"/>
          </a:xfrm>
          <a:prstGeom prst="straightConnector1">
            <a:avLst/>
          </a:prstGeom>
          <a:noFill/>
          <a:ln w="31750" algn="ctr">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8" name="Ellipse 27">
            <a:extLst>
              <a:ext uri="{FF2B5EF4-FFF2-40B4-BE49-F238E27FC236}">
                <a16:creationId xmlns:a16="http://schemas.microsoft.com/office/drawing/2014/main" id="{85D73C3A-63FA-4430-99AE-E7958A579FDE}"/>
              </a:ext>
            </a:extLst>
          </p:cNvPr>
          <p:cNvSpPr/>
          <p:nvPr/>
        </p:nvSpPr>
        <p:spPr bwMode="auto">
          <a:xfrm>
            <a:off x="2279650" y="3265488"/>
            <a:ext cx="2254250" cy="720725"/>
          </a:xfrm>
          <a:prstGeom prst="ellipse">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lgn="ctr" eaLnBrk="1" hangingPunct="1">
              <a:defRPr/>
            </a:pPr>
            <a:r>
              <a:rPr lang="de-DE" dirty="0">
                <a:solidFill>
                  <a:srgbClr val="000000"/>
                </a:solidFill>
                <a:latin typeface="Century Gothic" pitchFamily="34" charset="0"/>
              </a:rPr>
              <a:t>Risiko</a:t>
            </a:r>
          </a:p>
        </p:txBody>
      </p:sp>
      <p:sp>
        <p:nvSpPr>
          <p:cNvPr id="30" name="Ellipse 29">
            <a:extLst>
              <a:ext uri="{FF2B5EF4-FFF2-40B4-BE49-F238E27FC236}">
                <a16:creationId xmlns:a16="http://schemas.microsoft.com/office/drawing/2014/main" id="{2109F7FD-1756-4CB3-9ED5-8DAEB09DDE49}"/>
              </a:ext>
            </a:extLst>
          </p:cNvPr>
          <p:cNvSpPr/>
          <p:nvPr/>
        </p:nvSpPr>
        <p:spPr bwMode="auto">
          <a:xfrm>
            <a:off x="2279650" y="4832350"/>
            <a:ext cx="2254250" cy="720725"/>
          </a:xfrm>
          <a:prstGeom prst="ellipse">
            <a:avLst/>
          </a:prstGeom>
          <a:solidFill>
            <a:schemeClr val="bg1">
              <a:lumMod val="85000"/>
            </a:schemeClr>
          </a:solidFill>
          <a:ln w="9525" cap="flat" cmpd="sng" algn="ctr">
            <a:noFill/>
            <a:prstDash val="solid"/>
            <a:round/>
            <a:headEnd type="none" w="med" len="med"/>
            <a:tailEnd type="none" w="med" len="med"/>
          </a:ln>
          <a:effectLst/>
          <a:extLst/>
        </p:spPr>
        <p:txBody>
          <a:bodyPr lIns="90000" tIns="46800" rIns="90000" bIns="46800" anchor="ctr"/>
          <a:lstStyle/>
          <a:p>
            <a:pPr algn="ctr" eaLnBrk="1" hangingPunct="1">
              <a:defRPr/>
            </a:pPr>
            <a:r>
              <a:rPr lang="de-DE" altLang="de-DE" dirty="0">
                <a:solidFill>
                  <a:srgbClr val="000000"/>
                </a:solidFill>
                <a:latin typeface="Century Gothic" pitchFamily="34" charset="0"/>
              </a:rPr>
              <a:t>Größe und </a:t>
            </a:r>
          </a:p>
          <a:p>
            <a:pPr algn="ctr" eaLnBrk="1" hangingPunct="1">
              <a:defRPr/>
            </a:pPr>
            <a:r>
              <a:rPr lang="de-DE" altLang="de-DE" dirty="0">
                <a:solidFill>
                  <a:srgbClr val="000000"/>
                </a:solidFill>
                <a:latin typeface="Century Gothic" pitchFamily="34" charset="0"/>
              </a:rPr>
              <a:t>Komplexität </a:t>
            </a:r>
            <a:endParaRPr lang="de-DE" altLang="de-DE" b="0" dirty="0">
              <a:solidFill>
                <a:srgbClr val="000000"/>
              </a:solidFill>
              <a:latin typeface="Century Gothic" pitchFamily="34" charset="0"/>
            </a:endParaRPr>
          </a:p>
        </p:txBody>
      </p:sp>
    </p:spTree>
  </p:cSld>
  <p:clrMapOvr>
    <a:masterClrMapping/>
  </p:clrMapOvr>
  <p:transition spd="slow"/>
</p:sld>
</file>

<file path=ppt/slides/slide2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 name="Textfeld 9">
            <a:extLst>
              <a:ext uri="{FF2B5EF4-FFF2-40B4-BE49-F238E27FC236}">
                <a16:creationId xmlns:a16="http://schemas.microsoft.com/office/drawing/2014/main" id="{6986201A-4547-41F6-B9E5-4CAA7AB48E76}"/>
              </a:ext>
            </a:extLst>
          </p:cNvPr>
          <p:cNvSpPr txBox="1">
            <a:spLocks noChangeArrowheads="1"/>
          </p:cNvSpPr>
          <p:nvPr/>
        </p:nvSpPr>
        <p:spPr bwMode="auto">
          <a:xfrm>
            <a:off x="1054800" y="1418400"/>
            <a:ext cx="1008176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lnSpc>
                <a:spcPct val="110000"/>
              </a:lnSpc>
              <a:spcBef>
                <a:spcPts val="800"/>
              </a:spcBef>
              <a:buFont typeface="Arial" charset="0"/>
              <a:defRPr sz="1400">
                <a:solidFill>
                  <a:schemeClr val="tx1"/>
                </a:solidFill>
                <a:latin typeface="Verdana" pitchFamily="34" charset="0"/>
              </a:defRPr>
            </a:lvl1pPr>
            <a:lvl2pPr marL="541338" indent="-185738" eaLnBrk="0" hangingPunct="0">
              <a:lnSpc>
                <a:spcPct val="110000"/>
              </a:lnSpc>
              <a:spcBef>
                <a:spcPts val="800"/>
              </a:spcBef>
              <a:buFont typeface="Arial"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charset="0"/>
              <a:defRPr sz="1400">
                <a:solidFill>
                  <a:schemeClr val="tx1"/>
                </a:solidFill>
                <a:latin typeface="Verdana" pitchFamily="34" charset="0"/>
              </a:defRPr>
            </a:lvl3pPr>
            <a:lvl4pPr marL="1600200" indent="-228600" eaLnBrk="0" hangingPunct="0">
              <a:lnSpc>
                <a:spcPct val="110000"/>
              </a:lnSpc>
              <a:spcBef>
                <a:spcPts val="800"/>
              </a:spcBef>
              <a:buFont typeface="Arial"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266700" indent="-266700" eaLnBrk="1" fontAlgn="auto" hangingPunct="1">
              <a:lnSpc>
                <a:spcPct val="100000"/>
              </a:lnSpc>
              <a:spcBef>
                <a:spcPts val="300"/>
              </a:spcBef>
              <a:spcAft>
                <a:spcPts val="300"/>
              </a:spcAft>
              <a:buClr>
                <a:schemeClr val="tx1"/>
              </a:buClr>
              <a:buFont typeface="Arial" panose="020B0604020202020204" pitchFamily="34" charset="0"/>
              <a:buChar char="•"/>
              <a:defRPr/>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ISA (International Standards on Auditing)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enthalten teilweise, insbes. in Anwendungshinweisen, spezielle Überlegungen zu kleineren Einheiten.</a:t>
            </a:r>
          </a:p>
          <a:p>
            <a:pPr marL="266700" indent="-266700" eaLnBrk="1" fontAlgn="auto" hangingPunct="1">
              <a:lnSpc>
                <a:spcPct val="100000"/>
              </a:lnSpc>
              <a:spcBef>
                <a:spcPts val="300"/>
              </a:spcBef>
              <a:spcAft>
                <a:spcPts val="300"/>
              </a:spcAft>
              <a:buClr>
                <a:schemeClr val="tx1"/>
              </a:buClr>
              <a:buFont typeface="Arial" panose="020B0604020202020204" pitchFamily="34" charset="0"/>
              <a:buChar char="•"/>
              <a:defRPr/>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IDW PS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setzen die ISA in nationales Berufsrecht unter Beachtung nationaler Besonderheiten um, beinhalten daher ebenfalls Hinweise zur Prüfung von kleinen und mittelgroßen Unternehmen.</a:t>
            </a:r>
          </a:p>
          <a:p>
            <a:pPr marL="266700" indent="-266700" eaLnBrk="1" fontAlgn="auto" hangingPunct="1">
              <a:lnSpc>
                <a:spcPct val="100000"/>
              </a:lnSpc>
              <a:spcBef>
                <a:spcPts val="300"/>
              </a:spcBef>
              <a:spcAft>
                <a:spcPts val="300"/>
              </a:spcAft>
              <a:buClr>
                <a:schemeClr val="tx1"/>
              </a:buClr>
              <a:buFont typeface="Arial" panose="020B0604020202020204" pitchFamily="34" charset="0"/>
              <a:buChar char="•"/>
              <a:defRPr/>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IDW PH 9.100.1: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„Besonderheiten bei der Abschlussprüfung kleiner und mittelgroßer Unternehmen“</a:t>
            </a:r>
            <a:endPar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eaLnBrk="1" fontAlgn="auto" hangingPunct="1">
              <a:lnSpc>
                <a:spcPct val="100000"/>
              </a:lnSpc>
              <a:spcBef>
                <a:spcPts val="300"/>
              </a:spcBef>
              <a:spcAft>
                <a:spcPts val="300"/>
              </a:spcAft>
              <a:defRPr/>
            </a:pPr>
            <a:endPar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endParaRPr>
          </a:p>
          <a:p>
            <a:pPr eaLnBrk="1" fontAlgn="auto" hangingPunct="1">
              <a:lnSpc>
                <a:spcPct val="100000"/>
              </a:lnSpc>
              <a:spcBef>
                <a:spcPts val="300"/>
              </a:spcBef>
              <a:spcAft>
                <a:spcPts val="300"/>
              </a:spcAft>
              <a:defRPr/>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Wichtig!!!</a:t>
            </a:r>
          </a:p>
          <a:p>
            <a:pPr marL="266700" indent="-266700" eaLnBrk="1" fontAlgn="auto" hangingPunct="1">
              <a:lnSpc>
                <a:spcPct val="100000"/>
              </a:lnSpc>
              <a:spcBef>
                <a:spcPts val="300"/>
              </a:spcBef>
              <a:spcAft>
                <a:spcPts val="300"/>
              </a:spcAft>
              <a:buFont typeface="Arial" panose="020B0604020202020204" pitchFamily="34" charset="0"/>
              <a:buChar char="•"/>
              <a:defRPr/>
            </a:pP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Prüfungsqualität</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und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Verlässlichkeit des Prüfungsurteils</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bei der Prüfung von KMU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dürfen nicht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unter der Skalierung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leiden!</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p>
          <a:p>
            <a:pPr marL="266700" indent="-266700" eaLnBrk="1" fontAlgn="auto" hangingPunct="1">
              <a:lnSpc>
                <a:spcPct val="100000"/>
              </a:lnSpc>
              <a:spcBef>
                <a:spcPts val="300"/>
              </a:spcBef>
              <a:spcAft>
                <a:spcPts val="300"/>
              </a:spcAft>
              <a:buFont typeface="Arial" panose="020B0604020202020204" pitchFamily="34" charset="0"/>
              <a:buChar char="•"/>
              <a:defRPr/>
            </a:pP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Skalierung bedeutet nicht</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dass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Regelungen der Standards unbeachtet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bleiben, weil die Umsetzung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zu aufwendig</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wäre!</a:t>
            </a:r>
          </a:p>
        </p:txBody>
      </p:sp>
      <p:sp>
        <p:nvSpPr>
          <p:cNvPr id="475140" name="Rectangle 2">
            <a:extLst>
              <a:ext uri="{FF2B5EF4-FFF2-40B4-BE49-F238E27FC236}">
                <a16:creationId xmlns:a16="http://schemas.microsoft.com/office/drawing/2014/main" id="{1B90492B-CB91-4468-879B-4385FC0F9C4C}"/>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spcBef>
                <a:spcPct val="50000"/>
              </a:spcBef>
              <a:buFont typeface="Arial" panose="020B0604020202020204" pitchFamily="34" charset="0"/>
              <a:buNone/>
            </a:pPr>
            <a:r>
              <a:rPr lang="de-DE" altLang="de-DE" dirty="0">
                <a:solidFill>
                  <a:srgbClr val="00B0F0"/>
                </a:solidFill>
                <a:latin typeface="Century Gothic" panose="020B0502020202020204" pitchFamily="34" charset="0"/>
              </a:rPr>
              <a:t>6.1 Verankerung der Skalierung einer Abschlussprüfung im Berufsrecht; Forts.</a:t>
            </a:r>
          </a:p>
        </p:txBody>
      </p:sp>
      <p:sp>
        <p:nvSpPr>
          <p:cNvPr id="475141" name="Textfeld 1">
            <a:extLst>
              <a:ext uri="{FF2B5EF4-FFF2-40B4-BE49-F238E27FC236}">
                <a16:creationId xmlns:a16="http://schemas.microsoft.com/office/drawing/2014/main" id="{1EBAA276-8216-46E6-82A6-396C5FDC514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Tree>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706ACBC8-CE2C-4790-A2B1-7A8FEEF9E557}"/>
              </a:ext>
            </a:extLst>
          </p:cNvPr>
          <p:cNvSpPr txBox="1">
            <a:spLocks/>
          </p:cNvSpPr>
          <p:nvPr/>
        </p:nvSpPr>
        <p:spPr bwMode="auto">
          <a:xfrm>
            <a:off x="1054800" y="4618038"/>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1.1.11  Laufende Überwachung / Abschließende Durchsicht</a:t>
            </a:r>
          </a:p>
        </p:txBody>
      </p:sp>
      <p:sp>
        <p:nvSpPr>
          <p:cNvPr id="146435" name="Textfeld 9">
            <a:extLst>
              <a:ext uri="{FF2B5EF4-FFF2-40B4-BE49-F238E27FC236}">
                <a16:creationId xmlns:a16="http://schemas.microsoft.com/office/drawing/2014/main" id="{58B71EF0-2BC1-40E8-BCA0-2CB595504170}"/>
              </a:ext>
            </a:extLst>
          </p:cNvPr>
          <p:cNvSpPr txBox="1">
            <a:spLocks noChangeArrowheads="1"/>
          </p:cNvSpPr>
          <p:nvPr/>
        </p:nvSpPr>
        <p:spPr bwMode="auto">
          <a:xfrm>
            <a:off x="1054800" y="1418400"/>
            <a:ext cx="10801350" cy="309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266700" indent="-2667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300"/>
              </a:spcBef>
              <a:spcAft>
                <a:spcPts val="300"/>
              </a:spcAft>
            </a:pPr>
            <a:r>
              <a:rPr lang="de-DE" altLang="de-DE" sz="1600" dirty="0">
                <a:latin typeface="Century Gothic" panose="020B0502020202020204" pitchFamily="34" charset="0"/>
              </a:rPr>
              <a:t>Praktische Kontrollfragen für das Prüfungsteam:</a:t>
            </a:r>
          </a:p>
          <a:p>
            <a:pPr eaLnBrk="1" hangingPunct="1">
              <a:lnSpc>
                <a:spcPct val="100000"/>
              </a:lnSpc>
              <a:spcBef>
                <a:spcPts val="300"/>
              </a:spcBef>
              <a:spcAft>
                <a:spcPts val="300"/>
              </a:spcAft>
            </a:pPr>
            <a:r>
              <a:rPr lang="de-DE" altLang="de-DE" sz="1600" b="0" dirty="0">
                <a:latin typeface="Century Gothic" panose="020B0502020202020204" pitchFamily="34" charset="0"/>
              </a:rPr>
              <a:t>Welche Kontrollen sind vom Prüfungsteam möglichst unmittelbar nach Beendigung der Prüfung durch das Prüfungsteam zu erledigen?</a:t>
            </a:r>
          </a:p>
          <a:p>
            <a:pPr lvl="1" eaLnBrk="1" hangingPunct="1">
              <a:lnSpc>
                <a:spcPct val="100000"/>
              </a:lnSpc>
              <a:spcBef>
                <a:spcPts val="300"/>
              </a:spcBef>
              <a:spcAft>
                <a:spcPts val="300"/>
              </a:spcAft>
              <a:buFont typeface="Arial Narrow" panose="020B0606020202030204" pitchFamily="34" charset="0"/>
              <a:buAutoNum type="alphaLcPeriod"/>
            </a:pPr>
            <a:r>
              <a:rPr lang="de-DE" altLang="de-DE" sz="1600" b="0" dirty="0">
                <a:latin typeface="Century Gothic" panose="020B0502020202020204" pitchFamily="34" charset="0"/>
              </a:rPr>
              <a:t>Wurden sämtliche Prüffelddeckblätter vollständig bearbeitet und unterzeichnet?</a:t>
            </a:r>
          </a:p>
          <a:p>
            <a:pPr lvl="1" eaLnBrk="1" hangingPunct="1">
              <a:lnSpc>
                <a:spcPct val="100000"/>
              </a:lnSpc>
              <a:spcBef>
                <a:spcPts val="300"/>
              </a:spcBef>
              <a:spcAft>
                <a:spcPts val="300"/>
              </a:spcAft>
              <a:buFont typeface="Arial Narrow" panose="020B0606020202030204" pitchFamily="34" charset="0"/>
              <a:buAutoNum type="alphaLcPeriod"/>
            </a:pPr>
            <a:r>
              <a:rPr lang="de-DE" altLang="de-DE" sz="1600" b="0" dirty="0">
                <a:latin typeface="Century Gothic" panose="020B0502020202020204" pitchFamily="34" charset="0"/>
              </a:rPr>
              <a:t>Wurden alle Arbeitspapiere abgezeichnet und inhaltlich festgeschrieben (digitale- oder print-Archivierung)?</a:t>
            </a:r>
          </a:p>
          <a:p>
            <a:pPr lvl="1" eaLnBrk="1" hangingPunct="1">
              <a:lnSpc>
                <a:spcPct val="100000"/>
              </a:lnSpc>
              <a:spcBef>
                <a:spcPts val="300"/>
              </a:spcBef>
              <a:spcAft>
                <a:spcPts val="300"/>
              </a:spcAft>
              <a:buFont typeface="Arial Narrow" panose="020B0606020202030204" pitchFamily="34" charset="0"/>
              <a:buAutoNum type="alphaLcPeriod"/>
            </a:pPr>
            <a:r>
              <a:rPr lang="de-DE" altLang="de-DE" sz="1600" b="0" dirty="0">
                <a:latin typeface="Century Gothic" panose="020B0502020202020204" pitchFamily="34" charset="0"/>
              </a:rPr>
              <a:t>Befindet sich eine endgültige Saldenliste in den Arbeitspapieren? </a:t>
            </a:r>
          </a:p>
          <a:p>
            <a:pPr lvl="1" eaLnBrk="1" hangingPunct="1">
              <a:lnSpc>
                <a:spcPct val="100000"/>
              </a:lnSpc>
              <a:spcBef>
                <a:spcPts val="300"/>
              </a:spcBef>
              <a:spcAft>
                <a:spcPts val="300"/>
              </a:spcAft>
              <a:buFont typeface="Arial Narrow" panose="020B0606020202030204" pitchFamily="34" charset="0"/>
              <a:buAutoNum type="alphaLcPeriod"/>
            </a:pPr>
            <a:r>
              <a:rPr lang="de-DE" altLang="de-DE" sz="1600" b="0" dirty="0">
                <a:latin typeface="Century Gothic" panose="020B0502020202020204" pitchFamily="34" charset="0"/>
              </a:rPr>
              <a:t>Wurden sämtliche notwendigen Checklisten ausgefüllt und unterschrieben?</a:t>
            </a:r>
          </a:p>
          <a:p>
            <a:pPr lvl="1" eaLnBrk="1" hangingPunct="1">
              <a:lnSpc>
                <a:spcPct val="100000"/>
              </a:lnSpc>
              <a:spcBef>
                <a:spcPts val="300"/>
              </a:spcBef>
              <a:spcAft>
                <a:spcPts val="300"/>
              </a:spcAft>
              <a:buFont typeface="Arial Narrow" panose="020B0606020202030204" pitchFamily="34" charset="0"/>
              <a:buAutoNum type="alphaLcPeriod"/>
            </a:pPr>
            <a:r>
              <a:rPr lang="de-DE" altLang="de-DE" sz="1600" b="0" dirty="0">
                <a:latin typeface="Century Gothic" panose="020B0502020202020204" pitchFamily="34" charset="0"/>
              </a:rPr>
              <a:t>Sind alle IST-Zeiten erfasst?</a:t>
            </a:r>
          </a:p>
          <a:p>
            <a:pPr lvl="1" eaLnBrk="1" hangingPunct="1">
              <a:lnSpc>
                <a:spcPct val="100000"/>
              </a:lnSpc>
              <a:spcBef>
                <a:spcPts val="300"/>
              </a:spcBef>
              <a:spcAft>
                <a:spcPts val="300"/>
              </a:spcAft>
              <a:buFont typeface="Arial Narrow" panose="020B0606020202030204" pitchFamily="34" charset="0"/>
              <a:buAutoNum type="alphaLcPeriod"/>
            </a:pPr>
            <a:r>
              <a:rPr lang="de-DE" altLang="de-DE" sz="1600" b="0" dirty="0">
                <a:latin typeface="Century Gothic" panose="020B0502020202020204" pitchFamily="34" charset="0"/>
              </a:rPr>
              <a:t>Ist die aktualisierte Planung abgelegt worden?</a:t>
            </a:r>
          </a:p>
        </p:txBody>
      </p:sp>
      <p:sp>
        <p:nvSpPr>
          <p:cNvPr id="146437" name="Rectangle 2">
            <a:extLst>
              <a:ext uri="{FF2B5EF4-FFF2-40B4-BE49-F238E27FC236}">
                <a16:creationId xmlns:a16="http://schemas.microsoft.com/office/drawing/2014/main" id="{9317A222-8B7C-496D-A768-255515A65971}"/>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1.1.10 Nacharbeiten (ggf.)</a:t>
            </a:r>
          </a:p>
        </p:txBody>
      </p:sp>
      <p:sp>
        <p:nvSpPr>
          <p:cNvPr id="146438" name="Textfeld 9">
            <a:extLst>
              <a:ext uri="{FF2B5EF4-FFF2-40B4-BE49-F238E27FC236}">
                <a16:creationId xmlns:a16="http://schemas.microsoft.com/office/drawing/2014/main" id="{0F07469C-B9B9-4C76-A249-650C0E6B2005}"/>
              </a:ext>
            </a:extLst>
          </p:cNvPr>
          <p:cNvSpPr txBox="1">
            <a:spLocks noChangeArrowheads="1"/>
          </p:cNvSpPr>
          <p:nvPr/>
        </p:nvSpPr>
        <p:spPr bwMode="auto">
          <a:xfrm>
            <a:off x="1065213" y="4946650"/>
            <a:ext cx="9221787" cy="1500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266700" indent="-2667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lvl="1" eaLnBrk="1" hangingPunct="1">
              <a:lnSpc>
                <a:spcPct val="100000"/>
              </a:lnSpc>
              <a:spcBef>
                <a:spcPts val="300"/>
              </a:spcBef>
              <a:spcAft>
                <a:spcPts val="300"/>
              </a:spcAft>
              <a:buFont typeface="Arial" panose="020B0604020202020204" pitchFamily="34" charset="0"/>
              <a:buChar char="•"/>
            </a:pPr>
            <a:r>
              <a:rPr lang="de-DE" altLang="de-DE" sz="1600" dirty="0">
                <a:latin typeface="Century Gothic" panose="020B0502020202020204" pitchFamily="34" charset="0"/>
              </a:rPr>
              <a:t>Prüferhilfe 1/1: </a:t>
            </a:r>
            <a:r>
              <a:rPr lang="de-DE" altLang="de-DE" sz="1600" b="0" dirty="0">
                <a:latin typeface="Century Gothic" panose="020B0502020202020204" pitchFamily="34" charset="0"/>
              </a:rPr>
              <a:t>„Checkliste Auftragsabwicklung – Fahrplan in 10 Stufen“</a:t>
            </a:r>
          </a:p>
          <a:p>
            <a:pPr lvl="1" eaLnBrk="1" hangingPunct="1">
              <a:lnSpc>
                <a:spcPct val="100000"/>
              </a:lnSpc>
              <a:spcBef>
                <a:spcPts val="600"/>
              </a:spcBef>
              <a:spcAft>
                <a:spcPts val="600"/>
              </a:spcAft>
              <a:buClr>
                <a:srgbClr val="000000"/>
              </a:buClr>
              <a:buFont typeface="Arial" panose="020B0604020202020204" pitchFamily="34" charset="0"/>
              <a:buChar char="•"/>
            </a:pPr>
            <a:r>
              <a:rPr lang="de-DE" altLang="de-DE" sz="1600" dirty="0">
                <a:latin typeface="Century Gothic" panose="020B0502020202020204" pitchFamily="34" charset="0"/>
              </a:rPr>
              <a:t>Prüferhilfe 1/2:</a:t>
            </a:r>
            <a:r>
              <a:rPr lang="de-DE" altLang="de-DE" sz="1600" b="0" dirty="0">
                <a:latin typeface="Century Gothic" panose="020B0502020202020204" pitchFamily="34" charset="0"/>
              </a:rPr>
              <a:t> </a:t>
            </a:r>
            <a:r>
              <a:rPr lang="de-DE" altLang="de-DE" sz="1600" b="0" dirty="0">
                <a:solidFill>
                  <a:srgbClr val="000000"/>
                </a:solidFill>
                <a:latin typeface="Century Gothic" panose="020B0502020202020204" pitchFamily="34" charset="0"/>
              </a:rPr>
              <a:t>„Arbeitshilfe: Laufende Überwachung der Auftragsabwicklung“</a:t>
            </a:r>
          </a:p>
          <a:p>
            <a:pPr lvl="1" eaLnBrk="1" hangingPunct="1">
              <a:lnSpc>
                <a:spcPct val="100000"/>
              </a:lnSpc>
              <a:spcBef>
                <a:spcPts val="600"/>
              </a:spcBef>
              <a:spcAft>
                <a:spcPts val="600"/>
              </a:spcAft>
              <a:buClr>
                <a:srgbClr val="000000"/>
              </a:buClr>
              <a:buFont typeface="Arial" panose="020B0604020202020204" pitchFamily="34" charset="0"/>
              <a:buChar char="•"/>
            </a:pPr>
            <a:r>
              <a:rPr lang="de-DE" altLang="de-DE" sz="1600" dirty="0">
                <a:latin typeface="Century Gothic" panose="020B0502020202020204" pitchFamily="34" charset="0"/>
              </a:rPr>
              <a:t>Prüferhilfe 1/3:</a:t>
            </a:r>
            <a:r>
              <a:rPr lang="de-DE" altLang="de-DE" sz="1600" b="0" dirty="0">
                <a:latin typeface="Century Gothic" panose="020B0502020202020204" pitchFamily="34" charset="0"/>
              </a:rPr>
              <a:t> </a:t>
            </a:r>
            <a:r>
              <a:rPr lang="de-DE" altLang="de-DE" sz="1600" b="0" dirty="0">
                <a:solidFill>
                  <a:srgbClr val="000000"/>
                </a:solidFill>
                <a:latin typeface="Century Gothic" panose="020B0502020202020204" pitchFamily="34" charset="0"/>
              </a:rPr>
              <a:t>„Verantwortlichkeiten bei der Abschlussprüfung“</a:t>
            </a:r>
          </a:p>
          <a:p>
            <a:pPr lvl="1" eaLnBrk="1" hangingPunct="1">
              <a:lnSpc>
                <a:spcPct val="100000"/>
              </a:lnSpc>
              <a:spcBef>
                <a:spcPts val="600"/>
              </a:spcBef>
              <a:spcAft>
                <a:spcPts val="600"/>
              </a:spcAft>
              <a:buClr>
                <a:srgbClr val="000000"/>
              </a:buClr>
              <a:buFont typeface="Arial" panose="020B0604020202020204" pitchFamily="34" charset="0"/>
              <a:buChar char="•"/>
            </a:pPr>
            <a:endParaRPr lang="de-DE" altLang="de-DE" sz="1600" b="0" dirty="0">
              <a:solidFill>
                <a:srgbClr val="000000"/>
              </a:solidFill>
              <a:latin typeface="Century Gothic" panose="020B0502020202020204" pitchFamily="34" charset="0"/>
            </a:endParaRPr>
          </a:p>
        </p:txBody>
      </p:sp>
      <p:sp>
        <p:nvSpPr>
          <p:cNvPr id="11" name="Textfeld 1">
            <a:extLst>
              <a:ext uri="{FF2B5EF4-FFF2-40B4-BE49-F238E27FC236}">
                <a16:creationId xmlns:a16="http://schemas.microsoft.com/office/drawing/2014/main" id="{19D3BC40-E68C-4FED-BA5B-A2D048438359}"/>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8" name="Textfeld 1">
            <a:extLst>
              <a:ext uri="{FF2B5EF4-FFF2-40B4-BE49-F238E27FC236}">
                <a16:creationId xmlns:a16="http://schemas.microsoft.com/office/drawing/2014/main" id="{D92E9D1C-508B-499A-B584-5E6023DB28CC}"/>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6" name="Rectangle 2">
            <a:extLst>
              <a:ext uri="{FF2B5EF4-FFF2-40B4-BE49-F238E27FC236}">
                <a16:creationId xmlns:a16="http://schemas.microsoft.com/office/drawing/2014/main" id="{B9389B8B-BE69-47CE-810F-ABF814903816}"/>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6.2	</a:t>
            </a:r>
            <a:r>
              <a:rPr lang="de-DE" sz="2800" dirty="0">
                <a:latin typeface="Century Gothic" panose="020B0502020202020204" pitchFamily="34" charset="0"/>
              </a:rPr>
              <a:t>Begriffsbestimmung kleine und mittelgroße Unternehmen (= KMU)</a:t>
            </a:r>
            <a:endParaRPr lang="de-DE" altLang="de-DE" sz="2800" dirty="0">
              <a:latin typeface="Century Gothic" panose="020B0502020202020204" pitchFamily="34" charset="0"/>
              <a:cs typeface="Arial" panose="020B0604020202020204" pitchFamily="34" charset="0"/>
            </a:endParaRPr>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8210" name="Rectangle 2">
            <a:extLst>
              <a:ext uri="{FF2B5EF4-FFF2-40B4-BE49-F238E27FC236}">
                <a16:creationId xmlns:a16="http://schemas.microsoft.com/office/drawing/2014/main" id="{A751D0C9-2071-4290-8E5D-AE1DCB78A0CF}"/>
              </a:ext>
            </a:extLst>
          </p:cNvPr>
          <p:cNvSpPr txBox="1">
            <a:spLocks/>
          </p:cNvSpPr>
          <p:nvPr/>
        </p:nvSpPr>
        <p:spPr bwMode="auto">
          <a:xfrm>
            <a:off x="1054800" y="944563"/>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6.2 Begriffsbestimmung kleine und mittelgroße Unternehmen</a:t>
            </a:r>
          </a:p>
        </p:txBody>
      </p:sp>
      <p:sp>
        <p:nvSpPr>
          <p:cNvPr id="19" name="Textfeld 18">
            <a:extLst>
              <a:ext uri="{FF2B5EF4-FFF2-40B4-BE49-F238E27FC236}">
                <a16:creationId xmlns:a16="http://schemas.microsoft.com/office/drawing/2014/main" id="{1E32CC8A-5082-470B-B4B2-9C180B4E7D5A}"/>
              </a:ext>
            </a:extLst>
          </p:cNvPr>
          <p:cNvSpPr txBox="1"/>
          <p:nvPr/>
        </p:nvSpPr>
        <p:spPr>
          <a:xfrm>
            <a:off x="1050062" y="1418400"/>
            <a:ext cx="9582442" cy="4062413"/>
          </a:xfrm>
          <a:prstGeom prst="rect">
            <a:avLst/>
          </a:prstGeom>
          <a:noFill/>
        </p:spPr>
        <p:txBody>
          <a:bodyPr wrap="square" lIns="0" tIns="0" rIns="0" bIns="0">
            <a:spAutoFit/>
          </a:bodyPr>
          <a:lstStyle/>
          <a:p>
            <a:pPr eaLnBrk="1" hangingPunct="1">
              <a:spcBef>
                <a:spcPts val="300"/>
              </a:spcBef>
              <a:spcAft>
                <a:spcPts val="300"/>
              </a:spcAft>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IDW PH 9.100.1, Tz. 3:</a:t>
            </a:r>
          </a:p>
          <a:p>
            <a:pPr eaLnBrk="1" hangingPunct="1">
              <a:spcBef>
                <a:spcPts val="300"/>
              </a:spcBef>
              <a:spcAft>
                <a:spcPts val="300"/>
              </a:spcAft>
              <a:defRPr/>
            </a:pPr>
            <a:r>
              <a:rPr lang="de-DE" altLang="de-DE" i="1" dirty="0">
                <a:solidFill>
                  <a:prstClr val="black"/>
                </a:solidFill>
                <a:latin typeface="Century Gothic" panose="020B0502020202020204" pitchFamily="34" charset="0"/>
                <a:ea typeface="Verdana" panose="020B0604030504040204" pitchFamily="34" charset="0"/>
                <a:cs typeface="Verdana" panose="020B0604030504040204" pitchFamily="34" charset="0"/>
              </a:rPr>
              <a:t>„… ist ein KMU jedes Unternehmen, bei dem die folgenden Umstände typischerweise vorliegen: </a:t>
            </a:r>
          </a:p>
          <a:p>
            <a:pPr marL="266700" indent="-266700" eaLnBrk="1" hangingPunct="1">
              <a:spcBef>
                <a:spcPts val="300"/>
              </a:spcBef>
              <a:spcAft>
                <a:spcPts val="300"/>
              </a:spcAft>
              <a:buFont typeface="+mj-lt"/>
              <a:buAutoNum type="arabicPeriod"/>
              <a:defRPr/>
            </a:pPr>
            <a:r>
              <a:rPr lang="de-DE" altLang="de-DE" b="0" i="1" dirty="0">
                <a:solidFill>
                  <a:prstClr val="black"/>
                </a:solidFill>
                <a:latin typeface="Century Gothic" panose="020B0502020202020204" pitchFamily="34" charset="0"/>
                <a:ea typeface="Verdana" panose="020B0604030504040204" pitchFamily="34" charset="0"/>
                <a:cs typeface="Verdana" panose="020B0604030504040204" pitchFamily="34" charset="0"/>
              </a:rPr>
              <a:t>Eigentum bei einer kleinen Anzahl von Personen </a:t>
            </a:r>
            <a:r>
              <a:rPr lang="de-DE" altLang="de-DE" i="1" dirty="0">
                <a:solidFill>
                  <a:srgbClr val="FF0000"/>
                </a:solidFill>
                <a:latin typeface="Century Gothic" panose="020B0502020202020204" pitchFamily="34" charset="0"/>
                <a:ea typeface="Verdana" panose="020B0604030504040204" pitchFamily="34" charset="0"/>
                <a:cs typeface="Verdana" panose="020B0604030504040204" pitchFamily="34" charset="0"/>
              </a:rPr>
              <a:t>und</a:t>
            </a:r>
            <a:r>
              <a:rPr lang="de-DE" altLang="de-DE" i="1"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p>
          <a:p>
            <a:pPr marL="266700" indent="-266700" eaLnBrk="1" hangingPunct="1">
              <a:spcBef>
                <a:spcPts val="300"/>
              </a:spcBef>
              <a:spcAft>
                <a:spcPts val="300"/>
              </a:spcAft>
              <a:buFont typeface="+mj-lt"/>
              <a:buAutoNum type="arabicPeriod"/>
              <a:defRPr/>
            </a:pPr>
            <a:r>
              <a:rPr lang="de-DE" altLang="de-DE" b="0" i="1" dirty="0">
                <a:solidFill>
                  <a:prstClr val="black"/>
                </a:solidFill>
                <a:latin typeface="Century Gothic" panose="020B0502020202020204" pitchFamily="34" charset="0"/>
                <a:ea typeface="Verdana" panose="020B0604030504040204" pitchFamily="34" charset="0"/>
                <a:cs typeface="Verdana" panose="020B0604030504040204" pitchFamily="34" charset="0"/>
              </a:rPr>
              <a:t>Eigentümer mit geschäftsführender Funktion</a:t>
            </a:r>
          </a:p>
          <a:p>
            <a:pPr marL="266700" indent="-266700" eaLnBrk="1" hangingPunct="1">
              <a:spcBef>
                <a:spcPts val="300"/>
              </a:spcBef>
              <a:spcAft>
                <a:spcPts val="300"/>
              </a:spcAft>
              <a:buFont typeface="+mj-lt"/>
              <a:buAutoNum type="arabicPeriod"/>
              <a:defRPr/>
            </a:pPr>
            <a:r>
              <a:rPr lang="de-DE" altLang="de-DE" b="0" i="1" dirty="0">
                <a:solidFill>
                  <a:prstClr val="black"/>
                </a:solidFill>
                <a:latin typeface="Century Gothic" panose="020B0502020202020204" pitchFamily="34" charset="0"/>
                <a:ea typeface="Verdana" panose="020B0604030504040204" pitchFamily="34" charset="0"/>
                <a:cs typeface="Verdana" panose="020B0604030504040204" pitchFamily="34" charset="0"/>
              </a:rPr>
              <a:t>Ein KMU ist daher i. d. R. geprägt durch</a:t>
            </a:r>
          </a:p>
          <a:p>
            <a:pPr marL="552450" lvl="1" indent="-285750" eaLnBrk="1" hangingPunct="1">
              <a:spcBef>
                <a:spcPts val="300"/>
              </a:spcBef>
              <a:spcAft>
                <a:spcPts val="300"/>
              </a:spcAft>
              <a:buFont typeface="Wingdings" panose="05000000000000000000" pitchFamily="2" charset="2"/>
              <a:buChar char=""/>
              <a:defRPr/>
            </a:pPr>
            <a:r>
              <a:rPr lang="de-DE" altLang="de-DE" b="0" i="1" dirty="0">
                <a:solidFill>
                  <a:prstClr val="black"/>
                </a:solidFill>
                <a:latin typeface="Century Gothic" panose="020B0502020202020204" pitchFamily="34" charset="0"/>
                <a:ea typeface="Verdana" panose="020B0604030504040204" pitchFamily="34" charset="0"/>
                <a:cs typeface="Verdana" panose="020B0604030504040204" pitchFamily="34" charset="0"/>
              </a:rPr>
              <a:t>wenige Geschäftsbereiche</a:t>
            </a:r>
          </a:p>
          <a:p>
            <a:pPr marL="552450" lvl="1" indent="-285750" eaLnBrk="1" hangingPunct="1">
              <a:spcBef>
                <a:spcPts val="300"/>
              </a:spcBef>
              <a:spcAft>
                <a:spcPts val="300"/>
              </a:spcAft>
              <a:buFont typeface="Wingdings" panose="05000000000000000000" pitchFamily="2" charset="2"/>
              <a:buChar char=""/>
              <a:defRPr/>
            </a:pPr>
            <a:r>
              <a:rPr lang="de-DE" altLang="de-DE" b="0" i="1" dirty="0">
                <a:solidFill>
                  <a:prstClr val="black"/>
                </a:solidFill>
                <a:latin typeface="Century Gothic" panose="020B0502020202020204" pitchFamily="34" charset="0"/>
                <a:ea typeface="Verdana" panose="020B0604030504040204" pitchFamily="34" charset="0"/>
                <a:cs typeface="Verdana" panose="020B0604030504040204" pitchFamily="34" charset="0"/>
              </a:rPr>
              <a:t>ein einfaches Rechnungswesen und</a:t>
            </a:r>
          </a:p>
          <a:p>
            <a:pPr marL="552450" lvl="1" indent="-285750" eaLnBrk="1" hangingPunct="1">
              <a:spcBef>
                <a:spcPts val="300"/>
              </a:spcBef>
              <a:spcAft>
                <a:spcPts val="300"/>
              </a:spcAft>
              <a:buFont typeface="Wingdings" panose="05000000000000000000" pitchFamily="2" charset="2"/>
              <a:buChar char=""/>
              <a:defRPr/>
            </a:pPr>
            <a:r>
              <a:rPr lang="de-DE" altLang="de-DE" b="0" i="1" dirty="0">
                <a:solidFill>
                  <a:prstClr val="black"/>
                </a:solidFill>
                <a:latin typeface="Century Gothic" panose="020B0502020202020204" pitchFamily="34" charset="0"/>
                <a:ea typeface="Verdana" panose="020B0604030504040204" pitchFamily="34" charset="0"/>
                <a:cs typeface="Verdana" panose="020B0604030504040204" pitchFamily="34" charset="0"/>
              </a:rPr>
              <a:t>einfache interne Kontrollen.“ </a:t>
            </a:r>
          </a:p>
          <a:p>
            <a:pPr marL="552450" lvl="1" indent="-285750" eaLnBrk="1" hangingPunct="1">
              <a:spcBef>
                <a:spcPts val="300"/>
              </a:spcBef>
              <a:spcAft>
                <a:spcPts val="300"/>
              </a:spcAft>
              <a:buFont typeface="Wingdings" panose="05000000000000000000" pitchFamily="2" charset="2"/>
              <a:buChar char=""/>
              <a:defRPr/>
            </a:pPr>
            <a:endParaRPr lang="de-DE" altLang="de-DE" b="0" i="1"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1438275" lvl="1" indent="-1438275" eaLnBrk="1" hangingPunct="1">
              <a:spcBef>
                <a:spcPts val="300"/>
              </a:spcBef>
              <a:spcAft>
                <a:spcPts val="300"/>
              </a:spcAft>
              <a:tabLst>
                <a:tab pos="1435100" algn="l"/>
              </a:tabLst>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Praxishinweis:	Es empfiehlt sich unbedingt bereits vor der Prüfungsplanung festzustellen, ob es sich bei der zu prüfenden Einheit um ein KMU handelt. Diese Feststellung ist zu dokumentieren!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(Praxishilfe 6/1)</a:t>
            </a:r>
            <a:endPar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endParaRPr>
          </a:p>
          <a:p>
            <a:pPr marL="0" lvl="2" eaLnBrk="1" hangingPunct="1">
              <a:spcBef>
                <a:spcPts val="300"/>
              </a:spcBef>
              <a:spcAft>
                <a:spcPts val="300"/>
              </a:spcAft>
              <a:defRPr/>
            </a:pPr>
            <a:endPar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p:txBody>
      </p:sp>
      <p:sp>
        <p:nvSpPr>
          <p:cNvPr id="478213" name="Textfeld 1">
            <a:extLst>
              <a:ext uri="{FF2B5EF4-FFF2-40B4-BE49-F238E27FC236}">
                <a16:creationId xmlns:a16="http://schemas.microsoft.com/office/drawing/2014/main" id="{82F437EA-23BC-4CE6-A894-E7D27E223DF7}"/>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Tree>
  </p:cSld>
  <p:clrMapOvr>
    <a:masterClrMapping/>
  </p:clrMapOvr>
  <p:transition spd="slow"/>
</p:sld>
</file>

<file path=ppt/slides/slide2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0258" name="Rectangle 2">
            <a:extLst>
              <a:ext uri="{FF2B5EF4-FFF2-40B4-BE49-F238E27FC236}">
                <a16:creationId xmlns:a16="http://schemas.microsoft.com/office/drawing/2014/main" id="{3DA2DD0E-37C8-483F-BECF-4580C0430507}"/>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6.2 Begriffsbestimmung kleine und mittelgroße Unternehmen; Forts.</a:t>
            </a:r>
          </a:p>
        </p:txBody>
      </p:sp>
      <p:sp>
        <p:nvSpPr>
          <p:cNvPr id="228356" name="Textfeld 18">
            <a:extLst>
              <a:ext uri="{FF2B5EF4-FFF2-40B4-BE49-F238E27FC236}">
                <a16:creationId xmlns:a16="http://schemas.microsoft.com/office/drawing/2014/main" id="{1590C252-46FC-4456-A0A2-762CF0F93061}"/>
              </a:ext>
            </a:extLst>
          </p:cNvPr>
          <p:cNvSpPr txBox="1">
            <a:spLocks noChangeArrowheads="1"/>
          </p:cNvSpPr>
          <p:nvPr/>
        </p:nvSpPr>
        <p:spPr bwMode="auto">
          <a:xfrm>
            <a:off x="1054801" y="1418400"/>
            <a:ext cx="9145656" cy="431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tIns="0" rIns="0" bIns="0" anchor="t" anchorCtr="0">
            <a:spAutoFit/>
          </a:bodyPr>
          <a:lstStyle>
            <a:lvl1pPr eaLnBrk="0" hangingPunct="0">
              <a:lnSpc>
                <a:spcPct val="110000"/>
              </a:lnSpc>
              <a:spcBef>
                <a:spcPts val="800"/>
              </a:spcBef>
              <a:buFont typeface="Arial" pitchFamily="34" charset="0"/>
              <a:defRPr sz="1400">
                <a:solidFill>
                  <a:schemeClr val="tx1"/>
                </a:solidFill>
                <a:latin typeface="Verdana" pitchFamily="34" charset="0"/>
              </a:defRPr>
            </a:lvl1pPr>
            <a:lvl2pPr marL="742950" indent="-285750" eaLnBrk="0" hangingPunct="0">
              <a:lnSpc>
                <a:spcPct val="110000"/>
              </a:lnSpc>
              <a:spcBef>
                <a:spcPts val="800"/>
              </a:spcBef>
              <a:buFont typeface="Arial" pitchFamily="34" charset="0"/>
              <a:buChar char="»"/>
              <a:defRPr sz="1400">
                <a:solidFill>
                  <a:schemeClr val="tx1"/>
                </a:solidFill>
                <a:latin typeface="Verdana" pitchFamily="34" charset="0"/>
              </a:defRPr>
            </a:lvl2pPr>
            <a:lvl3pPr eaLnBrk="0" hangingPunct="0">
              <a:lnSpc>
                <a:spcPct val="110000"/>
              </a:lnSpc>
              <a:spcBef>
                <a:spcPts val="800"/>
              </a:spcBef>
              <a:buFont typeface="Arial" pitchFamily="34" charset="0"/>
              <a:defRPr sz="1400">
                <a:solidFill>
                  <a:schemeClr val="tx1"/>
                </a:solidFill>
                <a:latin typeface="Verdana"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pitchFamily="34"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9pPr>
          </a:lstStyle>
          <a:p>
            <a:pPr eaLnBrk="1" hangingPunct="1">
              <a:lnSpc>
                <a:spcPct val="100000"/>
              </a:lnSpc>
              <a:spcBef>
                <a:spcPts val="300"/>
              </a:spcBef>
              <a:spcAft>
                <a:spcPts val="300"/>
              </a:spcAft>
              <a:defRPr/>
            </a:pPr>
            <a:r>
              <a:rPr lang="de-DE" altLang="de-DE" sz="1600" dirty="0">
                <a:solidFill>
                  <a:srgbClr val="000000"/>
                </a:solidFill>
                <a:latin typeface="Century Gothic" pitchFamily="34" charset="0"/>
              </a:rPr>
              <a:t>Folgende </a:t>
            </a:r>
            <a:r>
              <a:rPr lang="de-DE" altLang="de-DE" sz="1600" dirty="0">
                <a:solidFill>
                  <a:srgbClr val="FF0000"/>
                </a:solidFill>
                <a:latin typeface="Century Gothic" pitchFamily="34" charset="0"/>
              </a:rPr>
              <a:t>Unternehmensrisiken</a:t>
            </a:r>
            <a:r>
              <a:rPr lang="de-DE" altLang="de-DE" sz="1600" dirty="0">
                <a:solidFill>
                  <a:srgbClr val="000000"/>
                </a:solidFill>
                <a:latin typeface="Century Gothic" pitchFamily="34" charset="0"/>
              </a:rPr>
              <a:t> sind typisch für KMU </a:t>
            </a:r>
            <a:r>
              <a:rPr lang="de-DE" altLang="de-DE" sz="1600" dirty="0">
                <a:solidFill>
                  <a:srgbClr val="FF0000"/>
                </a:solidFill>
                <a:latin typeface="Century Gothic" pitchFamily="34" charset="0"/>
              </a:rPr>
              <a:t>(RISIKOERHÖHEND)</a:t>
            </a:r>
            <a:r>
              <a:rPr lang="de-DE" altLang="de-DE" sz="1600" dirty="0">
                <a:solidFill>
                  <a:srgbClr val="000000"/>
                </a:solidFill>
                <a:latin typeface="Century Gothic" pitchFamily="34" charset="0"/>
              </a:rPr>
              <a:t>: </a:t>
            </a:r>
          </a:p>
          <a:p>
            <a:pPr marL="285750" indent="-285750" eaLnBrk="1" hangingPunct="1">
              <a:lnSpc>
                <a:spcPct val="100000"/>
              </a:lnSpc>
              <a:spcBef>
                <a:spcPts val="300"/>
              </a:spcBef>
              <a:spcAft>
                <a:spcPts val="300"/>
              </a:spcAft>
              <a:buFont typeface="Arial" pitchFamily="34" charset="0"/>
              <a:buChar char="•"/>
              <a:defRPr/>
            </a:pPr>
            <a:r>
              <a:rPr lang="de-DE" altLang="de-DE" sz="1600" b="0" dirty="0">
                <a:solidFill>
                  <a:srgbClr val="000000"/>
                </a:solidFill>
                <a:latin typeface="Century Gothic" pitchFamily="34" charset="0"/>
              </a:rPr>
              <a:t>Abhängigkeit von nur </a:t>
            </a:r>
            <a:r>
              <a:rPr lang="de-DE" altLang="de-DE" sz="1600" dirty="0">
                <a:solidFill>
                  <a:srgbClr val="000000"/>
                </a:solidFill>
                <a:latin typeface="Century Gothic" pitchFamily="34" charset="0"/>
              </a:rPr>
              <a:t>wenigen Produkten</a:t>
            </a:r>
            <a:r>
              <a:rPr lang="de-DE" altLang="de-DE" sz="1600" b="0" dirty="0">
                <a:solidFill>
                  <a:srgbClr val="000000"/>
                </a:solidFill>
                <a:latin typeface="Century Gothic" pitchFamily="34" charset="0"/>
              </a:rPr>
              <a:t>, </a:t>
            </a:r>
            <a:r>
              <a:rPr lang="de-DE" altLang="de-DE" sz="1600" dirty="0">
                <a:solidFill>
                  <a:srgbClr val="000000"/>
                </a:solidFill>
                <a:latin typeface="Century Gothic" pitchFamily="34" charset="0"/>
              </a:rPr>
              <a:t>Dienstleistungen oder Kunden </a:t>
            </a:r>
            <a:r>
              <a:rPr lang="de-DE" altLang="de-DE" sz="1600" b="0" dirty="0">
                <a:solidFill>
                  <a:srgbClr val="000000"/>
                </a:solidFill>
                <a:latin typeface="Century Gothic" pitchFamily="34" charset="0"/>
              </a:rPr>
              <a:t>und daher </a:t>
            </a:r>
            <a:r>
              <a:rPr lang="de-DE" altLang="de-DE" sz="1600" dirty="0">
                <a:solidFill>
                  <a:srgbClr val="000000"/>
                </a:solidFill>
                <a:latin typeface="Century Gothic" pitchFamily="34" charset="0"/>
              </a:rPr>
              <a:t>starker Einfluss </a:t>
            </a:r>
            <a:r>
              <a:rPr lang="de-DE" altLang="de-DE" sz="1600" b="0" dirty="0">
                <a:solidFill>
                  <a:srgbClr val="000000"/>
                </a:solidFill>
                <a:latin typeface="Century Gothic" pitchFamily="34" charset="0"/>
              </a:rPr>
              <a:t>von </a:t>
            </a:r>
            <a:r>
              <a:rPr lang="de-DE" altLang="de-DE" sz="1600" dirty="0">
                <a:solidFill>
                  <a:srgbClr val="000000"/>
                </a:solidFill>
                <a:latin typeface="Century Gothic" pitchFamily="34" charset="0"/>
              </a:rPr>
              <a:t>Nachfrageänderungen</a:t>
            </a:r>
            <a:r>
              <a:rPr lang="de-DE" altLang="de-DE" sz="1600" b="0" dirty="0">
                <a:solidFill>
                  <a:srgbClr val="000000"/>
                </a:solidFill>
                <a:latin typeface="Century Gothic" pitchFamily="34" charset="0"/>
              </a:rPr>
              <a:t> und </a:t>
            </a:r>
            <a:r>
              <a:rPr lang="de-DE" altLang="de-DE" sz="1600" dirty="0">
                <a:solidFill>
                  <a:srgbClr val="000000"/>
                </a:solidFill>
                <a:latin typeface="Century Gothic" pitchFamily="34" charset="0"/>
              </a:rPr>
              <a:t>Konkurrenzentwicklung</a:t>
            </a:r>
          </a:p>
          <a:p>
            <a:pPr marL="285750" indent="-285750" eaLnBrk="1" hangingPunct="1">
              <a:lnSpc>
                <a:spcPct val="100000"/>
              </a:lnSpc>
              <a:spcBef>
                <a:spcPts val="300"/>
              </a:spcBef>
              <a:spcAft>
                <a:spcPts val="300"/>
              </a:spcAft>
              <a:buFont typeface="Arial" pitchFamily="34" charset="0"/>
              <a:buChar char="•"/>
              <a:defRPr/>
            </a:pPr>
            <a:r>
              <a:rPr lang="de-DE" altLang="de-DE" sz="1600" b="0" dirty="0">
                <a:solidFill>
                  <a:srgbClr val="000000"/>
                </a:solidFill>
                <a:latin typeface="Century Gothic" pitchFamily="34" charset="0"/>
              </a:rPr>
              <a:t>Auswirkungen </a:t>
            </a:r>
            <a:r>
              <a:rPr lang="de-DE" altLang="de-DE" sz="1600" dirty="0">
                <a:solidFill>
                  <a:srgbClr val="000000"/>
                </a:solidFill>
                <a:latin typeface="Century Gothic" pitchFamily="34" charset="0"/>
              </a:rPr>
              <a:t>ungünstiger Entwicklungen </a:t>
            </a:r>
            <a:r>
              <a:rPr lang="de-DE" altLang="de-DE" sz="1600" b="0" dirty="0">
                <a:solidFill>
                  <a:srgbClr val="000000"/>
                </a:solidFill>
                <a:latin typeface="Century Gothic" pitchFamily="34" charset="0"/>
              </a:rPr>
              <a:t>in der Branche</a:t>
            </a:r>
          </a:p>
          <a:p>
            <a:pPr marL="285750" indent="-285750" eaLnBrk="1" hangingPunct="1">
              <a:lnSpc>
                <a:spcPct val="100000"/>
              </a:lnSpc>
              <a:spcBef>
                <a:spcPts val="300"/>
              </a:spcBef>
              <a:spcAft>
                <a:spcPts val="300"/>
              </a:spcAft>
              <a:buFont typeface="Arial" pitchFamily="34" charset="0"/>
              <a:buChar char="•"/>
              <a:defRPr/>
            </a:pPr>
            <a:r>
              <a:rPr lang="de-DE" altLang="de-DE" sz="1600" b="0" dirty="0">
                <a:solidFill>
                  <a:srgbClr val="000000"/>
                </a:solidFill>
                <a:latin typeface="Century Gothic" pitchFamily="34" charset="0"/>
              </a:rPr>
              <a:t>Fehlende bzw. nicht dokumentierte </a:t>
            </a:r>
            <a:r>
              <a:rPr lang="de-DE" altLang="de-DE" sz="1600" dirty="0">
                <a:solidFill>
                  <a:srgbClr val="000000"/>
                </a:solidFill>
                <a:latin typeface="Century Gothic" pitchFamily="34" charset="0"/>
              </a:rPr>
              <a:t>Unternehmensplanung</a:t>
            </a:r>
          </a:p>
          <a:p>
            <a:pPr marL="285750" indent="-285750" eaLnBrk="1" hangingPunct="1">
              <a:lnSpc>
                <a:spcPct val="100000"/>
              </a:lnSpc>
              <a:spcBef>
                <a:spcPts val="300"/>
              </a:spcBef>
              <a:spcAft>
                <a:spcPts val="300"/>
              </a:spcAft>
              <a:buFont typeface="Arial" pitchFamily="34" charset="0"/>
              <a:buChar char="•"/>
              <a:defRPr/>
            </a:pPr>
            <a:r>
              <a:rPr lang="de-DE" altLang="de-DE" sz="1600" b="0" dirty="0">
                <a:solidFill>
                  <a:srgbClr val="000000"/>
                </a:solidFill>
                <a:latin typeface="Century Gothic" pitchFamily="34" charset="0"/>
              </a:rPr>
              <a:t>Ungenügende </a:t>
            </a:r>
            <a:r>
              <a:rPr lang="de-DE" altLang="de-DE" sz="1600" dirty="0">
                <a:solidFill>
                  <a:srgbClr val="000000"/>
                </a:solidFill>
                <a:latin typeface="Century Gothic" pitchFamily="34" charset="0"/>
              </a:rPr>
              <a:t>Eigenkapitalausstattung</a:t>
            </a:r>
          </a:p>
          <a:p>
            <a:pPr marL="285750" indent="-285750" eaLnBrk="1" hangingPunct="1">
              <a:lnSpc>
                <a:spcPct val="100000"/>
              </a:lnSpc>
              <a:spcBef>
                <a:spcPts val="300"/>
              </a:spcBef>
              <a:spcAft>
                <a:spcPts val="300"/>
              </a:spcAft>
              <a:buFont typeface="Arial" pitchFamily="34" charset="0"/>
              <a:buChar char="•"/>
              <a:defRPr/>
            </a:pPr>
            <a:r>
              <a:rPr lang="de-DE" altLang="de-DE" sz="1600" b="0" dirty="0">
                <a:solidFill>
                  <a:srgbClr val="000000"/>
                </a:solidFill>
                <a:latin typeface="Century Gothic" pitchFamily="34" charset="0"/>
              </a:rPr>
              <a:t>Eingeschränkte </a:t>
            </a:r>
            <a:r>
              <a:rPr lang="de-DE" altLang="de-DE" sz="1600" dirty="0">
                <a:solidFill>
                  <a:srgbClr val="000000"/>
                </a:solidFill>
                <a:latin typeface="Century Gothic" pitchFamily="34" charset="0"/>
              </a:rPr>
              <a:t>Finanzierungsmöglichkeiten</a:t>
            </a:r>
            <a:endParaRPr lang="de-DE" altLang="de-DE" sz="1600" b="0" dirty="0">
              <a:solidFill>
                <a:srgbClr val="000000"/>
              </a:solidFill>
              <a:latin typeface="Century Gothic" pitchFamily="34" charset="0"/>
            </a:endParaRPr>
          </a:p>
          <a:p>
            <a:pPr eaLnBrk="1" hangingPunct="1">
              <a:lnSpc>
                <a:spcPct val="100000"/>
              </a:lnSpc>
              <a:spcBef>
                <a:spcPts val="300"/>
              </a:spcBef>
              <a:spcAft>
                <a:spcPts val="300"/>
              </a:spcAft>
              <a:defRPr/>
            </a:pPr>
            <a:endParaRPr lang="de-DE" altLang="de-DE" sz="1600" b="0" i="1" dirty="0">
              <a:solidFill>
                <a:srgbClr val="000000"/>
              </a:solidFill>
              <a:latin typeface="Century Gothic" pitchFamily="34" charset="0"/>
            </a:endParaRPr>
          </a:p>
          <a:p>
            <a:pPr eaLnBrk="1" hangingPunct="1">
              <a:lnSpc>
                <a:spcPct val="100000"/>
              </a:lnSpc>
              <a:spcBef>
                <a:spcPts val="300"/>
              </a:spcBef>
              <a:spcAft>
                <a:spcPts val="300"/>
              </a:spcAft>
              <a:defRPr/>
            </a:pPr>
            <a:r>
              <a:rPr lang="pl-PL" altLang="de-DE" sz="1600" dirty="0">
                <a:solidFill>
                  <a:srgbClr val="00B0F0"/>
                </a:solidFill>
                <a:latin typeface="Century Gothic" pitchFamily="34" charset="0"/>
              </a:rPr>
              <a:t>IDW PH 9.100.1, Tz. 4:</a:t>
            </a:r>
          </a:p>
          <a:p>
            <a:pPr algn="ctr" eaLnBrk="1" hangingPunct="1">
              <a:lnSpc>
                <a:spcPct val="100000"/>
              </a:lnSpc>
              <a:spcBef>
                <a:spcPts val="300"/>
              </a:spcBef>
              <a:spcAft>
                <a:spcPts val="300"/>
              </a:spcAft>
              <a:defRPr/>
            </a:pPr>
            <a:r>
              <a:rPr lang="de-DE" altLang="de-DE" sz="1600" b="0" i="1" dirty="0">
                <a:solidFill>
                  <a:srgbClr val="000000"/>
                </a:solidFill>
                <a:latin typeface="Century Gothic" pitchFamily="34" charset="0"/>
              </a:rPr>
              <a:t>„KMU können auch kleinere Organisationen ohne Gewinnerzielungsabsicht und</a:t>
            </a:r>
            <a:br>
              <a:rPr lang="de-DE" altLang="de-DE" sz="1600" b="0" i="1" dirty="0">
                <a:solidFill>
                  <a:srgbClr val="000000"/>
                </a:solidFill>
                <a:latin typeface="Century Gothic" pitchFamily="34" charset="0"/>
              </a:rPr>
            </a:br>
            <a:r>
              <a:rPr lang="de-DE" altLang="de-DE" sz="1600" i="1" dirty="0">
                <a:solidFill>
                  <a:srgbClr val="00B0F0"/>
                </a:solidFill>
                <a:latin typeface="Century Gothic" pitchFamily="34" charset="0"/>
              </a:rPr>
              <a:t>Unternehmen des öffentlichen Sektors </a:t>
            </a:r>
            <a:r>
              <a:rPr lang="de-DE" altLang="de-DE" sz="1600" b="0" i="1" dirty="0">
                <a:solidFill>
                  <a:srgbClr val="000000"/>
                </a:solidFill>
                <a:latin typeface="Century Gothic" pitchFamily="34" charset="0"/>
              </a:rPr>
              <a:t>mit ähnlichen Organisations- und</a:t>
            </a:r>
            <a:br>
              <a:rPr lang="de-DE" altLang="de-DE" sz="1600" b="0" i="1" dirty="0">
                <a:solidFill>
                  <a:srgbClr val="000000"/>
                </a:solidFill>
                <a:latin typeface="Century Gothic" pitchFamily="34" charset="0"/>
              </a:rPr>
            </a:br>
            <a:r>
              <a:rPr lang="de-DE" altLang="de-DE" sz="1600" b="0" i="1" dirty="0">
                <a:solidFill>
                  <a:srgbClr val="000000"/>
                </a:solidFill>
                <a:latin typeface="Century Gothic" pitchFamily="34" charset="0"/>
              </a:rPr>
              <a:t>Strukturmerkmalen wie KMU im unternehmerischen Bereich sein.“ </a:t>
            </a:r>
          </a:p>
          <a:p>
            <a:pPr eaLnBrk="1" hangingPunct="1">
              <a:lnSpc>
                <a:spcPct val="100000"/>
              </a:lnSpc>
              <a:spcBef>
                <a:spcPts val="300"/>
              </a:spcBef>
              <a:spcAft>
                <a:spcPts val="300"/>
              </a:spcAft>
              <a:defRPr/>
            </a:pPr>
            <a:endParaRPr lang="de-DE" altLang="de-DE" sz="1600" b="0" i="1" dirty="0">
              <a:solidFill>
                <a:srgbClr val="000000"/>
              </a:solidFill>
              <a:latin typeface="Century Gothic" pitchFamily="34" charset="0"/>
            </a:endParaRPr>
          </a:p>
          <a:p>
            <a:pPr marL="0" lvl="2" eaLnBrk="1" hangingPunct="1">
              <a:lnSpc>
                <a:spcPct val="100000"/>
              </a:lnSpc>
              <a:spcBef>
                <a:spcPts val="300"/>
              </a:spcBef>
              <a:spcAft>
                <a:spcPts val="300"/>
              </a:spcAft>
              <a:defRPr/>
            </a:pPr>
            <a:endParaRPr lang="de-DE" altLang="de-DE" sz="1600" dirty="0">
              <a:solidFill>
                <a:srgbClr val="000000"/>
              </a:solidFill>
              <a:latin typeface="Century Gothic" pitchFamily="34" charset="0"/>
            </a:endParaRPr>
          </a:p>
        </p:txBody>
      </p:sp>
      <p:sp>
        <p:nvSpPr>
          <p:cNvPr id="480261" name="Textfeld 1">
            <a:extLst>
              <a:ext uri="{FF2B5EF4-FFF2-40B4-BE49-F238E27FC236}">
                <a16:creationId xmlns:a16="http://schemas.microsoft.com/office/drawing/2014/main" id="{4DEF0D1F-9A5D-42E5-BD13-A089D943557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Tree>
  </p:cSld>
  <p:clrMapOvr>
    <a:masterClrMapping/>
  </p:clrMapOvr>
  <p:transition spd="slow"/>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8" name="Textfeld 1">
            <a:extLst>
              <a:ext uri="{FF2B5EF4-FFF2-40B4-BE49-F238E27FC236}">
                <a16:creationId xmlns:a16="http://schemas.microsoft.com/office/drawing/2014/main" id="{7625E0C5-AF64-43E1-A0ED-2B903D1DED97}"/>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tangle 2">
            <a:extLst>
              <a:ext uri="{FF2B5EF4-FFF2-40B4-BE49-F238E27FC236}">
                <a16:creationId xmlns:a16="http://schemas.microsoft.com/office/drawing/2014/main" id="{D5CC4C37-71E7-409D-BF7E-DAAFF51E9D26}"/>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6.3	</a:t>
            </a:r>
            <a:r>
              <a:rPr lang="de-DE" sz="2800" dirty="0">
                <a:latin typeface="Century Gothic" panose="020B0502020202020204" pitchFamily="34" charset="0"/>
              </a:rPr>
              <a:t>Prüfungsplanung – Besonderheiten bei KMU</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6.3.1</a:t>
            </a:r>
            <a:r>
              <a:rPr lang="de-DE" sz="1800" b="0" dirty="0">
                <a:latin typeface="Century Gothic" panose="020B0502020202020204" pitchFamily="34" charset="0"/>
              </a:rPr>
              <a:t>	Besonderheiten bei der Wahl und Beauftragung</a:t>
            </a:r>
          </a:p>
          <a:p>
            <a:pPr marL="2724150" lvl="4" indent="-895350">
              <a:spcBef>
                <a:spcPts val="600"/>
              </a:spcBef>
              <a:spcAft>
                <a:spcPts val="600"/>
              </a:spcAft>
              <a:tabLst>
                <a:tab pos="444500" algn="l"/>
              </a:tabLst>
            </a:pPr>
            <a:r>
              <a:rPr lang="de-DE" sz="1800" dirty="0">
                <a:latin typeface="Century Gothic" panose="020B0502020202020204" pitchFamily="34" charset="0"/>
              </a:rPr>
              <a:t>6.3.2	</a:t>
            </a:r>
            <a:r>
              <a:rPr lang="de-DE" sz="1800" b="0" dirty="0">
                <a:latin typeface="Century Gothic" panose="020B0502020202020204" pitchFamily="34" charset="0"/>
              </a:rPr>
              <a:t>Besonderheiten bei der Prüfungsplanung</a:t>
            </a: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3331" name="Rectangle 2">
            <a:extLst>
              <a:ext uri="{FF2B5EF4-FFF2-40B4-BE49-F238E27FC236}">
                <a16:creationId xmlns:a16="http://schemas.microsoft.com/office/drawing/2014/main" id="{6A35E77B-5B1C-4C30-99B4-B147D188E478}"/>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6.3 Prüfungsplanung – Besonderheiten bei KMU3</a:t>
            </a:r>
          </a:p>
          <a:p>
            <a:pPr>
              <a:buFont typeface="Arial" panose="020B0604020202020204" pitchFamily="34" charset="0"/>
              <a:buNone/>
            </a:pPr>
            <a:endParaRPr lang="de-DE" altLang="de-DE" dirty="0">
              <a:solidFill>
                <a:srgbClr val="00B0F0"/>
              </a:solidFill>
              <a:latin typeface="Century Gothic" panose="020B0502020202020204" pitchFamily="34" charset="0"/>
            </a:endParaRPr>
          </a:p>
        </p:txBody>
      </p:sp>
      <p:sp>
        <p:nvSpPr>
          <p:cNvPr id="483332" name="Textfeld 18">
            <a:extLst>
              <a:ext uri="{FF2B5EF4-FFF2-40B4-BE49-F238E27FC236}">
                <a16:creationId xmlns:a16="http://schemas.microsoft.com/office/drawing/2014/main" id="{055F2094-E050-4569-AC37-423EB5D6080B}"/>
              </a:ext>
            </a:extLst>
          </p:cNvPr>
          <p:cNvSpPr txBox="1">
            <a:spLocks noChangeArrowheads="1"/>
          </p:cNvSpPr>
          <p:nvPr/>
        </p:nvSpPr>
        <p:spPr bwMode="auto">
          <a:xfrm>
            <a:off x="1065213" y="1778908"/>
            <a:ext cx="9711307" cy="417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42900" indent="-342900">
              <a:defRPr sz="1600" b="1">
                <a:solidFill>
                  <a:schemeClr val="tx1"/>
                </a:solidFill>
                <a:latin typeface="Verdana" panose="020B0604030504040204" pitchFamily="34" charset="0"/>
                <a:cs typeface="Arial" panose="020B0604020202020204" pitchFamily="34" charset="0"/>
              </a:defRPr>
            </a:lvl1pPr>
            <a:lvl2pPr marL="266700" indent="-26670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lvl="1" eaLnBrk="1" hangingPunct="1">
              <a:spcBef>
                <a:spcPts val="300"/>
              </a:spcBef>
              <a:spcAft>
                <a:spcPts val="300"/>
              </a:spcAft>
              <a:buFont typeface="Verdana" panose="020B0604030504040204" pitchFamily="34" charset="0"/>
              <a:buAutoNum type="alphaLcPeriod"/>
            </a:pPr>
            <a:r>
              <a:rPr lang="de-DE" altLang="de-DE" b="0" dirty="0">
                <a:latin typeface="Century Gothic" panose="020B0502020202020204" pitchFamily="34" charset="0"/>
              </a:rPr>
              <a:t>Auch bei </a:t>
            </a:r>
            <a:r>
              <a:rPr lang="de-DE" altLang="de-DE" dirty="0">
                <a:latin typeface="Century Gothic" panose="020B0502020202020204" pitchFamily="34" charset="0"/>
              </a:rPr>
              <a:t>Personenidentität zw. Gesellschafter und Geschäftsführer </a:t>
            </a:r>
            <a:r>
              <a:rPr lang="de-DE" altLang="de-DE" b="0" dirty="0">
                <a:latin typeface="Century Gothic" panose="020B0502020202020204" pitchFamily="34" charset="0"/>
              </a:rPr>
              <a:t>ist die </a:t>
            </a:r>
            <a:r>
              <a:rPr lang="de-DE" altLang="de-DE" dirty="0">
                <a:latin typeface="Century Gothic" panose="020B0502020202020204" pitchFamily="34" charset="0"/>
              </a:rPr>
              <a:t>Wahl zum Abschlussprüfer </a:t>
            </a:r>
            <a:r>
              <a:rPr lang="de-DE" altLang="de-DE" b="0" dirty="0">
                <a:latin typeface="Century Gothic" panose="020B0502020202020204" pitchFamily="34" charset="0"/>
              </a:rPr>
              <a:t>vor Auftragserteilung erforderlich (vgl. IDW PH 9.100.1, Tz. 9).</a:t>
            </a:r>
          </a:p>
          <a:p>
            <a:pPr lvl="1" eaLnBrk="1" hangingPunct="1">
              <a:buFont typeface="Verdana" panose="020B0604030504040204" pitchFamily="34" charset="0"/>
              <a:buAutoNum type="alphaLcPeriod"/>
            </a:pPr>
            <a:endParaRPr lang="de-DE" altLang="de-DE" b="0" dirty="0">
              <a:latin typeface="Century Gothic" panose="020B0502020202020204" pitchFamily="34" charset="0"/>
            </a:endParaRPr>
          </a:p>
          <a:p>
            <a:pPr lvl="1" eaLnBrk="1" hangingPunct="1">
              <a:spcBef>
                <a:spcPts val="300"/>
              </a:spcBef>
              <a:spcAft>
                <a:spcPts val="300"/>
              </a:spcAft>
              <a:buFont typeface="Verdana" panose="020B0604030504040204" pitchFamily="34" charset="0"/>
              <a:buAutoNum type="alphaLcPeriod"/>
            </a:pPr>
            <a:r>
              <a:rPr lang="de-DE" altLang="de-DE" b="0" dirty="0">
                <a:latin typeface="Century Gothic" panose="020B0502020202020204" pitchFamily="34" charset="0"/>
              </a:rPr>
              <a:t>Die Auftragsvereinbarung dient auch dazu, den </a:t>
            </a:r>
            <a:r>
              <a:rPr lang="de-DE" altLang="de-DE" dirty="0">
                <a:latin typeface="Century Gothic" panose="020B0502020202020204" pitchFamily="34" charset="0"/>
              </a:rPr>
              <a:t>gesetzlichen Vertretern </a:t>
            </a:r>
            <a:r>
              <a:rPr lang="de-DE" altLang="de-DE" b="0" dirty="0">
                <a:latin typeface="Century Gothic" panose="020B0502020202020204" pitchFamily="34" charset="0"/>
              </a:rPr>
              <a:t>ihre </a:t>
            </a:r>
            <a:r>
              <a:rPr lang="de-DE" altLang="de-DE" dirty="0">
                <a:latin typeface="Century Gothic" panose="020B0502020202020204" pitchFamily="34" charset="0"/>
              </a:rPr>
              <a:t>Verantwortung für den Abschluss </a:t>
            </a:r>
            <a:r>
              <a:rPr lang="de-DE" altLang="de-DE" b="0" dirty="0">
                <a:latin typeface="Century Gothic" panose="020B0502020202020204" pitchFamily="34" charset="0"/>
              </a:rPr>
              <a:t>zu verdeutlichen.</a:t>
            </a:r>
            <a:br>
              <a:rPr lang="de-DE" altLang="de-DE" b="0" dirty="0">
                <a:latin typeface="Century Gothic" panose="020B0502020202020204" pitchFamily="34" charset="0"/>
              </a:rPr>
            </a:br>
            <a:r>
              <a:rPr lang="de-DE" altLang="de-DE" dirty="0">
                <a:latin typeface="Century Gothic" panose="020B0502020202020204" pitchFamily="34" charset="0"/>
              </a:rPr>
              <a:t>Beispiel: </a:t>
            </a:r>
            <a:r>
              <a:rPr lang="de-DE" altLang="de-DE" b="0" dirty="0">
                <a:latin typeface="Century Gothic" panose="020B0502020202020204" pitchFamily="34" charset="0"/>
              </a:rPr>
              <a:t>kleine Vertriebs-GmbH; der GF ist ausschl. vertriebsorientiert, erhält ggf. umsatzabhängige Vergütung (vgl. IDW PH 9.100.1, Tz. 10).</a:t>
            </a:r>
          </a:p>
          <a:p>
            <a:pPr lvl="1" eaLnBrk="1" hangingPunct="1">
              <a:buFont typeface="Verdana" panose="020B0604030504040204" pitchFamily="34" charset="0"/>
              <a:buAutoNum type="alphaLcPeriod"/>
            </a:pPr>
            <a:endParaRPr lang="de-DE" altLang="de-DE" b="0" dirty="0">
              <a:latin typeface="Century Gothic" panose="020B0502020202020204" pitchFamily="34" charset="0"/>
            </a:endParaRPr>
          </a:p>
          <a:p>
            <a:pPr lvl="1" eaLnBrk="1" hangingPunct="1">
              <a:spcBef>
                <a:spcPts val="300"/>
              </a:spcBef>
              <a:spcAft>
                <a:spcPts val="300"/>
              </a:spcAft>
              <a:buFont typeface="Verdana" panose="020B0604030504040204" pitchFamily="34" charset="0"/>
              <a:buAutoNum type="alphaLcPeriod"/>
            </a:pPr>
            <a:r>
              <a:rPr lang="de-DE" altLang="de-DE" b="0" dirty="0">
                <a:latin typeface="Century Gothic" panose="020B0502020202020204" pitchFamily="34" charset="0"/>
              </a:rPr>
              <a:t>Unklarheiten hinsichtlich der </a:t>
            </a:r>
            <a:r>
              <a:rPr lang="de-DE" altLang="de-DE" dirty="0">
                <a:latin typeface="Century Gothic" panose="020B0502020202020204" pitchFamily="34" charset="0"/>
              </a:rPr>
              <a:t>Haftung des Abschlussprüfers bei freiwilligen Prüfungen werden </a:t>
            </a:r>
            <a:r>
              <a:rPr lang="de-DE" altLang="de-DE" b="0" dirty="0">
                <a:latin typeface="Century Gothic" panose="020B0502020202020204" pitchFamily="34" charset="0"/>
              </a:rPr>
              <a:t>im Auftragsschreiben klargestellt (§ 54a WPO) (vgl. IDW PH 9.100.1, Tz. 11).</a:t>
            </a:r>
          </a:p>
          <a:p>
            <a:pPr lvl="1" eaLnBrk="1" hangingPunct="1">
              <a:buFont typeface="Verdana" panose="020B0604030504040204" pitchFamily="34" charset="0"/>
              <a:buAutoNum type="alphaLcPeriod"/>
            </a:pPr>
            <a:endParaRPr lang="de-DE" altLang="de-DE" b="0" dirty="0">
              <a:latin typeface="Century Gothic" panose="020B0502020202020204" pitchFamily="34" charset="0"/>
            </a:endParaRPr>
          </a:p>
          <a:p>
            <a:pPr lvl="1" eaLnBrk="1" hangingPunct="1">
              <a:spcBef>
                <a:spcPts val="300"/>
              </a:spcBef>
              <a:spcAft>
                <a:spcPts val="300"/>
              </a:spcAft>
              <a:buFont typeface="Verdana" panose="020B0604030504040204" pitchFamily="34" charset="0"/>
              <a:buAutoNum type="alphaLcPeriod"/>
            </a:pPr>
            <a:r>
              <a:rPr lang="de-DE" altLang="de-DE" b="0" i="1" dirty="0">
                <a:latin typeface="Century Gothic" panose="020B0502020202020204" pitchFamily="34" charset="0"/>
              </a:rPr>
              <a:t>„Bei freiwilligen Abschlussprüfungen […] können </a:t>
            </a:r>
            <a:r>
              <a:rPr lang="de-DE" altLang="de-DE" i="1" dirty="0">
                <a:latin typeface="Century Gothic" panose="020B0502020202020204" pitchFamily="34" charset="0"/>
              </a:rPr>
              <a:t>sämt­liche Auftragsbedingungen frei vereinbart </a:t>
            </a:r>
            <a:r>
              <a:rPr lang="de-DE" altLang="de-DE" b="0" i="1" dirty="0">
                <a:latin typeface="Century Gothic" panose="020B0502020202020204" pitchFamily="34" charset="0"/>
              </a:rPr>
              <a:t>werden. Erfolgt […] dadurch die </a:t>
            </a:r>
            <a:r>
              <a:rPr lang="de-DE" altLang="de-DE" i="1" dirty="0">
                <a:latin typeface="Century Gothic" panose="020B0502020202020204" pitchFamily="34" charset="0"/>
              </a:rPr>
              <a:t>Reduzierung der Prüfungsanforderungen </a:t>
            </a:r>
            <a:r>
              <a:rPr lang="de-DE" altLang="de-DE" b="0" i="1" dirty="0">
                <a:latin typeface="Century Gothic" panose="020B0502020202020204" pitchFamily="34" charset="0"/>
              </a:rPr>
              <a:t>auf ein Niveau, das nur die </a:t>
            </a:r>
            <a:r>
              <a:rPr lang="de-DE" altLang="de-DE" i="1" dirty="0">
                <a:latin typeface="Century Gothic" panose="020B0502020202020204" pitchFamily="34" charset="0"/>
              </a:rPr>
              <a:t>Erteilung einer Bescheinigung </a:t>
            </a:r>
            <a:r>
              <a:rPr lang="de-DE" altLang="de-DE" b="0" i="1" dirty="0">
                <a:latin typeface="Century Gothic" panose="020B0502020202020204" pitchFamily="34" charset="0"/>
              </a:rPr>
              <a:t>zulässt, dürfen sie </a:t>
            </a:r>
            <a:r>
              <a:rPr lang="de-DE" altLang="de-DE" i="1" dirty="0">
                <a:latin typeface="Century Gothic" panose="020B0502020202020204" pitchFamily="34" charset="0"/>
              </a:rPr>
              <a:t>nicht mehr als freiwillige Abschlussprüfungen bezeichnet </a:t>
            </a:r>
            <a:r>
              <a:rPr lang="de-DE" altLang="de-DE" b="0" i="1" dirty="0">
                <a:latin typeface="Century Gothic" panose="020B0502020202020204" pitchFamily="34" charset="0"/>
              </a:rPr>
              <a:t>werden.“</a:t>
            </a:r>
            <a:br>
              <a:rPr lang="de-DE" altLang="de-DE" b="0" dirty="0">
                <a:latin typeface="Century Gothic" panose="020B0502020202020204" pitchFamily="34" charset="0"/>
              </a:rPr>
            </a:br>
            <a:r>
              <a:rPr lang="de-DE" altLang="de-DE" b="0" dirty="0">
                <a:latin typeface="Century Gothic" panose="020B0502020202020204" pitchFamily="34" charset="0"/>
              </a:rPr>
              <a:t>(ISA [DE] 210)</a:t>
            </a:r>
          </a:p>
        </p:txBody>
      </p:sp>
      <p:sp>
        <p:nvSpPr>
          <p:cNvPr id="483333" name="Textfeld 1">
            <a:extLst>
              <a:ext uri="{FF2B5EF4-FFF2-40B4-BE49-F238E27FC236}">
                <a16:creationId xmlns:a16="http://schemas.microsoft.com/office/drawing/2014/main" id="{BDD194C5-0007-45A9-9454-7BC434686C39}"/>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483334" name="Rechteck 1">
            <a:extLst>
              <a:ext uri="{FF2B5EF4-FFF2-40B4-BE49-F238E27FC236}">
                <a16:creationId xmlns:a16="http://schemas.microsoft.com/office/drawing/2014/main" id="{A33B6879-3725-4EA0-AF32-901D245656E1}"/>
              </a:ext>
            </a:extLst>
          </p:cNvPr>
          <p:cNvSpPr>
            <a:spLocks noChangeArrowheads="1"/>
          </p:cNvSpPr>
          <p:nvPr/>
        </p:nvSpPr>
        <p:spPr bwMode="auto">
          <a:xfrm>
            <a:off x="1054800" y="1418400"/>
            <a:ext cx="52338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6.3.1 Besonderheiten bei der Wahl und Beauftragung</a:t>
            </a:r>
          </a:p>
        </p:txBody>
      </p:sp>
    </p:spTree>
  </p:cSld>
  <p:clrMapOvr>
    <a:masterClrMapping/>
  </p:clrMapOvr>
  <p:transition spd="slow"/>
</p:sld>
</file>

<file path=ppt/slides/slide2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5379" name="Rectangle 2">
            <a:extLst>
              <a:ext uri="{FF2B5EF4-FFF2-40B4-BE49-F238E27FC236}">
                <a16:creationId xmlns:a16="http://schemas.microsoft.com/office/drawing/2014/main" id="{5C24B097-4128-4AAF-A757-C0B11A8CD876}"/>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6.3.2 Besonderheiten bei der Prüfungsplanung</a:t>
            </a:r>
          </a:p>
        </p:txBody>
      </p:sp>
      <p:sp>
        <p:nvSpPr>
          <p:cNvPr id="19" name="Textfeld 18">
            <a:extLst>
              <a:ext uri="{FF2B5EF4-FFF2-40B4-BE49-F238E27FC236}">
                <a16:creationId xmlns:a16="http://schemas.microsoft.com/office/drawing/2014/main" id="{7771D56A-23F3-4A03-AE10-417A9C44C7E2}"/>
              </a:ext>
            </a:extLst>
          </p:cNvPr>
          <p:cNvSpPr txBox="1"/>
          <p:nvPr/>
        </p:nvSpPr>
        <p:spPr>
          <a:xfrm>
            <a:off x="1065213" y="1418400"/>
            <a:ext cx="9317037" cy="4478149"/>
          </a:xfrm>
          <a:prstGeom prst="rect">
            <a:avLst/>
          </a:prstGeom>
          <a:noFill/>
        </p:spPr>
        <p:txBody>
          <a:bodyPr wrap="square" lIns="0" tIns="0" rIns="0" bIns="0">
            <a:spAutoFit/>
          </a:bodyPr>
          <a:lstStyle/>
          <a:p>
            <a:pPr eaLnBrk="1" fontAlgn="auto" hangingPunct="1">
              <a:spcBef>
                <a:spcPts val="300"/>
              </a:spcBef>
              <a:spcAft>
                <a:spcPts val="300"/>
              </a:spcAft>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Umfang der Prüfungsplanung ist abhängig von Komplexität und Größe des Mandanten</a:t>
            </a:r>
            <a:b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b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(IDW PH 9.100.1, Tz. 14)</a:t>
            </a:r>
          </a:p>
          <a:p>
            <a:pPr marL="266700" indent="-266700" eaLnBrk="1" fontAlgn="auto"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Dokumentation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der Planung und Strategie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in einem formfreien Planungs- bzw. Strategie-Memorandum </a:t>
            </a:r>
          </a:p>
          <a:p>
            <a:pPr marL="534988" lvl="1" indent="-268288"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Aktualisierung des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Planungs- bzw. Strategie-Memorandums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durch Gespräche mit der Geschäftsführung und Branchenkenntnisse, Einsicht in Protokolle etc. </a:t>
            </a:r>
          </a:p>
          <a:p>
            <a:pPr marL="534988" lvl="1" indent="-268288"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Bei Verwendung von Prüfungstools wie z. B. AUDICON oftmals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„Small Clients-Lösungen“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zur Dokumentation verfügbar.</a:t>
            </a:r>
          </a:p>
          <a:p>
            <a:pPr marL="534988" lvl="1" indent="-268288"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Soweit keine wesentlichen Veränderungen (wie z. B. Erwerb von Teilbetrieben, etc.) zu erwarten sind, ist dies ausreichend! </a:t>
            </a:r>
          </a:p>
          <a:p>
            <a:pPr marL="534988" lvl="1" indent="-268288"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Durch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übersichtliche Geschäftstätigkeit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und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guten Kontakt zur Geschäftsführung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und Eigentümern sind in der Regel umfangreiche Informationen über das Unternehmen verfügbar. </a:t>
            </a:r>
          </a:p>
          <a:p>
            <a:pPr marL="266700" indent="-266700" eaLnBrk="1" fontAlgn="auto" hangingPunct="1">
              <a:spcBef>
                <a:spcPts val="300"/>
              </a:spcBef>
              <a:spcAft>
                <a:spcPts val="300"/>
              </a:spcAft>
              <a:buClr>
                <a:schemeClr val="tx1"/>
              </a:buClr>
              <a:buFont typeface="Arial" panose="020B0604020202020204" pitchFamily="34" charset="0"/>
              <a:buChar char="•"/>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Personalplanung:</a:t>
            </a:r>
            <a:r>
              <a:rPr lang="de-DE" altLang="de-DE" b="0" dirty="0">
                <a:latin typeface="Century Gothic" panose="020B0502020202020204" pitchFamily="34" charset="0"/>
                <a:ea typeface="Verdana" panose="020B0604030504040204" pitchFamily="34" charset="0"/>
                <a:cs typeface="Verdana" panose="020B0604030504040204" pitchFamily="34" charset="0"/>
              </a:rPr>
              <a:t>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Kleine Prüfungsteams, enger Kontakt zum Mandanten</a:t>
            </a:r>
          </a:p>
          <a:p>
            <a:pPr marL="534988" lvl="1" indent="-268288"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Erleichterte Kommunikation im Team, notwendige Informationen über Mandanten im Team verfügbar.</a:t>
            </a:r>
          </a:p>
        </p:txBody>
      </p:sp>
      <p:sp>
        <p:nvSpPr>
          <p:cNvPr id="485381" name="Textfeld 1">
            <a:extLst>
              <a:ext uri="{FF2B5EF4-FFF2-40B4-BE49-F238E27FC236}">
                <a16:creationId xmlns:a16="http://schemas.microsoft.com/office/drawing/2014/main" id="{D886A459-1F30-46B8-9012-FCF694B5160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Tree>
  </p:cSld>
  <p:clrMapOvr>
    <a:masterClrMapping/>
  </p:clrMapOvr>
  <p:transition spd="slow"/>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8" name="Textfeld 1">
            <a:extLst>
              <a:ext uri="{FF2B5EF4-FFF2-40B4-BE49-F238E27FC236}">
                <a16:creationId xmlns:a16="http://schemas.microsoft.com/office/drawing/2014/main" id="{67B05878-4029-4A3A-9E26-53CFADFDA9B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6" name="Rectangle 2">
            <a:extLst>
              <a:ext uri="{FF2B5EF4-FFF2-40B4-BE49-F238E27FC236}">
                <a16:creationId xmlns:a16="http://schemas.microsoft.com/office/drawing/2014/main" id="{1B83D1EA-9728-46B6-A349-46DDFDE1F0D5}"/>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6.4	</a:t>
            </a:r>
            <a:r>
              <a:rPr lang="de-DE" sz="2800" dirty="0">
                <a:latin typeface="Century Gothic" panose="020B0502020202020204" pitchFamily="34" charset="0"/>
              </a:rPr>
              <a:t>Aufbau und Funktionsweise der neuen GOA KMU (IDW PS KMU 1-9)</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6.4.1</a:t>
            </a:r>
            <a:r>
              <a:rPr lang="de-DE" sz="1800" b="0" dirty="0">
                <a:latin typeface="Century Gothic" panose="020B0502020202020204" pitchFamily="34" charset="0"/>
              </a:rPr>
              <a:t>	Zeitliche Anwendungsbereiche</a:t>
            </a:r>
          </a:p>
          <a:p>
            <a:pPr marL="2724150" lvl="4" indent="-895350">
              <a:spcBef>
                <a:spcPts val="600"/>
              </a:spcBef>
              <a:spcAft>
                <a:spcPts val="600"/>
              </a:spcAft>
              <a:tabLst>
                <a:tab pos="444500" algn="l"/>
              </a:tabLst>
            </a:pPr>
            <a:r>
              <a:rPr lang="de-DE" sz="1800" dirty="0">
                <a:latin typeface="Century Gothic" panose="020B0502020202020204" pitchFamily="34" charset="0"/>
              </a:rPr>
              <a:t>6.4.2	</a:t>
            </a:r>
            <a:r>
              <a:rPr lang="de-DE" sz="1800" b="0" dirty="0">
                <a:latin typeface="Century Gothic" panose="020B0502020202020204" pitchFamily="34" charset="0"/>
              </a:rPr>
              <a:t>Übersicht über die IDW PS KMU 1-9</a:t>
            </a:r>
          </a:p>
          <a:p>
            <a:pPr marL="2724150" lvl="4" indent="-895350">
              <a:spcBef>
                <a:spcPts val="600"/>
              </a:spcBef>
              <a:spcAft>
                <a:spcPts val="600"/>
              </a:spcAft>
              <a:tabLst>
                <a:tab pos="444500" algn="l"/>
              </a:tabLst>
            </a:pPr>
            <a:r>
              <a:rPr lang="de-DE" sz="1800" dirty="0">
                <a:latin typeface="Century Gothic" panose="020B0502020202020204" pitchFamily="34" charset="0"/>
              </a:rPr>
              <a:t>6.4.3	</a:t>
            </a:r>
            <a:r>
              <a:rPr lang="de-DE" sz="1800" b="0" dirty="0">
                <a:latin typeface="Century Gothic" panose="020B0502020202020204" pitchFamily="34" charset="0"/>
              </a:rPr>
              <a:t>Funktionsweise der IDW PS KMU</a:t>
            </a:r>
          </a:p>
          <a:p>
            <a:pPr marL="2724150" lvl="4" indent="-895350">
              <a:spcBef>
                <a:spcPts val="600"/>
              </a:spcBef>
              <a:spcAft>
                <a:spcPts val="600"/>
              </a:spcAft>
              <a:tabLst>
                <a:tab pos="444500" algn="l"/>
              </a:tabLst>
            </a:pPr>
            <a:r>
              <a:rPr lang="de-DE" sz="1800" dirty="0">
                <a:latin typeface="Century Gothic" panose="020B0502020202020204" pitchFamily="34" charset="0"/>
              </a:rPr>
              <a:t>6.4.4	</a:t>
            </a:r>
            <a:r>
              <a:rPr lang="de-DE" sz="1800" b="0" dirty="0">
                <a:latin typeface="Century Gothic" panose="020B0502020202020204" pitchFamily="34" charset="0"/>
              </a:rPr>
              <a:t>Skalierung der Verlautbarungen zur Prüfung nach </a:t>
            </a:r>
            <a:br>
              <a:rPr lang="de-DE" sz="1800" b="0" dirty="0">
                <a:latin typeface="Century Gothic" panose="020B0502020202020204" pitchFamily="34" charset="0"/>
              </a:rPr>
            </a:br>
            <a:r>
              <a:rPr lang="de-DE" sz="1800" b="0" dirty="0">
                <a:latin typeface="Century Gothic" panose="020B0502020202020204" pitchFamily="34" charset="0"/>
              </a:rPr>
              <a:t>Praxisgröße</a:t>
            </a:r>
          </a:p>
          <a:p>
            <a:pPr marL="2724150" lvl="4" indent="-895350">
              <a:spcBef>
                <a:spcPts val="600"/>
              </a:spcBef>
              <a:spcAft>
                <a:spcPts val="600"/>
              </a:spcAft>
              <a:tabLst>
                <a:tab pos="444500" algn="l"/>
              </a:tabLst>
            </a:pPr>
            <a:r>
              <a:rPr lang="de-DE" sz="1800" dirty="0">
                <a:latin typeface="Century Gothic" panose="020B0502020202020204" pitchFamily="34" charset="0"/>
              </a:rPr>
              <a:t>6.4.5	</a:t>
            </a:r>
            <a:r>
              <a:rPr lang="de-DE" sz="1800" b="0" dirty="0">
                <a:latin typeface="Century Gothic" panose="020B0502020202020204" pitchFamily="34" charset="0"/>
              </a:rPr>
              <a:t>GoA und die IDW PS KMU</a:t>
            </a:r>
          </a:p>
          <a:p>
            <a:pPr marL="2724150" lvl="4" indent="-895350">
              <a:spcBef>
                <a:spcPts val="600"/>
              </a:spcBef>
              <a:spcAft>
                <a:spcPts val="600"/>
              </a:spcAft>
              <a:tabLst>
                <a:tab pos="444500" algn="l"/>
              </a:tabLst>
            </a:pPr>
            <a:r>
              <a:rPr lang="de-DE" sz="1800" dirty="0">
                <a:latin typeface="Century Gothic" panose="020B0502020202020204" pitchFamily="34" charset="0"/>
              </a:rPr>
              <a:t>6.4.6	</a:t>
            </a:r>
            <a:r>
              <a:rPr lang="de-DE" sz="1800" b="0" dirty="0">
                <a:latin typeface="Century Gothic" panose="020B0502020202020204" pitchFamily="34" charset="0"/>
              </a:rPr>
              <a:t>GoA und die IDW PS KMU</a:t>
            </a:r>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80000" y="836712"/>
            <a:ext cx="385394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6.4.1 Zeitliche Anwendungsbereiche </a:t>
            </a:r>
          </a:p>
        </p:txBody>
      </p:sp>
      <p:graphicFrame>
        <p:nvGraphicFramePr>
          <p:cNvPr id="8" name="Tabelle 7">
            <a:extLst>
              <a:ext uri="{FF2B5EF4-FFF2-40B4-BE49-F238E27FC236}">
                <a16:creationId xmlns:a16="http://schemas.microsoft.com/office/drawing/2014/main" id="{1158A804-A078-4B96-B0A0-A2ECDB5761AA}"/>
              </a:ext>
            </a:extLst>
          </p:cNvPr>
          <p:cNvGraphicFramePr>
            <a:graphicFrameLocks noGrp="1"/>
          </p:cNvGraphicFramePr>
          <p:nvPr>
            <p:extLst>
              <p:ext uri="{D42A27DB-BD31-4B8C-83A1-F6EECF244321}">
                <p14:modId xmlns:p14="http://schemas.microsoft.com/office/powerpoint/2010/main" val="2262644768"/>
              </p:ext>
            </p:extLst>
          </p:nvPr>
        </p:nvGraphicFramePr>
        <p:xfrm>
          <a:off x="1054800" y="1196752"/>
          <a:ext cx="9865096" cy="5105400"/>
        </p:xfrm>
        <a:graphic>
          <a:graphicData uri="http://schemas.openxmlformats.org/drawingml/2006/table">
            <a:tbl>
              <a:tblPr firstRow="1" bandRow="1">
                <a:tableStyleId>{5C22544A-7EE6-4342-B048-85BDC9FD1C3A}</a:tableStyleId>
              </a:tblPr>
              <a:tblGrid>
                <a:gridCol w="2466274">
                  <a:extLst>
                    <a:ext uri="{9D8B030D-6E8A-4147-A177-3AD203B41FA5}">
                      <a16:colId xmlns:a16="http://schemas.microsoft.com/office/drawing/2014/main" val="4143295681"/>
                    </a:ext>
                  </a:extLst>
                </a:gridCol>
                <a:gridCol w="2466274">
                  <a:extLst>
                    <a:ext uri="{9D8B030D-6E8A-4147-A177-3AD203B41FA5}">
                      <a16:colId xmlns:a16="http://schemas.microsoft.com/office/drawing/2014/main" val="223714892"/>
                    </a:ext>
                  </a:extLst>
                </a:gridCol>
                <a:gridCol w="2466274">
                  <a:extLst>
                    <a:ext uri="{9D8B030D-6E8A-4147-A177-3AD203B41FA5}">
                      <a16:colId xmlns:a16="http://schemas.microsoft.com/office/drawing/2014/main" val="4269559188"/>
                    </a:ext>
                  </a:extLst>
                </a:gridCol>
                <a:gridCol w="2466274">
                  <a:extLst>
                    <a:ext uri="{9D8B030D-6E8A-4147-A177-3AD203B41FA5}">
                      <a16:colId xmlns:a16="http://schemas.microsoft.com/office/drawing/2014/main" val="992764181"/>
                    </a:ext>
                  </a:extLst>
                </a:gridCol>
              </a:tblGrid>
              <a:tr h="370840">
                <a:tc>
                  <a:txBody>
                    <a:bodyPr/>
                    <a:lstStyle/>
                    <a:p>
                      <a:pPr algn="ctr"/>
                      <a:r>
                        <a:rPr lang="de-DE" sz="1200" dirty="0">
                          <a:solidFill>
                            <a:schemeClr val="tx1"/>
                          </a:solidFill>
                          <a:latin typeface="Century Gothic" panose="020B0502020202020204" pitchFamily="34" charset="0"/>
                        </a:rPr>
                        <a:t>Gegenwart bis 2023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pPr algn="ctr"/>
                      <a:r>
                        <a:rPr lang="de-DE" sz="1200" dirty="0">
                          <a:solidFill>
                            <a:srgbClr val="FF0000"/>
                          </a:solidFill>
                          <a:latin typeface="Century Gothic" panose="020B0502020202020204" pitchFamily="34" charset="0"/>
                        </a:rPr>
                        <a:t>Zukunft (Tätigkeiten 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DBDB"/>
                    </a:solidFill>
                  </a:tcPr>
                </a:tc>
                <a:tc hMerge="1">
                  <a:txBody>
                    <a:bodyPr/>
                    <a:lstStyle/>
                    <a:p>
                      <a:endParaRPr lang="de-DE" dirty="0"/>
                    </a:p>
                  </a:txBody>
                  <a:tcPr/>
                </a:tc>
                <a:tc hMerge="1">
                  <a:txBody>
                    <a:bodyPr/>
                    <a:lstStyle/>
                    <a:p>
                      <a:endParaRPr lang="de-DE" dirty="0"/>
                    </a:p>
                  </a:txBody>
                  <a:tcPr/>
                </a:tc>
                <a:extLst>
                  <a:ext uri="{0D108BD9-81ED-4DB2-BD59-A6C34878D82A}">
                    <a16:rowId xmlns:a16="http://schemas.microsoft.com/office/drawing/2014/main" val="1470002743"/>
                  </a:ext>
                </a:extLst>
              </a:tr>
              <a:tr h="370840">
                <a:tc>
                  <a:txBody>
                    <a:bodyPr/>
                    <a:lstStyle/>
                    <a:p>
                      <a:pPr algn="ctr"/>
                      <a:r>
                        <a:rPr lang="de-DE" sz="1100" b="1" dirty="0">
                          <a:latin typeface="Century Gothic" panose="020B0502020202020204" pitchFamily="34" charset="0"/>
                        </a:rPr>
                        <a:t>IDW PS (GoA)</a:t>
                      </a:r>
                    </a:p>
                  </a:txBody>
                  <a:tcPr anchor="ct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de-DE" sz="1100" b="1" dirty="0">
                          <a:latin typeface="Century Gothic" panose="020B0502020202020204" pitchFamily="34" charset="0"/>
                        </a:rPr>
                        <a:t>ISA [DE]</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de-DE" sz="1100" b="1" dirty="0">
                          <a:latin typeface="Century Gothic" panose="020B0502020202020204" pitchFamily="34" charset="0"/>
                        </a:rPr>
                        <a:t>IDW PS KMU 1-9 + 10</a:t>
                      </a:r>
                      <a:br>
                        <a:rPr lang="de-DE" sz="1100" b="1" dirty="0">
                          <a:latin typeface="Century Gothic" panose="020B0502020202020204" pitchFamily="34" charset="0"/>
                        </a:rPr>
                      </a:br>
                      <a:r>
                        <a:rPr lang="de-DE" sz="1100" b="1" dirty="0">
                          <a:latin typeface="Century Gothic" panose="020B0502020202020204" pitchFamily="34" charset="0"/>
                        </a:rPr>
                        <a:t>(KMU = kleine, mittlere Unternehmen)</a:t>
                      </a:r>
                    </a:p>
                  </a:txBody>
                  <a:tcPr anchor="ctr">
                    <a:lnL w="127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de-DE" sz="1100" b="1" dirty="0">
                          <a:latin typeface="Century Gothic" panose="020B0502020202020204" pitchFamily="34" charset="0"/>
                        </a:rPr>
                        <a:t>ISA </a:t>
                      </a:r>
                      <a:r>
                        <a:rPr lang="de-DE" sz="1100" b="1" dirty="0" err="1">
                          <a:latin typeface="Century Gothic" panose="020B0502020202020204" pitchFamily="34" charset="0"/>
                        </a:rPr>
                        <a:t>for</a:t>
                      </a:r>
                      <a:r>
                        <a:rPr lang="de-DE" sz="1100" b="1" dirty="0">
                          <a:latin typeface="Century Gothic" panose="020B0502020202020204" pitchFamily="34" charset="0"/>
                        </a:rPr>
                        <a:t> LCE</a:t>
                      </a:r>
                      <a:br>
                        <a:rPr lang="de-DE" sz="1100" b="1" dirty="0">
                          <a:latin typeface="Century Gothic" panose="020B0502020202020204" pitchFamily="34" charset="0"/>
                        </a:rPr>
                      </a:br>
                      <a:r>
                        <a:rPr lang="de-DE" sz="1100" b="1" dirty="0">
                          <a:latin typeface="Century Gothic" panose="020B0502020202020204" pitchFamily="34" charset="0"/>
                        </a:rPr>
                        <a:t>(LCE = </a:t>
                      </a:r>
                      <a:r>
                        <a:rPr lang="de-DE" sz="1100" b="1" dirty="0" err="1">
                          <a:latin typeface="Century Gothic" panose="020B0502020202020204" pitchFamily="34" charset="0"/>
                        </a:rPr>
                        <a:t>les</a:t>
                      </a:r>
                      <a:r>
                        <a:rPr lang="de-DE" sz="1100" b="1" dirty="0">
                          <a:latin typeface="Century Gothic" panose="020B0502020202020204" pitchFamily="34" charset="0"/>
                        </a:rPr>
                        <a:t> </a:t>
                      </a:r>
                      <a:r>
                        <a:rPr lang="de-DE" sz="1100" b="1" dirty="0" err="1">
                          <a:latin typeface="Century Gothic" panose="020B0502020202020204" pitchFamily="34" charset="0"/>
                        </a:rPr>
                        <a:t>complex</a:t>
                      </a:r>
                      <a:r>
                        <a:rPr lang="de-DE" sz="1100" b="1" dirty="0">
                          <a:latin typeface="Century Gothic" panose="020B0502020202020204" pitchFamily="34" charset="0"/>
                        </a:rPr>
                        <a:t> </a:t>
                      </a:r>
                      <a:r>
                        <a:rPr lang="de-DE" sz="1100" b="1" dirty="0" err="1">
                          <a:latin typeface="Century Gothic" panose="020B0502020202020204" pitchFamily="34" charset="0"/>
                        </a:rPr>
                        <a:t>entities</a:t>
                      </a:r>
                      <a:r>
                        <a:rPr lang="de-DE" sz="1100" b="1" dirty="0">
                          <a:latin typeface="Century Gothic" panose="020B0502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80188641"/>
                  </a:ext>
                </a:extLst>
              </a:tr>
              <a:tr h="370840">
                <a:tc>
                  <a:txBody>
                    <a:bodyPr/>
                    <a:lstStyle/>
                    <a:p>
                      <a:pPr algn="ctr"/>
                      <a:endParaRPr lang="de-DE" sz="110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de-DE" sz="1100" dirty="0">
                          <a:latin typeface="Century Gothic" panose="020B0502020202020204" pitchFamily="34" charset="0"/>
                        </a:rPr>
                        <a:t>Ausrichtung an kapitalmarktorientierten Unternehmen</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noFill/>
                  </a:tcPr>
                </a:tc>
                <a:tc gridSpan="2">
                  <a:txBody>
                    <a:bodyPr/>
                    <a:lstStyle/>
                    <a:p>
                      <a:pPr algn="ctr"/>
                      <a:r>
                        <a:rPr lang="de-DE" sz="1100" dirty="0">
                          <a:latin typeface="Century Gothic" panose="020B0502020202020204" pitchFamily="34" charset="0"/>
                        </a:rPr>
                        <a:t>Skalierung für </a:t>
                      </a:r>
                      <a:r>
                        <a:rPr lang="de-DE" sz="1100" b="1" dirty="0">
                          <a:latin typeface="Century Gothic" panose="020B0502020202020204" pitchFamily="34" charset="0"/>
                        </a:rPr>
                        <a:t>weniger komplexe Unternehmen</a:t>
                      </a:r>
                    </a:p>
                  </a:txBody>
                  <a:tcPr anchor="ctr">
                    <a:lnL w="127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tc hMerge="1">
                  <a:txBody>
                    <a:bodyPr/>
                    <a:lstStyle/>
                    <a:p>
                      <a:endParaRPr lang="de-DE" dirty="0"/>
                    </a:p>
                  </a:txBody>
                  <a:tcPr/>
                </a:tc>
                <a:extLst>
                  <a:ext uri="{0D108BD9-81ED-4DB2-BD59-A6C34878D82A}">
                    <a16:rowId xmlns:a16="http://schemas.microsoft.com/office/drawing/2014/main" val="3209600978"/>
                  </a:ext>
                </a:extLst>
              </a:tr>
              <a:tr h="370840">
                <a:tc>
                  <a:txBody>
                    <a:bodyPr/>
                    <a:lstStyle/>
                    <a:p>
                      <a:pPr algn="ctr"/>
                      <a:r>
                        <a:rPr lang="de-DE" sz="1100" dirty="0">
                          <a:latin typeface="Century Gothic" panose="020B0502020202020204" pitchFamily="34" charset="0"/>
                        </a:rPr>
                        <a:t>37 Prüfungsstandards für Abschlussprüfung</a:t>
                      </a:r>
                    </a:p>
                  </a:txBody>
                  <a:tcPr anchor="ct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de-DE" sz="1100" dirty="0">
                          <a:latin typeface="Century Gothic" panose="020B0502020202020204" pitchFamily="34" charset="0"/>
                        </a:rPr>
                        <a:t>24 ISA [DE]</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de-DE" sz="1100" dirty="0">
                          <a:latin typeface="Century Gothic" panose="020B0502020202020204" pitchFamily="34" charset="0"/>
                        </a:rPr>
                        <a:t>IDW PS KMU 1-9</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en-US" sz="1100" dirty="0" err="1">
                          <a:latin typeface="Century Gothic" panose="020B0502020202020204" pitchFamily="34" charset="0"/>
                        </a:rPr>
                        <a:t>Projekt</a:t>
                      </a:r>
                      <a:r>
                        <a:rPr lang="en-US" sz="1100" dirty="0">
                          <a:latin typeface="Century Gothic" panose="020B0502020202020204" pitchFamily="34" charset="0"/>
                        </a:rPr>
                        <a:t> des IAASB (International Auditing and Assurance Standards Board) </a:t>
                      </a:r>
                      <a:endParaRPr lang="de-DE" sz="1100" dirty="0">
                        <a:latin typeface="Century Gothic" panose="020B0502020202020204" pitchFamily="34" charset="0"/>
                      </a:endParaRPr>
                    </a:p>
                  </a:txBody>
                  <a:tcPr anchor="ctr">
                    <a:lnL w="127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noFill/>
                  </a:tcPr>
                </a:tc>
                <a:extLst>
                  <a:ext uri="{0D108BD9-81ED-4DB2-BD59-A6C34878D82A}">
                    <a16:rowId xmlns:a16="http://schemas.microsoft.com/office/drawing/2014/main" val="326726656"/>
                  </a:ext>
                </a:extLst>
              </a:tr>
              <a:tr h="370840">
                <a:tc>
                  <a:txBody>
                    <a:bodyPr/>
                    <a:lstStyle/>
                    <a:p>
                      <a:pPr algn="ctr"/>
                      <a:r>
                        <a:rPr lang="de-DE" sz="1100" dirty="0">
                          <a:latin typeface="Century Gothic" panose="020B0502020202020204" pitchFamily="34" charset="0"/>
                        </a:rPr>
                        <a:t>1 Prüfungsstandard für Lagebericht</a:t>
                      </a:r>
                    </a:p>
                  </a:txBody>
                  <a:tcPr anchor="ct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en-US" sz="1100" dirty="0">
                          <a:latin typeface="Century Gothic" panose="020B0502020202020204" pitchFamily="34" charset="0"/>
                        </a:rPr>
                        <a:t>12 IDW PS </a:t>
                      </a:r>
                      <a:r>
                        <a:rPr lang="en-US" sz="1100" dirty="0" err="1">
                          <a:latin typeface="Century Gothic" panose="020B0502020202020204" pitchFamily="34" charset="0"/>
                        </a:rPr>
                        <a:t>n.F.</a:t>
                      </a:r>
                      <a:endParaRPr lang="de-DE" sz="1100" dirty="0">
                        <a:latin typeface="Century Gothic" panose="020B0502020202020204" pitchFamily="34" charset="0"/>
                      </a:endParaRP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de-DE" sz="1100" dirty="0">
                          <a:latin typeface="Century Gothic" panose="020B0502020202020204" pitchFamily="34" charset="0"/>
                        </a:rPr>
                        <a:t>Nur für Prüfung von typisierten weniger komplexen Unternehmen</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de-DE" sz="1100" dirty="0">
                          <a:latin typeface="Century Gothic" panose="020B0502020202020204" pitchFamily="34" charset="0"/>
                        </a:rPr>
                        <a:t>Nur für Prüfung weniger komplexer Unternehmen (typisiert)</a:t>
                      </a:r>
                    </a:p>
                  </a:txBody>
                  <a:tcPr anchor="ctr">
                    <a:lnL w="127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extLst>
                  <a:ext uri="{0D108BD9-81ED-4DB2-BD59-A6C34878D82A}">
                    <a16:rowId xmlns:a16="http://schemas.microsoft.com/office/drawing/2014/main" val="2034824120"/>
                  </a:ext>
                </a:extLst>
              </a:tr>
              <a:tr h="237421">
                <a:tc>
                  <a:txBody>
                    <a:bodyPr/>
                    <a:lstStyle/>
                    <a:p>
                      <a:pPr algn="ctr"/>
                      <a:r>
                        <a:rPr lang="de-DE" sz="1100" dirty="0">
                          <a:latin typeface="Century Gothic" panose="020B0502020202020204" pitchFamily="34" charset="0"/>
                        </a:rPr>
                        <a:t>Skalierung möglich </a:t>
                      </a:r>
                    </a:p>
                    <a:p>
                      <a:pPr algn="ctr"/>
                      <a:r>
                        <a:rPr lang="de-DE" sz="1100" dirty="0">
                          <a:latin typeface="Century Gothic" panose="020B0502020202020204" pitchFamily="34" charset="0"/>
                        </a:rPr>
                        <a:t>(„top-down“)</a:t>
                      </a:r>
                    </a:p>
                  </a:txBody>
                  <a:tcPr anchor="ct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de-DE" sz="1100" dirty="0">
                          <a:latin typeface="Century Gothic" panose="020B0502020202020204" pitchFamily="34" charset="0"/>
                        </a:rPr>
                        <a:t>Skalierung möglich</a:t>
                      </a:r>
                    </a:p>
                    <a:p>
                      <a:pPr algn="ctr"/>
                      <a:r>
                        <a:rPr lang="de-DE" sz="1100" dirty="0">
                          <a:latin typeface="Century Gothic" panose="020B0502020202020204" pitchFamily="34" charset="0"/>
                        </a:rPr>
                        <a:t>(</a:t>
                      </a:r>
                      <a:r>
                        <a:rPr lang="de-DE" sz="1100" b="1" dirty="0">
                          <a:latin typeface="Century Gothic" panose="020B0502020202020204" pitchFamily="34" charset="0"/>
                        </a:rPr>
                        <a:t>„top-down“</a:t>
                      </a:r>
                      <a:r>
                        <a:rPr lang="de-DE" sz="1100" dirty="0">
                          <a:latin typeface="Century Gothic" panose="020B0502020202020204" pitchFamily="34" charset="0"/>
                        </a:rPr>
                        <a:t>)</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de-DE" sz="1100" dirty="0">
                          <a:latin typeface="Century Gothic" panose="020B0502020202020204" pitchFamily="34" charset="0"/>
                        </a:rPr>
                        <a:t>Isolierte Anwendung ohne Rückgriff auf ISA [DE] zzgl. ergänzender Prüfungs-handlungen </a:t>
                      </a:r>
                      <a:r>
                        <a:rPr lang="de-DE" sz="1100" b="1" dirty="0">
                          <a:latin typeface="Century Gothic" panose="020B0502020202020204" pitchFamily="34" charset="0"/>
                        </a:rPr>
                        <a:t>(„</a:t>
                      </a:r>
                      <a:r>
                        <a:rPr lang="de-DE" sz="1100" b="1" dirty="0" err="1">
                          <a:latin typeface="Century Gothic" panose="020B0502020202020204" pitchFamily="34" charset="0"/>
                        </a:rPr>
                        <a:t>bottom-up</a:t>
                      </a:r>
                      <a:r>
                        <a:rPr lang="de-DE" sz="1100" b="1" dirty="0">
                          <a:latin typeface="Century Gothic" panose="020B0502020202020204" pitchFamily="34" charset="0"/>
                        </a:rPr>
                        <a:t>“</a:t>
                      </a:r>
                      <a:r>
                        <a:rPr lang="de-DE" sz="1100" dirty="0">
                          <a:latin typeface="Century Gothic" panose="020B0502020202020204" pitchFamily="34" charset="0"/>
                        </a:rPr>
                        <a:t>)</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rowSpan="2">
                  <a:txBody>
                    <a:bodyPr/>
                    <a:lstStyle/>
                    <a:p>
                      <a:pPr algn="ctr"/>
                      <a:r>
                        <a:rPr lang="de-DE" sz="1100" dirty="0">
                          <a:latin typeface="Century Gothic" panose="020B0502020202020204" pitchFamily="34" charset="0"/>
                        </a:rPr>
                        <a:t>Prozessorientierter Aufbau weltweit einheitlicher Ansatz</a:t>
                      </a:r>
                    </a:p>
                    <a:p>
                      <a:pPr algn="ctr"/>
                      <a:endParaRPr lang="de-DE" sz="1100" dirty="0">
                        <a:latin typeface="Century Gothic" panose="020B0502020202020204" pitchFamily="34" charset="0"/>
                      </a:endParaRPr>
                    </a:p>
                    <a:p>
                      <a:pPr marL="266700" indent="-180975" algn="l" defTabSz="179388">
                        <a:buFont typeface="Arial" panose="020B0604020202020204" pitchFamily="34" charset="0"/>
                        <a:buChar char="•"/>
                      </a:pPr>
                      <a:r>
                        <a:rPr lang="de-DE" sz="1100" dirty="0">
                          <a:latin typeface="Century Gothic" panose="020B0502020202020204" pitchFamily="34" charset="0"/>
                        </a:rPr>
                        <a:t>23.07.2021 Entwurfs-fassung</a:t>
                      </a:r>
                    </a:p>
                    <a:p>
                      <a:pPr marL="266700" indent="-180975" algn="l" defTabSz="179388">
                        <a:buFont typeface="Arial" panose="020B0604020202020204" pitchFamily="34" charset="0"/>
                        <a:buChar char="•"/>
                      </a:pPr>
                      <a:r>
                        <a:rPr lang="de-DE" sz="1100" dirty="0">
                          <a:latin typeface="Century Gothic" panose="020B0502020202020204" pitchFamily="34" charset="0"/>
                        </a:rPr>
                        <a:t>31.01.2022 Ende Kommentierungsfrist</a:t>
                      </a:r>
                    </a:p>
                  </a:txBody>
                  <a:tcPr anchor="ctr">
                    <a:lnL w="127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4741840"/>
                  </a:ext>
                </a:extLst>
              </a:tr>
              <a:tr h="370840">
                <a:tc>
                  <a:txBody>
                    <a:bodyPr/>
                    <a:lstStyle/>
                    <a:p>
                      <a:pPr algn="ctr"/>
                      <a:endParaRPr lang="de-DE" sz="110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a:endParaRPr lang="de-DE" sz="1100" dirty="0">
                        <a:latin typeface="Century Gothic" panose="020B0502020202020204" pitchFamily="34" charset="0"/>
                      </a:endParaRP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a:txBody>
                    <a:bodyPr/>
                    <a:lstStyle/>
                    <a:p>
                      <a:pPr algn="ctr"/>
                      <a:endParaRPr lang="de-DE" sz="1100" dirty="0">
                        <a:latin typeface="Century Gothic" panose="020B0502020202020204" pitchFamily="34" charset="0"/>
                      </a:endParaRP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tc vMerge="1">
                  <a:txBody>
                    <a:bodyPr/>
                    <a:lstStyle/>
                    <a:p>
                      <a:pPr marL="266700" indent="-180975" algn="l" defTabSz="179388">
                        <a:buFont typeface="Arial" panose="020B0604020202020204" pitchFamily="34" charset="0"/>
                        <a:buChar char="•"/>
                      </a:pPr>
                      <a:endParaRPr lang="de-DE" sz="1100" dirty="0"/>
                    </a:p>
                  </a:txBody>
                  <a:tcPr anchor="ctr">
                    <a:lnL w="127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3527097"/>
                  </a:ext>
                </a:extLst>
              </a:tr>
              <a:tr h="370840">
                <a:tc>
                  <a:txBody>
                    <a:bodyPr/>
                    <a:lstStyle/>
                    <a:p>
                      <a:pPr algn="ctr"/>
                      <a:r>
                        <a:rPr lang="de-DE" sz="1100" dirty="0">
                          <a:latin typeface="Century Gothic" panose="020B0502020202020204" pitchFamily="34" charset="0"/>
                        </a:rPr>
                        <a:t>aktuell anzuwenden</a:t>
                      </a:r>
                    </a:p>
                  </a:txBody>
                  <a:tcPr anchor="ct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de-DE" sz="1100" b="1" dirty="0">
                          <a:solidFill>
                            <a:srgbClr val="FF0000"/>
                          </a:solidFill>
                          <a:latin typeface="Century Gothic" panose="020B0502020202020204" pitchFamily="34" charset="0"/>
                        </a:rPr>
                        <a:t>PIE:</a:t>
                      </a:r>
                      <a:r>
                        <a:rPr lang="de-DE" sz="1100" dirty="0">
                          <a:latin typeface="Century Gothic" panose="020B0502020202020204" pitchFamily="34" charset="0"/>
                        </a:rPr>
                        <a:t> Abschluss 2022 – </a:t>
                      </a:r>
                    </a:p>
                    <a:p>
                      <a:pPr algn="ctr"/>
                      <a:r>
                        <a:rPr lang="de-DE" sz="1100" dirty="0">
                          <a:latin typeface="Century Gothic" panose="020B0502020202020204" pitchFamily="34" charset="0"/>
                        </a:rPr>
                        <a:t>Prüfung 2023</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dirty="0">
                          <a:latin typeface="Century Gothic" panose="020B0502020202020204" pitchFamily="34" charset="0"/>
                        </a:rPr>
                        <a:t>Abschluss: </a:t>
                      </a:r>
                      <a:r>
                        <a:rPr lang="de-DE" sz="1100" b="1" dirty="0">
                          <a:solidFill>
                            <a:srgbClr val="FF0000"/>
                          </a:solidFill>
                          <a:latin typeface="Century Gothic" panose="020B0502020202020204" pitchFamily="34" charset="0"/>
                        </a:rPr>
                        <a:t>2023</a:t>
                      </a:r>
                      <a:r>
                        <a:rPr lang="de-DE" sz="1100" dirty="0">
                          <a:latin typeface="Century Gothic" panose="020B0502020202020204" pitchFamily="34" charset="0"/>
                        </a:rPr>
                        <a:t> –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dirty="0">
                          <a:latin typeface="Century Gothic" panose="020B0502020202020204" pitchFamily="34" charset="0"/>
                        </a:rPr>
                        <a:t>Prüfung 2024</a:t>
                      </a:r>
                    </a:p>
                  </a:txBody>
                  <a:tcPr anchor="b">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de-DE" sz="1100" dirty="0">
                          <a:latin typeface="Century Gothic" panose="020B0502020202020204" pitchFamily="34" charset="0"/>
                        </a:rPr>
                        <a:t>zeitliche Anwendung </a:t>
                      </a:r>
                      <a:r>
                        <a:rPr lang="de-DE" sz="1100" b="1" dirty="0">
                          <a:solidFill>
                            <a:srgbClr val="FF0000"/>
                          </a:solidFill>
                          <a:latin typeface="Century Gothic" panose="020B0502020202020204" pitchFamily="34" charset="0"/>
                        </a:rPr>
                        <a:t>offen</a:t>
                      </a:r>
                    </a:p>
                  </a:txBody>
                  <a:tcPr anchor="ctr">
                    <a:lnL w="127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noFill/>
                      <a:prstDash val="solid"/>
                      <a:round/>
                      <a:headEnd type="none" w="med" len="med"/>
                      <a:tailEnd type="none" w="med" len="med"/>
                    </a:lnB>
                    <a:noFill/>
                  </a:tcPr>
                </a:tc>
                <a:extLst>
                  <a:ext uri="{0D108BD9-81ED-4DB2-BD59-A6C34878D82A}">
                    <a16:rowId xmlns:a16="http://schemas.microsoft.com/office/drawing/2014/main" val="3585449657"/>
                  </a:ext>
                </a:extLst>
              </a:tr>
              <a:tr h="370840">
                <a:tc>
                  <a:txBody>
                    <a:bodyPr/>
                    <a:lstStyle/>
                    <a:p>
                      <a:pPr algn="ctr"/>
                      <a:endParaRPr lang="de-DE"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algn="ctr"/>
                      <a:r>
                        <a:rPr lang="de-DE" sz="1100" b="1" dirty="0">
                          <a:solidFill>
                            <a:srgbClr val="00B0F0"/>
                          </a:solidFill>
                          <a:latin typeface="Century Gothic" panose="020B0502020202020204" pitchFamily="34" charset="0"/>
                        </a:rPr>
                        <a:t>Non-PIE: </a:t>
                      </a:r>
                      <a:r>
                        <a:rPr lang="de-DE" sz="1100" dirty="0">
                          <a:latin typeface="Century Gothic" panose="020B0502020202020204" pitchFamily="34" charset="0"/>
                        </a:rPr>
                        <a:t>Abschluss 2023 - Prüfung 2024</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b="1" dirty="0">
                          <a:latin typeface="Century Gothic" panose="020B0502020202020204" pitchFamily="34" charset="0"/>
                        </a:rPr>
                        <a:t>Freiwillige</a:t>
                      </a:r>
                      <a:r>
                        <a:rPr lang="de-DE" sz="1100" dirty="0">
                          <a:latin typeface="Century Gothic" panose="020B0502020202020204" pitchFamily="34" charset="0"/>
                        </a:rPr>
                        <a:t> Anwendung vorab: Bei Abschlüssen </a:t>
                      </a:r>
                      <a:r>
                        <a:rPr lang="de-DE" sz="1100" b="1" dirty="0">
                          <a:solidFill>
                            <a:srgbClr val="FF0000"/>
                          </a:solidFill>
                          <a:latin typeface="Century Gothic" panose="020B0502020202020204" pitchFamily="34" charset="0"/>
                        </a:rPr>
                        <a:t>2022</a:t>
                      </a:r>
                      <a:r>
                        <a:rPr lang="de-DE" sz="1100" dirty="0">
                          <a:latin typeface="Century Gothic" panose="020B0502020202020204" pitchFamily="34" charset="0"/>
                        </a:rPr>
                        <a:t> – Prüfung 2023</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e-DE" sz="1100" dirty="0">
                        <a:latin typeface="Century Gothic" panose="020B0502020202020204" pitchFamily="34" charset="0"/>
                      </a:endParaRPr>
                    </a:p>
                  </a:txBody>
                  <a:tcPr anchor="ctr">
                    <a:lnL w="127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noFill/>
                  </a:tcPr>
                </a:tc>
                <a:extLst>
                  <a:ext uri="{0D108BD9-81ED-4DB2-BD59-A6C34878D82A}">
                    <a16:rowId xmlns:a16="http://schemas.microsoft.com/office/drawing/2014/main" val="4172162849"/>
                  </a:ext>
                </a:extLst>
              </a:tr>
              <a:tr h="370840">
                <a:tc>
                  <a:txBody>
                    <a:bodyPr/>
                    <a:lstStyle/>
                    <a:p>
                      <a:pPr algn="ctr"/>
                      <a:endParaRPr lang="de-DE"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de-DE" sz="1100" dirty="0">
                        <a:latin typeface="Century Gothic" panose="020B0502020202020204" pitchFamily="34" charset="0"/>
                      </a:endParaRP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e-DE" sz="1100" dirty="0">
                        <a:latin typeface="Century Gothic" panose="020B0502020202020204" pitchFamily="34" charset="0"/>
                      </a:endParaRP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de-DE" sz="1100" dirty="0">
                        <a:latin typeface="Century Gothic" panose="020B0502020202020204" pitchFamily="34" charset="0"/>
                      </a:endParaRPr>
                    </a:p>
                  </a:txBody>
                  <a:tcPr anchor="ctr">
                    <a:lnL w="127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82563629"/>
                  </a:ext>
                </a:extLst>
              </a:tr>
            </a:tbl>
          </a:graphicData>
        </a:graphic>
      </p:graphicFrame>
    </p:spTree>
    <p:extLst>
      <p:ext uri="{BB962C8B-B14F-4D97-AF65-F5344CB8AC3E}">
        <p14:creationId xmlns:p14="http://schemas.microsoft.com/office/powerpoint/2010/main" val="2595408950"/>
      </p:ext>
    </p:extLst>
  </p:cSld>
  <p:clrMapOvr>
    <a:masterClrMapping/>
  </p:clrMapOvr>
  <p:transition spd="slow"/>
</p:sld>
</file>

<file path=ppt/slides/slide2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1080000"/>
            <a:ext cx="402129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6.4.2 Übersicht über die IDW PS KMU 1-9</a:t>
            </a:r>
          </a:p>
        </p:txBody>
      </p:sp>
      <p:graphicFrame>
        <p:nvGraphicFramePr>
          <p:cNvPr id="9" name="Tabelle 8">
            <a:extLst>
              <a:ext uri="{FF2B5EF4-FFF2-40B4-BE49-F238E27FC236}">
                <a16:creationId xmlns:a16="http://schemas.microsoft.com/office/drawing/2014/main" id="{13B881C0-0A52-4AD9-9C1D-77616C0BFC09}"/>
              </a:ext>
            </a:extLst>
          </p:cNvPr>
          <p:cNvGraphicFramePr>
            <a:graphicFrameLocks noGrp="1"/>
          </p:cNvGraphicFramePr>
          <p:nvPr>
            <p:extLst>
              <p:ext uri="{D42A27DB-BD31-4B8C-83A1-F6EECF244321}">
                <p14:modId xmlns:p14="http://schemas.microsoft.com/office/powerpoint/2010/main" val="3045932346"/>
              </p:ext>
            </p:extLst>
          </p:nvPr>
        </p:nvGraphicFramePr>
        <p:xfrm>
          <a:off x="1054800" y="1418400"/>
          <a:ext cx="10009187" cy="4508475"/>
        </p:xfrm>
        <a:graphic>
          <a:graphicData uri="http://schemas.openxmlformats.org/drawingml/2006/table">
            <a:tbl>
              <a:tblPr firstRow="1" bandRow="1">
                <a:tableStyleId>{5C22544A-7EE6-4342-B048-85BDC9FD1C3A}</a:tableStyleId>
              </a:tblPr>
              <a:tblGrid>
                <a:gridCol w="2133080">
                  <a:extLst>
                    <a:ext uri="{9D8B030D-6E8A-4147-A177-3AD203B41FA5}">
                      <a16:colId xmlns:a16="http://schemas.microsoft.com/office/drawing/2014/main" val="1176171396"/>
                    </a:ext>
                  </a:extLst>
                </a:gridCol>
                <a:gridCol w="7876107">
                  <a:extLst>
                    <a:ext uri="{9D8B030D-6E8A-4147-A177-3AD203B41FA5}">
                      <a16:colId xmlns:a16="http://schemas.microsoft.com/office/drawing/2014/main" val="845907747"/>
                    </a:ext>
                  </a:extLst>
                </a:gridCol>
              </a:tblGrid>
              <a:tr h="548035">
                <a:tc gridSpan="2">
                  <a:txBody>
                    <a:bodyPr/>
                    <a:lstStyle/>
                    <a:p>
                      <a:pPr algn="ctr"/>
                      <a:r>
                        <a:rPr lang="de-DE" sz="1400" dirty="0">
                          <a:latin typeface="Century Gothic" panose="020B0502020202020204" pitchFamily="34" charset="0"/>
                        </a:rPr>
                        <a:t>IDW Prüfungsstandards für kleinere, weniger komplexe Unternehmen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a:p>
                  </a:txBody>
                  <a:tcPr/>
                </a:tc>
                <a:extLst>
                  <a:ext uri="{0D108BD9-81ED-4DB2-BD59-A6C34878D82A}">
                    <a16:rowId xmlns:a16="http://schemas.microsoft.com/office/drawing/2014/main" val="1209370254"/>
                  </a:ext>
                </a:extLst>
              </a:tr>
              <a:tr h="432048">
                <a:tc>
                  <a:txBody>
                    <a:bodyPr/>
                    <a:lstStyle/>
                    <a:p>
                      <a:pPr algn="ctr"/>
                      <a:r>
                        <a:rPr lang="de-DE" sz="1400" b="0" dirty="0">
                          <a:solidFill>
                            <a:schemeClr val="tx1"/>
                          </a:solidFill>
                          <a:latin typeface="Century Gothic" panose="020B0502020202020204" pitchFamily="34" charset="0"/>
                        </a:rPr>
                        <a:t>IDW EPS KMU </a:t>
                      </a:r>
                      <a:r>
                        <a:rPr lang="de-DE" sz="1400" b="1" dirty="0">
                          <a:solidFill>
                            <a:srgbClr val="FF0000"/>
                          </a:solidFill>
                          <a:latin typeface="Century Gothic" panose="020B0502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Anwendungen und Vorbemerkungen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8246450"/>
                  </a:ext>
                </a:extLst>
              </a:tr>
              <a:tr h="432048">
                <a:tc>
                  <a:txBody>
                    <a:bodyPr/>
                    <a:lstStyle/>
                    <a:p>
                      <a:pPr algn="ctr"/>
                      <a:r>
                        <a:rPr lang="de-DE" sz="1400" b="0" dirty="0">
                          <a:solidFill>
                            <a:schemeClr val="tx1"/>
                          </a:solidFill>
                          <a:latin typeface="Century Gothic" panose="020B0502020202020204" pitchFamily="34" charset="0"/>
                        </a:rPr>
                        <a:t>IDW EPS KMU </a:t>
                      </a:r>
                      <a:r>
                        <a:rPr lang="de-DE" sz="1400" b="1" dirty="0">
                          <a:solidFill>
                            <a:srgbClr val="FF0000"/>
                          </a:solidFill>
                          <a:latin typeface="Century Gothic" panose="020B0502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Übergreifende Anforderungen an eine Abschlussprüfung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432048">
                <a:tc>
                  <a:txBody>
                    <a:bodyPr/>
                    <a:lstStyle/>
                    <a:p>
                      <a:pPr algn="ctr"/>
                      <a:r>
                        <a:rPr lang="de-DE" sz="1400" b="0" dirty="0">
                          <a:solidFill>
                            <a:schemeClr val="tx1"/>
                          </a:solidFill>
                          <a:latin typeface="Century Gothic" panose="020B0502020202020204" pitchFamily="34" charset="0"/>
                        </a:rPr>
                        <a:t>IDW EPS KMU </a:t>
                      </a:r>
                      <a:r>
                        <a:rPr lang="de-DE" sz="1400" b="1" dirty="0">
                          <a:solidFill>
                            <a:srgbClr val="FF0000"/>
                          </a:solidFill>
                          <a:latin typeface="Century Gothic" panose="020B0502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Auftragsannahme bei einer und vorbereitende Tätigkeiten für eine Abschlussprüfung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6263830"/>
                  </a:ext>
                </a:extLst>
              </a:tr>
              <a:tr h="432048">
                <a:tc>
                  <a:txBody>
                    <a:bodyPr/>
                    <a:lstStyle/>
                    <a:p>
                      <a:pPr algn="ctr"/>
                      <a:r>
                        <a:rPr lang="de-DE" sz="1400" b="0" dirty="0">
                          <a:solidFill>
                            <a:schemeClr val="tx1"/>
                          </a:solidFill>
                          <a:latin typeface="Century Gothic" panose="020B0502020202020204" pitchFamily="34" charset="0"/>
                        </a:rPr>
                        <a:t>IDW EPS KMU </a:t>
                      </a:r>
                      <a:r>
                        <a:rPr lang="de-DE" sz="1400" b="1" dirty="0">
                          <a:solidFill>
                            <a:srgbClr val="FF0000"/>
                          </a:solidFill>
                          <a:latin typeface="Century Gothic" panose="020B0502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Risikoidentifizierung und -beurteilung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165627"/>
                  </a:ext>
                </a:extLst>
              </a:tr>
              <a:tr h="432048">
                <a:tc>
                  <a:txBody>
                    <a:bodyPr/>
                    <a:lstStyle/>
                    <a:p>
                      <a:pPr algn="ctr"/>
                      <a:r>
                        <a:rPr lang="de-DE" sz="1400" b="0" dirty="0">
                          <a:solidFill>
                            <a:schemeClr val="tx1"/>
                          </a:solidFill>
                          <a:latin typeface="Century Gothic" panose="020B0502020202020204" pitchFamily="34" charset="0"/>
                        </a:rPr>
                        <a:t>IDW EPS KMU </a:t>
                      </a:r>
                      <a:r>
                        <a:rPr lang="de-DE" sz="1400" b="1" dirty="0">
                          <a:solidFill>
                            <a:srgbClr val="FF0000"/>
                          </a:solidFill>
                          <a:latin typeface="Century Gothic" panose="020B0502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Reaktionen auf beurteilte Risiken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60523791"/>
                  </a:ext>
                </a:extLst>
              </a:tr>
              <a:tr h="518160">
                <a:tc>
                  <a:txBody>
                    <a:bodyPr/>
                    <a:lstStyle/>
                    <a:p>
                      <a:pPr algn="ctr"/>
                      <a:r>
                        <a:rPr lang="de-DE" sz="1400" b="0" dirty="0">
                          <a:solidFill>
                            <a:schemeClr val="tx1"/>
                          </a:solidFill>
                          <a:latin typeface="Century Gothic" panose="020B0502020202020204" pitchFamily="34" charset="0"/>
                        </a:rPr>
                        <a:t>IDW EPS KMU </a:t>
                      </a:r>
                      <a:r>
                        <a:rPr lang="de-DE" sz="1400" b="1" dirty="0">
                          <a:solidFill>
                            <a:srgbClr val="FF0000"/>
                          </a:solidFill>
                          <a:latin typeface="Century Gothic" panose="020B0502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Abschließende Prüfungshandlungen, Kommunikation mit den für die Überwachung Verantwortlichen und Erlangung schriftlicher Erklärungen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320276"/>
                  </a:ext>
                </a:extLst>
              </a:tr>
              <a:tr h="417944">
                <a:tc>
                  <a:txBody>
                    <a:bodyPr/>
                    <a:lstStyle/>
                    <a:p>
                      <a:pPr algn="ctr"/>
                      <a:r>
                        <a:rPr lang="de-DE" sz="1400" b="0" dirty="0">
                          <a:solidFill>
                            <a:schemeClr val="tx1"/>
                          </a:solidFill>
                          <a:latin typeface="Century Gothic" panose="020B0502020202020204" pitchFamily="34" charset="0"/>
                        </a:rPr>
                        <a:t>IDW EPS KMU </a:t>
                      </a:r>
                      <a:r>
                        <a:rPr lang="de-DE" sz="1400" b="1" dirty="0">
                          <a:solidFill>
                            <a:srgbClr val="FF0000"/>
                          </a:solidFill>
                          <a:latin typeface="Century Gothic" panose="020B0502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Prüfungsurteil, Berichterstattung und Archivierung im Rahmen der Abschlussprüfung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209703"/>
                  </a:ext>
                </a:extLst>
              </a:tr>
              <a:tr h="432048">
                <a:tc>
                  <a:txBody>
                    <a:bodyPr/>
                    <a:lstStyle/>
                    <a:p>
                      <a:pPr algn="ctr"/>
                      <a:r>
                        <a:rPr lang="de-DE" sz="1400" b="0" dirty="0">
                          <a:solidFill>
                            <a:schemeClr val="tx1"/>
                          </a:solidFill>
                          <a:latin typeface="Century Gothic" panose="020B0502020202020204" pitchFamily="34" charset="0"/>
                        </a:rPr>
                        <a:t>IDW EPS KMU </a:t>
                      </a:r>
                      <a:r>
                        <a:rPr lang="de-DE" sz="1400" b="1" dirty="0">
                          <a:solidFill>
                            <a:srgbClr val="FF0000"/>
                          </a:solidFill>
                          <a:latin typeface="Century Gothic" panose="020B0502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Prüfung des Lageberichts bei kleineren, weniger komplexen Unternehmen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545074916"/>
                  </a:ext>
                </a:extLst>
              </a:tr>
              <a:tr h="432048">
                <a:tc>
                  <a:txBody>
                    <a:bodyPr/>
                    <a:lstStyle/>
                    <a:p>
                      <a:pPr algn="ctr"/>
                      <a:r>
                        <a:rPr lang="de-DE" sz="1400" b="0" dirty="0">
                          <a:solidFill>
                            <a:schemeClr val="tx1"/>
                          </a:solidFill>
                          <a:latin typeface="Century Gothic" panose="020B0502020202020204" pitchFamily="34" charset="0"/>
                        </a:rPr>
                        <a:t>IDW EPS KMU </a:t>
                      </a:r>
                      <a:r>
                        <a:rPr lang="de-DE" sz="1400" b="1" dirty="0">
                          <a:solidFill>
                            <a:srgbClr val="FF0000"/>
                          </a:solidFill>
                          <a:latin typeface="Century Gothic" panose="020B0502020202020204" pitchFamily="34" charset="0"/>
                        </a:rPr>
                        <a:t>9</a:t>
                      </a: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de-DE" sz="1400" b="0" dirty="0">
                          <a:solidFill>
                            <a:schemeClr val="tx1"/>
                          </a:solidFill>
                          <a:latin typeface="Century Gothic" panose="020B0502020202020204" pitchFamily="34" charset="0"/>
                        </a:rPr>
                        <a:t>Ergänzende Anforderungen für besondere Fälle</a:t>
                      </a:r>
                      <a:endParaRPr lang="de-DE" sz="1400" b="1" dirty="0">
                        <a:solidFill>
                          <a:srgbClr val="FF0000"/>
                        </a:solidFill>
                        <a:latin typeface="Century Gothic" panose="020B0502020202020204" pitchFamily="34" charset="0"/>
                      </a:endParaRPr>
                    </a:p>
                  </a:txBody>
                  <a:tcPr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77551971"/>
                  </a:ext>
                </a:extLst>
              </a:tr>
            </a:tbl>
          </a:graphicData>
        </a:graphic>
      </p:graphicFrame>
    </p:spTree>
    <p:extLst>
      <p:ext uri="{BB962C8B-B14F-4D97-AF65-F5344CB8AC3E}">
        <p14:creationId xmlns:p14="http://schemas.microsoft.com/office/powerpoint/2010/main" val="281898434"/>
      </p:ext>
    </p:extLst>
  </p:cSld>
  <p:clrMapOvr>
    <a:masterClrMapping/>
  </p:clrMapOvr>
  <p:transition spd="slow"/>
</p:sld>
</file>

<file path=ppt/slides/slide2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692696"/>
            <a:ext cx="361958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6.4.3 Funktionsweise der IDW PS KMU</a:t>
            </a:r>
          </a:p>
        </p:txBody>
      </p:sp>
      <p:pic>
        <p:nvPicPr>
          <p:cNvPr id="17" name="Grafik 16" descr="Filter">
            <a:extLst>
              <a:ext uri="{FF2B5EF4-FFF2-40B4-BE49-F238E27FC236}">
                <a16:creationId xmlns:a16="http://schemas.microsoft.com/office/drawing/2014/main" id="{A46C26ED-DADB-4F21-8A7B-BAD33154A1A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46773" y="2547527"/>
            <a:ext cx="6498454" cy="3244788"/>
          </a:xfrm>
          <a:prstGeom prst="rect">
            <a:avLst/>
          </a:prstGeom>
        </p:spPr>
      </p:pic>
      <p:sp>
        <p:nvSpPr>
          <p:cNvPr id="18" name="Sechseck 17">
            <a:extLst>
              <a:ext uri="{FF2B5EF4-FFF2-40B4-BE49-F238E27FC236}">
                <a16:creationId xmlns:a16="http://schemas.microsoft.com/office/drawing/2014/main" id="{5B5EFEE7-C0BF-4900-8509-5B400D4D64B5}"/>
              </a:ext>
            </a:extLst>
          </p:cNvPr>
          <p:cNvSpPr/>
          <p:nvPr/>
        </p:nvSpPr>
        <p:spPr>
          <a:xfrm>
            <a:off x="3468209" y="1453354"/>
            <a:ext cx="861134" cy="603681"/>
          </a:xfrm>
          <a:prstGeom prst="hexagon">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100" b="0" dirty="0">
                <a:solidFill>
                  <a:schemeClr val="tx1"/>
                </a:solidFill>
                <a:latin typeface="Century Gothic" panose="020B0502020202020204" pitchFamily="34" charset="0"/>
              </a:rPr>
              <a:t>ISA [DE]</a:t>
            </a:r>
            <a:br>
              <a:rPr lang="de-DE" sz="1100" b="0" dirty="0">
                <a:solidFill>
                  <a:schemeClr val="tx1"/>
                </a:solidFill>
                <a:latin typeface="Century Gothic" panose="020B0502020202020204" pitchFamily="34" charset="0"/>
              </a:rPr>
            </a:br>
            <a:r>
              <a:rPr lang="de-DE" sz="1100" b="0" dirty="0">
                <a:solidFill>
                  <a:schemeClr val="tx1"/>
                </a:solidFill>
                <a:latin typeface="Century Gothic" panose="020B0502020202020204" pitchFamily="34" charset="0"/>
              </a:rPr>
              <a:t>200</a:t>
            </a:r>
          </a:p>
        </p:txBody>
      </p:sp>
      <p:sp>
        <p:nvSpPr>
          <p:cNvPr id="19" name="Sechseck 18">
            <a:extLst>
              <a:ext uri="{FF2B5EF4-FFF2-40B4-BE49-F238E27FC236}">
                <a16:creationId xmlns:a16="http://schemas.microsoft.com/office/drawing/2014/main" id="{D6ED2C91-1AF1-4AA7-8392-9B92BC3EE496}"/>
              </a:ext>
            </a:extLst>
          </p:cNvPr>
          <p:cNvSpPr/>
          <p:nvPr/>
        </p:nvSpPr>
        <p:spPr>
          <a:xfrm>
            <a:off x="5272689" y="2210637"/>
            <a:ext cx="628001" cy="521101"/>
          </a:xfrm>
          <a:prstGeom prst="hexagon">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800" b="0" dirty="0">
                <a:solidFill>
                  <a:schemeClr val="tx1"/>
                </a:solidFill>
                <a:latin typeface="Century Gothic" panose="020B0502020202020204" pitchFamily="34" charset="0"/>
              </a:rPr>
              <a:t>ISA [DE]</a:t>
            </a:r>
            <a:br>
              <a:rPr lang="de-DE" sz="800" b="0" dirty="0">
                <a:solidFill>
                  <a:schemeClr val="tx1"/>
                </a:solidFill>
                <a:latin typeface="Century Gothic" panose="020B0502020202020204" pitchFamily="34" charset="0"/>
              </a:rPr>
            </a:br>
            <a:r>
              <a:rPr lang="de-DE" sz="800" b="0" dirty="0">
                <a:solidFill>
                  <a:schemeClr val="tx1"/>
                </a:solidFill>
                <a:latin typeface="Century Gothic" panose="020B0502020202020204" pitchFamily="34" charset="0"/>
              </a:rPr>
              <a:t>210</a:t>
            </a:r>
          </a:p>
        </p:txBody>
      </p:sp>
      <p:sp>
        <p:nvSpPr>
          <p:cNvPr id="20" name="Sechseck 19">
            <a:extLst>
              <a:ext uri="{FF2B5EF4-FFF2-40B4-BE49-F238E27FC236}">
                <a16:creationId xmlns:a16="http://schemas.microsoft.com/office/drawing/2014/main" id="{43AD4225-2A89-482C-9437-4A9B2C279E99}"/>
              </a:ext>
            </a:extLst>
          </p:cNvPr>
          <p:cNvSpPr/>
          <p:nvPr/>
        </p:nvSpPr>
        <p:spPr>
          <a:xfrm>
            <a:off x="6721229" y="1485765"/>
            <a:ext cx="750810" cy="571270"/>
          </a:xfrm>
          <a:prstGeom prst="hexagon">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800" b="0" dirty="0">
                <a:solidFill>
                  <a:schemeClr val="tx1"/>
                </a:solidFill>
                <a:latin typeface="Century Gothic" panose="020B0502020202020204" pitchFamily="34" charset="0"/>
              </a:rPr>
              <a:t>ISA [DE]</a:t>
            </a:r>
            <a:br>
              <a:rPr lang="de-DE" sz="800" b="0" dirty="0">
                <a:solidFill>
                  <a:schemeClr val="tx1"/>
                </a:solidFill>
                <a:latin typeface="Century Gothic" panose="020B0502020202020204" pitchFamily="34" charset="0"/>
              </a:rPr>
            </a:br>
            <a:r>
              <a:rPr lang="de-DE" sz="800" b="0" dirty="0">
                <a:solidFill>
                  <a:schemeClr val="tx1"/>
                </a:solidFill>
                <a:latin typeface="Century Gothic" panose="020B0502020202020204" pitchFamily="34" charset="0"/>
              </a:rPr>
              <a:t>230</a:t>
            </a:r>
          </a:p>
        </p:txBody>
      </p:sp>
      <p:sp>
        <p:nvSpPr>
          <p:cNvPr id="21" name="Ellipse 20">
            <a:extLst>
              <a:ext uri="{FF2B5EF4-FFF2-40B4-BE49-F238E27FC236}">
                <a16:creationId xmlns:a16="http://schemas.microsoft.com/office/drawing/2014/main" id="{E932D025-9773-4708-9D30-593F8FA9BBB7}"/>
              </a:ext>
            </a:extLst>
          </p:cNvPr>
          <p:cNvSpPr/>
          <p:nvPr/>
        </p:nvSpPr>
        <p:spPr>
          <a:xfrm>
            <a:off x="4719960" y="1322410"/>
            <a:ext cx="781235" cy="521101"/>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00" b="0" dirty="0">
                <a:solidFill>
                  <a:schemeClr val="tx1"/>
                </a:solidFill>
                <a:latin typeface="Century Gothic" panose="020B0502020202020204" pitchFamily="34" charset="0"/>
              </a:rPr>
              <a:t>IDW PS 201</a:t>
            </a:r>
          </a:p>
        </p:txBody>
      </p:sp>
      <p:sp>
        <p:nvSpPr>
          <p:cNvPr id="22" name="Ellipse 21">
            <a:extLst>
              <a:ext uri="{FF2B5EF4-FFF2-40B4-BE49-F238E27FC236}">
                <a16:creationId xmlns:a16="http://schemas.microsoft.com/office/drawing/2014/main" id="{9606443B-2A2F-487A-8E45-898592089468}"/>
              </a:ext>
            </a:extLst>
          </p:cNvPr>
          <p:cNvSpPr/>
          <p:nvPr/>
        </p:nvSpPr>
        <p:spPr>
          <a:xfrm>
            <a:off x="6186255" y="2191262"/>
            <a:ext cx="781235" cy="521101"/>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00" b="0" dirty="0">
                <a:solidFill>
                  <a:schemeClr val="tx1"/>
                </a:solidFill>
                <a:latin typeface="Century Gothic" panose="020B0502020202020204" pitchFamily="34" charset="0"/>
              </a:rPr>
              <a:t>IDW PS 208</a:t>
            </a:r>
          </a:p>
        </p:txBody>
      </p:sp>
      <p:sp>
        <p:nvSpPr>
          <p:cNvPr id="23" name="Ellipse 22">
            <a:extLst>
              <a:ext uri="{FF2B5EF4-FFF2-40B4-BE49-F238E27FC236}">
                <a16:creationId xmlns:a16="http://schemas.microsoft.com/office/drawing/2014/main" id="{95F9B9F7-1C58-4F74-8DA2-DBE08655E96F}"/>
              </a:ext>
            </a:extLst>
          </p:cNvPr>
          <p:cNvSpPr/>
          <p:nvPr/>
        </p:nvSpPr>
        <p:spPr>
          <a:xfrm>
            <a:off x="7469015" y="2041731"/>
            <a:ext cx="781235" cy="521101"/>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00" b="0" dirty="0">
                <a:solidFill>
                  <a:schemeClr val="tx1"/>
                </a:solidFill>
                <a:latin typeface="Century Gothic" panose="020B0502020202020204" pitchFamily="34" charset="0"/>
              </a:rPr>
              <a:t>IDW PS 720</a:t>
            </a:r>
          </a:p>
        </p:txBody>
      </p:sp>
      <p:sp>
        <p:nvSpPr>
          <p:cNvPr id="24" name="Ellipse 23">
            <a:extLst>
              <a:ext uri="{FF2B5EF4-FFF2-40B4-BE49-F238E27FC236}">
                <a16:creationId xmlns:a16="http://schemas.microsoft.com/office/drawing/2014/main" id="{61F31C81-3A6F-40E8-B8D4-CBFD24D7B3CA}"/>
              </a:ext>
            </a:extLst>
          </p:cNvPr>
          <p:cNvSpPr/>
          <p:nvPr/>
        </p:nvSpPr>
        <p:spPr>
          <a:xfrm>
            <a:off x="7500513" y="1117065"/>
            <a:ext cx="557452" cy="39871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sz="1000" b="0" dirty="0">
              <a:solidFill>
                <a:schemeClr val="tx1"/>
              </a:solidFill>
              <a:latin typeface="Century Gothic" panose="020B0502020202020204" pitchFamily="34" charset="0"/>
            </a:endParaRPr>
          </a:p>
        </p:txBody>
      </p:sp>
      <p:sp>
        <p:nvSpPr>
          <p:cNvPr id="25" name="Sechseck 24">
            <a:extLst>
              <a:ext uri="{FF2B5EF4-FFF2-40B4-BE49-F238E27FC236}">
                <a16:creationId xmlns:a16="http://schemas.microsoft.com/office/drawing/2014/main" id="{BA846790-93CA-47FE-8AFB-570A9D16BF4E}"/>
              </a:ext>
            </a:extLst>
          </p:cNvPr>
          <p:cNvSpPr/>
          <p:nvPr/>
        </p:nvSpPr>
        <p:spPr>
          <a:xfrm>
            <a:off x="4293122" y="1905627"/>
            <a:ext cx="750810" cy="571270"/>
          </a:xfrm>
          <a:prstGeom prst="hexagon">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800" b="0" dirty="0">
                <a:solidFill>
                  <a:schemeClr val="tx1"/>
                </a:solidFill>
                <a:latin typeface="Century Gothic" panose="020B0502020202020204" pitchFamily="34" charset="0"/>
              </a:rPr>
              <a:t>ISA [DE]</a:t>
            </a:r>
            <a:br>
              <a:rPr lang="de-DE" sz="800" b="0" dirty="0">
                <a:solidFill>
                  <a:schemeClr val="tx1"/>
                </a:solidFill>
                <a:latin typeface="Century Gothic" panose="020B0502020202020204" pitchFamily="34" charset="0"/>
              </a:rPr>
            </a:br>
            <a:r>
              <a:rPr lang="de-DE" sz="800" b="0" dirty="0">
                <a:solidFill>
                  <a:schemeClr val="tx1"/>
                </a:solidFill>
                <a:latin typeface="Century Gothic" panose="020B0502020202020204" pitchFamily="34" charset="0"/>
              </a:rPr>
              <a:t>500</a:t>
            </a:r>
          </a:p>
        </p:txBody>
      </p:sp>
      <p:sp>
        <p:nvSpPr>
          <p:cNvPr id="26" name="Ellipse 25">
            <a:extLst>
              <a:ext uri="{FF2B5EF4-FFF2-40B4-BE49-F238E27FC236}">
                <a16:creationId xmlns:a16="http://schemas.microsoft.com/office/drawing/2014/main" id="{2E6173C2-FA6B-47EE-9D0D-86E2E1328561}"/>
              </a:ext>
            </a:extLst>
          </p:cNvPr>
          <p:cNvSpPr/>
          <p:nvPr/>
        </p:nvSpPr>
        <p:spPr>
          <a:xfrm>
            <a:off x="5926850" y="1377615"/>
            <a:ext cx="781235" cy="521101"/>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00" b="0" dirty="0">
                <a:solidFill>
                  <a:schemeClr val="tx1"/>
                </a:solidFill>
                <a:latin typeface="Century Gothic" panose="020B0502020202020204" pitchFamily="34" charset="0"/>
              </a:rPr>
              <a:t>IDW PS 550</a:t>
            </a:r>
          </a:p>
        </p:txBody>
      </p:sp>
      <p:sp>
        <p:nvSpPr>
          <p:cNvPr id="27" name="Ellipse 26">
            <a:extLst>
              <a:ext uri="{FF2B5EF4-FFF2-40B4-BE49-F238E27FC236}">
                <a16:creationId xmlns:a16="http://schemas.microsoft.com/office/drawing/2014/main" id="{0028B020-4319-4D46-B944-91CEB257C2BA}"/>
              </a:ext>
            </a:extLst>
          </p:cNvPr>
          <p:cNvSpPr/>
          <p:nvPr/>
        </p:nvSpPr>
        <p:spPr>
          <a:xfrm>
            <a:off x="3865350" y="2343663"/>
            <a:ext cx="463993" cy="362183"/>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sz="1000" b="0" dirty="0">
              <a:solidFill>
                <a:schemeClr val="tx1"/>
              </a:solidFill>
              <a:latin typeface="Century Gothic" panose="020B0502020202020204" pitchFamily="34" charset="0"/>
            </a:endParaRPr>
          </a:p>
        </p:txBody>
      </p:sp>
      <p:sp>
        <p:nvSpPr>
          <p:cNvPr id="28" name="Raute 27">
            <a:extLst>
              <a:ext uri="{FF2B5EF4-FFF2-40B4-BE49-F238E27FC236}">
                <a16:creationId xmlns:a16="http://schemas.microsoft.com/office/drawing/2014/main" id="{10D1B0D1-9001-47A4-B16D-1737FCBA65F8}"/>
              </a:ext>
            </a:extLst>
          </p:cNvPr>
          <p:cNvSpPr/>
          <p:nvPr/>
        </p:nvSpPr>
        <p:spPr>
          <a:xfrm>
            <a:off x="5374719" y="1541670"/>
            <a:ext cx="628001" cy="603681"/>
          </a:xfrm>
          <a:prstGeom prst="diamond">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50" b="0" dirty="0">
                <a:solidFill>
                  <a:schemeClr val="tx1"/>
                </a:solidFill>
                <a:latin typeface="Century Gothic" panose="020B0502020202020204" pitchFamily="34" charset="0"/>
              </a:rPr>
              <a:t>QS 1</a:t>
            </a:r>
          </a:p>
        </p:txBody>
      </p:sp>
      <p:sp>
        <p:nvSpPr>
          <p:cNvPr id="29" name="Sechseck 28">
            <a:extLst>
              <a:ext uri="{FF2B5EF4-FFF2-40B4-BE49-F238E27FC236}">
                <a16:creationId xmlns:a16="http://schemas.microsoft.com/office/drawing/2014/main" id="{D1C35CF6-EC3C-49B8-9AFE-7675B89F3D71}"/>
              </a:ext>
            </a:extLst>
          </p:cNvPr>
          <p:cNvSpPr/>
          <p:nvPr/>
        </p:nvSpPr>
        <p:spPr>
          <a:xfrm>
            <a:off x="6995066" y="2546138"/>
            <a:ext cx="505447" cy="372959"/>
          </a:xfrm>
          <a:prstGeom prst="hexagon">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sz="800" b="0" dirty="0">
              <a:solidFill>
                <a:schemeClr val="tx1"/>
              </a:solidFill>
              <a:latin typeface="Century Gothic" panose="020B0502020202020204" pitchFamily="34" charset="0"/>
            </a:endParaRPr>
          </a:p>
        </p:txBody>
      </p:sp>
      <p:sp>
        <p:nvSpPr>
          <p:cNvPr id="30" name="Sechseck 29">
            <a:extLst>
              <a:ext uri="{FF2B5EF4-FFF2-40B4-BE49-F238E27FC236}">
                <a16:creationId xmlns:a16="http://schemas.microsoft.com/office/drawing/2014/main" id="{CE99CB4A-9D22-47D1-9A24-75DD0C80610A}"/>
              </a:ext>
            </a:extLst>
          </p:cNvPr>
          <p:cNvSpPr/>
          <p:nvPr/>
        </p:nvSpPr>
        <p:spPr>
          <a:xfrm>
            <a:off x="4694937" y="2564771"/>
            <a:ext cx="505447" cy="372959"/>
          </a:xfrm>
          <a:prstGeom prst="hexagon">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sz="800" b="0" dirty="0">
              <a:solidFill>
                <a:schemeClr val="tx1"/>
              </a:solidFill>
              <a:latin typeface="Century Gothic" panose="020B0502020202020204" pitchFamily="34" charset="0"/>
            </a:endParaRPr>
          </a:p>
        </p:txBody>
      </p:sp>
      <p:sp>
        <p:nvSpPr>
          <p:cNvPr id="31" name="Ellipse 30">
            <a:extLst>
              <a:ext uri="{FF2B5EF4-FFF2-40B4-BE49-F238E27FC236}">
                <a16:creationId xmlns:a16="http://schemas.microsoft.com/office/drawing/2014/main" id="{839833CA-4FC9-4425-A680-753D40FF2E29}"/>
              </a:ext>
            </a:extLst>
          </p:cNvPr>
          <p:cNvSpPr/>
          <p:nvPr/>
        </p:nvSpPr>
        <p:spPr>
          <a:xfrm>
            <a:off x="4171266" y="1019618"/>
            <a:ext cx="557452" cy="398714"/>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e-DE" sz="1000" b="0" dirty="0">
              <a:solidFill>
                <a:schemeClr val="tx1"/>
              </a:solidFill>
              <a:latin typeface="Century Gothic" panose="020B0502020202020204" pitchFamily="34" charset="0"/>
            </a:endParaRPr>
          </a:p>
        </p:txBody>
      </p:sp>
      <p:sp>
        <p:nvSpPr>
          <p:cNvPr id="32" name="Textfeld 31">
            <a:extLst>
              <a:ext uri="{FF2B5EF4-FFF2-40B4-BE49-F238E27FC236}">
                <a16:creationId xmlns:a16="http://schemas.microsoft.com/office/drawing/2014/main" id="{978C3501-5011-4835-AC1D-B984D28CFBCE}"/>
              </a:ext>
            </a:extLst>
          </p:cNvPr>
          <p:cNvSpPr txBox="1"/>
          <p:nvPr/>
        </p:nvSpPr>
        <p:spPr>
          <a:xfrm>
            <a:off x="4808737" y="3108022"/>
            <a:ext cx="2660278" cy="338554"/>
          </a:xfrm>
          <a:prstGeom prst="rect">
            <a:avLst/>
          </a:prstGeom>
          <a:noFill/>
        </p:spPr>
        <p:txBody>
          <a:bodyPr wrap="square" rtlCol="0">
            <a:spAutoFit/>
          </a:bodyPr>
          <a:lstStyle/>
          <a:p>
            <a:pPr algn="ctr"/>
            <a:r>
              <a:rPr lang="de-DE" b="0" dirty="0">
                <a:solidFill>
                  <a:schemeClr val="bg1"/>
                </a:solidFill>
                <a:latin typeface="Century Gothic" panose="020B0502020202020204" pitchFamily="34" charset="0"/>
              </a:rPr>
              <a:t>Transformation für KMU</a:t>
            </a:r>
          </a:p>
        </p:txBody>
      </p:sp>
      <p:sp>
        <p:nvSpPr>
          <p:cNvPr id="33" name="Rechteck: abgerundete Ecken 32">
            <a:extLst>
              <a:ext uri="{FF2B5EF4-FFF2-40B4-BE49-F238E27FC236}">
                <a16:creationId xmlns:a16="http://schemas.microsoft.com/office/drawing/2014/main" id="{448CB49A-9169-4F0B-8E0C-D3EB1AC9F9A8}"/>
              </a:ext>
            </a:extLst>
          </p:cNvPr>
          <p:cNvSpPr/>
          <p:nvPr/>
        </p:nvSpPr>
        <p:spPr>
          <a:xfrm>
            <a:off x="2020291" y="5464884"/>
            <a:ext cx="1234881"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400" b="0" dirty="0">
                <a:solidFill>
                  <a:schemeClr val="tx1"/>
                </a:solidFill>
                <a:latin typeface="Century Gothic" panose="020B0502020202020204" pitchFamily="34" charset="0"/>
              </a:rPr>
              <a:t>PS KMU 1</a:t>
            </a:r>
          </a:p>
        </p:txBody>
      </p:sp>
      <p:sp>
        <p:nvSpPr>
          <p:cNvPr id="34" name="Rechteck: abgerundete Ecken 33">
            <a:extLst>
              <a:ext uri="{FF2B5EF4-FFF2-40B4-BE49-F238E27FC236}">
                <a16:creationId xmlns:a16="http://schemas.microsoft.com/office/drawing/2014/main" id="{61D7D4DE-8476-4B14-8823-47DAFDA5B6CD}"/>
              </a:ext>
            </a:extLst>
          </p:cNvPr>
          <p:cNvSpPr/>
          <p:nvPr/>
        </p:nvSpPr>
        <p:spPr>
          <a:xfrm>
            <a:off x="3763601" y="5949280"/>
            <a:ext cx="1234881"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400" b="0" dirty="0">
                <a:solidFill>
                  <a:schemeClr val="tx1"/>
                </a:solidFill>
                <a:latin typeface="Century Gothic" panose="020B0502020202020204" pitchFamily="34" charset="0"/>
              </a:rPr>
              <a:t>PS KMU 6</a:t>
            </a:r>
          </a:p>
        </p:txBody>
      </p:sp>
      <p:sp>
        <p:nvSpPr>
          <p:cNvPr id="35" name="Rechteck: abgerundete Ecken 34">
            <a:extLst>
              <a:ext uri="{FF2B5EF4-FFF2-40B4-BE49-F238E27FC236}">
                <a16:creationId xmlns:a16="http://schemas.microsoft.com/office/drawing/2014/main" id="{21CC7264-6B23-4C18-B4B5-F074F65D1501}"/>
              </a:ext>
            </a:extLst>
          </p:cNvPr>
          <p:cNvSpPr/>
          <p:nvPr/>
        </p:nvSpPr>
        <p:spPr>
          <a:xfrm>
            <a:off x="5581746" y="5970317"/>
            <a:ext cx="1234881"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400" b="0" dirty="0">
                <a:solidFill>
                  <a:schemeClr val="tx1"/>
                </a:solidFill>
                <a:latin typeface="Century Gothic" panose="020B0502020202020204" pitchFamily="34" charset="0"/>
              </a:rPr>
              <a:t>PS KMU 7</a:t>
            </a:r>
          </a:p>
        </p:txBody>
      </p:sp>
      <p:sp>
        <p:nvSpPr>
          <p:cNvPr id="36" name="Rechteck: abgerundete Ecken 35">
            <a:extLst>
              <a:ext uri="{FF2B5EF4-FFF2-40B4-BE49-F238E27FC236}">
                <a16:creationId xmlns:a16="http://schemas.microsoft.com/office/drawing/2014/main" id="{DB193F49-FA05-4F6E-9496-20896001D305}"/>
              </a:ext>
            </a:extLst>
          </p:cNvPr>
          <p:cNvSpPr/>
          <p:nvPr/>
        </p:nvSpPr>
        <p:spPr>
          <a:xfrm>
            <a:off x="7404963" y="5949280"/>
            <a:ext cx="1234881"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400" b="0" dirty="0">
                <a:solidFill>
                  <a:schemeClr val="tx1"/>
                </a:solidFill>
                <a:latin typeface="Century Gothic" panose="020B0502020202020204" pitchFamily="34" charset="0"/>
              </a:rPr>
              <a:t>PS KMU 8</a:t>
            </a:r>
          </a:p>
        </p:txBody>
      </p:sp>
      <p:sp>
        <p:nvSpPr>
          <p:cNvPr id="37" name="Rechteck: abgerundete Ecken 36">
            <a:extLst>
              <a:ext uri="{FF2B5EF4-FFF2-40B4-BE49-F238E27FC236}">
                <a16:creationId xmlns:a16="http://schemas.microsoft.com/office/drawing/2014/main" id="{86DD7339-4D3E-4DE5-810A-17A9A897CE13}"/>
              </a:ext>
            </a:extLst>
          </p:cNvPr>
          <p:cNvSpPr/>
          <p:nvPr/>
        </p:nvSpPr>
        <p:spPr>
          <a:xfrm>
            <a:off x="3679291" y="5482128"/>
            <a:ext cx="1234881"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400" b="0" dirty="0">
                <a:solidFill>
                  <a:schemeClr val="tx1"/>
                </a:solidFill>
                <a:latin typeface="Century Gothic" panose="020B0502020202020204" pitchFamily="34" charset="0"/>
              </a:rPr>
              <a:t>PS KMU 2</a:t>
            </a:r>
          </a:p>
        </p:txBody>
      </p:sp>
      <p:sp>
        <p:nvSpPr>
          <p:cNvPr id="38" name="Rechteck: abgerundete Ecken 37">
            <a:extLst>
              <a:ext uri="{FF2B5EF4-FFF2-40B4-BE49-F238E27FC236}">
                <a16:creationId xmlns:a16="http://schemas.microsoft.com/office/drawing/2014/main" id="{448BA4D4-C024-48C9-9201-9C5D7962BEE1}"/>
              </a:ext>
            </a:extLst>
          </p:cNvPr>
          <p:cNvSpPr/>
          <p:nvPr/>
        </p:nvSpPr>
        <p:spPr>
          <a:xfrm>
            <a:off x="5347583" y="5443987"/>
            <a:ext cx="1234881"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400" b="0" dirty="0">
                <a:solidFill>
                  <a:schemeClr val="tx1"/>
                </a:solidFill>
                <a:latin typeface="Century Gothic" panose="020B0502020202020204" pitchFamily="34" charset="0"/>
              </a:rPr>
              <a:t>PS KMU 3</a:t>
            </a:r>
          </a:p>
        </p:txBody>
      </p:sp>
      <p:sp>
        <p:nvSpPr>
          <p:cNvPr id="39" name="Rechteck: abgerundete Ecken 38">
            <a:extLst>
              <a:ext uri="{FF2B5EF4-FFF2-40B4-BE49-F238E27FC236}">
                <a16:creationId xmlns:a16="http://schemas.microsoft.com/office/drawing/2014/main" id="{86B0E92B-BB37-4991-87DD-2308756A0EFD}"/>
              </a:ext>
            </a:extLst>
          </p:cNvPr>
          <p:cNvSpPr/>
          <p:nvPr/>
        </p:nvSpPr>
        <p:spPr>
          <a:xfrm>
            <a:off x="6986175" y="5447408"/>
            <a:ext cx="1234881"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400" b="0" dirty="0">
                <a:solidFill>
                  <a:schemeClr val="tx1"/>
                </a:solidFill>
                <a:latin typeface="Century Gothic" panose="020B0502020202020204" pitchFamily="34" charset="0"/>
              </a:rPr>
              <a:t>PS KMU 4</a:t>
            </a:r>
          </a:p>
        </p:txBody>
      </p:sp>
      <p:sp>
        <p:nvSpPr>
          <p:cNvPr id="40" name="Rechteck: abgerundete Ecken 39">
            <a:extLst>
              <a:ext uri="{FF2B5EF4-FFF2-40B4-BE49-F238E27FC236}">
                <a16:creationId xmlns:a16="http://schemas.microsoft.com/office/drawing/2014/main" id="{E467343E-03DE-407A-8057-1E2C7FEF78E5}"/>
              </a:ext>
            </a:extLst>
          </p:cNvPr>
          <p:cNvSpPr/>
          <p:nvPr/>
        </p:nvSpPr>
        <p:spPr>
          <a:xfrm>
            <a:off x="8654467" y="5464702"/>
            <a:ext cx="1234881" cy="3600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400" b="0" dirty="0">
                <a:solidFill>
                  <a:schemeClr val="tx1"/>
                </a:solidFill>
                <a:latin typeface="Century Gothic" panose="020B0502020202020204" pitchFamily="34" charset="0"/>
              </a:rPr>
              <a:t>PS KMU 5</a:t>
            </a:r>
          </a:p>
        </p:txBody>
      </p:sp>
    </p:spTree>
    <p:extLst>
      <p:ext uri="{BB962C8B-B14F-4D97-AF65-F5344CB8AC3E}">
        <p14:creationId xmlns:p14="http://schemas.microsoft.com/office/powerpoint/2010/main" val="1853083536"/>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1">
            <a:extLst>
              <a:ext uri="{FF2B5EF4-FFF2-40B4-BE49-F238E27FC236}">
                <a16:creationId xmlns:a16="http://schemas.microsoft.com/office/drawing/2014/main" id="{2D0C5368-BF79-46CA-9143-10BC1378DF28}"/>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6" name="Rectangle 2">
            <a:extLst>
              <a:ext uri="{FF2B5EF4-FFF2-40B4-BE49-F238E27FC236}">
                <a16:creationId xmlns:a16="http://schemas.microsoft.com/office/drawing/2014/main" id="{904FCDCA-6349-42A8-B30A-8BDA2314B597}"/>
              </a:ext>
            </a:extLst>
          </p:cNvPr>
          <p:cNvSpPr txBox="1">
            <a:spLocks/>
          </p:cNvSpPr>
          <p:nvPr/>
        </p:nvSpPr>
        <p:spPr bwMode="auto">
          <a:xfrm>
            <a:off x="997998" y="729000"/>
            <a:ext cx="932815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1.2	</a:t>
            </a:r>
            <a:r>
              <a:rPr lang="de-DE" sz="2800" dirty="0">
                <a:latin typeface="Century Gothic" panose="020B0502020202020204" pitchFamily="34" charset="0"/>
              </a:rPr>
              <a:t>Verantwortlichkeiten bei der Abschlussprüfung</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1.2.1</a:t>
            </a:r>
            <a:r>
              <a:rPr lang="de-DE" sz="1800" b="0" dirty="0">
                <a:latin typeface="Century Gothic" panose="020B0502020202020204" pitchFamily="34" charset="0"/>
              </a:rPr>
              <a:t>	Verantwortlicher Prüfungspartner</a:t>
            </a:r>
          </a:p>
          <a:p>
            <a:pPr marL="2724150" lvl="4" indent="-895350">
              <a:spcBef>
                <a:spcPts val="600"/>
              </a:spcBef>
              <a:spcAft>
                <a:spcPts val="600"/>
              </a:spcAft>
              <a:tabLst>
                <a:tab pos="444500" algn="l"/>
              </a:tabLst>
            </a:pPr>
            <a:r>
              <a:rPr lang="de-DE" sz="1800" dirty="0">
                <a:latin typeface="Century Gothic" panose="020B0502020202020204" pitchFamily="34" charset="0"/>
              </a:rPr>
              <a:t>1.2.2</a:t>
            </a:r>
            <a:r>
              <a:rPr lang="de-DE" sz="1800" b="0" dirty="0">
                <a:latin typeface="Century Gothic" panose="020B0502020202020204" pitchFamily="34" charset="0"/>
              </a:rPr>
              <a:t>	Verantwortlicher Wirtschaftsprüfer</a:t>
            </a:r>
          </a:p>
          <a:p>
            <a:pPr marL="2724150" lvl="4" indent="-895350">
              <a:spcBef>
                <a:spcPts val="600"/>
              </a:spcBef>
              <a:spcAft>
                <a:spcPts val="600"/>
              </a:spcAft>
              <a:tabLst>
                <a:tab pos="444500" algn="l"/>
              </a:tabLst>
            </a:pPr>
            <a:r>
              <a:rPr lang="de-DE" sz="1800" dirty="0">
                <a:latin typeface="Century Gothic" panose="020B0502020202020204" pitchFamily="34" charset="0"/>
              </a:rPr>
              <a:t>1.2.3</a:t>
            </a:r>
            <a:r>
              <a:rPr lang="de-DE" sz="1800" b="0" dirty="0">
                <a:latin typeface="Century Gothic" panose="020B0502020202020204" pitchFamily="34" charset="0"/>
              </a:rPr>
              <a:t>	Prüfungsleiter</a:t>
            </a:r>
          </a:p>
          <a:p>
            <a:pPr marL="2724150" lvl="4" indent="-895350">
              <a:spcBef>
                <a:spcPts val="600"/>
              </a:spcBef>
              <a:spcAft>
                <a:spcPts val="600"/>
              </a:spcAft>
              <a:tabLst>
                <a:tab pos="444500" algn="l"/>
              </a:tabLst>
            </a:pPr>
            <a:r>
              <a:rPr lang="de-DE" sz="1800" dirty="0">
                <a:latin typeface="Century Gothic" panose="020B0502020202020204" pitchFamily="34" charset="0"/>
              </a:rPr>
              <a:t>1.2.4</a:t>
            </a:r>
            <a:r>
              <a:rPr lang="de-DE" sz="1800" b="0" dirty="0">
                <a:latin typeface="Century Gothic" panose="020B0502020202020204" pitchFamily="34" charset="0"/>
              </a:rPr>
              <a:t>	Berichtskritiker</a:t>
            </a:r>
          </a:p>
          <a:p>
            <a:pPr marL="2724150" lvl="4" indent="-895350">
              <a:spcBef>
                <a:spcPts val="600"/>
              </a:spcBef>
              <a:spcAft>
                <a:spcPts val="600"/>
              </a:spcAft>
              <a:tabLst>
                <a:tab pos="444500" algn="l"/>
              </a:tabLst>
            </a:pPr>
            <a:r>
              <a:rPr lang="de-DE" sz="1800" dirty="0">
                <a:latin typeface="Century Gothic" panose="020B0502020202020204" pitchFamily="34" charset="0"/>
              </a:rPr>
              <a:t>1.2.5</a:t>
            </a:r>
            <a:r>
              <a:rPr lang="de-DE" sz="1800" b="0" dirty="0">
                <a:latin typeface="Century Gothic" panose="020B0502020202020204" pitchFamily="34" charset="0"/>
              </a:rPr>
              <a:t>	Auftragsbegleitender Qualitätssicherer</a:t>
            </a:r>
          </a:p>
        </p:txBody>
      </p:sp>
    </p:spTree>
  </p:cSld>
  <p:clrMapOvr>
    <a:masterClrMapping/>
  </p:clrMapOvr>
  <p:transition spd="slow"/>
</p:sld>
</file>

<file path=ppt/slides/slide2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1080000"/>
            <a:ext cx="663322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6.4.4 Skalierung der Verlautbarungen zur Prüfung nach Praxisgröße</a:t>
            </a:r>
          </a:p>
        </p:txBody>
      </p:sp>
      <p:graphicFrame>
        <p:nvGraphicFramePr>
          <p:cNvPr id="6" name="Tabelle 5">
            <a:extLst>
              <a:ext uri="{FF2B5EF4-FFF2-40B4-BE49-F238E27FC236}">
                <a16:creationId xmlns:a16="http://schemas.microsoft.com/office/drawing/2014/main" id="{BA941D55-1891-4CBE-A764-21B5C1CE4F5A}"/>
              </a:ext>
            </a:extLst>
          </p:cNvPr>
          <p:cNvGraphicFramePr>
            <a:graphicFrameLocks noGrp="1"/>
          </p:cNvGraphicFramePr>
          <p:nvPr>
            <p:extLst>
              <p:ext uri="{D42A27DB-BD31-4B8C-83A1-F6EECF244321}">
                <p14:modId xmlns:p14="http://schemas.microsoft.com/office/powerpoint/2010/main" val="1304948831"/>
              </p:ext>
            </p:extLst>
          </p:nvPr>
        </p:nvGraphicFramePr>
        <p:xfrm>
          <a:off x="983433" y="1635682"/>
          <a:ext cx="3096344" cy="4243366"/>
        </p:xfrm>
        <a:graphic>
          <a:graphicData uri="http://schemas.openxmlformats.org/drawingml/2006/table">
            <a:tbl>
              <a:tblPr firstRow="1" bandRow="1">
                <a:tableStyleId>{5C22544A-7EE6-4342-B048-85BDC9FD1C3A}</a:tableStyleId>
              </a:tblPr>
              <a:tblGrid>
                <a:gridCol w="3096344">
                  <a:extLst>
                    <a:ext uri="{9D8B030D-6E8A-4147-A177-3AD203B41FA5}">
                      <a16:colId xmlns:a16="http://schemas.microsoft.com/office/drawing/2014/main" val="1176171396"/>
                    </a:ext>
                  </a:extLst>
                </a:gridCol>
              </a:tblGrid>
              <a:tr h="708990">
                <a:tc>
                  <a:txBody>
                    <a:bodyPr/>
                    <a:lstStyle/>
                    <a:p>
                      <a:pPr algn="ctr"/>
                      <a:r>
                        <a:rPr lang="de-DE" sz="1400" dirty="0">
                          <a:latin typeface="Century Gothic" panose="020B0502020202020204" pitchFamily="34" charset="0"/>
                        </a:rPr>
                        <a:t>Fall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209370254"/>
                  </a:ext>
                </a:extLst>
              </a:tr>
              <a:tr h="1219561">
                <a:tc>
                  <a:txBody>
                    <a:bodyPr/>
                    <a:lstStyle/>
                    <a:p>
                      <a:pPr algn="ctr"/>
                      <a:r>
                        <a:rPr lang="de-DE" sz="1400" b="1" dirty="0">
                          <a:solidFill>
                            <a:srgbClr val="00B0F0"/>
                          </a:solidFill>
                          <a:latin typeface="Century Gothic" panose="020B0502020202020204" pitchFamily="34" charset="0"/>
                        </a:rPr>
                        <a:t>WP-Praxis prüft ausschließlich KMU</a:t>
                      </a:r>
                    </a:p>
                    <a:p>
                      <a:pPr algn="ctr"/>
                      <a:endParaRPr lang="de-DE" sz="1400" b="1" dirty="0">
                        <a:solidFill>
                          <a:srgbClr val="00B0F0"/>
                        </a:solidFill>
                        <a:latin typeface="Century Gothic" panose="020B0502020202020204" pitchFamily="34" charset="0"/>
                      </a:endParaRPr>
                    </a:p>
                    <a:p>
                      <a:pPr algn="ctr"/>
                      <a:br>
                        <a:rPr lang="de-DE" sz="1400" dirty="0">
                          <a:latin typeface="Century Gothic" panose="020B0502020202020204" pitchFamily="34" charset="0"/>
                        </a:rPr>
                      </a:br>
                      <a:endParaRPr lang="de-DE" sz="14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8246450"/>
                  </a:ext>
                </a:extLst>
              </a:tr>
              <a:tr h="5455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latin typeface="Century Gothic" panose="020B0502020202020204" pitchFamily="34" charset="0"/>
                        </a:rPr>
                        <a:t>(„ausschließlich GoA KMU“)</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de-DE" sz="14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770249">
                <a:tc>
                  <a:txBody>
                    <a:bodyPr/>
                    <a:lstStyle/>
                    <a:p>
                      <a:pPr algn="ctr"/>
                      <a:r>
                        <a:rPr lang="de-DE" sz="1400" dirty="0">
                          <a:latin typeface="Century Gothic" panose="020B0502020202020204" pitchFamily="34" charset="0"/>
                        </a:rPr>
                        <a:t>(Beurteilung nach Typisierungs-kriterien gemäß IDW PS KMU 1)</a:t>
                      </a:r>
                    </a:p>
                    <a:p>
                      <a:pPr algn="ctr"/>
                      <a:endParaRPr lang="de-DE" sz="140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5074916"/>
                  </a:ext>
                </a:extLst>
              </a:tr>
              <a:tr h="99897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Benötigt nur noch max. 9-10 Standards (IDW PS KMU 1-9, 10)</a:t>
                      </a:r>
                    </a:p>
                    <a:p>
                      <a:pPr algn="ctr"/>
                      <a:endParaRPr lang="de-DE" sz="140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406931"/>
                  </a:ext>
                </a:extLst>
              </a:tr>
            </a:tbl>
          </a:graphicData>
        </a:graphic>
      </p:graphicFrame>
      <p:graphicFrame>
        <p:nvGraphicFramePr>
          <p:cNvPr id="13" name="Tabelle 12">
            <a:extLst>
              <a:ext uri="{FF2B5EF4-FFF2-40B4-BE49-F238E27FC236}">
                <a16:creationId xmlns:a16="http://schemas.microsoft.com/office/drawing/2014/main" id="{52CD31E5-A1F0-4A5D-B77D-3139B449A62D}"/>
              </a:ext>
            </a:extLst>
          </p:cNvPr>
          <p:cNvGraphicFramePr>
            <a:graphicFrameLocks noGrp="1"/>
          </p:cNvGraphicFramePr>
          <p:nvPr>
            <p:extLst>
              <p:ext uri="{D42A27DB-BD31-4B8C-83A1-F6EECF244321}">
                <p14:modId xmlns:p14="http://schemas.microsoft.com/office/powerpoint/2010/main" val="1300977521"/>
              </p:ext>
            </p:extLst>
          </p:nvPr>
        </p:nvGraphicFramePr>
        <p:xfrm>
          <a:off x="7689038" y="1635684"/>
          <a:ext cx="3096344" cy="4243364"/>
        </p:xfrm>
        <a:graphic>
          <a:graphicData uri="http://schemas.openxmlformats.org/drawingml/2006/table">
            <a:tbl>
              <a:tblPr firstRow="1" bandRow="1">
                <a:tableStyleId>{5C22544A-7EE6-4342-B048-85BDC9FD1C3A}</a:tableStyleId>
              </a:tblPr>
              <a:tblGrid>
                <a:gridCol w="3096344">
                  <a:extLst>
                    <a:ext uri="{9D8B030D-6E8A-4147-A177-3AD203B41FA5}">
                      <a16:colId xmlns:a16="http://schemas.microsoft.com/office/drawing/2014/main" val="1176171396"/>
                    </a:ext>
                  </a:extLst>
                </a:gridCol>
              </a:tblGrid>
              <a:tr h="720271">
                <a:tc>
                  <a:txBody>
                    <a:bodyPr/>
                    <a:lstStyle/>
                    <a:p>
                      <a:pPr algn="ctr"/>
                      <a:r>
                        <a:rPr lang="de-DE" sz="1400" dirty="0">
                          <a:latin typeface="Century Gothic" panose="020B0502020202020204" pitchFamily="34" charset="0"/>
                        </a:rPr>
                        <a:t>Fall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209370254"/>
                  </a:ext>
                </a:extLst>
              </a:tr>
              <a:tr h="1146836">
                <a:tc>
                  <a:txBody>
                    <a:bodyPr/>
                    <a:lstStyle/>
                    <a:p>
                      <a:pPr algn="ctr"/>
                      <a:r>
                        <a:rPr lang="de-DE" sz="1400" b="1" dirty="0">
                          <a:solidFill>
                            <a:srgbClr val="00B0F0"/>
                          </a:solidFill>
                          <a:latin typeface="Century Gothic" panose="020B0502020202020204" pitchFamily="34" charset="0"/>
                        </a:rPr>
                        <a:t>Einheitlich für alle Aufträge (KMU</a:t>
                      </a:r>
                      <a:r>
                        <a:rPr lang="de-DE" sz="1400" dirty="0">
                          <a:latin typeface="Century Gothic" panose="020B0502020202020204" pitchFamily="34" charset="0"/>
                        </a:rPr>
                        <a:t>) + </a:t>
                      </a:r>
                      <a:r>
                        <a:rPr lang="de-DE" sz="1400" b="1" dirty="0">
                          <a:solidFill>
                            <a:srgbClr val="FF0000"/>
                          </a:solidFill>
                          <a:latin typeface="Century Gothic" panose="020B0502020202020204" pitchFamily="34" charset="0"/>
                        </a:rPr>
                        <a:t>Nicht-KMU</a:t>
                      </a:r>
                      <a:r>
                        <a:rPr lang="de-DE" sz="1400" dirty="0">
                          <a:latin typeface="Century Gothic" panose="020B0502020202020204" pitchFamily="34" charset="0"/>
                        </a:rPr>
                        <a:t>:</a:t>
                      </a:r>
                    </a:p>
                    <a:p>
                      <a:pPr algn="ctr"/>
                      <a:r>
                        <a:rPr lang="de-DE" sz="1400" dirty="0">
                          <a:latin typeface="Century Gothic" panose="020B0502020202020204" pitchFamily="34" charset="0"/>
                        </a:rPr>
                        <a:t>Anwendung der kompletten GoA</a:t>
                      </a:r>
                      <a:endParaRPr lang="de-DE" sz="14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8246450"/>
                  </a:ext>
                </a:extLst>
              </a:tr>
              <a:tr h="5997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„Ausschließlich neue GoA“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761620">
                <a:tc>
                  <a:txBody>
                    <a:bodyPr/>
                    <a:lstStyle/>
                    <a:p>
                      <a:pPr algn="ctr"/>
                      <a:endParaRPr lang="de-DE" sz="1400" dirty="0">
                        <a:latin typeface="Century Gothic" panose="020B0502020202020204" pitchFamily="34" charset="0"/>
                      </a:endParaRPr>
                    </a:p>
                    <a:p>
                      <a:pPr algn="ctr"/>
                      <a:endParaRPr lang="de-DE" sz="1400" dirty="0">
                        <a:latin typeface="Century Gothic" panose="020B0502020202020204" pitchFamily="34" charset="0"/>
                      </a:endParaRPr>
                    </a:p>
                    <a:p>
                      <a:pPr algn="ctr"/>
                      <a:endParaRPr lang="de-DE" sz="140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5074916"/>
                  </a:ext>
                </a:extLst>
              </a:tr>
              <a:tr h="1014869">
                <a:tc>
                  <a:txBody>
                    <a:bodyPr/>
                    <a:lstStyle/>
                    <a:p>
                      <a:pPr algn="ctr"/>
                      <a:endParaRPr lang="de-DE" sz="140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406931"/>
                  </a:ext>
                </a:extLst>
              </a:tr>
            </a:tbl>
          </a:graphicData>
        </a:graphic>
      </p:graphicFrame>
      <p:graphicFrame>
        <p:nvGraphicFramePr>
          <p:cNvPr id="14" name="Tabelle 13">
            <a:extLst>
              <a:ext uri="{FF2B5EF4-FFF2-40B4-BE49-F238E27FC236}">
                <a16:creationId xmlns:a16="http://schemas.microsoft.com/office/drawing/2014/main" id="{78489531-FBDC-4A65-A888-AA115811DE75}"/>
              </a:ext>
            </a:extLst>
          </p:cNvPr>
          <p:cNvGraphicFramePr>
            <a:graphicFrameLocks noGrp="1"/>
          </p:cNvGraphicFramePr>
          <p:nvPr>
            <p:extLst>
              <p:ext uri="{D42A27DB-BD31-4B8C-83A1-F6EECF244321}">
                <p14:modId xmlns:p14="http://schemas.microsoft.com/office/powerpoint/2010/main" val="2249595059"/>
              </p:ext>
            </p:extLst>
          </p:nvPr>
        </p:nvGraphicFramePr>
        <p:xfrm>
          <a:off x="4347954" y="1635684"/>
          <a:ext cx="3096344" cy="4243365"/>
        </p:xfrm>
        <a:graphic>
          <a:graphicData uri="http://schemas.openxmlformats.org/drawingml/2006/table">
            <a:tbl>
              <a:tblPr firstRow="1" bandRow="1">
                <a:tableStyleId>{5C22544A-7EE6-4342-B048-85BDC9FD1C3A}</a:tableStyleId>
              </a:tblPr>
              <a:tblGrid>
                <a:gridCol w="3096344">
                  <a:extLst>
                    <a:ext uri="{9D8B030D-6E8A-4147-A177-3AD203B41FA5}">
                      <a16:colId xmlns:a16="http://schemas.microsoft.com/office/drawing/2014/main" val="1176171396"/>
                    </a:ext>
                  </a:extLst>
                </a:gridCol>
              </a:tblGrid>
              <a:tr h="673341">
                <a:tc>
                  <a:txBody>
                    <a:bodyPr/>
                    <a:lstStyle/>
                    <a:p>
                      <a:pPr algn="ctr"/>
                      <a:r>
                        <a:rPr lang="de-DE" sz="1400" dirty="0">
                          <a:latin typeface="Century Gothic" panose="020B0502020202020204" pitchFamily="34" charset="0"/>
                        </a:rPr>
                        <a:t>Fall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209370254"/>
                  </a:ext>
                </a:extLst>
              </a:tr>
              <a:tr h="638354">
                <a:tc>
                  <a:txBody>
                    <a:bodyPr/>
                    <a:lstStyle/>
                    <a:p>
                      <a:pPr algn="ctr"/>
                      <a:r>
                        <a:rPr lang="de-DE" sz="1400" b="1" dirty="0">
                          <a:solidFill>
                            <a:srgbClr val="00B0F0"/>
                          </a:solidFill>
                          <a:latin typeface="Century Gothic" panose="020B0502020202020204" pitchFamily="34" charset="0"/>
                        </a:rPr>
                        <a:t>WP-Praxis prüft KMU und Nicht-KMU </a:t>
                      </a:r>
                      <a:r>
                        <a:rPr lang="de-DE" sz="1400" dirty="0">
                          <a:latin typeface="Century Gothic" panose="020B0502020202020204" pitchFamily="34" charset="0"/>
                        </a:rPr>
                        <a:t>(z.B. große Kanzleien)</a:t>
                      </a:r>
                    </a:p>
                    <a:p>
                      <a:pPr algn="ctr"/>
                      <a:br>
                        <a:rPr lang="de-DE" sz="1400" dirty="0">
                          <a:latin typeface="Century Gothic" panose="020B0502020202020204" pitchFamily="34" charset="0"/>
                        </a:rPr>
                      </a:br>
                      <a:br>
                        <a:rPr lang="de-DE" sz="1400" dirty="0">
                          <a:latin typeface="Century Gothic" panose="020B0502020202020204" pitchFamily="34" charset="0"/>
                        </a:rPr>
                      </a:br>
                      <a:endParaRPr lang="de-DE" sz="14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8246450"/>
                  </a:ext>
                </a:extLst>
              </a:tr>
              <a:tr h="4761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dirty="0">
                          <a:latin typeface="Century Gothic" panose="020B0502020202020204" pitchFamily="34" charset="0"/>
                        </a:rPr>
                        <a:t>„Zweigleissystem“</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de-DE" sz="1400" b="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5359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a:solidFill>
                            <a:schemeClr val="tx1"/>
                          </a:solidFill>
                          <a:latin typeface="Century Gothic" panose="020B0502020202020204" pitchFamily="34" charset="0"/>
                        </a:rPr>
                        <a:t>Prüfung der KMU:</a:t>
                      </a:r>
                      <a:br>
                        <a:rPr lang="de-DE" sz="1400" b="0" dirty="0">
                          <a:solidFill>
                            <a:schemeClr val="tx1"/>
                          </a:solidFill>
                          <a:latin typeface="Century Gothic" panose="020B0502020202020204" pitchFamily="34" charset="0"/>
                        </a:rPr>
                      </a:br>
                      <a:r>
                        <a:rPr lang="de-DE" sz="1400" b="0" dirty="0">
                          <a:solidFill>
                            <a:schemeClr val="tx1"/>
                          </a:solidFill>
                          <a:latin typeface="Century Gothic" panose="020B0502020202020204" pitchFamily="34" charset="0"/>
                        </a:rPr>
                        <a:t>Anwendung der IDW PS KMU      1-9,10</a:t>
                      </a:r>
                    </a:p>
                    <a:p>
                      <a:pPr algn="ctr"/>
                      <a:r>
                        <a:rPr lang="de-DE" sz="1400" b="1" dirty="0">
                          <a:latin typeface="Century Gothic" panose="020B0502020202020204" pitchFamily="34" charset="0"/>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5074916"/>
                  </a:ext>
                </a:extLst>
              </a:tr>
              <a:tr h="9487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b="1" dirty="0">
                          <a:solidFill>
                            <a:schemeClr val="tx1"/>
                          </a:solidFill>
                          <a:latin typeface="Century Gothic" panose="020B0502020202020204" pitchFamily="34" charset="0"/>
                        </a:rPr>
                        <a:t>Prüfung der </a:t>
                      </a:r>
                      <a:r>
                        <a:rPr lang="de-DE" sz="1400" b="1" dirty="0">
                          <a:solidFill>
                            <a:srgbClr val="FF0000"/>
                          </a:solidFill>
                          <a:latin typeface="Century Gothic" panose="020B0502020202020204" pitchFamily="34" charset="0"/>
                        </a:rPr>
                        <a:t>Nicht-KMU</a:t>
                      </a:r>
                      <a:r>
                        <a:rPr lang="de-DE" sz="1400" b="1" dirty="0">
                          <a:solidFill>
                            <a:schemeClr val="tx1"/>
                          </a:solidFill>
                          <a:latin typeface="Century Gothic" panose="020B0502020202020204" pitchFamily="34" charset="0"/>
                        </a:rPr>
                        <a:t>:</a:t>
                      </a:r>
                      <a:br>
                        <a:rPr lang="de-DE" sz="1400" b="0" dirty="0">
                          <a:solidFill>
                            <a:schemeClr val="tx1"/>
                          </a:solidFill>
                          <a:latin typeface="Century Gothic" panose="020B0502020202020204" pitchFamily="34" charset="0"/>
                        </a:rPr>
                      </a:br>
                      <a:r>
                        <a:rPr lang="de-DE" sz="1400" b="0" dirty="0">
                          <a:solidFill>
                            <a:schemeClr val="tx1"/>
                          </a:solidFill>
                          <a:latin typeface="Century Gothic" panose="020B0502020202020204" pitchFamily="34" charset="0"/>
                        </a:rPr>
                        <a:t>Anwendung der kompletten GoA (26 ISA [DE] + 16 IDW PS)</a:t>
                      </a:r>
                    </a:p>
                    <a:p>
                      <a:pPr algn="ctr"/>
                      <a:endParaRPr lang="de-DE" sz="1400" dirty="0">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406931"/>
                  </a:ext>
                </a:extLst>
              </a:tr>
            </a:tbl>
          </a:graphicData>
        </a:graphic>
      </p:graphicFrame>
    </p:spTree>
    <p:extLst>
      <p:ext uri="{BB962C8B-B14F-4D97-AF65-F5344CB8AC3E}">
        <p14:creationId xmlns:p14="http://schemas.microsoft.com/office/powerpoint/2010/main" val="3845308268"/>
      </p:ext>
    </p:extLst>
  </p:cSld>
  <p:clrMapOvr>
    <a:masterClrMapping/>
  </p:clrMapOvr>
  <p:transition spd="slow"/>
</p:sld>
</file>

<file path=ppt/slides/slide2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1080000"/>
            <a:ext cx="301685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6.4.5 GoA und die IDW PS KMU</a:t>
            </a:r>
          </a:p>
        </p:txBody>
      </p:sp>
      <p:sp>
        <p:nvSpPr>
          <p:cNvPr id="8" name="Rechteck: abgerundete Ecken 7">
            <a:extLst>
              <a:ext uri="{FF2B5EF4-FFF2-40B4-BE49-F238E27FC236}">
                <a16:creationId xmlns:a16="http://schemas.microsoft.com/office/drawing/2014/main" id="{D2A3A8AC-D250-479F-95D9-96E9FDFFF622}"/>
              </a:ext>
            </a:extLst>
          </p:cNvPr>
          <p:cNvSpPr/>
          <p:nvPr/>
        </p:nvSpPr>
        <p:spPr>
          <a:xfrm>
            <a:off x="1127447" y="1484784"/>
            <a:ext cx="10406027" cy="437063"/>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latin typeface="Century Gothic" panose="020B0502020202020204" pitchFamily="34" charset="0"/>
              </a:rPr>
              <a:t>Eigenständiger Regelungskreis</a:t>
            </a:r>
          </a:p>
        </p:txBody>
      </p:sp>
      <p:graphicFrame>
        <p:nvGraphicFramePr>
          <p:cNvPr id="9" name="Tabelle 8">
            <a:extLst>
              <a:ext uri="{FF2B5EF4-FFF2-40B4-BE49-F238E27FC236}">
                <a16:creationId xmlns:a16="http://schemas.microsoft.com/office/drawing/2014/main" id="{8B3DC65D-8F37-4511-A23C-B77AF40E4C32}"/>
              </a:ext>
            </a:extLst>
          </p:cNvPr>
          <p:cNvGraphicFramePr>
            <a:graphicFrameLocks noGrp="1"/>
          </p:cNvGraphicFramePr>
          <p:nvPr>
            <p:extLst>
              <p:ext uri="{D42A27DB-BD31-4B8C-83A1-F6EECF244321}">
                <p14:modId xmlns:p14="http://schemas.microsoft.com/office/powerpoint/2010/main" val="1634480912"/>
              </p:ext>
            </p:extLst>
          </p:nvPr>
        </p:nvGraphicFramePr>
        <p:xfrm>
          <a:off x="1127447" y="2030147"/>
          <a:ext cx="10406027" cy="3941829"/>
        </p:xfrm>
        <a:graphic>
          <a:graphicData uri="http://schemas.openxmlformats.org/drawingml/2006/table">
            <a:tbl>
              <a:tblPr firstRow="1" bandRow="1">
                <a:tableStyleId>{5C22544A-7EE6-4342-B048-85BDC9FD1C3A}</a:tableStyleId>
              </a:tblPr>
              <a:tblGrid>
                <a:gridCol w="1300754">
                  <a:extLst>
                    <a:ext uri="{9D8B030D-6E8A-4147-A177-3AD203B41FA5}">
                      <a16:colId xmlns:a16="http://schemas.microsoft.com/office/drawing/2014/main" val="1176171396"/>
                    </a:ext>
                  </a:extLst>
                </a:gridCol>
                <a:gridCol w="1300754">
                  <a:extLst>
                    <a:ext uri="{9D8B030D-6E8A-4147-A177-3AD203B41FA5}">
                      <a16:colId xmlns:a16="http://schemas.microsoft.com/office/drawing/2014/main" val="2727276196"/>
                    </a:ext>
                  </a:extLst>
                </a:gridCol>
                <a:gridCol w="1300754">
                  <a:extLst>
                    <a:ext uri="{9D8B030D-6E8A-4147-A177-3AD203B41FA5}">
                      <a16:colId xmlns:a16="http://schemas.microsoft.com/office/drawing/2014/main" val="1585767533"/>
                    </a:ext>
                  </a:extLst>
                </a:gridCol>
                <a:gridCol w="1300754">
                  <a:extLst>
                    <a:ext uri="{9D8B030D-6E8A-4147-A177-3AD203B41FA5}">
                      <a16:colId xmlns:a16="http://schemas.microsoft.com/office/drawing/2014/main" val="867946600"/>
                    </a:ext>
                  </a:extLst>
                </a:gridCol>
                <a:gridCol w="5203011">
                  <a:extLst>
                    <a:ext uri="{9D8B030D-6E8A-4147-A177-3AD203B41FA5}">
                      <a16:colId xmlns:a16="http://schemas.microsoft.com/office/drawing/2014/main" val="4266778934"/>
                    </a:ext>
                  </a:extLst>
                </a:gridCol>
              </a:tblGrid>
              <a:tr h="600338">
                <a:tc gridSpan="4">
                  <a:txBody>
                    <a:bodyPr/>
                    <a:lstStyle/>
                    <a:p>
                      <a:pPr algn="ctr"/>
                      <a:r>
                        <a:rPr lang="de-DE" sz="1400" dirty="0">
                          <a:latin typeface="Century Gothic" panose="020B0502020202020204" pitchFamily="34" charset="0"/>
                        </a:rPr>
                        <a:t>Allgemeine Abschlussprüfungen</a:t>
                      </a:r>
                    </a:p>
                  </a:txBody>
                  <a:tcPr anchor="ctr">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pPr algn="ctr"/>
                      <a:r>
                        <a:rPr lang="de-DE" sz="1400" dirty="0">
                          <a:latin typeface="Century Gothic" panose="020B0502020202020204" pitchFamily="34" charset="0"/>
                        </a:rPr>
                        <a:t>Prüfung von kleinen und mittleren Unternehmen (KMU)</a:t>
                      </a:r>
                    </a:p>
                  </a:txBody>
                  <a:tcPr anchor="ctr">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209370254"/>
                  </a:ext>
                </a:extLst>
              </a:tr>
              <a:tr h="485015">
                <a:tc gridSpan="4">
                  <a:txBody>
                    <a:bodyPr/>
                    <a:lstStyle/>
                    <a:p>
                      <a:pPr algn="ctr"/>
                      <a:r>
                        <a:rPr lang="de-DE" sz="1400" b="1" dirty="0">
                          <a:solidFill>
                            <a:schemeClr val="tx1"/>
                          </a:solidFill>
                          <a:latin typeface="Century Gothic" panose="020B0502020202020204" pitchFamily="34" charset="0"/>
                        </a:rPr>
                        <a:t>Grundsätze ordnungsmäßiger Abschlussprüfung (GoA)</a:t>
                      </a:r>
                      <a:endParaRPr lang="de-DE" sz="1400" dirty="0">
                        <a:solidFill>
                          <a:schemeClr val="tx1"/>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c>
                  <a:txBody>
                    <a:bodyPr/>
                    <a:lstStyle/>
                    <a:p>
                      <a:pPr algn="ctr"/>
                      <a:r>
                        <a:rPr lang="de-DE" sz="1400" b="1" dirty="0">
                          <a:solidFill>
                            <a:srgbClr val="FF0000"/>
                          </a:solidFill>
                          <a:latin typeface="Century Gothic" panose="020B0502020202020204" pitchFamily="34" charset="0"/>
                        </a:rPr>
                        <a:t>Eigenständiger Regelkreis</a:t>
                      </a:r>
                    </a:p>
                  </a:txBody>
                  <a:tcPr anchor="ctr">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48246450"/>
                  </a:ext>
                </a:extLst>
              </a:tr>
              <a:tr h="585716">
                <a:tc gridSpan="2">
                  <a:txBody>
                    <a:bodyPr/>
                    <a:lstStyle/>
                    <a:p>
                      <a:pPr algn="ctr"/>
                      <a:r>
                        <a:rPr lang="de-DE" sz="1100" b="1" dirty="0">
                          <a:latin typeface="Century Gothic" panose="020B0502020202020204" pitchFamily="34" charset="0"/>
                        </a:rPr>
                        <a:t>ISA [DE]</a:t>
                      </a:r>
                      <a:br>
                        <a:rPr lang="de-DE" sz="1100" b="1" dirty="0">
                          <a:latin typeface="Century Gothic" panose="020B0502020202020204" pitchFamily="34" charset="0"/>
                        </a:rPr>
                      </a:br>
                      <a:r>
                        <a:rPr lang="de-DE" sz="1100" dirty="0">
                          <a:latin typeface="Century Gothic" panose="020B0502020202020204" pitchFamily="34" charset="0"/>
                        </a:rPr>
                        <a:t>(Anzahl 26)</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lumMod val="95000"/>
                      </a:schemeClr>
                    </a:solidFill>
                  </a:tcPr>
                </a:tc>
                <a:tc hMerge="1">
                  <a:txBody>
                    <a:bodyPr/>
                    <a:lstStyle/>
                    <a:p>
                      <a:endParaRPr lang="de-DE"/>
                    </a:p>
                  </a:txBody>
                  <a:tcPr/>
                </a:tc>
                <a:tc gridSpan="2">
                  <a:txBody>
                    <a:bodyPr/>
                    <a:lstStyle/>
                    <a:p>
                      <a:pPr algn="ctr"/>
                      <a:r>
                        <a:rPr lang="de-DE" sz="1100" b="1" dirty="0">
                          <a:latin typeface="Century Gothic" panose="020B0502020202020204" pitchFamily="34" charset="0"/>
                        </a:rPr>
                        <a:t>Weiterhin relevante IDW PS</a:t>
                      </a:r>
                      <a:br>
                        <a:rPr lang="de-DE" sz="1100" b="1" dirty="0">
                          <a:latin typeface="Century Gothic" panose="020B0502020202020204" pitchFamily="34" charset="0"/>
                        </a:rPr>
                      </a:br>
                      <a:r>
                        <a:rPr lang="de-DE" sz="1100" dirty="0">
                          <a:latin typeface="Century Gothic" panose="020B0502020202020204" pitchFamily="34" charset="0"/>
                        </a:rPr>
                        <a:t>(Anzahl 16)</a:t>
                      </a:r>
                    </a:p>
                  </a:txBody>
                  <a:tcPr anchor="ctr">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95000"/>
                      </a:schemeClr>
                    </a:solidFill>
                  </a:tcPr>
                </a:tc>
                <a:tc hMerge="1">
                  <a:txBody>
                    <a:bodyPr/>
                    <a:lstStyle/>
                    <a:p>
                      <a:endParaRPr lang="de-DE"/>
                    </a:p>
                  </a:txBody>
                  <a:tcPr/>
                </a:tc>
                <a:tc>
                  <a:txBody>
                    <a:bodyPr/>
                    <a:lstStyle/>
                    <a:p>
                      <a:pPr algn="ctr"/>
                      <a:r>
                        <a:rPr lang="de-DE" sz="1100" dirty="0">
                          <a:latin typeface="Century Gothic" panose="020B0502020202020204" pitchFamily="34" charset="0"/>
                        </a:rPr>
                        <a:t>Nur </a:t>
                      </a:r>
                      <a:r>
                        <a:rPr lang="de-DE" sz="1100" b="1" dirty="0">
                          <a:solidFill>
                            <a:srgbClr val="FF0000"/>
                          </a:solidFill>
                          <a:latin typeface="Century Gothic" panose="020B0502020202020204" pitchFamily="34" charset="0"/>
                        </a:rPr>
                        <a:t>10</a:t>
                      </a:r>
                      <a:r>
                        <a:rPr lang="de-DE" sz="1100" dirty="0">
                          <a:latin typeface="Century Gothic" panose="020B0502020202020204" pitchFamily="34" charset="0"/>
                        </a:rPr>
                        <a:t> anzuwendende Standards</a:t>
                      </a:r>
                    </a:p>
                  </a:txBody>
                  <a:tcPr anchor="ctr">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2045248166"/>
                  </a:ext>
                </a:extLst>
              </a:tr>
              <a:tr h="2225134">
                <a:tc>
                  <a:txBody>
                    <a:bodyPr/>
                    <a:lstStyle/>
                    <a:p>
                      <a:pPr algn="ctr"/>
                      <a:r>
                        <a:rPr lang="de-DE" sz="1100" dirty="0">
                          <a:latin typeface="Century Gothic" panose="020B0502020202020204" pitchFamily="34" charset="0"/>
                        </a:rPr>
                        <a:t>ISA [DE] 200</a:t>
                      </a:r>
                      <a:br>
                        <a:rPr lang="de-DE" sz="1100" dirty="0">
                          <a:latin typeface="Century Gothic" panose="020B0502020202020204" pitchFamily="34" charset="0"/>
                        </a:rPr>
                      </a:br>
                      <a:r>
                        <a:rPr lang="de-DE" sz="1100" dirty="0">
                          <a:latin typeface="Century Gothic" panose="020B0502020202020204" pitchFamily="34" charset="0"/>
                        </a:rPr>
                        <a:t>ISA [DE] 210</a:t>
                      </a:r>
                      <a:br>
                        <a:rPr lang="de-DE" sz="1100" dirty="0">
                          <a:latin typeface="Century Gothic" panose="020B0502020202020204" pitchFamily="34" charset="0"/>
                        </a:rPr>
                      </a:br>
                      <a:r>
                        <a:rPr lang="de-DE" sz="1100" dirty="0">
                          <a:latin typeface="Century Gothic" panose="020B0502020202020204" pitchFamily="34" charset="0"/>
                        </a:rPr>
                        <a:t>ISA [DE] 230</a:t>
                      </a:r>
                      <a:br>
                        <a:rPr lang="de-DE" sz="1100" dirty="0">
                          <a:latin typeface="Century Gothic" panose="020B0502020202020204" pitchFamily="34" charset="0"/>
                        </a:rPr>
                      </a:br>
                      <a:r>
                        <a:rPr lang="de-DE" sz="1100" dirty="0">
                          <a:latin typeface="Century Gothic" panose="020B0502020202020204" pitchFamily="34" charset="0"/>
                        </a:rPr>
                        <a:t>ISA [DE] 240</a:t>
                      </a:r>
                      <a:br>
                        <a:rPr lang="de-DE" sz="1100" dirty="0">
                          <a:latin typeface="Century Gothic" panose="020B0502020202020204" pitchFamily="34" charset="0"/>
                        </a:rPr>
                      </a:br>
                      <a:r>
                        <a:rPr lang="de-DE" sz="1100" dirty="0">
                          <a:latin typeface="Century Gothic" panose="020B0502020202020204" pitchFamily="34" charset="0"/>
                        </a:rPr>
                        <a:t>ISA [DE] 250</a:t>
                      </a:r>
                      <a:br>
                        <a:rPr lang="de-DE" sz="1100" dirty="0">
                          <a:latin typeface="Century Gothic" panose="020B0502020202020204" pitchFamily="34" charset="0"/>
                        </a:rPr>
                      </a:br>
                      <a:r>
                        <a:rPr lang="de-DE" sz="1100" dirty="0">
                          <a:latin typeface="Century Gothic" panose="020B0502020202020204" pitchFamily="34" charset="0"/>
                        </a:rPr>
                        <a:t>ISA [DE] 300</a:t>
                      </a:r>
                      <a:br>
                        <a:rPr lang="de-DE" sz="1100" dirty="0">
                          <a:latin typeface="Century Gothic" panose="020B0502020202020204" pitchFamily="34" charset="0"/>
                        </a:rPr>
                      </a:br>
                      <a:r>
                        <a:rPr lang="de-DE" sz="1100" dirty="0">
                          <a:latin typeface="Century Gothic" panose="020B0502020202020204" pitchFamily="34" charset="0"/>
                        </a:rPr>
                        <a:t>ISA [DE] 315</a:t>
                      </a:r>
                      <a:br>
                        <a:rPr lang="de-DE" sz="1100" dirty="0">
                          <a:latin typeface="Century Gothic" panose="020B0502020202020204" pitchFamily="34" charset="0"/>
                        </a:rPr>
                      </a:br>
                      <a:r>
                        <a:rPr lang="de-DE" sz="1100" dirty="0">
                          <a:latin typeface="Century Gothic" panose="020B0502020202020204" pitchFamily="34" charset="0"/>
                        </a:rPr>
                        <a:t>ISA [DE] 320</a:t>
                      </a:r>
                      <a:br>
                        <a:rPr lang="de-DE" sz="1100" dirty="0">
                          <a:latin typeface="Century Gothic" panose="020B0502020202020204" pitchFamily="34" charset="0"/>
                        </a:rPr>
                      </a:br>
                      <a:r>
                        <a:rPr lang="de-DE" sz="1100" dirty="0">
                          <a:latin typeface="Century Gothic" panose="020B0502020202020204" pitchFamily="34" charset="0"/>
                        </a:rPr>
                        <a:t>ISA [DE] 330</a:t>
                      </a:r>
                      <a:br>
                        <a:rPr lang="de-DE" sz="1100" dirty="0">
                          <a:latin typeface="Century Gothic" panose="020B0502020202020204" pitchFamily="34" charset="0"/>
                        </a:rPr>
                      </a:br>
                      <a:r>
                        <a:rPr lang="de-DE" sz="1100" dirty="0">
                          <a:latin typeface="Century Gothic" panose="020B0502020202020204" pitchFamily="34" charset="0"/>
                        </a:rPr>
                        <a:t>ISA [DE] 402</a:t>
                      </a:r>
                      <a:br>
                        <a:rPr lang="de-DE" sz="1100" dirty="0">
                          <a:latin typeface="Century Gothic" panose="020B0502020202020204" pitchFamily="34" charset="0"/>
                        </a:rPr>
                      </a:br>
                      <a:r>
                        <a:rPr lang="de-DE" sz="1100" dirty="0">
                          <a:latin typeface="Century Gothic" panose="020B0502020202020204" pitchFamily="34" charset="0"/>
                        </a:rPr>
                        <a:t>ISA [DE] 450</a:t>
                      </a:r>
                      <a:br>
                        <a:rPr lang="de-DE" sz="1100" dirty="0">
                          <a:latin typeface="Century Gothic" panose="020B0502020202020204" pitchFamily="34" charset="0"/>
                        </a:rPr>
                      </a:br>
                      <a:r>
                        <a:rPr lang="de-DE" sz="1100" dirty="0">
                          <a:latin typeface="Century Gothic" panose="020B0502020202020204" pitchFamily="34" charset="0"/>
                        </a:rPr>
                        <a:t>ISA [DE] 500</a:t>
                      </a:r>
                      <a:br>
                        <a:rPr lang="de-DE" sz="1100" dirty="0">
                          <a:latin typeface="Century Gothic" panose="020B0502020202020204" pitchFamily="34" charset="0"/>
                        </a:rPr>
                      </a:br>
                      <a:r>
                        <a:rPr lang="de-DE" sz="1100" dirty="0">
                          <a:latin typeface="Century Gothic" panose="020B0502020202020204" pitchFamily="34" charset="0"/>
                        </a:rPr>
                        <a:t>ISA [DE] 501</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de-DE" sz="1100" dirty="0">
                          <a:latin typeface="Century Gothic" panose="020B0502020202020204" pitchFamily="34" charset="0"/>
                        </a:rPr>
                        <a:t>ISA [DE] 505</a:t>
                      </a:r>
                      <a:br>
                        <a:rPr lang="de-DE" sz="1100" dirty="0">
                          <a:latin typeface="Century Gothic" panose="020B0502020202020204" pitchFamily="34" charset="0"/>
                        </a:rPr>
                      </a:br>
                      <a:r>
                        <a:rPr lang="de-DE" sz="1100" dirty="0">
                          <a:latin typeface="Century Gothic" panose="020B0502020202020204" pitchFamily="34" charset="0"/>
                        </a:rPr>
                        <a:t>ISA [DE] 510</a:t>
                      </a:r>
                      <a:br>
                        <a:rPr lang="de-DE" sz="1100" dirty="0">
                          <a:latin typeface="Century Gothic" panose="020B0502020202020204" pitchFamily="34" charset="0"/>
                        </a:rPr>
                      </a:br>
                      <a:r>
                        <a:rPr lang="de-DE" sz="1100" dirty="0">
                          <a:latin typeface="Century Gothic" panose="020B0502020202020204" pitchFamily="34" charset="0"/>
                        </a:rPr>
                        <a:t>ISA [DE] 520</a:t>
                      </a:r>
                      <a:br>
                        <a:rPr lang="de-DE" sz="1100" dirty="0">
                          <a:latin typeface="Century Gothic" panose="020B0502020202020204" pitchFamily="34" charset="0"/>
                        </a:rPr>
                      </a:br>
                      <a:r>
                        <a:rPr lang="de-DE" sz="1100" dirty="0">
                          <a:latin typeface="Century Gothic" panose="020B0502020202020204" pitchFamily="34" charset="0"/>
                        </a:rPr>
                        <a:t>ISA [DE] 530</a:t>
                      </a:r>
                      <a:br>
                        <a:rPr lang="de-DE" sz="1100" dirty="0">
                          <a:latin typeface="Century Gothic" panose="020B0502020202020204" pitchFamily="34" charset="0"/>
                        </a:rPr>
                      </a:br>
                      <a:r>
                        <a:rPr lang="de-DE" sz="1100" dirty="0">
                          <a:latin typeface="Century Gothic" panose="020B0502020202020204" pitchFamily="34" charset="0"/>
                        </a:rPr>
                        <a:t>ISA [DE] 540</a:t>
                      </a:r>
                      <a:br>
                        <a:rPr lang="de-DE" sz="1100" dirty="0">
                          <a:latin typeface="Century Gothic" panose="020B0502020202020204" pitchFamily="34" charset="0"/>
                        </a:rPr>
                      </a:br>
                      <a:r>
                        <a:rPr lang="de-DE" sz="1100" dirty="0">
                          <a:latin typeface="Century Gothic" panose="020B0502020202020204" pitchFamily="34" charset="0"/>
                        </a:rPr>
                        <a:t>ISA [DE] 550</a:t>
                      </a:r>
                      <a:br>
                        <a:rPr lang="de-DE" sz="1100" dirty="0">
                          <a:latin typeface="Century Gothic" panose="020B0502020202020204" pitchFamily="34" charset="0"/>
                        </a:rPr>
                      </a:br>
                      <a:r>
                        <a:rPr lang="de-DE" sz="1100" dirty="0">
                          <a:latin typeface="Century Gothic" panose="020B0502020202020204" pitchFamily="34" charset="0"/>
                        </a:rPr>
                        <a:t>ISA [DE] 560</a:t>
                      </a:r>
                      <a:br>
                        <a:rPr lang="de-DE" sz="1100" dirty="0">
                          <a:latin typeface="Century Gothic" panose="020B0502020202020204" pitchFamily="34" charset="0"/>
                        </a:rPr>
                      </a:br>
                      <a:r>
                        <a:rPr lang="de-DE" sz="1100" dirty="0">
                          <a:latin typeface="Century Gothic" panose="020B0502020202020204" pitchFamily="34" charset="0"/>
                        </a:rPr>
                        <a:t>ISA [DE] 580</a:t>
                      </a:r>
                      <a:br>
                        <a:rPr lang="de-DE" sz="1100" dirty="0">
                          <a:latin typeface="Century Gothic" panose="020B0502020202020204" pitchFamily="34" charset="0"/>
                        </a:rPr>
                      </a:br>
                      <a:r>
                        <a:rPr lang="de-DE" sz="1100" dirty="0">
                          <a:latin typeface="Century Gothic" panose="020B0502020202020204" pitchFamily="34" charset="0"/>
                        </a:rPr>
                        <a:t>ISA [DE] 600</a:t>
                      </a:r>
                      <a:br>
                        <a:rPr lang="de-DE" sz="1100" dirty="0">
                          <a:latin typeface="Century Gothic" panose="020B0502020202020204" pitchFamily="34" charset="0"/>
                        </a:rPr>
                      </a:br>
                      <a:r>
                        <a:rPr lang="de-DE" sz="1100" dirty="0">
                          <a:latin typeface="Century Gothic" panose="020B0502020202020204" pitchFamily="34" charset="0"/>
                        </a:rPr>
                        <a:t>ISA [DE] 610</a:t>
                      </a:r>
                      <a:br>
                        <a:rPr lang="de-DE" sz="1100" dirty="0">
                          <a:latin typeface="Century Gothic" panose="020B0502020202020204" pitchFamily="34" charset="0"/>
                        </a:rPr>
                      </a:br>
                      <a:r>
                        <a:rPr lang="de-DE" sz="1100" dirty="0">
                          <a:latin typeface="Century Gothic" panose="020B0502020202020204" pitchFamily="34" charset="0"/>
                        </a:rPr>
                        <a:t>ISA [DE] 620</a:t>
                      </a:r>
                      <a:br>
                        <a:rPr lang="de-DE" sz="1100" dirty="0">
                          <a:latin typeface="Century Gothic" panose="020B0502020202020204" pitchFamily="34" charset="0"/>
                        </a:rPr>
                      </a:br>
                      <a:r>
                        <a:rPr lang="de-DE" sz="1100" dirty="0">
                          <a:latin typeface="Century Gothic" panose="020B0502020202020204" pitchFamily="34" charset="0"/>
                        </a:rPr>
                        <a:t>ISA [DE] 710</a:t>
                      </a:r>
                      <a:br>
                        <a:rPr lang="de-DE" sz="1100" dirty="0">
                          <a:latin typeface="Century Gothic" panose="020B0502020202020204" pitchFamily="34" charset="0"/>
                        </a:rPr>
                      </a:br>
                      <a:r>
                        <a:rPr lang="de-DE" sz="1100" dirty="0">
                          <a:latin typeface="Century Gothic" panose="020B0502020202020204" pitchFamily="34" charset="0"/>
                        </a:rPr>
                        <a:t>ISA [DE] 720</a:t>
                      </a:r>
                    </a:p>
                  </a:txBody>
                  <a:tcP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de-DE" sz="1100" dirty="0">
                          <a:latin typeface="Century Gothic" panose="020B0502020202020204" pitchFamily="34" charset="0"/>
                        </a:rPr>
                        <a:t>IDW PS 201</a:t>
                      </a:r>
                      <a:br>
                        <a:rPr lang="de-DE" sz="1100" dirty="0">
                          <a:latin typeface="Century Gothic" panose="020B0502020202020204" pitchFamily="34" charset="0"/>
                        </a:rPr>
                      </a:br>
                      <a:r>
                        <a:rPr lang="de-DE" sz="1100" dirty="0">
                          <a:latin typeface="Century Gothic" panose="020B0502020202020204" pitchFamily="34" charset="0"/>
                        </a:rPr>
                        <a:t>IDW PS 208</a:t>
                      </a:r>
                      <a:br>
                        <a:rPr lang="de-DE" sz="1100" dirty="0">
                          <a:latin typeface="Century Gothic" panose="020B0502020202020204" pitchFamily="34" charset="0"/>
                        </a:rPr>
                      </a:br>
                      <a:r>
                        <a:rPr lang="de-DE" sz="1100" dirty="0">
                          <a:latin typeface="Century Gothic" panose="020B0502020202020204" pitchFamily="34" charset="0"/>
                        </a:rPr>
                        <a:t>IDW PS 270</a:t>
                      </a:r>
                      <a:br>
                        <a:rPr lang="de-DE" sz="1100" dirty="0">
                          <a:latin typeface="Century Gothic" panose="020B0502020202020204" pitchFamily="34" charset="0"/>
                        </a:rPr>
                      </a:br>
                      <a:r>
                        <a:rPr lang="de-DE" sz="1100" dirty="0">
                          <a:latin typeface="Century Gothic" panose="020B0502020202020204" pitchFamily="34" charset="0"/>
                        </a:rPr>
                        <a:t>IDW PS 340</a:t>
                      </a:r>
                      <a:br>
                        <a:rPr lang="de-DE" sz="1100" dirty="0">
                          <a:latin typeface="Century Gothic" panose="020B0502020202020204" pitchFamily="34" charset="0"/>
                        </a:rPr>
                      </a:br>
                      <a:r>
                        <a:rPr lang="de-DE" sz="1100" dirty="0">
                          <a:latin typeface="Century Gothic" panose="020B0502020202020204" pitchFamily="34" charset="0"/>
                        </a:rPr>
                        <a:t>IDW PS 345</a:t>
                      </a:r>
                      <a:br>
                        <a:rPr lang="de-DE" sz="1100" dirty="0">
                          <a:latin typeface="Century Gothic" panose="020B0502020202020204" pitchFamily="34" charset="0"/>
                        </a:rPr>
                      </a:br>
                      <a:r>
                        <a:rPr lang="de-DE" sz="1100" dirty="0">
                          <a:latin typeface="Century Gothic" panose="020B0502020202020204" pitchFamily="34" charset="0"/>
                        </a:rPr>
                        <a:t>IDW PS 400</a:t>
                      </a:r>
                      <a:br>
                        <a:rPr lang="de-DE" sz="1100" dirty="0">
                          <a:latin typeface="Century Gothic" panose="020B0502020202020204" pitchFamily="34" charset="0"/>
                        </a:rPr>
                      </a:br>
                      <a:r>
                        <a:rPr lang="de-DE" sz="1100" dirty="0">
                          <a:latin typeface="Century Gothic" panose="020B0502020202020204" pitchFamily="34" charset="0"/>
                        </a:rPr>
                        <a:t>IDW PS 401</a:t>
                      </a:r>
                      <a:br>
                        <a:rPr lang="de-DE" sz="1100" dirty="0">
                          <a:latin typeface="Century Gothic" panose="020B0502020202020204" pitchFamily="34" charset="0"/>
                        </a:rPr>
                      </a:br>
                      <a:r>
                        <a:rPr lang="de-DE" sz="1100" dirty="0">
                          <a:latin typeface="Century Gothic" panose="020B0502020202020204" pitchFamily="34" charset="0"/>
                        </a:rPr>
                        <a:t>IDW PS 405</a:t>
                      </a:r>
                    </a:p>
                  </a:txBody>
                  <a:tcP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de-DE" sz="1100" dirty="0">
                          <a:latin typeface="Century Gothic" panose="020B0502020202020204" pitchFamily="34" charset="0"/>
                        </a:rPr>
                        <a:t>IDW PS 406</a:t>
                      </a:r>
                      <a:br>
                        <a:rPr lang="de-DE" sz="1100" dirty="0">
                          <a:latin typeface="Century Gothic" panose="020B0502020202020204" pitchFamily="34" charset="0"/>
                        </a:rPr>
                      </a:br>
                      <a:r>
                        <a:rPr lang="de-DE" sz="1100" dirty="0">
                          <a:latin typeface="Century Gothic" panose="020B0502020202020204" pitchFamily="34" charset="0"/>
                        </a:rPr>
                        <a:t>IDW PS 450</a:t>
                      </a:r>
                      <a:br>
                        <a:rPr lang="de-DE" sz="1100" dirty="0">
                          <a:latin typeface="Century Gothic" panose="020B0502020202020204" pitchFamily="34" charset="0"/>
                        </a:rPr>
                      </a:br>
                      <a:r>
                        <a:rPr lang="de-DE" sz="1100" dirty="0">
                          <a:latin typeface="Century Gothic" panose="020B0502020202020204" pitchFamily="34" charset="0"/>
                        </a:rPr>
                        <a:t>IDW PS 470</a:t>
                      </a:r>
                      <a:br>
                        <a:rPr lang="de-DE" sz="1100" dirty="0">
                          <a:latin typeface="Century Gothic" panose="020B0502020202020204" pitchFamily="34" charset="0"/>
                        </a:rPr>
                      </a:br>
                      <a:r>
                        <a:rPr lang="de-DE" sz="1100" dirty="0">
                          <a:latin typeface="Century Gothic" panose="020B0502020202020204" pitchFamily="34" charset="0"/>
                        </a:rPr>
                        <a:t>IDW PS 475</a:t>
                      </a:r>
                      <a:br>
                        <a:rPr lang="de-DE" sz="1100" dirty="0">
                          <a:latin typeface="Century Gothic" panose="020B0502020202020204" pitchFamily="34" charset="0"/>
                        </a:rPr>
                      </a:br>
                      <a:r>
                        <a:rPr lang="de-DE" sz="1100" dirty="0">
                          <a:latin typeface="Century Gothic" panose="020B0502020202020204" pitchFamily="34" charset="0"/>
                        </a:rPr>
                        <a:t>IDW PS 350</a:t>
                      </a:r>
                      <a:br>
                        <a:rPr lang="de-DE" sz="1100" dirty="0">
                          <a:latin typeface="Century Gothic" panose="020B0502020202020204" pitchFamily="34" charset="0"/>
                        </a:rPr>
                      </a:br>
                      <a:r>
                        <a:rPr lang="de-DE" sz="1100" dirty="0">
                          <a:latin typeface="Century Gothic" panose="020B0502020202020204" pitchFamily="34" charset="0"/>
                        </a:rPr>
                        <a:t>IDW PS 480</a:t>
                      </a:r>
                      <a:br>
                        <a:rPr lang="de-DE" sz="1100" dirty="0">
                          <a:latin typeface="Century Gothic" panose="020B0502020202020204" pitchFamily="34" charset="0"/>
                        </a:rPr>
                      </a:br>
                      <a:r>
                        <a:rPr lang="de-DE" sz="1100" dirty="0">
                          <a:latin typeface="Century Gothic" panose="020B0502020202020204" pitchFamily="34" charset="0"/>
                        </a:rPr>
                        <a:t>IDW PS 490</a:t>
                      </a:r>
                    </a:p>
                    <a:p>
                      <a:pPr algn="ctr"/>
                      <a:r>
                        <a:rPr lang="de-DE" sz="1100" dirty="0">
                          <a:latin typeface="Century Gothic" panose="020B0502020202020204" pitchFamily="34" charset="0"/>
                        </a:rPr>
                        <a:t>IDW QMS 1</a:t>
                      </a:r>
                    </a:p>
                    <a:p>
                      <a:pPr algn="ctr"/>
                      <a:r>
                        <a:rPr lang="de-DE" sz="1100" dirty="0">
                          <a:latin typeface="Century Gothic" panose="020B0502020202020204" pitchFamily="34" charset="0"/>
                        </a:rPr>
                        <a:t>IDW QMS 2</a:t>
                      </a:r>
                    </a:p>
                  </a:txBody>
                  <a:tcPr>
                    <a:lnR w="38100" cap="flat" cmpd="sng" algn="ctr">
                      <a:solidFill>
                        <a:srgbClr val="FF0000"/>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IDW PS KMU 1 </a:t>
                      </a:r>
                      <a:br>
                        <a:rPr lang="de-DE" sz="1100" b="0" dirty="0">
                          <a:solidFill>
                            <a:schemeClr val="tx1"/>
                          </a:solidFill>
                          <a:latin typeface="Century Gothic" panose="020B0502020202020204" pitchFamily="34" charset="0"/>
                        </a:rPr>
                      </a:br>
                      <a:r>
                        <a:rPr lang="de-DE" sz="1100" b="0" dirty="0">
                          <a:solidFill>
                            <a:schemeClr val="tx1"/>
                          </a:solidFill>
                          <a:latin typeface="Century Gothic" panose="020B0502020202020204" pitchFamily="34" charset="0"/>
                        </a:rPr>
                        <a:t>IDW PS KMU 2 </a:t>
                      </a:r>
                      <a:endParaRPr lang="de-DE" sz="1100" b="0" dirty="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IDW PS KMU 3 </a:t>
                      </a:r>
                      <a:endParaRPr lang="de-DE" sz="1100" b="0" dirty="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IDW PS KMU 4 </a:t>
                      </a:r>
                      <a:endParaRPr lang="de-DE" sz="1100" b="0" dirty="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IDW PS KMU 5 </a:t>
                      </a:r>
                      <a:endParaRPr lang="de-DE" sz="1100" b="0" dirty="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IDW PS KMU 6 </a:t>
                      </a:r>
                      <a:endParaRPr lang="de-DE" sz="1100" b="0" dirty="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IDW PS KMU 7 </a:t>
                      </a:r>
                      <a:br>
                        <a:rPr lang="de-DE" sz="1100" b="0" dirty="0">
                          <a:solidFill>
                            <a:schemeClr val="tx1"/>
                          </a:solidFill>
                          <a:latin typeface="Century Gothic" panose="020B0502020202020204" pitchFamily="34" charset="0"/>
                        </a:rPr>
                      </a:br>
                      <a:r>
                        <a:rPr lang="de-DE" sz="1100" b="0" dirty="0">
                          <a:solidFill>
                            <a:schemeClr val="tx1"/>
                          </a:solidFill>
                          <a:latin typeface="Century Gothic" panose="020B0502020202020204" pitchFamily="34" charset="0"/>
                        </a:rPr>
                        <a:t>IDW PS KMU 8</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IDW PS KMU 9</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 IDW PS KMU 10 </a:t>
                      </a:r>
                      <a:endParaRPr lang="de-DE" sz="1100" b="0" dirty="0">
                        <a:latin typeface="Century Gothic" panose="020B0502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de-DE" sz="1100" b="0" dirty="0">
                        <a:latin typeface="Century Gothic" panose="020B0502020202020204" pitchFamily="34" charset="0"/>
                      </a:endParaRPr>
                    </a:p>
                    <a:p>
                      <a:pPr algn="ctr"/>
                      <a:endParaRPr lang="de-DE" sz="1100" b="0" dirty="0">
                        <a:latin typeface="Century Gothic" panose="020B0502020202020204" pitchFamily="34" charset="0"/>
                      </a:endParaRPr>
                    </a:p>
                  </a:txBody>
                  <a:tcPr>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45074916"/>
                  </a:ext>
                </a:extLst>
              </a:tr>
            </a:tbl>
          </a:graphicData>
        </a:graphic>
      </p:graphicFrame>
    </p:spTree>
    <p:extLst>
      <p:ext uri="{BB962C8B-B14F-4D97-AF65-F5344CB8AC3E}">
        <p14:creationId xmlns:p14="http://schemas.microsoft.com/office/powerpoint/2010/main" val="500038421"/>
      </p:ext>
    </p:extLst>
  </p:cSld>
  <p:clrMapOvr>
    <a:masterClrMapping/>
  </p:clrMapOvr>
  <p:transition spd="slow"/>
</p:sld>
</file>

<file path=ppt/slides/slide2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908720"/>
            <a:ext cx="68993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6.4.6 Prozessorientierte Darstellung (Abbild des Meilensteinkonzeptes)</a:t>
            </a:r>
          </a:p>
        </p:txBody>
      </p:sp>
      <p:sp>
        <p:nvSpPr>
          <p:cNvPr id="10" name="Rechteck: abgerundete Ecken 9">
            <a:extLst>
              <a:ext uri="{FF2B5EF4-FFF2-40B4-BE49-F238E27FC236}">
                <a16:creationId xmlns:a16="http://schemas.microsoft.com/office/drawing/2014/main" id="{6BB0869A-AFF2-42D0-A591-E719DEA3144C}"/>
              </a:ext>
            </a:extLst>
          </p:cNvPr>
          <p:cNvSpPr/>
          <p:nvPr/>
        </p:nvSpPr>
        <p:spPr>
          <a:xfrm>
            <a:off x="1706293" y="4855155"/>
            <a:ext cx="4140000" cy="1382157"/>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de-DE" sz="1400" b="1" dirty="0">
                <a:solidFill>
                  <a:schemeClr val="tx1"/>
                </a:solidFill>
                <a:latin typeface="Century Gothic" panose="020B0502020202020204" pitchFamily="34" charset="0"/>
              </a:rPr>
              <a:t>Deutsche Besonderheit</a:t>
            </a:r>
          </a:p>
        </p:txBody>
      </p:sp>
      <p:sp>
        <p:nvSpPr>
          <p:cNvPr id="11" name="Rechteck: abgerundete Ecken 10">
            <a:extLst>
              <a:ext uri="{FF2B5EF4-FFF2-40B4-BE49-F238E27FC236}">
                <a16:creationId xmlns:a16="http://schemas.microsoft.com/office/drawing/2014/main" id="{A3155D6A-76C8-4B31-B08F-A6B4AD7852A7}"/>
              </a:ext>
            </a:extLst>
          </p:cNvPr>
          <p:cNvSpPr/>
          <p:nvPr/>
        </p:nvSpPr>
        <p:spPr>
          <a:xfrm>
            <a:off x="1704260" y="1256435"/>
            <a:ext cx="8640212" cy="1435106"/>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400" b="1" dirty="0">
                <a:solidFill>
                  <a:schemeClr val="tx1"/>
                </a:solidFill>
                <a:latin typeface="Century Gothic" panose="020B0502020202020204" pitchFamily="34" charset="0"/>
              </a:rPr>
              <a:t>Übergeordnete Grundsätze</a:t>
            </a:r>
          </a:p>
        </p:txBody>
      </p:sp>
      <p:sp>
        <p:nvSpPr>
          <p:cNvPr id="12" name="Flussdiagramm: Prozess 11">
            <a:extLst>
              <a:ext uri="{FF2B5EF4-FFF2-40B4-BE49-F238E27FC236}">
                <a16:creationId xmlns:a16="http://schemas.microsoft.com/office/drawing/2014/main" id="{EB0E48C4-9FF4-4CD1-A030-B4017104201C}"/>
              </a:ext>
            </a:extLst>
          </p:cNvPr>
          <p:cNvSpPr/>
          <p:nvPr/>
        </p:nvSpPr>
        <p:spPr>
          <a:xfrm>
            <a:off x="1927181" y="1696990"/>
            <a:ext cx="3973407" cy="678870"/>
          </a:xfrm>
          <a:prstGeom prst="flowChartProcess">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Century Gothic" panose="020B0502020202020204" pitchFamily="34" charset="0"/>
              </a:rPr>
              <a:t>Anwendungen und Vorbemerkung</a:t>
            </a:r>
          </a:p>
        </p:txBody>
      </p:sp>
      <p:sp>
        <p:nvSpPr>
          <p:cNvPr id="13" name="Flussdiagramm: Prozess 12">
            <a:extLst>
              <a:ext uri="{FF2B5EF4-FFF2-40B4-BE49-F238E27FC236}">
                <a16:creationId xmlns:a16="http://schemas.microsoft.com/office/drawing/2014/main" id="{DF8EF367-D2C7-4FFF-8095-0B6DDBF63EB7}"/>
              </a:ext>
            </a:extLst>
          </p:cNvPr>
          <p:cNvSpPr/>
          <p:nvPr/>
        </p:nvSpPr>
        <p:spPr>
          <a:xfrm>
            <a:off x="6106880" y="1696990"/>
            <a:ext cx="3973407" cy="678870"/>
          </a:xfrm>
          <a:prstGeom prst="flowChartProcess">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Century Gothic" panose="020B0502020202020204" pitchFamily="34" charset="0"/>
              </a:rPr>
              <a:t>Übergreifende Anforderungen an eine Abschlussprüfung</a:t>
            </a:r>
          </a:p>
        </p:txBody>
      </p:sp>
      <p:sp>
        <p:nvSpPr>
          <p:cNvPr id="14" name="Sechseck 13">
            <a:extLst>
              <a:ext uri="{FF2B5EF4-FFF2-40B4-BE49-F238E27FC236}">
                <a16:creationId xmlns:a16="http://schemas.microsoft.com/office/drawing/2014/main" id="{0AD72B99-CD02-4520-B2B1-7DCD2D14ABE1}"/>
              </a:ext>
            </a:extLst>
          </p:cNvPr>
          <p:cNvSpPr/>
          <p:nvPr/>
        </p:nvSpPr>
        <p:spPr>
          <a:xfrm>
            <a:off x="3572093" y="2292915"/>
            <a:ext cx="683581" cy="292963"/>
          </a:xfrm>
          <a:prstGeom prst="hexagon">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50" b="1" dirty="0">
                <a:solidFill>
                  <a:srgbClr val="FF0000"/>
                </a:solidFill>
                <a:latin typeface="Century Gothic" panose="020B0502020202020204" pitchFamily="34" charset="0"/>
              </a:rPr>
              <a:t>KMU 1</a:t>
            </a:r>
          </a:p>
        </p:txBody>
      </p:sp>
      <p:sp>
        <p:nvSpPr>
          <p:cNvPr id="16" name="Sechseck 15">
            <a:extLst>
              <a:ext uri="{FF2B5EF4-FFF2-40B4-BE49-F238E27FC236}">
                <a16:creationId xmlns:a16="http://schemas.microsoft.com/office/drawing/2014/main" id="{6CAC5192-B236-436F-93E5-622C84678682}"/>
              </a:ext>
            </a:extLst>
          </p:cNvPr>
          <p:cNvSpPr/>
          <p:nvPr/>
        </p:nvSpPr>
        <p:spPr>
          <a:xfrm>
            <a:off x="7748021" y="2292914"/>
            <a:ext cx="683581" cy="292963"/>
          </a:xfrm>
          <a:prstGeom prst="hexagon">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50" b="1" dirty="0">
                <a:solidFill>
                  <a:srgbClr val="FF0000"/>
                </a:solidFill>
                <a:latin typeface="Century Gothic" panose="020B0502020202020204" pitchFamily="34" charset="0"/>
              </a:rPr>
              <a:t>KMU 2</a:t>
            </a:r>
          </a:p>
        </p:txBody>
      </p:sp>
      <p:sp>
        <p:nvSpPr>
          <p:cNvPr id="17" name="Flussdiagramm: Prozess 16">
            <a:extLst>
              <a:ext uri="{FF2B5EF4-FFF2-40B4-BE49-F238E27FC236}">
                <a16:creationId xmlns:a16="http://schemas.microsoft.com/office/drawing/2014/main" id="{74BC38B7-37A2-416E-AD5A-E4CC770CB4FE}"/>
              </a:ext>
            </a:extLst>
          </p:cNvPr>
          <p:cNvSpPr/>
          <p:nvPr/>
        </p:nvSpPr>
        <p:spPr>
          <a:xfrm>
            <a:off x="2367760" y="5249938"/>
            <a:ext cx="2781541" cy="677770"/>
          </a:xfrm>
          <a:prstGeom prst="flowChartProcess">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Century Gothic" panose="020B0502020202020204" pitchFamily="34" charset="0"/>
              </a:rPr>
              <a:t>Prüfung des Lageberichts</a:t>
            </a:r>
          </a:p>
        </p:txBody>
      </p:sp>
      <p:sp>
        <p:nvSpPr>
          <p:cNvPr id="18" name="Sechseck 17">
            <a:extLst>
              <a:ext uri="{FF2B5EF4-FFF2-40B4-BE49-F238E27FC236}">
                <a16:creationId xmlns:a16="http://schemas.microsoft.com/office/drawing/2014/main" id="{E3ECB1B5-B43F-476B-9422-F3877C38C4D1}"/>
              </a:ext>
            </a:extLst>
          </p:cNvPr>
          <p:cNvSpPr/>
          <p:nvPr/>
        </p:nvSpPr>
        <p:spPr>
          <a:xfrm>
            <a:off x="3499049" y="5840399"/>
            <a:ext cx="554488" cy="292963"/>
          </a:xfrm>
          <a:prstGeom prst="hexagon">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50" b="1" dirty="0">
                <a:solidFill>
                  <a:srgbClr val="FF0000"/>
                </a:solidFill>
                <a:latin typeface="Century Gothic" panose="020B0502020202020204" pitchFamily="34" charset="0"/>
              </a:rPr>
              <a:t>KMU 8</a:t>
            </a:r>
          </a:p>
        </p:txBody>
      </p:sp>
      <p:sp>
        <p:nvSpPr>
          <p:cNvPr id="19" name="Rechteck 18">
            <a:extLst>
              <a:ext uri="{FF2B5EF4-FFF2-40B4-BE49-F238E27FC236}">
                <a16:creationId xmlns:a16="http://schemas.microsoft.com/office/drawing/2014/main" id="{EEB80896-06CE-493B-82C6-1C04A7B13A5A}"/>
              </a:ext>
            </a:extLst>
          </p:cNvPr>
          <p:cNvSpPr/>
          <p:nvPr/>
        </p:nvSpPr>
        <p:spPr>
          <a:xfrm>
            <a:off x="1704259" y="2912619"/>
            <a:ext cx="8640212" cy="1728192"/>
          </a:xfrm>
          <a:prstGeom prst="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de-DE" sz="600" b="1" cap="all" dirty="0">
              <a:solidFill>
                <a:schemeClr val="bg1"/>
              </a:solidFill>
              <a:highlight>
                <a:srgbClr val="FF0000"/>
              </a:highlight>
              <a:latin typeface="Century Gothic" panose="020B0502020202020204" pitchFamily="34" charset="0"/>
            </a:endParaRPr>
          </a:p>
          <a:p>
            <a:pPr algn="ctr"/>
            <a:r>
              <a:rPr lang="de-DE" sz="1400" b="1" cap="all" dirty="0">
                <a:solidFill>
                  <a:schemeClr val="bg1"/>
                </a:solidFill>
                <a:highlight>
                  <a:srgbClr val="FF0000"/>
                </a:highlight>
                <a:latin typeface="Century Gothic" panose="020B0502020202020204" pitchFamily="34" charset="0"/>
              </a:rPr>
              <a:t>Prozess</a:t>
            </a:r>
            <a:r>
              <a:rPr lang="de-DE" sz="1400" dirty="0">
                <a:solidFill>
                  <a:schemeClr val="bg1"/>
                </a:solidFill>
                <a:latin typeface="Century Gothic" panose="020B0502020202020204" pitchFamily="34" charset="0"/>
              </a:rPr>
              <a:t> </a:t>
            </a:r>
            <a:r>
              <a:rPr lang="de-DE" sz="1400" b="1" dirty="0">
                <a:solidFill>
                  <a:schemeClr val="bg1"/>
                </a:solidFill>
                <a:latin typeface="Century Gothic" panose="020B0502020202020204" pitchFamily="34" charset="0"/>
              </a:rPr>
              <a:t>der Auftragsabwicklung</a:t>
            </a:r>
          </a:p>
        </p:txBody>
      </p:sp>
      <p:grpSp>
        <p:nvGrpSpPr>
          <p:cNvPr id="20" name="Gruppieren 19">
            <a:extLst>
              <a:ext uri="{FF2B5EF4-FFF2-40B4-BE49-F238E27FC236}">
                <a16:creationId xmlns:a16="http://schemas.microsoft.com/office/drawing/2014/main" id="{F677237C-55DC-47BD-8474-E98A78E3DD1B}"/>
              </a:ext>
            </a:extLst>
          </p:cNvPr>
          <p:cNvGrpSpPr/>
          <p:nvPr/>
        </p:nvGrpSpPr>
        <p:grpSpPr>
          <a:xfrm>
            <a:off x="1909667" y="3440149"/>
            <a:ext cx="1857600" cy="760422"/>
            <a:chOff x="2136" y="1622259"/>
            <a:chExt cx="1901056" cy="760422"/>
          </a:xfrm>
        </p:grpSpPr>
        <p:sp>
          <p:nvSpPr>
            <p:cNvPr id="21" name="Pfeil: Chevron 20">
              <a:extLst>
                <a:ext uri="{FF2B5EF4-FFF2-40B4-BE49-F238E27FC236}">
                  <a16:creationId xmlns:a16="http://schemas.microsoft.com/office/drawing/2014/main" id="{5B9B7B9A-67FD-4D02-83A6-8226E8E996EF}"/>
                </a:ext>
              </a:extLst>
            </p:cNvPr>
            <p:cNvSpPr/>
            <p:nvPr/>
          </p:nvSpPr>
          <p:spPr>
            <a:xfrm>
              <a:off x="2136" y="1622259"/>
              <a:ext cx="1901056" cy="760422"/>
            </a:xfrm>
            <a:prstGeom prst="chevron">
              <a:avLst/>
            </a:prstGeom>
            <a:solidFill>
              <a:srgbClr val="00B0F0"/>
            </a:solidFill>
            <a:ln>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2" name="Pfeil: Chevron 4">
              <a:extLst>
                <a:ext uri="{FF2B5EF4-FFF2-40B4-BE49-F238E27FC236}">
                  <a16:creationId xmlns:a16="http://schemas.microsoft.com/office/drawing/2014/main" id="{262F8FA2-47DD-4BFC-BB4A-FD7A1BA6060F}"/>
                </a:ext>
              </a:extLst>
            </p:cNvPr>
            <p:cNvSpPr txBox="1"/>
            <p:nvPr/>
          </p:nvSpPr>
          <p:spPr>
            <a:xfrm>
              <a:off x="382347" y="1622259"/>
              <a:ext cx="1140634" cy="7604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de-DE" sz="1200" kern="1200" dirty="0">
                  <a:latin typeface="Century Gothic" panose="020B0502020202020204" pitchFamily="34" charset="0"/>
                </a:rPr>
                <a:t>Auftrags-annahme</a:t>
              </a:r>
            </a:p>
          </p:txBody>
        </p:sp>
      </p:grpSp>
      <p:grpSp>
        <p:nvGrpSpPr>
          <p:cNvPr id="23" name="Gruppieren 22">
            <a:extLst>
              <a:ext uri="{FF2B5EF4-FFF2-40B4-BE49-F238E27FC236}">
                <a16:creationId xmlns:a16="http://schemas.microsoft.com/office/drawing/2014/main" id="{C848282E-5C4F-495B-9ABE-E80D2F4DC8A5}"/>
              </a:ext>
            </a:extLst>
          </p:cNvPr>
          <p:cNvGrpSpPr/>
          <p:nvPr/>
        </p:nvGrpSpPr>
        <p:grpSpPr>
          <a:xfrm>
            <a:off x="3464178" y="3449674"/>
            <a:ext cx="1908000" cy="760422"/>
            <a:chOff x="1713086" y="1622259"/>
            <a:chExt cx="1901056" cy="760422"/>
          </a:xfrm>
        </p:grpSpPr>
        <p:sp>
          <p:nvSpPr>
            <p:cNvPr id="24" name="Pfeil: Chevron 23">
              <a:extLst>
                <a:ext uri="{FF2B5EF4-FFF2-40B4-BE49-F238E27FC236}">
                  <a16:creationId xmlns:a16="http://schemas.microsoft.com/office/drawing/2014/main" id="{BE963EA7-A7F0-4284-B247-B721912378DB}"/>
                </a:ext>
              </a:extLst>
            </p:cNvPr>
            <p:cNvSpPr/>
            <p:nvPr/>
          </p:nvSpPr>
          <p:spPr>
            <a:xfrm>
              <a:off x="1713086" y="1622259"/>
              <a:ext cx="1901056" cy="760422"/>
            </a:xfrm>
            <a:prstGeom prst="chevron">
              <a:avLst/>
            </a:prstGeom>
            <a:solidFill>
              <a:srgbClr val="00B0F0"/>
            </a:solidFill>
            <a:ln>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5" name="Pfeil: Chevron 4">
              <a:extLst>
                <a:ext uri="{FF2B5EF4-FFF2-40B4-BE49-F238E27FC236}">
                  <a16:creationId xmlns:a16="http://schemas.microsoft.com/office/drawing/2014/main" id="{B3CEEC7B-274C-469D-9933-2D81559F2672}"/>
                </a:ext>
              </a:extLst>
            </p:cNvPr>
            <p:cNvSpPr txBox="1"/>
            <p:nvPr/>
          </p:nvSpPr>
          <p:spPr>
            <a:xfrm>
              <a:off x="2093297" y="1622259"/>
              <a:ext cx="1140634" cy="7604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de-DE" sz="1200" kern="1200" dirty="0">
                  <a:latin typeface="Century Gothic" panose="020B0502020202020204" pitchFamily="34" charset="0"/>
                </a:rPr>
                <a:t>Risiko</a:t>
              </a:r>
              <a:br>
                <a:rPr lang="de-DE" sz="1200" kern="1200" dirty="0">
                  <a:latin typeface="Century Gothic" panose="020B0502020202020204" pitchFamily="34" charset="0"/>
                </a:rPr>
              </a:br>
              <a:r>
                <a:rPr lang="de-DE" sz="1200" kern="1200" dirty="0">
                  <a:latin typeface="Century Gothic" panose="020B0502020202020204" pitchFamily="34" charset="0"/>
                </a:rPr>
                <a:t>- Identifikation</a:t>
              </a:r>
              <a:br>
                <a:rPr lang="de-DE" sz="1200" kern="1200" dirty="0">
                  <a:latin typeface="Century Gothic" panose="020B0502020202020204" pitchFamily="34" charset="0"/>
                </a:rPr>
              </a:br>
              <a:r>
                <a:rPr lang="de-DE" sz="1200" kern="1200" dirty="0">
                  <a:latin typeface="Century Gothic" panose="020B0502020202020204" pitchFamily="34" charset="0"/>
                </a:rPr>
                <a:t>- Beurteilung</a:t>
              </a:r>
            </a:p>
          </p:txBody>
        </p:sp>
      </p:grpSp>
      <p:grpSp>
        <p:nvGrpSpPr>
          <p:cNvPr id="26" name="Gruppieren 25">
            <a:extLst>
              <a:ext uri="{FF2B5EF4-FFF2-40B4-BE49-F238E27FC236}">
                <a16:creationId xmlns:a16="http://schemas.microsoft.com/office/drawing/2014/main" id="{D760BBB4-2284-4859-9A87-218C82B8A0BA}"/>
              </a:ext>
            </a:extLst>
          </p:cNvPr>
          <p:cNvGrpSpPr/>
          <p:nvPr/>
        </p:nvGrpSpPr>
        <p:grpSpPr>
          <a:xfrm>
            <a:off x="5051436" y="3446696"/>
            <a:ext cx="1908000" cy="760422"/>
            <a:chOff x="3424037" y="1622259"/>
            <a:chExt cx="1901056" cy="760422"/>
          </a:xfrm>
        </p:grpSpPr>
        <p:sp>
          <p:nvSpPr>
            <p:cNvPr id="27" name="Pfeil: Chevron 26">
              <a:extLst>
                <a:ext uri="{FF2B5EF4-FFF2-40B4-BE49-F238E27FC236}">
                  <a16:creationId xmlns:a16="http://schemas.microsoft.com/office/drawing/2014/main" id="{514813AF-A3B4-448E-81FB-434F9DE37458}"/>
                </a:ext>
              </a:extLst>
            </p:cNvPr>
            <p:cNvSpPr/>
            <p:nvPr/>
          </p:nvSpPr>
          <p:spPr>
            <a:xfrm>
              <a:off x="3424037" y="1622259"/>
              <a:ext cx="1901056" cy="760422"/>
            </a:xfrm>
            <a:prstGeom prst="chevron">
              <a:avLst/>
            </a:prstGeom>
            <a:solidFill>
              <a:srgbClr val="00B0F0"/>
            </a:solidFill>
            <a:ln>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8" name="Pfeil: Chevron 4">
              <a:extLst>
                <a:ext uri="{FF2B5EF4-FFF2-40B4-BE49-F238E27FC236}">
                  <a16:creationId xmlns:a16="http://schemas.microsoft.com/office/drawing/2014/main" id="{EA4FDD29-46F7-4875-92D7-13808DCB804B}"/>
                </a:ext>
              </a:extLst>
            </p:cNvPr>
            <p:cNvSpPr txBox="1"/>
            <p:nvPr/>
          </p:nvSpPr>
          <p:spPr>
            <a:xfrm>
              <a:off x="3804248" y="1622259"/>
              <a:ext cx="1140634" cy="7604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de-DE" sz="1200" kern="1200" dirty="0">
                  <a:latin typeface="Century Gothic" panose="020B0502020202020204" pitchFamily="34" charset="0"/>
                </a:rPr>
                <a:t>Reaktion auf beurteilte Risiken</a:t>
              </a:r>
            </a:p>
          </p:txBody>
        </p:sp>
      </p:grpSp>
      <p:grpSp>
        <p:nvGrpSpPr>
          <p:cNvPr id="29" name="Gruppieren 28">
            <a:extLst>
              <a:ext uri="{FF2B5EF4-FFF2-40B4-BE49-F238E27FC236}">
                <a16:creationId xmlns:a16="http://schemas.microsoft.com/office/drawing/2014/main" id="{F28F3E7B-7C0D-4854-8CA0-95273FA0F6FC}"/>
              </a:ext>
            </a:extLst>
          </p:cNvPr>
          <p:cNvGrpSpPr/>
          <p:nvPr/>
        </p:nvGrpSpPr>
        <p:grpSpPr>
          <a:xfrm>
            <a:off x="6638694" y="3446696"/>
            <a:ext cx="1908000" cy="760422"/>
            <a:chOff x="5134988" y="1622259"/>
            <a:chExt cx="1901056" cy="760422"/>
          </a:xfrm>
        </p:grpSpPr>
        <p:sp>
          <p:nvSpPr>
            <p:cNvPr id="30" name="Pfeil: Chevron 29">
              <a:extLst>
                <a:ext uri="{FF2B5EF4-FFF2-40B4-BE49-F238E27FC236}">
                  <a16:creationId xmlns:a16="http://schemas.microsoft.com/office/drawing/2014/main" id="{09DC7E63-B602-471E-A7D0-4357926BB0B9}"/>
                </a:ext>
              </a:extLst>
            </p:cNvPr>
            <p:cNvSpPr/>
            <p:nvPr/>
          </p:nvSpPr>
          <p:spPr>
            <a:xfrm>
              <a:off x="5134988" y="1622259"/>
              <a:ext cx="1901056" cy="760422"/>
            </a:xfrm>
            <a:prstGeom prst="chevron">
              <a:avLst/>
            </a:prstGeom>
            <a:solidFill>
              <a:srgbClr val="00B0F0"/>
            </a:solidFill>
            <a:ln>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1" name="Pfeil: Chevron 4">
              <a:extLst>
                <a:ext uri="{FF2B5EF4-FFF2-40B4-BE49-F238E27FC236}">
                  <a16:creationId xmlns:a16="http://schemas.microsoft.com/office/drawing/2014/main" id="{7E121453-23B4-4ED0-A0F5-DBB7ED18269F}"/>
                </a:ext>
              </a:extLst>
            </p:cNvPr>
            <p:cNvSpPr txBox="1"/>
            <p:nvPr/>
          </p:nvSpPr>
          <p:spPr>
            <a:xfrm>
              <a:off x="5515199" y="1622259"/>
              <a:ext cx="1140634" cy="7604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72000" rIns="0" bIns="12002" numCol="1" spcCol="1270" anchor="t" anchorCtr="0">
              <a:noAutofit/>
            </a:bodyPr>
            <a:lstStyle/>
            <a:p>
              <a:pPr marL="0" lvl="0" indent="0" algn="ctr" defTabSz="400050">
                <a:lnSpc>
                  <a:spcPct val="90000"/>
                </a:lnSpc>
                <a:spcBef>
                  <a:spcPct val="0"/>
                </a:spcBef>
                <a:spcAft>
                  <a:spcPct val="35000"/>
                </a:spcAft>
                <a:buNone/>
              </a:pPr>
              <a:r>
                <a:rPr lang="de-DE" sz="1100" kern="1200" dirty="0">
                  <a:latin typeface="Century Gothic" panose="020B0502020202020204" pitchFamily="34" charset="0"/>
                </a:rPr>
                <a:t>Abschließende Prüfungs-handlungen Kommunikation</a:t>
              </a:r>
            </a:p>
          </p:txBody>
        </p:sp>
      </p:grpSp>
      <p:grpSp>
        <p:nvGrpSpPr>
          <p:cNvPr id="32" name="Gruppieren 31">
            <a:extLst>
              <a:ext uri="{FF2B5EF4-FFF2-40B4-BE49-F238E27FC236}">
                <a16:creationId xmlns:a16="http://schemas.microsoft.com/office/drawing/2014/main" id="{AD94D587-A77F-4C25-AE06-AF48EFC83EB6}"/>
              </a:ext>
            </a:extLst>
          </p:cNvPr>
          <p:cNvGrpSpPr/>
          <p:nvPr/>
        </p:nvGrpSpPr>
        <p:grpSpPr>
          <a:xfrm>
            <a:off x="8231470" y="3449856"/>
            <a:ext cx="1908000" cy="760422"/>
            <a:chOff x="6845938" y="1622259"/>
            <a:chExt cx="1901056" cy="760422"/>
          </a:xfrm>
        </p:grpSpPr>
        <p:sp>
          <p:nvSpPr>
            <p:cNvPr id="33" name="Pfeil: Chevron 32">
              <a:extLst>
                <a:ext uri="{FF2B5EF4-FFF2-40B4-BE49-F238E27FC236}">
                  <a16:creationId xmlns:a16="http://schemas.microsoft.com/office/drawing/2014/main" id="{F6C6B68B-6EFC-413A-A22D-9826F8715262}"/>
                </a:ext>
              </a:extLst>
            </p:cNvPr>
            <p:cNvSpPr/>
            <p:nvPr/>
          </p:nvSpPr>
          <p:spPr>
            <a:xfrm>
              <a:off x="6845938" y="1622259"/>
              <a:ext cx="1901056" cy="760422"/>
            </a:xfrm>
            <a:prstGeom prst="chevron">
              <a:avLst/>
            </a:prstGeom>
            <a:solidFill>
              <a:srgbClr val="00B0F0"/>
            </a:solidFill>
            <a:ln>
              <a:solidFill>
                <a:srgbClr val="00B0F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4" name="Pfeil: Chevron 4">
              <a:extLst>
                <a:ext uri="{FF2B5EF4-FFF2-40B4-BE49-F238E27FC236}">
                  <a16:creationId xmlns:a16="http://schemas.microsoft.com/office/drawing/2014/main" id="{36A7925D-5F00-43AA-90BC-7C447F95E419}"/>
                </a:ext>
              </a:extLst>
            </p:cNvPr>
            <p:cNvSpPr txBox="1"/>
            <p:nvPr/>
          </p:nvSpPr>
          <p:spPr>
            <a:xfrm>
              <a:off x="7226149" y="1622259"/>
              <a:ext cx="1140634" cy="7604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006" tIns="16002" rIns="16002" bIns="16002" numCol="1" spcCol="1270" anchor="ctr" anchorCtr="0">
              <a:noAutofit/>
            </a:bodyPr>
            <a:lstStyle/>
            <a:p>
              <a:pPr marL="0" lvl="0" indent="0" algn="ctr" defTabSz="533400">
                <a:lnSpc>
                  <a:spcPct val="90000"/>
                </a:lnSpc>
                <a:spcBef>
                  <a:spcPct val="0"/>
                </a:spcBef>
                <a:spcAft>
                  <a:spcPct val="35000"/>
                </a:spcAft>
                <a:buNone/>
              </a:pPr>
              <a:r>
                <a:rPr lang="de-DE" sz="1200" kern="1200" dirty="0">
                  <a:latin typeface="Century Gothic" panose="020B0502020202020204" pitchFamily="34" charset="0"/>
                </a:rPr>
                <a:t>Prüfungsurteil,</a:t>
              </a:r>
              <a:br>
                <a:rPr lang="de-DE" sz="1200" kern="1200" dirty="0">
                  <a:latin typeface="Century Gothic" panose="020B0502020202020204" pitchFamily="34" charset="0"/>
                </a:rPr>
              </a:br>
              <a:r>
                <a:rPr lang="de-DE" sz="1200" kern="1200" dirty="0">
                  <a:latin typeface="Century Gothic" panose="020B0502020202020204" pitchFamily="34" charset="0"/>
                </a:rPr>
                <a:t>Bericht</a:t>
              </a:r>
            </a:p>
          </p:txBody>
        </p:sp>
      </p:grpSp>
      <p:sp>
        <p:nvSpPr>
          <p:cNvPr id="35" name="Sechseck 34">
            <a:extLst>
              <a:ext uri="{FF2B5EF4-FFF2-40B4-BE49-F238E27FC236}">
                <a16:creationId xmlns:a16="http://schemas.microsoft.com/office/drawing/2014/main" id="{92801C01-84A5-4AEF-A830-9573EB9C19F2}"/>
              </a:ext>
            </a:extLst>
          </p:cNvPr>
          <p:cNvSpPr/>
          <p:nvPr/>
        </p:nvSpPr>
        <p:spPr>
          <a:xfrm>
            <a:off x="2496676" y="4121389"/>
            <a:ext cx="683581" cy="292963"/>
          </a:xfrm>
          <a:prstGeom prst="hexagon">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50" b="1" dirty="0">
                <a:solidFill>
                  <a:srgbClr val="FF0000"/>
                </a:solidFill>
                <a:latin typeface="Century Gothic" panose="020B0502020202020204" pitchFamily="34" charset="0"/>
              </a:rPr>
              <a:t>KMU 3</a:t>
            </a:r>
          </a:p>
        </p:txBody>
      </p:sp>
      <p:sp>
        <p:nvSpPr>
          <p:cNvPr id="36" name="Sechseck 35">
            <a:extLst>
              <a:ext uri="{FF2B5EF4-FFF2-40B4-BE49-F238E27FC236}">
                <a16:creationId xmlns:a16="http://schemas.microsoft.com/office/drawing/2014/main" id="{891B3F0C-A314-4307-BC15-00657523FEC4}"/>
              </a:ext>
            </a:extLst>
          </p:cNvPr>
          <p:cNvSpPr/>
          <p:nvPr/>
        </p:nvSpPr>
        <p:spPr>
          <a:xfrm>
            <a:off x="4076387" y="4128895"/>
            <a:ext cx="683581" cy="292963"/>
          </a:xfrm>
          <a:prstGeom prst="hexagon">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50" b="1" dirty="0">
                <a:solidFill>
                  <a:srgbClr val="FF0000"/>
                </a:solidFill>
                <a:latin typeface="Century Gothic" panose="020B0502020202020204" pitchFamily="34" charset="0"/>
              </a:rPr>
              <a:t>KMU 4</a:t>
            </a:r>
          </a:p>
        </p:txBody>
      </p:sp>
      <p:sp>
        <p:nvSpPr>
          <p:cNvPr id="37" name="Sechseck 36">
            <a:extLst>
              <a:ext uri="{FF2B5EF4-FFF2-40B4-BE49-F238E27FC236}">
                <a16:creationId xmlns:a16="http://schemas.microsoft.com/office/drawing/2014/main" id="{2708F2A0-D503-4EC1-90C5-F2D099E1DE69}"/>
              </a:ext>
            </a:extLst>
          </p:cNvPr>
          <p:cNvSpPr/>
          <p:nvPr/>
        </p:nvSpPr>
        <p:spPr>
          <a:xfrm>
            <a:off x="5667769" y="4127492"/>
            <a:ext cx="683581" cy="292963"/>
          </a:xfrm>
          <a:prstGeom prst="hexagon">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50" b="1" dirty="0">
                <a:solidFill>
                  <a:srgbClr val="FF0000"/>
                </a:solidFill>
                <a:latin typeface="Century Gothic" panose="020B0502020202020204" pitchFamily="34" charset="0"/>
              </a:rPr>
              <a:t>KMU 5</a:t>
            </a:r>
          </a:p>
        </p:txBody>
      </p:sp>
      <p:sp>
        <p:nvSpPr>
          <p:cNvPr id="38" name="Sechseck 37">
            <a:extLst>
              <a:ext uri="{FF2B5EF4-FFF2-40B4-BE49-F238E27FC236}">
                <a16:creationId xmlns:a16="http://schemas.microsoft.com/office/drawing/2014/main" id="{E2C8F325-F6AE-4BAB-BEAA-12B374A54D3D}"/>
              </a:ext>
            </a:extLst>
          </p:cNvPr>
          <p:cNvSpPr/>
          <p:nvPr/>
        </p:nvSpPr>
        <p:spPr>
          <a:xfrm>
            <a:off x="7250904" y="4127493"/>
            <a:ext cx="683581" cy="292963"/>
          </a:xfrm>
          <a:prstGeom prst="hexagon">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50" b="1" dirty="0">
                <a:solidFill>
                  <a:srgbClr val="FF0000"/>
                </a:solidFill>
                <a:latin typeface="Century Gothic" panose="020B0502020202020204" pitchFamily="34" charset="0"/>
              </a:rPr>
              <a:t>KMU 6</a:t>
            </a:r>
          </a:p>
        </p:txBody>
      </p:sp>
      <p:sp>
        <p:nvSpPr>
          <p:cNvPr id="39" name="Sechseck 38">
            <a:extLst>
              <a:ext uri="{FF2B5EF4-FFF2-40B4-BE49-F238E27FC236}">
                <a16:creationId xmlns:a16="http://schemas.microsoft.com/office/drawing/2014/main" id="{FCFDF510-8502-445F-B6FC-9848FC8652A6}"/>
              </a:ext>
            </a:extLst>
          </p:cNvPr>
          <p:cNvSpPr/>
          <p:nvPr/>
        </p:nvSpPr>
        <p:spPr>
          <a:xfrm>
            <a:off x="8837700" y="4121389"/>
            <a:ext cx="683581" cy="292963"/>
          </a:xfrm>
          <a:prstGeom prst="hexagon">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50" b="1" dirty="0">
                <a:solidFill>
                  <a:srgbClr val="FF0000"/>
                </a:solidFill>
                <a:latin typeface="Century Gothic" panose="020B0502020202020204" pitchFamily="34" charset="0"/>
              </a:rPr>
              <a:t>KMU 7</a:t>
            </a:r>
          </a:p>
        </p:txBody>
      </p:sp>
      <p:sp>
        <p:nvSpPr>
          <p:cNvPr id="40" name="Rechteck: abgerundete Ecken 39">
            <a:extLst>
              <a:ext uri="{FF2B5EF4-FFF2-40B4-BE49-F238E27FC236}">
                <a16:creationId xmlns:a16="http://schemas.microsoft.com/office/drawing/2014/main" id="{0BD34FAD-6B26-4700-A74A-EA942DF10441}"/>
              </a:ext>
            </a:extLst>
          </p:cNvPr>
          <p:cNvSpPr/>
          <p:nvPr/>
        </p:nvSpPr>
        <p:spPr>
          <a:xfrm>
            <a:off x="6204655" y="4855155"/>
            <a:ext cx="4139816" cy="1382157"/>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de-DE" sz="1400" b="1" dirty="0">
                <a:solidFill>
                  <a:schemeClr val="tx1"/>
                </a:solidFill>
                <a:latin typeface="Century Gothic" panose="020B0502020202020204" pitchFamily="34" charset="0"/>
              </a:rPr>
              <a:t>Ergänzende Anforderungen für</a:t>
            </a:r>
          </a:p>
        </p:txBody>
      </p:sp>
      <p:sp>
        <p:nvSpPr>
          <p:cNvPr id="41" name="Flussdiagramm: Prozess 40">
            <a:extLst>
              <a:ext uri="{FF2B5EF4-FFF2-40B4-BE49-F238E27FC236}">
                <a16:creationId xmlns:a16="http://schemas.microsoft.com/office/drawing/2014/main" id="{3980AA15-0D63-42DC-9EC1-801B0B774C89}"/>
              </a:ext>
            </a:extLst>
          </p:cNvPr>
          <p:cNvSpPr/>
          <p:nvPr/>
        </p:nvSpPr>
        <p:spPr>
          <a:xfrm>
            <a:off x="6459336" y="5249938"/>
            <a:ext cx="1583136" cy="678870"/>
          </a:xfrm>
          <a:prstGeom prst="flowChartProcess">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latin typeface="Century Gothic" panose="020B0502020202020204" pitchFamily="34" charset="0"/>
              </a:rPr>
              <a:t>Sonderfälle</a:t>
            </a:r>
          </a:p>
        </p:txBody>
      </p:sp>
      <p:sp>
        <p:nvSpPr>
          <p:cNvPr id="42" name="Sechseck 41">
            <a:extLst>
              <a:ext uri="{FF2B5EF4-FFF2-40B4-BE49-F238E27FC236}">
                <a16:creationId xmlns:a16="http://schemas.microsoft.com/office/drawing/2014/main" id="{35758145-7739-46E8-B2CA-71EC736F95C9}"/>
              </a:ext>
            </a:extLst>
          </p:cNvPr>
          <p:cNvSpPr/>
          <p:nvPr/>
        </p:nvSpPr>
        <p:spPr>
          <a:xfrm>
            <a:off x="6952447" y="5847831"/>
            <a:ext cx="596913" cy="292963"/>
          </a:xfrm>
          <a:prstGeom prst="hexagon">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50" b="1" dirty="0">
                <a:solidFill>
                  <a:srgbClr val="FF0000"/>
                </a:solidFill>
                <a:latin typeface="Century Gothic" panose="020B0502020202020204" pitchFamily="34" charset="0"/>
              </a:rPr>
              <a:t>KMU 9</a:t>
            </a:r>
          </a:p>
        </p:txBody>
      </p:sp>
      <p:sp>
        <p:nvSpPr>
          <p:cNvPr id="43" name="Flussdiagramm: Prozess 42">
            <a:extLst>
              <a:ext uri="{FF2B5EF4-FFF2-40B4-BE49-F238E27FC236}">
                <a16:creationId xmlns:a16="http://schemas.microsoft.com/office/drawing/2014/main" id="{C1C024FB-C463-4032-BDD1-D857CC99E2D4}"/>
              </a:ext>
            </a:extLst>
          </p:cNvPr>
          <p:cNvSpPr/>
          <p:nvPr/>
        </p:nvSpPr>
        <p:spPr>
          <a:xfrm>
            <a:off x="8394587" y="5249938"/>
            <a:ext cx="1685699" cy="678870"/>
          </a:xfrm>
          <a:prstGeom prst="flowChartProcess">
            <a:avLst/>
          </a:prstGeom>
          <a:solidFill>
            <a:srgbClr val="F2DBDB"/>
          </a:solidFill>
          <a:ln>
            <a:solidFill>
              <a:srgbClr val="F2DB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rgbClr val="FF0000"/>
                </a:solidFill>
                <a:latin typeface="Century Gothic" panose="020B0502020202020204" pitchFamily="34" charset="0"/>
              </a:rPr>
              <a:t>Konzernabschlüsse</a:t>
            </a:r>
          </a:p>
        </p:txBody>
      </p:sp>
      <p:sp>
        <p:nvSpPr>
          <p:cNvPr id="44" name="Sechseck 43">
            <a:extLst>
              <a:ext uri="{FF2B5EF4-FFF2-40B4-BE49-F238E27FC236}">
                <a16:creationId xmlns:a16="http://schemas.microsoft.com/office/drawing/2014/main" id="{FC281730-CFD4-40E7-A47E-85B5292AEF84}"/>
              </a:ext>
            </a:extLst>
          </p:cNvPr>
          <p:cNvSpPr/>
          <p:nvPr/>
        </p:nvSpPr>
        <p:spPr>
          <a:xfrm>
            <a:off x="8790264" y="5842638"/>
            <a:ext cx="861632" cy="291600"/>
          </a:xfrm>
          <a:prstGeom prst="hexagon">
            <a:avLst/>
          </a:prstGeom>
          <a:solidFill>
            <a:srgbClr val="FFFFA3"/>
          </a:solidFill>
          <a:ln>
            <a:solidFill>
              <a:srgbClr val="FFFFA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050" b="1" dirty="0">
                <a:solidFill>
                  <a:srgbClr val="FF0000"/>
                </a:solidFill>
                <a:latin typeface="Century Gothic" panose="020B0502020202020204" pitchFamily="34" charset="0"/>
              </a:rPr>
              <a:t>KMU 10</a:t>
            </a:r>
          </a:p>
        </p:txBody>
      </p:sp>
    </p:spTree>
    <p:extLst>
      <p:ext uri="{BB962C8B-B14F-4D97-AF65-F5344CB8AC3E}">
        <p14:creationId xmlns:p14="http://schemas.microsoft.com/office/powerpoint/2010/main" val="746836932"/>
      </p:ext>
    </p:extLst>
  </p:cSld>
  <p:clrMapOvr>
    <a:masterClrMapping/>
  </p:clrMapOvr>
  <p:transition spd="slow"/>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60" name="Textfeld 1">
            <a:extLst>
              <a:ext uri="{FF2B5EF4-FFF2-40B4-BE49-F238E27FC236}">
                <a16:creationId xmlns:a16="http://schemas.microsoft.com/office/drawing/2014/main" id="{914F533F-5319-4C22-B41E-818F31569D3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6" name="Rectangle 2">
            <a:extLst>
              <a:ext uri="{FF2B5EF4-FFF2-40B4-BE49-F238E27FC236}">
                <a16:creationId xmlns:a16="http://schemas.microsoft.com/office/drawing/2014/main" id="{1CEBE686-8BAB-4A85-8B49-B2512C54626A}"/>
              </a:ext>
            </a:extLst>
          </p:cNvPr>
          <p:cNvSpPr txBox="1">
            <a:spLocks/>
          </p:cNvSpPr>
          <p:nvPr/>
        </p:nvSpPr>
        <p:spPr bwMode="auto">
          <a:xfrm>
            <a:off x="983432" y="706606"/>
            <a:ext cx="988975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6.5	</a:t>
            </a:r>
            <a:r>
              <a:rPr lang="de-DE" sz="2800" dirty="0">
                <a:latin typeface="Century Gothic" panose="020B0502020202020204" pitchFamily="34" charset="0"/>
              </a:rPr>
              <a:t>Typisierung eines </a:t>
            </a:r>
            <a:r>
              <a:rPr lang="de-DE" sz="2800" dirty="0" err="1">
                <a:latin typeface="Century Gothic" panose="020B0502020202020204" pitchFamily="34" charset="0"/>
              </a:rPr>
              <a:t>KMU‘s</a:t>
            </a:r>
            <a:r>
              <a:rPr lang="de-DE" sz="2800" dirty="0">
                <a:latin typeface="Century Gothic" panose="020B0502020202020204" pitchFamily="34" charset="0"/>
              </a:rPr>
              <a:t> nach IDW PS KMU (09.2022)</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6.5.1</a:t>
            </a:r>
            <a:r>
              <a:rPr lang="de-DE" sz="1800" b="0" dirty="0">
                <a:latin typeface="Century Gothic" panose="020B0502020202020204" pitchFamily="34" charset="0"/>
              </a:rPr>
              <a:t>	IDW PS KMU 1: Anwendungsbereich – mögliche Szenarien bei der Typisierung eines KMU</a:t>
            </a:r>
          </a:p>
        </p:txBody>
      </p:sp>
    </p:spTree>
    <p:extLst>
      <p:ext uri="{BB962C8B-B14F-4D97-AF65-F5344CB8AC3E}">
        <p14:creationId xmlns:p14="http://schemas.microsoft.com/office/powerpoint/2010/main" val="569326668"/>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3" name="Rectangle 2">
            <a:extLst>
              <a:ext uri="{FF2B5EF4-FFF2-40B4-BE49-F238E27FC236}">
                <a16:creationId xmlns:a16="http://schemas.microsoft.com/office/drawing/2014/main" id="{EF6D68D4-5392-4F92-B801-E921373189A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6.5 Typisierung eines </a:t>
            </a:r>
            <a:r>
              <a:rPr lang="de-DE" altLang="de-DE" dirty="0" err="1">
                <a:solidFill>
                  <a:srgbClr val="00B0F0"/>
                </a:solidFill>
                <a:latin typeface="Century Gothic" panose="020B0502020202020204" pitchFamily="34" charset="0"/>
              </a:rPr>
              <a:t>KMU‘s</a:t>
            </a:r>
            <a:r>
              <a:rPr lang="de-DE" altLang="de-DE" dirty="0">
                <a:solidFill>
                  <a:srgbClr val="00B0F0"/>
                </a:solidFill>
                <a:latin typeface="Century Gothic" panose="020B0502020202020204" pitchFamily="34" charset="0"/>
              </a:rPr>
              <a:t> nach IDW PS KMU 1 (09.2022)</a:t>
            </a:r>
          </a:p>
        </p:txBody>
      </p:sp>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1418400"/>
            <a:ext cx="925093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6.5.1 IDW PS KMU 1: Anwendungsbereich – mögliche Szenarien bei der Typisierung eines KMU</a:t>
            </a:r>
          </a:p>
        </p:txBody>
      </p:sp>
      <p:sp>
        <p:nvSpPr>
          <p:cNvPr id="34" name="Rechteck 33">
            <a:extLst>
              <a:ext uri="{FF2B5EF4-FFF2-40B4-BE49-F238E27FC236}">
                <a16:creationId xmlns:a16="http://schemas.microsoft.com/office/drawing/2014/main" id="{8F63121B-2B52-4C4E-A89E-C02377C45B28}"/>
              </a:ext>
            </a:extLst>
          </p:cNvPr>
          <p:cNvSpPr/>
          <p:nvPr/>
        </p:nvSpPr>
        <p:spPr>
          <a:xfrm>
            <a:off x="3797191" y="1772816"/>
            <a:ext cx="4531057" cy="655092"/>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latin typeface="Century Gothic" panose="020B0502020202020204" pitchFamily="34" charset="0"/>
              </a:rPr>
              <a:t>Voraussetzungen für ein KMU</a:t>
            </a:r>
          </a:p>
        </p:txBody>
      </p:sp>
      <p:sp>
        <p:nvSpPr>
          <p:cNvPr id="35" name="Rechteck 34">
            <a:extLst>
              <a:ext uri="{FF2B5EF4-FFF2-40B4-BE49-F238E27FC236}">
                <a16:creationId xmlns:a16="http://schemas.microsoft.com/office/drawing/2014/main" id="{41192FE9-371B-4F70-91AB-05F2EA83CBDE}"/>
              </a:ext>
            </a:extLst>
          </p:cNvPr>
          <p:cNvSpPr/>
          <p:nvPr/>
        </p:nvSpPr>
        <p:spPr>
          <a:xfrm>
            <a:off x="1772806" y="2569218"/>
            <a:ext cx="2539591" cy="65509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latin typeface="Century Gothic" panose="020B0502020202020204" pitchFamily="34" charset="0"/>
              </a:rPr>
              <a:t>Zweifelsfrei erfüllt</a:t>
            </a:r>
          </a:p>
        </p:txBody>
      </p:sp>
      <p:sp>
        <p:nvSpPr>
          <p:cNvPr id="36" name="Rechteck 35">
            <a:extLst>
              <a:ext uri="{FF2B5EF4-FFF2-40B4-BE49-F238E27FC236}">
                <a16:creationId xmlns:a16="http://schemas.microsoft.com/office/drawing/2014/main" id="{F2549084-216D-46C5-AA7C-D8B190985835}"/>
              </a:ext>
            </a:extLst>
          </p:cNvPr>
          <p:cNvSpPr/>
          <p:nvPr/>
        </p:nvSpPr>
        <p:spPr>
          <a:xfrm>
            <a:off x="4604807" y="2569218"/>
            <a:ext cx="2827361" cy="65509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latin typeface="Century Gothic" panose="020B0502020202020204" pitchFamily="34" charset="0"/>
              </a:rPr>
              <a:t>Einzelne Aspekte </a:t>
            </a:r>
            <a:r>
              <a:rPr lang="de-DE" sz="1400" b="1" dirty="0">
                <a:solidFill>
                  <a:srgbClr val="FF0000"/>
                </a:solidFill>
                <a:latin typeface="Century Gothic" panose="020B0502020202020204" pitchFamily="34" charset="0"/>
              </a:rPr>
              <a:t>nicht</a:t>
            </a:r>
            <a:r>
              <a:rPr lang="de-DE" sz="1400" b="1" dirty="0">
                <a:solidFill>
                  <a:schemeClr val="tx1"/>
                </a:solidFill>
                <a:latin typeface="Century Gothic" panose="020B0502020202020204" pitchFamily="34" charset="0"/>
              </a:rPr>
              <a:t> erfüllt</a:t>
            </a:r>
          </a:p>
        </p:txBody>
      </p:sp>
      <p:sp>
        <p:nvSpPr>
          <p:cNvPr id="37" name="Rechteck 36">
            <a:extLst>
              <a:ext uri="{FF2B5EF4-FFF2-40B4-BE49-F238E27FC236}">
                <a16:creationId xmlns:a16="http://schemas.microsoft.com/office/drawing/2014/main" id="{B709F180-D29D-44B1-A71F-5E3ADDDBC367}"/>
              </a:ext>
            </a:extLst>
          </p:cNvPr>
          <p:cNvSpPr/>
          <p:nvPr/>
        </p:nvSpPr>
        <p:spPr>
          <a:xfrm>
            <a:off x="7640675" y="2569218"/>
            <a:ext cx="2539591" cy="65509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latin typeface="Century Gothic" panose="020B0502020202020204" pitchFamily="34" charset="0"/>
              </a:rPr>
              <a:t>Zweifelsfrei </a:t>
            </a:r>
            <a:r>
              <a:rPr lang="de-DE" sz="1400" b="1" dirty="0">
                <a:solidFill>
                  <a:srgbClr val="FF0000"/>
                </a:solidFill>
                <a:latin typeface="Century Gothic" panose="020B0502020202020204" pitchFamily="34" charset="0"/>
              </a:rPr>
              <a:t>nicht</a:t>
            </a:r>
            <a:r>
              <a:rPr lang="de-DE" sz="1400" b="1" dirty="0">
                <a:solidFill>
                  <a:schemeClr val="tx1"/>
                </a:solidFill>
                <a:latin typeface="Century Gothic" panose="020B0502020202020204" pitchFamily="34" charset="0"/>
              </a:rPr>
              <a:t> erfüllt</a:t>
            </a:r>
          </a:p>
        </p:txBody>
      </p:sp>
      <p:sp>
        <p:nvSpPr>
          <p:cNvPr id="38" name="Rechteck 37">
            <a:extLst>
              <a:ext uri="{FF2B5EF4-FFF2-40B4-BE49-F238E27FC236}">
                <a16:creationId xmlns:a16="http://schemas.microsoft.com/office/drawing/2014/main" id="{23386078-425A-4B8E-A6D6-AA4ECDE7BC44}"/>
              </a:ext>
            </a:extLst>
          </p:cNvPr>
          <p:cNvSpPr/>
          <p:nvPr/>
        </p:nvSpPr>
        <p:spPr>
          <a:xfrm>
            <a:off x="1772806" y="4162797"/>
            <a:ext cx="2539591" cy="10213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400" b="1" dirty="0">
                <a:solidFill>
                  <a:schemeClr val="tx1"/>
                </a:solidFill>
                <a:latin typeface="Century Gothic" panose="020B0502020202020204" pitchFamily="34" charset="0"/>
              </a:rPr>
              <a:t>Ausschließliche</a:t>
            </a:r>
            <a:r>
              <a:rPr lang="de-DE" sz="1400" dirty="0">
                <a:solidFill>
                  <a:schemeClr val="tx1"/>
                </a:solidFill>
                <a:latin typeface="Century Gothic" panose="020B0502020202020204" pitchFamily="34" charset="0"/>
              </a:rPr>
              <a:t> Anwendung </a:t>
            </a:r>
          </a:p>
          <a:p>
            <a:pPr algn="ctr"/>
            <a:r>
              <a:rPr lang="de-DE" sz="1400" b="1" dirty="0">
                <a:solidFill>
                  <a:srgbClr val="00B0F0"/>
                </a:solidFill>
                <a:latin typeface="Century Gothic" panose="020B0502020202020204" pitchFamily="34" charset="0"/>
              </a:rPr>
              <a:t>IDW EPS KMU</a:t>
            </a:r>
            <a:r>
              <a:rPr lang="de-DE" sz="1400" dirty="0">
                <a:solidFill>
                  <a:schemeClr val="tx1"/>
                </a:solidFill>
                <a:latin typeface="Century Gothic" panose="020B0502020202020204" pitchFamily="34" charset="0"/>
              </a:rPr>
              <a:t>, d. h. </a:t>
            </a:r>
            <a:r>
              <a:rPr lang="de-DE" sz="1400" b="1" dirty="0">
                <a:solidFill>
                  <a:srgbClr val="FF0000"/>
                </a:solidFill>
                <a:latin typeface="Century Gothic" panose="020B0502020202020204" pitchFamily="34" charset="0"/>
              </a:rPr>
              <a:t>„GoA KMU“</a:t>
            </a:r>
          </a:p>
        </p:txBody>
      </p:sp>
      <p:sp>
        <p:nvSpPr>
          <p:cNvPr id="39" name="Pfeil: nach unten 38">
            <a:extLst>
              <a:ext uri="{FF2B5EF4-FFF2-40B4-BE49-F238E27FC236}">
                <a16:creationId xmlns:a16="http://schemas.microsoft.com/office/drawing/2014/main" id="{D803AE90-F7E5-40DA-A7F2-E804C0C4C95E}"/>
              </a:ext>
            </a:extLst>
          </p:cNvPr>
          <p:cNvSpPr/>
          <p:nvPr/>
        </p:nvSpPr>
        <p:spPr>
          <a:xfrm>
            <a:off x="2790118" y="3522289"/>
            <a:ext cx="504967" cy="545918"/>
          </a:xfrm>
          <a:prstGeom prst="down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latin typeface="Century Gothic" panose="020B0502020202020204" pitchFamily="34" charset="0"/>
            </a:endParaRPr>
          </a:p>
        </p:txBody>
      </p:sp>
      <p:sp>
        <p:nvSpPr>
          <p:cNvPr id="40" name="Rechteck 39">
            <a:extLst>
              <a:ext uri="{FF2B5EF4-FFF2-40B4-BE49-F238E27FC236}">
                <a16:creationId xmlns:a16="http://schemas.microsoft.com/office/drawing/2014/main" id="{281FF1BD-84E9-447D-8ADD-C0B9C9BFEEF2}"/>
              </a:ext>
            </a:extLst>
          </p:cNvPr>
          <p:cNvSpPr/>
          <p:nvPr/>
        </p:nvSpPr>
        <p:spPr>
          <a:xfrm>
            <a:off x="4748692" y="4134222"/>
            <a:ext cx="2539591" cy="1649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400" dirty="0">
                <a:solidFill>
                  <a:schemeClr val="tx1"/>
                </a:solidFill>
                <a:latin typeface="Century Gothic" panose="020B0502020202020204" pitchFamily="34" charset="0"/>
              </a:rPr>
              <a:t>Anwendung </a:t>
            </a:r>
          </a:p>
          <a:p>
            <a:pPr algn="ctr"/>
            <a:r>
              <a:rPr lang="de-DE" sz="1400" b="1" dirty="0">
                <a:solidFill>
                  <a:srgbClr val="00B0F0"/>
                </a:solidFill>
                <a:latin typeface="Century Gothic" panose="020B0502020202020204" pitchFamily="34" charset="0"/>
              </a:rPr>
              <a:t>IDW EPS KMU</a:t>
            </a:r>
            <a:br>
              <a:rPr lang="de-DE" sz="1400" b="1" dirty="0">
                <a:solidFill>
                  <a:srgbClr val="00B0F0"/>
                </a:solidFill>
                <a:latin typeface="Century Gothic" panose="020B0502020202020204" pitchFamily="34" charset="0"/>
              </a:rPr>
            </a:br>
            <a:r>
              <a:rPr lang="de-DE" sz="1400" b="1" dirty="0">
                <a:solidFill>
                  <a:srgbClr val="FF0000"/>
                </a:solidFill>
                <a:latin typeface="Century Gothic" panose="020B0502020202020204" pitchFamily="34" charset="0"/>
              </a:rPr>
              <a:t>+ ergänzende </a:t>
            </a:r>
            <a:r>
              <a:rPr lang="de-DE" sz="1400" b="1" dirty="0">
                <a:solidFill>
                  <a:schemeClr val="tx1"/>
                </a:solidFill>
                <a:latin typeface="Century Gothic" panose="020B0502020202020204" pitchFamily="34" charset="0"/>
              </a:rPr>
              <a:t>Prüfungshandlungen</a:t>
            </a:r>
            <a:r>
              <a:rPr lang="de-DE" sz="1400" dirty="0">
                <a:solidFill>
                  <a:schemeClr val="tx1"/>
                </a:solidFill>
                <a:latin typeface="Century Gothic" panose="020B0502020202020204" pitchFamily="34" charset="0"/>
              </a:rPr>
              <a:t> für </a:t>
            </a:r>
            <a:r>
              <a:rPr lang="de-DE" sz="1400" b="1" dirty="0">
                <a:solidFill>
                  <a:schemeClr val="tx1"/>
                </a:solidFill>
                <a:latin typeface="Century Gothic" panose="020B0502020202020204" pitchFamily="34" charset="0"/>
              </a:rPr>
              <a:t>einzelne</a:t>
            </a:r>
            <a:r>
              <a:rPr lang="de-DE" sz="1400" dirty="0">
                <a:solidFill>
                  <a:schemeClr val="tx1"/>
                </a:solidFill>
                <a:latin typeface="Century Gothic" panose="020B0502020202020204" pitchFamily="34" charset="0"/>
              </a:rPr>
              <a:t> </a:t>
            </a:r>
            <a:r>
              <a:rPr lang="de-DE" sz="1400" b="1" dirty="0">
                <a:solidFill>
                  <a:schemeClr val="tx1"/>
                </a:solidFill>
                <a:latin typeface="Century Gothic" panose="020B0502020202020204" pitchFamily="34" charset="0"/>
              </a:rPr>
              <a:t>Aspekte</a:t>
            </a:r>
          </a:p>
        </p:txBody>
      </p:sp>
      <p:sp>
        <p:nvSpPr>
          <p:cNvPr id="41" name="Pfeil: nach unten 40">
            <a:extLst>
              <a:ext uri="{FF2B5EF4-FFF2-40B4-BE49-F238E27FC236}">
                <a16:creationId xmlns:a16="http://schemas.microsoft.com/office/drawing/2014/main" id="{65AE1FEC-CBBE-41DD-9BAF-0C168832D553}"/>
              </a:ext>
            </a:extLst>
          </p:cNvPr>
          <p:cNvSpPr/>
          <p:nvPr/>
        </p:nvSpPr>
        <p:spPr>
          <a:xfrm>
            <a:off x="5766004" y="3522289"/>
            <a:ext cx="504967" cy="545918"/>
          </a:xfrm>
          <a:prstGeom prst="down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latin typeface="Century Gothic" panose="020B0502020202020204" pitchFamily="34" charset="0"/>
            </a:endParaRPr>
          </a:p>
        </p:txBody>
      </p:sp>
      <p:sp>
        <p:nvSpPr>
          <p:cNvPr id="42" name="Rechteck 41">
            <a:extLst>
              <a:ext uri="{FF2B5EF4-FFF2-40B4-BE49-F238E27FC236}">
                <a16:creationId xmlns:a16="http://schemas.microsoft.com/office/drawing/2014/main" id="{C7CDA1DA-EE64-4B0C-B1B5-F6DA700BCB2B}"/>
              </a:ext>
            </a:extLst>
          </p:cNvPr>
          <p:cNvSpPr/>
          <p:nvPr/>
        </p:nvSpPr>
        <p:spPr>
          <a:xfrm>
            <a:off x="7640675" y="4134222"/>
            <a:ext cx="2539591" cy="1021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1400" b="1" dirty="0">
                <a:solidFill>
                  <a:srgbClr val="FF0000"/>
                </a:solidFill>
                <a:latin typeface="Century Gothic" panose="020B0502020202020204" pitchFamily="34" charset="0"/>
              </a:rPr>
              <a:t>Anwendungsverbot</a:t>
            </a:r>
            <a:endParaRPr lang="de-DE" sz="1400" dirty="0">
              <a:solidFill>
                <a:schemeClr val="tx1"/>
              </a:solidFill>
              <a:latin typeface="Century Gothic" panose="020B0502020202020204" pitchFamily="34" charset="0"/>
            </a:endParaRPr>
          </a:p>
          <a:p>
            <a:pPr algn="ctr"/>
            <a:r>
              <a:rPr lang="de-DE" sz="1400" dirty="0">
                <a:solidFill>
                  <a:schemeClr val="tx1"/>
                </a:solidFill>
                <a:latin typeface="Century Gothic" panose="020B0502020202020204" pitchFamily="34" charset="0"/>
              </a:rPr>
              <a:t>für die </a:t>
            </a:r>
            <a:r>
              <a:rPr lang="de-DE" sz="1400" b="1" dirty="0">
                <a:solidFill>
                  <a:srgbClr val="00B0F0"/>
                </a:solidFill>
                <a:latin typeface="Century Gothic" panose="020B0502020202020204" pitchFamily="34" charset="0"/>
              </a:rPr>
              <a:t>IDW EPS KMU</a:t>
            </a:r>
            <a:endParaRPr lang="de-DE" sz="1400" b="1" dirty="0">
              <a:solidFill>
                <a:schemeClr val="tx1"/>
              </a:solidFill>
              <a:latin typeface="Century Gothic" panose="020B0502020202020204" pitchFamily="34" charset="0"/>
            </a:endParaRPr>
          </a:p>
        </p:txBody>
      </p:sp>
      <p:sp>
        <p:nvSpPr>
          <p:cNvPr id="43" name="Pfeil: nach unten 42">
            <a:extLst>
              <a:ext uri="{FF2B5EF4-FFF2-40B4-BE49-F238E27FC236}">
                <a16:creationId xmlns:a16="http://schemas.microsoft.com/office/drawing/2014/main" id="{E5D2A226-1E97-4AF8-9256-FEFF7731B445}"/>
              </a:ext>
            </a:extLst>
          </p:cNvPr>
          <p:cNvSpPr/>
          <p:nvPr/>
        </p:nvSpPr>
        <p:spPr>
          <a:xfrm>
            <a:off x="8657987" y="3520012"/>
            <a:ext cx="504967" cy="545918"/>
          </a:xfrm>
          <a:prstGeom prst="down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latin typeface="Century Gothic" panose="020B0502020202020204" pitchFamily="34" charset="0"/>
            </a:endParaRPr>
          </a:p>
        </p:txBody>
      </p:sp>
      <p:sp>
        <p:nvSpPr>
          <p:cNvPr id="44" name="Rechteck 43">
            <a:extLst>
              <a:ext uri="{FF2B5EF4-FFF2-40B4-BE49-F238E27FC236}">
                <a16:creationId xmlns:a16="http://schemas.microsoft.com/office/drawing/2014/main" id="{7B99B026-30C2-44AE-B4FA-2CEE95E8D43C}"/>
              </a:ext>
            </a:extLst>
          </p:cNvPr>
          <p:cNvSpPr/>
          <p:nvPr/>
        </p:nvSpPr>
        <p:spPr>
          <a:xfrm>
            <a:off x="7650200" y="5229200"/>
            <a:ext cx="2539591" cy="1021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Century Gothic" panose="020B0502020202020204" pitchFamily="34" charset="0"/>
              </a:rPr>
              <a:t>Anwendung </a:t>
            </a:r>
          </a:p>
          <a:p>
            <a:pPr algn="ctr"/>
            <a:r>
              <a:rPr lang="de-DE" sz="1400" b="1" dirty="0">
                <a:solidFill>
                  <a:srgbClr val="FF0000"/>
                </a:solidFill>
                <a:latin typeface="Century Gothic" panose="020B0502020202020204" pitchFamily="34" charset="0"/>
              </a:rPr>
              <a:t>Reguläre GoA</a:t>
            </a:r>
            <a:br>
              <a:rPr lang="de-DE" sz="1400" b="1" dirty="0">
                <a:solidFill>
                  <a:srgbClr val="00B0F0"/>
                </a:solidFill>
                <a:latin typeface="Century Gothic" panose="020B0502020202020204" pitchFamily="34" charset="0"/>
              </a:rPr>
            </a:br>
            <a:r>
              <a:rPr lang="de-DE" sz="1400" b="1" dirty="0">
                <a:solidFill>
                  <a:srgbClr val="00B0F0"/>
                </a:solidFill>
                <a:latin typeface="Century Gothic" panose="020B0502020202020204" pitchFamily="34" charset="0"/>
              </a:rPr>
              <a:t>(ISA [DE] + IDW PS)</a:t>
            </a:r>
            <a:endParaRPr lang="de-DE" sz="1400" b="1" dirty="0">
              <a:solidFill>
                <a:schemeClr val="tx1"/>
              </a:solidFill>
              <a:latin typeface="Century Gothic" panose="020B0502020202020204" pitchFamily="34" charset="0"/>
            </a:endParaRPr>
          </a:p>
        </p:txBody>
      </p:sp>
      <p:sp>
        <p:nvSpPr>
          <p:cNvPr id="45" name="Pfeil: nach unten 44">
            <a:extLst>
              <a:ext uri="{FF2B5EF4-FFF2-40B4-BE49-F238E27FC236}">
                <a16:creationId xmlns:a16="http://schemas.microsoft.com/office/drawing/2014/main" id="{84530ADD-5970-40E4-A64A-A417931B6AC2}"/>
              </a:ext>
            </a:extLst>
          </p:cNvPr>
          <p:cNvSpPr/>
          <p:nvPr/>
        </p:nvSpPr>
        <p:spPr>
          <a:xfrm>
            <a:off x="8657987" y="4725144"/>
            <a:ext cx="504967" cy="507244"/>
          </a:xfrm>
          <a:prstGeom prst="down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a:latin typeface="Century Gothic" panose="020B0502020202020204" pitchFamily="34" charset="0"/>
            </a:endParaRPr>
          </a:p>
        </p:txBody>
      </p:sp>
    </p:spTree>
    <p:extLst>
      <p:ext uri="{BB962C8B-B14F-4D97-AF65-F5344CB8AC3E}">
        <p14:creationId xmlns:p14="http://schemas.microsoft.com/office/powerpoint/2010/main" val="3558044444"/>
      </p:ext>
    </p:extLst>
  </p:cSld>
  <p:clrMapOvr>
    <a:masterClrMapping/>
  </p:clrMapOvr>
  <p:transition spd="slow"/>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60" name="Textfeld 1">
            <a:extLst>
              <a:ext uri="{FF2B5EF4-FFF2-40B4-BE49-F238E27FC236}">
                <a16:creationId xmlns:a16="http://schemas.microsoft.com/office/drawing/2014/main" id="{914F533F-5319-4C22-B41E-818F31569D3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8" name="Rectangle 2">
            <a:extLst>
              <a:ext uri="{FF2B5EF4-FFF2-40B4-BE49-F238E27FC236}">
                <a16:creationId xmlns:a16="http://schemas.microsoft.com/office/drawing/2014/main" id="{C69779B3-982C-4CB1-9FCB-20CAC9FD1644}"/>
              </a:ext>
            </a:extLst>
          </p:cNvPr>
          <p:cNvSpPr txBox="1">
            <a:spLocks/>
          </p:cNvSpPr>
          <p:nvPr/>
        </p:nvSpPr>
        <p:spPr bwMode="auto">
          <a:xfrm>
            <a:off x="983432"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6.6	</a:t>
            </a:r>
            <a:r>
              <a:rPr lang="de-DE" sz="2800" dirty="0">
                <a:latin typeface="Century Gothic" panose="020B0502020202020204" pitchFamily="34" charset="0"/>
              </a:rPr>
              <a:t>Gliederung und Inhalte (IDW PS KMU 1-9 (09.2022))</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6.6.1	</a:t>
            </a:r>
            <a:r>
              <a:rPr lang="de-DE" sz="1800" b="0" dirty="0">
                <a:latin typeface="Century Gothic" panose="020B0502020202020204" pitchFamily="34" charset="0"/>
              </a:rPr>
              <a:t>IDW PS KMU 1 „Anwendung und Vorbemerkung“ – Gliederung</a:t>
            </a:r>
          </a:p>
          <a:p>
            <a:pPr marL="2724150" lvl="4" indent="-895350">
              <a:spcBef>
                <a:spcPts val="600"/>
              </a:spcBef>
              <a:spcAft>
                <a:spcPts val="600"/>
              </a:spcAft>
              <a:tabLst>
                <a:tab pos="444500" algn="l"/>
              </a:tabLst>
            </a:pPr>
            <a:r>
              <a:rPr lang="de-DE" sz="1800" dirty="0">
                <a:latin typeface="Century Gothic" panose="020B0502020202020204" pitchFamily="34" charset="0"/>
              </a:rPr>
              <a:t>6.6.2</a:t>
            </a:r>
            <a:r>
              <a:rPr lang="de-DE" sz="1800" b="0" dirty="0">
                <a:latin typeface="Century Gothic" panose="020B0502020202020204" pitchFamily="34" charset="0"/>
              </a:rPr>
              <a:t>	IDW PS KMU 1: Hauptunterschiede zu den ISAs</a:t>
            </a:r>
          </a:p>
          <a:p>
            <a:pPr marL="2724150" lvl="4" indent="-895350">
              <a:spcBef>
                <a:spcPts val="600"/>
              </a:spcBef>
              <a:spcAft>
                <a:spcPts val="600"/>
              </a:spcAft>
              <a:tabLst>
                <a:tab pos="444500" algn="l"/>
              </a:tabLst>
            </a:pPr>
            <a:r>
              <a:rPr lang="de-DE" sz="1800" dirty="0">
                <a:latin typeface="Century Gothic" panose="020B0502020202020204" pitchFamily="34" charset="0"/>
              </a:rPr>
              <a:t>6.6.3	</a:t>
            </a:r>
            <a:r>
              <a:rPr lang="de-DE" sz="1800" b="0" dirty="0">
                <a:latin typeface="Century Gothic" panose="020B0502020202020204" pitchFamily="34" charset="0"/>
              </a:rPr>
              <a:t>IDW PS KMU 2 „Übergreifende Anforderungen an eine Abschlussprüfung“ – Gliederung</a:t>
            </a:r>
          </a:p>
          <a:p>
            <a:pPr marL="2724150" lvl="4" indent="-895350">
              <a:spcBef>
                <a:spcPts val="600"/>
              </a:spcBef>
              <a:spcAft>
                <a:spcPts val="600"/>
              </a:spcAft>
              <a:tabLst>
                <a:tab pos="444500" algn="l"/>
              </a:tabLst>
            </a:pPr>
            <a:r>
              <a:rPr lang="de-DE" sz="1800" dirty="0">
                <a:latin typeface="Century Gothic" panose="020B0502020202020204" pitchFamily="34" charset="0"/>
              </a:rPr>
              <a:t>6.6.4	</a:t>
            </a:r>
            <a:r>
              <a:rPr lang="de-DE" sz="1800" b="0" dirty="0">
                <a:latin typeface="Century Gothic" panose="020B0502020202020204" pitchFamily="34" charset="0"/>
              </a:rPr>
              <a:t>IDW PS KMU 2: Hauptunterschiede zu den ISAs</a:t>
            </a:r>
          </a:p>
          <a:p>
            <a:pPr marL="2724150" lvl="4" indent="-895350">
              <a:spcBef>
                <a:spcPts val="600"/>
              </a:spcBef>
              <a:spcAft>
                <a:spcPts val="600"/>
              </a:spcAft>
              <a:tabLst>
                <a:tab pos="444500" algn="l"/>
              </a:tabLst>
            </a:pPr>
            <a:r>
              <a:rPr lang="de-DE" sz="1800" dirty="0">
                <a:latin typeface="Century Gothic" panose="020B0502020202020204" pitchFamily="34" charset="0"/>
              </a:rPr>
              <a:t>6.6.5</a:t>
            </a:r>
            <a:r>
              <a:rPr lang="de-DE" sz="1800" b="0" dirty="0">
                <a:latin typeface="Century Gothic" panose="020B0502020202020204" pitchFamily="34" charset="0"/>
              </a:rPr>
              <a:t>	IDW PS KMU 3 „Auftragsannahme bei einer und </a:t>
            </a:r>
            <a:br>
              <a:rPr lang="de-DE" sz="1800" b="0" dirty="0">
                <a:latin typeface="Century Gothic" panose="020B0502020202020204" pitchFamily="34" charset="0"/>
              </a:rPr>
            </a:br>
            <a:r>
              <a:rPr lang="de-DE" sz="1800" b="0" dirty="0">
                <a:latin typeface="Century Gothic" panose="020B0502020202020204" pitchFamily="34" charset="0"/>
              </a:rPr>
              <a:t>vorbereitende Tätigkeiten für eine Abschlussprüfung“– Gliederung</a:t>
            </a:r>
          </a:p>
          <a:p>
            <a:pPr marL="2724150" lvl="4" indent="-895350">
              <a:spcBef>
                <a:spcPts val="600"/>
              </a:spcBef>
              <a:spcAft>
                <a:spcPts val="600"/>
              </a:spcAft>
              <a:tabLst>
                <a:tab pos="444500" algn="l"/>
              </a:tabLst>
            </a:pPr>
            <a:r>
              <a:rPr lang="de-DE" sz="1800" dirty="0">
                <a:latin typeface="Century Gothic" panose="020B0502020202020204" pitchFamily="34" charset="0"/>
              </a:rPr>
              <a:t>6.6.6	</a:t>
            </a:r>
            <a:r>
              <a:rPr lang="de-DE" sz="1800" b="0" dirty="0">
                <a:latin typeface="Century Gothic" panose="020B0502020202020204" pitchFamily="34" charset="0"/>
              </a:rPr>
              <a:t>IDW PS KMU 3: Hauptunterscheide zu den ISAs</a:t>
            </a:r>
          </a:p>
          <a:p>
            <a:pPr marL="2724150" lvl="4" indent="-895350">
              <a:spcBef>
                <a:spcPts val="600"/>
              </a:spcBef>
              <a:spcAft>
                <a:spcPts val="600"/>
              </a:spcAft>
              <a:tabLst>
                <a:tab pos="444500" algn="l"/>
              </a:tabLst>
            </a:pPr>
            <a:r>
              <a:rPr lang="de-DE" sz="1800" dirty="0">
                <a:latin typeface="Century Gothic" panose="020B0502020202020204" pitchFamily="34" charset="0"/>
              </a:rPr>
              <a:t>6.6.7	</a:t>
            </a:r>
            <a:r>
              <a:rPr lang="de-DE" sz="1800" b="0" dirty="0">
                <a:latin typeface="Century Gothic" panose="020B0502020202020204" pitchFamily="34" charset="0"/>
              </a:rPr>
              <a:t>IDW PS KMU 4 „Risikoidentifizierung und -beurteilung“ – Gliederung</a:t>
            </a:r>
          </a:p>
          <a:p>
            <a:pPr marL="2724150" lvl="4" indent="-895350">
              <a:spcBef>
                <a:spcPts val="600"/>
              </a:spcBef>
              <a:spcAft>
                <a:spcPts val="600"/>
              </a:spcAft>
              <a:tabLst>
                <a:tab pos="444500" algn="l"/>
              </a:tabLst>
            </a:pPr>
            <a:r>
              <a:rPr lang="de-DE" sz="1800" dirty="0">
                <a:latin typeface="Century Gothic" panose="020B0502020202020204" pitchFamily="34" charset="0"/>
              </a:rPr>
              <a:t>6.6.8	</a:t>
            </a:r>
            <a:r>
              <a:rPr lang="de-DE" sz="1800" b="0" dirty="0">
                <a:latin typeface="Century Gothic" panose="020B0502020202020204" pitchFamily="34" charset="0"/>
              </a:rPr>
              <a:t>IDW PS KMU 4: Hauptunterschiede zu den ISAs</a:t>
            </a:r>
          </a:p>
          <a:p>
            <a:pPr marL="2724150" lvl="4" indent="-895350">
              <a:spcBef>
                <a:spcPts val="600"/>
              </a:spcBef>
              <a:spcAft>
                <a:spcPts val="600"/>
              </a:spcAft>
              <a:tabLst>
                <a:tab pos="444500" algn="l"/>
              </a:tabLst>
            </a:pPr>
            <a:r>
              <a:rPr lang="de-DE" sz="1800" dirty="0">
                <a:latin typeface="Century Gothic" panose="020B0502020202020204" pitchFamily="34" charset="0"/>
              </a:rPr>
              <a:t>6.6.9	</a:t>
            </a:r>
            <a:r>
              <a:rPr lang="de-DE" sz="1800" b="0" dirty="0">
                <a:latin typeface="Century Gothic" panose="020B0502020202020204" pitchFamily="34" charset="0"/>
              </a:rPr>
              <a:t>IDW PS KMU 5 „Reaktionen auf beurteilte Risiken“ – </a:t>
            </a:r>
            <a:br>
              <a:rPr lang="de-DE" sz="1800" b="0" dirty="0">
                <a:latin typeface="Century Gothic" panose="020B0502020202020204" pitchFamily="34" charset="0"/>
              </a:rPr>
            </a:br>
            <a:r>
              <a:rPr lang="de-DE" sz="1800" b="0" dirty="0">
                <a:latin typeface="Century Gothic" panose="020B0502020202020204" pitchFamily="34" charset="0"/>
              </a:rPr>
              <a:t>Gliederung</a:t>
            </a:r>
          </a:p>
          <a:p>
            <a:pPr marL="2724150" lvl="4" indent="-895350">
              <a:spcBef>
                <a:spcPts val="600"/>
              </a:spcBef>
              <a:spcAft>
                <a:spcPts val="600"/>
              </a:spcAft>
              <a:tabLst>
                <a:tab pos="444500" algn="l"/>
              </a:tabLst>
            </a:pPr>
            <a:r>
              <a:rPr lang="de-DE" sz="1800" dirty="0">
                <a:latin typeface="Century Gothic" panose="020B0502020202020204" pitchFamily="34" charset="0"/>
              </a:rPr>
              <a:t>6.6.10	</a:t>
            </a:r>
            <a:r>
              <a:rPr lang="de-DE" sz="1800" b="0" dirty="0">
                <a:latin typeface="Century Gothic" panose="020B0502020202020204" pitchFamily="34" charset="0"/>
              </a:rPr>
              <a:t>IDW PS KMU 5: Hauptunterschiede zu den ISAs</a:t>
            </a:r>
          </a:p>
        </p:txBody>
      </p:sp>
    </p:spTree>
    <p:extLst>
      <p:ext uri="{BB962C8B-B14F-4D97-AF65-F5344CB8AC3E}">
        <p14:creationId xmlns:p14="http://schemas.microsoft.com/office/powerpoint/2010/main" val="1170575812"/>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2AA1186-8195-461B-BA28-D717DD28861E}"/>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3" name="Rectangle 2">
            <a:extLst>
              <a:ext uri="{FF2B5EF4-FFF2-40B4-BE49-F238E27FC236}">
                <a16:creationId xmlns:a16="http://schemas.microsoft.com/office/drawing/2014/main" id="{05B68D26-06C9-4701-84F7-16123BF99C6E}"/>
              </a:ext>
            </a:extLst>
          </p:cNvPr>
          <p:cNvSpPr txBox="1">
            <a:spLocks/>
          </p:cNvSpPr>
          <p:nvPr/>
        </p:nvSpPr>
        <p:spPr bwMode="auto">
          <a:xfrm>
            <a:off x="983432" y="692696"/>
            <a:ext cx="10513168" cy="5458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6.6	</a:t>
            </a:r>
            <a:r>
              <a:rPr lang="de-DE" sz="2800" dirty="0">
                <a:latin typeface="Century Gothic" panose="020B0502020202020204" pitchFamily="34" charset="0"/>
              </a:rPr>
              <a:t>Gliederung und Inhalte (IDW PS KMU 1-9 (09.2022)); </a:t>
            </a:r>
            <a:r>
              <a:rPr lang="de-DE" sz="1800" dirty="0">
                <a:latin typeface="Century Gothic" panose="020B0502020202020204" pitchFamily="34" charset="0"/>
              </a:rPr>
              <a:t>Forts.</a:t>
            </a:r>
            <a:endParaRPr lang="de-DE" altLang="de-DE" sz="1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750" dirty="0">
                <a:latin typeface="Century Gothic" panose="020B0502020202020204" pitchFamily="34" charset="0"/>
              </a:rPr>
              <a:t>6.6.11	</a:t>
            </a:r>
            <a:r>
              <a:rPr lang="de-DE" sz="1750" b="0" dirty="0">
                <a:latin typeface="Century Gothic" panose="020B0502020202020204" pitchFamily="34" charset="0"/>
              </a:rPr>
              <a:t>IDW PS KMU 6 „Abschließende Prüfungshandlungen, Kommunikation mit den für die Überwachung </a:t>
            </a:r>
            <a:br>
              <a:rPr lang="de-DE" sz="1750" b="0" dirty="0">
                <a:latin typeface="Century Gothic" panose="020B0502020202020204" pitchFamily="34" charset="0"/>
              </a:rPr>
            </a:br>
            <a:r>
              <a:rPr lang="de-DE" sz="1750" b="0" dirty="0">
                <a:latin typeface="Century Gothic" panose="020B0502020202020204" pitchFamily="34" charset="0"/>
              </a:rPr>
              <a:t>Verantwortlichen und Erlangung schriftlicher </a:t>
            </a:r>
            <a:br>
              <a:rPr lang="de-DE" sz="1750" b="0" dirty="0">
                <a:latin typeface="Century Gothic" panose="020B0502020202020204" pitchFamily="34" charset="0"/>
              </a:rPr>
            </a:br>
            <a:r>
              <a:rPr lang="de-DE" sz="1750" b="0" dirty="0">
                <a:latin typeface="Century Gothic" panose="020B0502020202020204" pitchFamily="34" charset="0"/>
              </a:rPr>
              <a:t>Erklärungen“ – Gliederung</a:t>
            </a:r>
            <a:endParaRPr lang="de-DE" sz="1750" dirty="0">
              <a:latin typeface="Century Gothic" panose="020B0502020202020204" pitchFamily="34" charset="0"/>
            </a:endParaRPr>
          </a:p>
          <a:p>
            <a:pPr marL="2724150" lvl="4" indent="-895350">
              <a:spcBef>
                <a:spcPts val="600"/>
              </a:spcBef>
              <a:spcAft>
                <a:spcPts val="600"/>
              </a:spcAft>
              <a:tabLst>
                <a:tab pos="444500" algn="l"/>
              </a:tabLst>
            </a:pPr>
            <a:r>
              <a:rPr lang="de-DE" sz="1750" dirty="0">
                <a:latin typeface="Century Gothic" panose="020B0502020202020204" pitchFamily="34" charset="0"/>
              </a:rPr>
              <a:t>6.6.12	</a:t>
            </a:r>
            <a:r>
              <a:rPr lang="de-DE" sz="1750" b="0" dirty="0">
                <a:latin typeface="Century Gothic" panose="020B0502020202020204" pitchFamily="34" charset="0"/>
              </a:rPr>
              <a:t>IDW PS KMU 6: Hauptunterschiede zu den ISAs</a:t>
            </a:r>
          </a:p>
          <a:p>
            <a:pPr marL="2724150" lvl="4" indent="-895350">
              <a:spcBef>
                <a:spcPts val="600"/>
              </a:spcBef>
              <a:spcAft>
                <a:spcPts val="600"/>
              </a:spcAft>
              <a:tabLst>
                <a:tab pos="444500" algn="l"/>
              </a:tabLst>
            </a:pPr>
            <a:r>
              <a:rPr lang="de-DE" sz="1750" dirty="0">
                <a:latin typeface="Century Gothic" panose="020B0502020202020204" pitchFamily="34" charset="0"/>
              </a:rPr>
              <a:t>6.6.13</a:t>
            </a:r>
            <a:r>
              <a:rPr lang="de-DE" sz="1750" b="0" dirty="0">
                <a:latin typeface="Century Gothic" panose="020B0502020202020204" pitchFamily="34" charset="0"/>
              </a:rPr>
              <a:t>	IDW PS KMU 7 „Prüfungsurteil, Berichterstattung und Archivierung im Rahmen der Abschlussprüfung“ – Gliederung</a:t>
            </a:r>
          </a:p>
          <a:p>
            <a:pPr marL="2724150" lvl="4" indent="-895350">
              <a:spcBef>
                <a:spcPts val="600"/>
              </a:spcBef>
              <a:spcAft>
                <a:spcPts val="600"/>
              </a:spcAft>
              <a:tabLst>
                <a:tab pos="444500" algn="l"/>
              </a:tabLst>
            </a:pPr>
            <a:r>
              <a:rPr lang="de-DE" sz="1750" dirty="0">
                <a:latin typeface="Century Gothic" panose="020B0502020202020204" pitchFamily="34" charset="0"/>
              </a:rPr>
              <a:t>6.6.14	</a:t>
            </a:r>
            <a:r>
              <a:rPr lang="de-DE" sz="1750" b="0" dirty="0">
                <a:latin typeface="Century Gothic" panose="020B0502020202020204" pitchFamily="34" charset="0"/>
              </a:rPr>
              <a:t>IDW PS KMU 7: Hauptunterschiede zu den ISAs</a:t>
            </a:r>
          </a:p>
          <a:p>
            <a:pPr marL="2724150" lvl="4" indent="-895350">
              <a:spcBef>
                <a:spcPts val="600"/>
              </a:spcBef>
              <a:spcAft>
                <a:spcPts val="600"/>
              </a:spcAft>
              <a:tabLst>
                <a:tab pos="444500" algn="l"/>
              </a:tabLst>
            </a:pPr>
            <a:r>
              <a:rPr lang="de-DE" sz="1750" dirty="0">
                <a:latin typeface="Century Gothic" panose="020B0502020202020204" pitchFamily="34" charset="0"/>
              </a:rPr>
              <a:t>6.6.15	</a:t>
            </a:r>
            <a:r>
              <a:rPr lang="de-DE" sz="1750" b="0" dirty="0">
                <a:latin typeface="Century Gothic" panose="020B0502020202020204" pitchFamily="34" charset="0"/>
              </a:rPr>
              <a:t>IDW PS KMU 8 „Prüfung des Lageberichts bei kleineren, weniger komplexen Unternehmen“ – Gliederung</a:t>
            </a:r>
          </a:p>
          <a:p>
            <a:pPr marL="2724150" lvl="4" indent="-895350">
              <a:spcBef>
                <a:spcPts val="600"/>
              </a:spcBef>
              <a:spcAft>
                <a:spcPts val="600"/>
              </a:spcAft>
              <a:tabLst>
                <a:tab pos="444500" algn="l"/>
              </a:tabLst>
            </a:pPr>
            <a:r>
              <a:rPr lang="de-DE" sz="1750" dirty="0">
                <a:latin typeface="Century Gothic" panose="020B0502020202020204" pitchFamily="34" charset="0"/>
              </a:rPr>
              <a:t>6.6.16</a:t>
            </a:r>
            <a:r>
              <a:rPr lang="de-DE" sz="1750" b="0" dirty="0">
                <a:latin typeface="Century Gothic" panose="020B0502020202020204" pitchFamily="34" charset="0"/>
              </a:rPr>
              <a:t>	IDW PS KMU 8: Schrittweise Vorgehensweise bei der Prüfung des Lageberichts</a:t>
            </a:r>
          </a:p>
          <a:p>
            <a:pPr marL="2724150" lvl="4" indent="-895350">
              <a:spcBef>
                <a:spcPts val="600"/>
              </a:spcBef>
              <a:spcAft>
                <a:spcPts val="600"/>
              </a:spcAft>
              <a:tabLst>
                <a:tab pos="444500" algn="l"/>
              </a:tabLst>
            </a:pPr>
            <a:r>
              <a:rPr lang="de-DE" sz="1750" dirty="0">
                <a:latin typeface="Century Gothic" panose="020B0502020202020204" pitchFamily="34" charset="0"/>
              </a:rPr>
              <a:t>6.6.17	</a:t>
            </a:r>
            <a:r>
              <a:rPr lang="de-DE" sz="1750" b="0" dirty="0">
                <a:latin typeface="Century Gothic" panose="020B0502020202020204" pitchFamily="34" charset="0"/>
              </a:rPr>
              <a:t>Prüfung des Lageberichts nach IDW PS KMU 8</a:t>
            </a:r>
          </a:p>
          <a:p>
            <a:pPr marL="2724150" lvl="4" indent="-895350">
              <a:spcBef>
                <a:spcPts val="600"/>
              </a:spcBef>
              <a:spcAft>
                <a:spcPts val="600"/>
              </a:spcAft>
              <a:tabLst>
                <a:tab pos="444500" algn="l"/>
              </a:tabLst>
            </a:pPr>
            <a:r>
              <a:rPr lang="de-DE" sz="1750" dirty="0">
                <a:latin typeface="Century Gothic" panose="020B0502020202020204" pitchFamily="34" charset="0"/>
              </a:rPr>
              <a:t>6.6.18	</a:t>
            </a:r>
            <a:r>
              <a:rPr lang="de-DE" sz="1750" b="0" dirty="0">
                <a:latin typeface="Century Gothic" panose="020B0502020202020204" pitchFamily="34" charset="0"/>
              </a:rPr>
              <a:t>IDW PS KMU 8: Hauptunterschiede zu den ISAs</a:t>
            </a:r>
          </a:p>
        </p:txBody>
      </p:sp>
    </p:spTree>
    <p:extLst>
      <p:ext uri="{BB962C8B-B14F-4D97-AF65-F5344CB8AC3E}">
        <p14:creationId xmlns:p14="http://schemas.microsoft.com/office/powerpoint/2010/main" val="3848798878"/>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3" name="Rectangle 2">
            <a:extLst>
              <a:ext uri="{FF2B5EF4-FFF2-40B4-BE49-F238E27FC236}">
                <a16:creationId xmlns:a16="http://schemas.microsoft.com/office/drawing/2014/main" id="{EF6D68D4-5392-4F92-B801-E921373189A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6.6 Gliederung und Inhalte (IDW PS KMU 1-8 (09.2022))</a:t>
            </a:r>
          </a:p>
        </p:txBody>
      </p:sp>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1418400"/>
            <a:ext cx="672139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6.6.1 IDW PS KMU 1 „Anwendung und Vorbemerkung“ – Gliederung </a:t>
            </a:r>
          </a:p>
        </p:txBody>
      </p:sp>
      <p:graphicFrame>
        <p:nvGraphicFramePr>
          <p:cNvPr id="19" name="Tabelle 18">
            <a:extLst>
              <a:ext uri="{FF2B5EF4-FFF2-40B4-BE49-F238E27FC236}">
                <a16:creationId xmlns:a16="http://schemas.microsoft.com/office/drawing/2014/main" id="{12C67634-615E-4687-B94F-E84B7B939731}"/>
              </a:ext>
            </a:extLst>
          </p:cNvPr>
          <p:cNvGraphicFramePr>
            <a:graphicFrameLocks noGrp="1"/>
          </p:cNvGraphicFramePr>
          <p:nvPr>
            <p:extLst>
              <p:ext uri="{D42A27DB-BD31-4B8C-83A1-F6EECF244321}">
                <p14:modId xmlns:p14="http://schemas.microsoft.com/office/powerpoint/2010/main" val="979153274"/>
              </p:ext>
            </p:extLst>
          </p:nvPr>
        </p:nvGraphicFramePr>
        <p:xfrm>
          <a:off x="3935760" y="1844824"/>
          <a:ext cx="4911395" cy="2634705"/>
        </p:xfrm>
        <a:graphic>
          <a:graphicData uri="http://schemas.openxmlformats.org/drawingml/2006/table">
            <a:tbl>
              <a:tblPr firstRow="1" bandRow="1">
                <a:tableStyleId>{5C22544A-7EE6-4342-B048-85BDC9FD1C3A}</a:tableStyleId>
              </a:tblPr>
              <a:tblGrid>
                <a:gridCol w="364236">
                  <a:extLst>
                    <a:ext uri="{9D8B030D-6E8A-4147-A177-3AD203B41FA5}">
                      <a16:colId xmlns:a16="http://schemas.microsoft.com/office/drawing/2014/main" val="1176171396"/>
                    </a:ext>
                  </a:extLst>
                </a:gridCol>
                <a:gridCol w="4547159">
                  <a:extLst>
                    <a:ext uri="{9D8B030D-6E8A-4147-A177-3AD203B41FA5}">
                      <a16:colId xmlns:a16="http://schemas.microsoft.com/office/drawing/2014/main" val="845907747"/>
                    </a:ext>
                  </a:extLst>
                </a:gridCol>
              </a:tblGrid>
              <a:tr h="378701">
                <a:tc gridSpan="2">
                  <a:txBody>
                    <a:bodyPr/>
                    <a:lstStyle/>
                    <a:p>
                      <a:pPr algn="ctr"/>
                      <a:r>
                        <a:rPr lang="de-DE" sz="1400" dirty="0">
                          <a:latin typeface="Century Gothic" panose="020B0502020202020204" pitchFamily="34" charset="0"/>
                        </a:rPr>
                        <a:t>Inhaltsübersicht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a:p>
                  </a:txBody>
                  <a:tcPr/>
                </a:tc>
                <a:extLst>
                  <a:ext uri="{0D108BD9-81ED-4DB2-BD59-A6C34878D82A}">
                    <a16:rowId xmlns:a16="http://schemas.microsoft.com/office/drawing/2014/main" val="1209370254"/>
                  </a:ext>
                </a:extLst>
              </a:tr>
              <a:tr h="455804">
                <a:tc>
                  <a:txBody>
                    <a:bodyPr/>
                    <a:lstStyle/>
                    <a:p>
                      <a:pPr algn="ctr"/>
                      <a:r>
                        <a:rPr lang="de-DE" sz="1400" b="1" dirty="0">
                          <a:solidFill>
                            <a:srgbClr val="FF0000"/>
                          </a:solidFill>
                          <a:latin typeface="Century Gothic" panose="020B0502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Vorbemerkungen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8246450"/>
                  </a:ext>
                </a:extLst>
              </a:tr>
              <a:tr h="504056">
                <a:tc>
                  <a:txBody>
                    <a:bodyPr/>
                    <a:lstStyle/>
                    <a:p>
                      <a:pPr algn="ctr"/>
                      <a:r>
                        <a:rPr lang="de-DE" sz="1400" b="1" dirty="0">
                          <a:solidFill>
                            <a:srgbClr val="FF0000"/>
                          </a:solidFill>
                          <a:latin typeface="Century Gothic" panose="020B0502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Abschlussprüfung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432048">
                <a:tc>
                  <a:txBody>
                    <a:bodyPr/>
                    <a:lstStyle/>
                    <a:p>
                      <a:pPr algn="ctr"/>
                      <a:r>
                        <a:rPr lang="de-DE" sz="1400" b="1" dirty="0">
                          <a:solidFill>
                            <a:srgbClr val="FF0000"/>
                          </a:solidFill>
                          <a:latin typeface="Century Gothic" panose="020B0502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Übergeordnete Ziele des Abschlussprüfers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6263830"/>
                  </a:ext>
                </a:extLst>
              </a:tr>
              <a:tr h="432048">
                <a:tc>
                  <a:txBody>
                    <a:bodyPr/>
                    <a:lstStyle/>
                    <a:p>
                      <a:pPr algn="ctr"/>
                      <a:r>
                        <a:rPr lang="de-DE" sz="1400" b="1" dirty="0">
                          <a:solidFill>
                            <a:srgbClr val="FF0000"/>
                          </a:solidFill>
                          <a:latin typeface="Century Gothic" panose="020B0502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Anwendungszeitpunkt und Grenzen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1859317"/>
                  </a:ext>
                </a:extLst>
              </a:tr>
              <a:tr h="432048">
                <a:tc>
                  <a:txBody>
                    <a:bodyPr/>
                    <a:lstStyle/>
                    <a:p>
                      <a:pPr algn="ctr"/>
                      <a:r>
                        <a:rPr lang="de-DE" sz="1400" b="1" dirty="0">
                          <a:solidFill>
                            <a:srgbClr val="FF0000"/>
                          </a:solidFill>
                          <a:latin typeface="Century Gothic" panose="020B0502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Anwendungszeitpunkt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65461626"/>
                  </a:ext>
                </a:extLst>
              </a:tr>
            </a:tbl>
          </a:graphicData>
        </a:graphic>
      </p:graphicFrame>
    </p:spTree>
    <p:extLst>
      <p:ext uri="{BB962C8B-B14F-4D97-AF65-F5344CB8AC3E}">
        <p14:creationId xmlns:p14="http://schemas.microsoft.com/office/powerpoint/2010/main" val="328098839"/>
      </p:ext>
    </p:extLst>
  </p:cSld>
  <p:clrMapOvr>
    <a:masterClrMapping/>
  </p:clrMapOvr>
  <p:transition spd="slow"/>
</p:sld>
</file>

<file path=ppt/slides/slide2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20" name="Rechteck 1">
            <a:extLst>
              <a:ext uri="{FF2B5EF4-FFF2-40B4-BE49-F238E27FC236}">
                <a16:creationId xmlns:a16="http://schemas.microsoft.com/office/drawing/2014/main" id="{FE1DAE56-591B-43A5-AB13-596837096315}"/>
              </a:ext>
            </a:extLst>
          </p:cNvPr>
          <p:cNvSpPr>
            <a:spLocks noChangeArrowheads="1"/>
          </p:cNvSpPr>
          <p:nvPr/>
        </p:nvSpPr>
        <p:spPr bwMode="auto">
          <a:xfrm>
            <a:off x="1054800" y="1080000"/>
            <a:ext cx="50590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6.6.2 IDW PS KMU 1: Hauptunterschiede zu den ISAs</a:t>
            </a:r>
          </a:p>
        </p:txBody>
      </p:sp>
      <p:sp>
        <p:nvSpPr>
          <p:cNvPr id="2" name="Rechteck 1">
            <a:extLst>
              <a:ext uri="{FF2B5EF4-FFF2-40B4-BE49-F238E27FC236}">
                <a16:creationId xmlns:a16="http://schemas.microsoft.com/office/drawing/2014/main" id="{3B27CEF9-0BAD-4AE4-943E-0F9096DBAD49}"/>
              </a:ext>
            </a:extLst>
          </p:cNvPr>
          <p:cNvSpPr/>
          <p:nvPr/>
        </p:nvSpPr>
        <p:spPr>
          <a:xfrm>
            <a:off x="1055440" y="1418400"/>
            <a:ext cx="9145016" cy="4201150"/>
          </a:xfrm>
          <a:prstGeom prst="rect">
            <a:avLst/>
          </a:prstGeom>
        </p:spPr>
        <p:txBody>
          <a:bodyPr wrap="square" lIns="0" tIns="0" rIns="0" bIns="0">
            <a:spAutoFit/>
          </a:bodyPr>
          <a:lstStyle/>
          <a:p>
            <a:pPr marL="0" lvl="3">
              <a:spcBef>
                <a:spcPts val="1200"/>
              </a:spcBef>
              <a:spcAft>
                <a:spcPts val="0"/>
              </a:spcAft>
              <a:buClr>
                <a:srgbClr val="00B0F0"/>
              </a:buClr>
            </a:pPr>
            <a:r>
              <a:rPr lang="de-DE" kern="1400" dirty="0">
                <a:solidFill>
                  <a:srgbClr val="00B0F0"/>
                </a:solidFill>
                <a:latin typeface="Century Gothic" panose="020B0502020202020204" pitchFamily="34" charset="0"/>
              </a:rPr>
              <a:t>Schritt 1: Eingrenzung relativer Inhalte</a:t>
            </a:r>
          </a:p>
          <a:p>
            <a:pPr>
              <a:spcBef>
                <a:spcPts val="600"/>
              </a:spcBef>
              <a:spcAft>
                <a:spcPts val="60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Der Anwendungsbereich und die Regelungsinhalte der IDW PS KMU werden stark eingegrenzt auf die in diesem Standard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typisierten</a:t>
            </a:r>
            <a:r>
              <a:rPr lang="de-DE" b="0"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Unternehmen</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p>
          <a:p>
            <a:pPr marL="0" lvl="3">
              <a:spcBef>
                <a:spcPts val="1200"/>
              </a:spcBef>
              <a:spcAft>
                <a:spcPts val="0"/>
              </a:spcAft>
              <a:buClr>
                <a:srgbClr val="00B0F0"/>
              </a:buClr>
            </a:pPr>
            <a:r>
              <a:rPr lang="de-DE" kern="1400" dirty="0">
                <a:solidFill>
                  <a:srgbClr val="00B0F0"/>
                </a:solidFill>
                <a:latin typeface="Century Gothic" panose="020B0502020202020204" pitchFamily="34" charset="0"/>
              </a:rPr>
              <a:t>Schritt 2: Ausgrenzung PIE relevante Themen</a:t>
            </a:r>
          </a:p>
          <a:p>
            <a:pPr>
              <a:spcBef>
                <a:spcPts val="600"/>
              </a:spcBef>
              <a:spcAft>
                <a:spcPts val="60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Ausgehend von der Definition von PIE-Unternehmen werden anhand diverser Kriterien, Unternehmen vom Anwendungsbereich ausgegrenzt. </a:t>
            </a:r>
          </a:p>
          <a:p>
            <a:pPr marL="0" lvl="3">
              <a:spcBef>
                <a:spcPts val="1200"/>
              </a:spcBef>
              <a:spcAft>
                <a:spcPts val="0"/>
              </a:spcAft>
              <a:buClr>
                <a:srgbClr val="00B0F0"/>
              </a:buClr>
            </a:pPr>
            <a:r>
              <a:rPr lang="de-DE" kern="1400" dirty="0">
                <a:solidFill>
                  <a:srgbClr val="00B0F0"/>
                </a:solidFill>
                <a:latin typeface="Century Gothic" panose="020B0502020202020204" pitchFamily="34" charset="0"/>
              </a:rPr>
              <a:t>Schritt 3: Eingrenzung Rechtsformen</a:t>
            </a:r>
          </a:p>
          <a:p>
            <a:pPr>
              <a:spcBef>
                <a:spcPts val="600"/>
              </a:spcBef>
              <a:spcAft>
                <a:spcPts val="60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Zudem wird die Anwendung auf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kleine und mittelständische Gesellschaften mit beschränkter Haftung</a:t>
            </a:r>
            <a:r>
              <a:rPr lang="de-DE" b="0" dirty="0">
                <a:latin typeface="Century Gothic" panose="020B0502020202020204" pitchFamily="34" charset="0"/>
                <a:ea typeface="Times New Roman" panose="02020603050405020304" pitchFamily="18" charset="0"/>
                <a:cs typeface="Times New Roman" panose="02020603050405020304" pitchFamily="18" charset="0"/>
              </a:rPr>
              <a:t> und auf entsprechende Personengesellschaften begrenzt. </a:t>
            </a:r>
          </a:p>
          <a:p>
            <a:pPr marL="0" lvl="3">
              <a:spcBef>
                <a:spcPts val="1200"/>
              </a:spcBef>
              <a:spcAft>
                <a:spcPts val="0"/>
              </a:spcAft>
              <a:buClr>
                <a:srgbClr val="00B0F0"/>
              </a:buClr>
            </a:pPr>
            <a:r>
              <a:rPr lang="de-DE" kern="1400" dirty="0">
                <a:solidFill>
                  <a:srgbClr val="00B0F0"/>
                </a:solidFill>
                <a:latin typeface="Century Gothic" panose="020B0502020202020204" pitchFamily="34" charset="0"/>
              </a:rPr>
              <a:t>Schritt 4: Eingrenzung auf HGB-Abschluss</a:t>
            </a:r>
          </a:p>
          <a:p>
            <a:pPr>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Aktiengesellschaften und große GmbHs sind ausgeschlossen. Der Anwendungsbereich wird dahingehend begrenzt, dass nur Abschlüsse nach dem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deutschen</a:t>
            </a:r>
            <a:r>
              <a:rPr lang="de-DE" b="0"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HGB</a:t>
            </a:r>
            <a:r>
              <a:rPr lang="de-DE" b="0" dirty="0">
                <a:latin typeface="Century Gothic" panose="020B0502020202020204" pitchFamily="34" charset="0"/>
                <a:ea typeface="Times New Roman" panose="02020603050405020304" pitchFamily="18" charset="0"/>
                <a:cs typeface="Times New Roman" panose="02020603050405020304" pitchFamily="18" charset="0"/>
              </a:rPr>
              <a:t> einbezogen werden dürfen. Andere Rechnungslegungsgrundsätze wie z. B. IFRS-Abschlüsse fallen nicht darunter. </a:t>
            </a:r>
            <a:endParaRPr lang="de-DE" b="0" dirty="0">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67948"/>
      </p:ext>
    </p:extLst>
  </p:cSld>
  <p:clrMapOvr>
    <a:masterClrMapping/>
  </p:clrMapOvr>
  <p:transition spd="slow"/>
</p:sld>
</file>

<file path=ppt/slides/slide2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1080000"/>
            <a:ext cx="911788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6.6.3 IDW PS KMU 2 „Übergreifende Anforderungen an eine Abschlussprüfung“ – Gliederung </a:t>
            </a:r>
          </a:p>
        </p:txBody>
      </p:sp>
      <p:graphicFrame>
        <p:nvGraphicFramePr>
          <p:cNvPr id="8" name="Tabelle 7">
            <a:extLst>
              <a:ext uri="{FF2B5EF4-FFF2-40B4-BE49-F238E27FC236}">
                <a16:creationId xmlns:a16="http://schemas.microsoft.com/office/drawing/2014/main" id="{50D5F0FD-0D7B-43E0-B812-8103C8231CC6}"/>
              </a:ext>
            </a:extLst>
          </p:cNvPr>
          <p:cNvGraphicFramePr>
            <a:graphicFrameLocks noGrp="1"/>
          </p:cNvGraphicFramePr>
          <p:nvPr>
            <p:extLst>
              <p:ext uri="{D42A27DB-BD31-4B8C-83A1-F6EECF244321}">
                <p14:modId xmlns:p14="http://schemas.microsoft.com/office/powerpoint/2010/main" val="2320579088"/>
              </p:ext>
            </p:extLst>
          </p:nvPr>
        </p:nvGraphicFramePr>
        <p:xfrm>
          <a:off x="2855640" y="1556792"/>
          <a:ext cx="6696744" cy="4248472"/>
        </p:xfrm>
        <a:graphic>
          <a:graphicData uri="http://schemas.openxmlformats.org/drawingml/2006/table">
            <a:tbl>
              <a:tblPr firstRow="1" bandRow="1">
                <a:tableStyleId>{5C22544A-7EE6-4342-B048-85BDC9FD1C3A}</a:tableStyleId>
              </a:tblPr>
              <a:tblGrid>
                <a:gridCol w="526663">
                  <a:extLst>
                    <a:ext uri="{9D8B030D-6E8A-4147-A177-3AD203B41FA5}">
                      <a16:colId xmlns:a16="http://schemas.microsoft.com/office/drawing/2014/main" val="1176171396"/>
                    </a:ext>
                  </a:extLst>
                </a:gridCol>
                <a:gridCol w="6170081">
                  <a:extLst>
                    <a:ext uri="{9D8B030D-6E8A-4147-A177-3AD203B41FA5}">
                      <a16:colId xmlns:a16="http://schemas.microsoft.com/office/drawing/2014/main" val="845907747"/>
                    </a:ext>
                  </a:extLst>
                </a:gridCol>
              </a:tblGrid>
              <a:tr h="408532">
                <a:tc gridSpan="2">
                  <a:txBody>
                    <a:bodyPr/>
                    <a:lstStyle/>
                    <a:p>
                      <a:pPr algn="ctr"/>
                      <a:r>
                        <a:rPr lang="de-DE" sz="1400" dirty="0">
                          <a:latin typeface="Century Gothic" panose="020B0502020202020204" pitchFamily="34" charset="0"/>
                        </a:rPr>
                        <a:t>Inhaltsübersicht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a:p>
                  </a:txBody>
                  <a:tcPr/>
                </a:tc>
                <a:extLst>
                  <a:ext uri="{0D108BD9-81ED-4DB2-BD59-A6C34878D82A}">
                    <a16:rowId xmlns:a16="http://schemas.microsoft.com/office/drawing/2014/main" val="1209370254"/>
                  </a:ext>
                </a:extLst>
              </a:tr>
              <a:tr h="383556">
                <a:tc>
                  <a:txBody>
                    <a:bodyPr/>
                    <a:lstStyle/>
                    <a:p>
                      <a:pPr algn="ctr"/>
                      <a:r>
                        <a:rPr lang="de-DE" sz="1400" b="1" dirty="0">
                          <a:solidFill>
                            <a:srgbClr val="FF0000"/>
                          </a:solidFill>
                          <a:latin typeface="Century Gothic" panose="020B0502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Grundsätze einer Prüfung in Übereinstimmung mit den IDW PS KMU</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8246450"/>
                  </a:ext>
                </a:extLst>
              </a:tr>
              <a:tr h="432048">
                <a:tc>
                  <a:txBody>
                    <a:bodyPr/>
                    <a:lstStyle/>
                    <a:p>
                      <a:pPr algn="ctr"/>
                      <a:r>
                        <a:rPr lang="de-DE" sz="1400" b="1" dirty="0">
                          <a:solidFill>
                            <a:srgbClr val="FF0000"/>
                          </a:solidFill>
                          <a:latin typeface="Century Gothic" panose="020B0502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Berufspflichten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432048">
                <a:tc>
                  <a:txBody>
                    <a:bodyPr/>
                    <a:lstStyle/>
                    <a:p>
                      <a:pPr algn="ctr"/>
                      <a:r>
                        <a:rPr lang="de-DE" sz="1400" b="1" dirty="0">
                          <a:solidFill>
                            <a:srgbClr val="FF0000"/>
                          </a:solidFill>
                          <a:latin typeface="Century Gothic" panose="020B0502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Pflichten des Abschlussprüfers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6263830"/>
                  </a:ext>
                </a:extLst>
              </a:tr>
              <a:tr h="432048">
                <a:tc>
                  <a:txBody>
                    <a:bodyPr/>
                    <a:lstStyle/>
                    <a:p>
                      <a:pPr algn="ctr"/>
                      <a:r>
                        <a:rPr lang="de-DE" sz="1400" b="1" dirty="0">
                          <a:solidFill>
                            <a:srgbClr val="FF0000"/>
                          </a:solidFill>
                          <a:latin typeface="Century Gothic" panose="020B0502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Meinungsverschiedenheiten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165627"/>
                  </a:ext>
                </a:extLst>
              </a:tr>
              <a:tr h="432048">
                <a:tc>
                  <a:txBody>
                    <a:bodyPr/>
                    <a:lstStyle/>
                    <a:p>
                      <a:pPr algn="ctr"/>
                      <a:r>
                        <a:rPr lang="de-DE" sz="1400" b="1" dirty="0">
                          <a:solidFill>
                            <a:srgbClr val="FF0000"/>
                          </a:solidFill>
                          <a:latin typeface="Century Gothic" panose="020B0502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Erlangung ausreichend geeigneter Prüfungsnachweise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60523791"/>
                  </a:ext>
                </a:extLst>
              </a:tr>
              <a:tr h="432048">
                <a:tc>
                  <a:txBody>
                    <a:bodyPr/>
                    <a:lstStyle/>
                    <a:p>
                      <a:pPr algn="ctr"/>
                      <a:r>
                        <a:rPr lang="de-DE" sz="1400" b="1" dirty="0">
                          <a:solidFill>
                            <a:srgbClr val="FF0000"/>
                          </a:solidFill>
                          <a:latin typeface="Century Gothic" panose="020B0502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Informationen, die als Prüfungsnachweise genutzt werden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320276"/>
                  </a:ext>
                </a:extLst>
              </a:tr>
              <a:tr h="432048">
                <a:tc>
                  <a:txBody>
                    <a:bodyPr/>
                    <a:lstStyle/>
                    <a:p>
                      <a:pPr algn="ctr"/>
                      <a:r>
                        <a:rPr lang="de-DE" sz="1400" b="1" dirty="0">
                          <a:solidFill>
                            <a:srgbClr val="FF0000"/>
                          </a:solidFill>
                          <a:latin typeface="Century Gothic" panose="020B0502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Allgemeine Kommunikationsanforderungen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209703"/>
                  </a:ext>
                </a:extLst>
              </a:tr>
              <a:tr h="432048">
                <a:tc>
                  <a:txBody>
                    <a:bodyPr/>
                    <a:lstStyle/>
                    <a:p>
                      <a:pPr algn="ctr"/>
                      <a:r>
                        <a:rPr lang="de-DE" sz="1400" b="1" dirty="0">
                          <a:solidFill>
                            <a:srgbClr val="FF0000"/>
                          </a:solidFill>
                          <a:latin typeface="Century Gothic" panose="020B0502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Berichterstattung an die zuständige Behörde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3541484"/>
                  </a:ext>
                </a:extLst>
              </a:tr>
              <a:tr h="432048">
                <a:tc>
                  <a:txBody>
                    <a:bodyPr/>
                    <a:lstStyle/>
                    <a:p>
                      <a:pPr algn="ctr"/>
                      <a:r>
                        <a:rPr lang="de-DE" sz="1400" b="1" dirty="0">
                          <a:solidFill>
                            <a:srgbClr val="FF0000"/>
                          </a:solidFill>
                          <a:latin typeface="Century Gothic" panose="020B0502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Allgemeine Dokumentationserfordernisse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45074916"/>
                  </a:ext>
                </a:extLst>
              </a:tr>
            </a:tbl>
          </a:graphicData>
        </a:graphic>
      </p:graphicFrame>
    </p:spTree>
    <p:extLst>
      <p:ext uri="{BB962C8B-B14F-4D97-AF65-F5344CB8AC3E}">
        <p14:creationId xmlns:p14="http://schemas.microsoft.com/office/powerpoint/2010/main" val="2181818230"/>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A6E9D7C9-456A-4BD6-9C5B-48AA5821CCBA}"/>
              </a:ext>
            </a:extLst>
          </p:cNvPr>
          <p:cNvSpPr txBox="1">
            <a:spLocks/>
          </p:cNvSpPr>
          <p:nvPr/>
        </p:nvSpPr>
        <p:spPr bwMode="auto">
          <a:xfrm>
            <a:off x="1054800" y="692696"/>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nSpc>
                <a:spcPct val="100000"/>
              </a:lnSpc>
              <a:spcBef>
                <a:spcPct val="0"/>
              </a:spcBef>
            </a:pPr>
            <a:r>
              <a:rPr lang="de-DE" altLang="de-DE" dirty="0">
                <a:solidFill>
                  <a:srgbClr val="00B0F0"/>
                </a:solidFill>
                <a:latin typeface="Century Gothic" panose="020B0502020202020204" pitchFamily="34" charset="0"/>
              </a:rPr>
              <a:t>1.2 Verantwortlichkeiten bei der Abschlussprüfung</a:t>
            </a:r>
          </a:p>
        </p:txBody>
      </p:sp>
      <p:sp>
        <p:nvSpPr>
          <p:cNvPr id="10245" name="Textfeld 9">
            <a:extLst>
              <a:ext uri="{FF2B5EF4-FFF2-40B4-BE49-F238E27FC236}">
                <a16:creationId xmlns:a16="http://schemas.microsoft.com/office/drawing/2014/main" id="{80A60D57-C7CA-41C2-BFC1-F2ECEE6C4F36}"/>
              </a:ext>
            </a:extLst>
          </p:cNvPr>
          <p:cNvSpPr txBox="1">
            <a:spLocks noChangeArrowheads="1"/>
          </p:cNvSpPr>
          <p:nvPr/>
        </p:nvSpPr>
        <p:spPr bwMode="auto">
          <a:xfrm>
            <a:off x="1054800" y="1052736"/>
            <a:ext cx="10801350" cy="5447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lnSpc>
                <a:spcPct val="110000"/>
              </a:lnSpc>
              <a:spcBef>
                <a:spcPts val="800"/>
              </a:spcBef>
              <a:buFont typeface="Arial" charset="0"/>
              <a:defRPr sz="1400">
                <a:solidFill>
                  <a:schemeClr val="tx1"/>
                </a:solidFill>
                <a:latin typeface="Verdana" pitchFamily="34" charset="0"/>
              </a:defRPr>
            </a:lvl1pPr>
            <a:lvl2pPr marL="541338" indent="-185738" eaLnBrk="0" hangingPunct="0">
              <a:lnSpc>
                <a:spcPct val="110000"/>
              </a:lnSpc>
              <a:spcBef>
                <a:spcPts val="800"/>
              </a:spcBef>
              <a:buFont typeface="Arial"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charset="0"/>
              <a:defRPr sz="1400">
                <a:solidFill>
                  <a:schemeClr val="tx1"/>
                </a:solidFill>
                <a:latin typeface="Verdana" pitchFamily="34" charset="0"/>
              </a:defRPr>
            </a:lvl3pPr>
            <a:lvl4pPr marL="1600200" indent="-228600" eaLnBrk="0" hangingPunct="0">
              <a:lnSpc>
                <a:spcPct val="110000"/>
              </a:lnSpc>
              <a:spcBef>
                <a:spcPts val="800"/>
              </a:spcBef>
              <a:buFont typeface="Arial"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266700" indent="-266700" eaLnBrk="1" hangingPunct="1">
              <a:lnSpc>
                <a:spcPct val="100000"/>
              </a:lnSpc>
              <a:spcBef>
                <a:spcPts val="300"/>
              </a:spcBef>
              <a:spcAft>
                <a:spcPts val="300"/>
              </a:spcAft>
              <a:defRPr/>
            </a:pPr>
            <a:r>
              <a:rPr lang="de-DE" altLang="de-DE" dirty="0">
                <a:solidFill>
                  <a:srgbClr val="00B0F0"/>
                </a:solidFill>
                <a:latin typeface="Century Gothic" pitchFamily="34" charset="0"/>
                <a:cs typeface="Arial" charset="0"/>
              </a:rPr>
              <a:t>1.2.1 Verantwortlicher Prüfungspartner</a:t>
            </a:r>
          </a:p>
          <a:p>
            <a:pPr marL="447675" indent="-268288" eaLnBrk="1" hangingPunct="1">
              <a:lnSpc>
                <a:spcPct val="100000"/>
              </a:lnSpc>
              <a:spcBef>
                <a:spcPts val="300"/>
              </a:spcBef>
              <a:spcAft>
                <a:spcPts val="300"/>
              </a:spcAft>
              <a:buFont typeface="Arial Narrow" pitchFamily="34" charset="0"/>
              <a:buAutoNum type="alphaLcPeriod"/>
              <a:defRPr/>
            </a:pPr>
            <a:r>
              <a:rPr lang="de-DE" altLang="de-DE" dirty="0">
                <a:solidFill>
                  <a:srgbClr val="00B0F0"/>
                </a:solidFill>
                <a:latin typeface="Century Gothic" pitchFamily="34" charset="0"/>
                <a:cs typeface="Arial" charset="0"/>
              </a:rPr>
              <a:t>Rechtliche Grundlage</a:t>
            </a:r>
            <a:endParaRPr lang="de-DE" altLang="de-DE" dirty="0">
              <a:solidFill>
                <a:srgbClr val="92D050"/>
              </a:solidFill>
              <a:latin typeface="Century Gothic" pitchFamily="34" charset="0"/>
              <a:cs typeface="Arial" charset="0"/>
            </a:endParaRPr>
          </a:p>
          <a:p>
            <a:pPr marL="717550" lvl="1" indent="-269875"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Der verantwortlicher Prüfungspartner ist gem. § 43 Abs. 6 Nr. 1 WPO bei Wirtschaftsprüfungsgesellschaften bei der Durchführung von Abschlussprüfungen anhand der Kriterien</a:t>
            </a:r>
          </a:p>
          <a:p>
            <a:pPr marL="985838" lvl="1" indent="-268288"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Prüfungsqualität,</a:t>
            </a:r>
          </a:p>
          <a:p>
            <a:pPr marL="985838" lvl="1" indent="-268288"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Unabhängigkeit und</a:t>
            </a:r>
          </a:p>
          <a:p>
            <a:pPr marL="985838" lvl="1" indent="-268288"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Kompetenz</a:t>
            </a:r>
          </a:p>
          <a:p>
            <a:pPr marL="717550" lvl="1" indent="0" eaLnBrk="1" hangingPunct="1">
              <a:lnSpc>
                <a:spcPct val="100000"/>
              </a:lnSpc>
              <a:spcBef>
                <a:spcPts val="300"/>
              </a:spcBef>
              <a:spcAft>
                <a:spcPts val="300"/>
              </a:spcAft>
              <a:buFont typeface="Arial" charset="0"/>
              <a:buNone/>
              <a:defRPr/>
            </a:pPr>
            <a:r>
              <a:rPr lang="de-DE" altLang="de-DE" b="0" dirty="0">
                <a:latin typeface="Century Gothic" pitchFamily="34" charset="0"/>
                <a:cs typeface="Arial" charset="0"/>
              </a:rPr>
              <a:t>auszuwählen.</a:t>
            </a:r>
          </a:p>
          <a:p>
            <a:pPr marL="716400" lvl="1" indent="-265113"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Er muss nicht zwingend Gesellschafter der WPG sein</a:t>
            </a:r>
          </a:p>
          <a:p>
            <a:pPr marL="446400" indent="-270000" eaLnBrk="1" hangingPunct="1">
              <a:lnSpc>
                <a:spcPct val="100000"/>
              </a:lnSpc>
              <a:spcBef>
                <a:spcPts val="300"/>
              </a:spcBef>
              <a:spcAft>
                <a:spcPts val="300"/>
              </a:spcAft>
              <a:buFont typeface="Arial Narrow" pitchFamily="34" charset="0"/>
              <a:buAutoNum type="alphaLcPeriod"/>
              <a:defRPr/>
            </a:pPr>
            <a:r>
              <a:rPr lang="de-DE" altLang="de-DE" dirty="0">
                <a:solidFill>
                  <a:srgbClr val="00B0F0"/>
                </a:solidFill>
                <a:latin typeface="Century Gothic" pitchFamily="34" charset="0"/>
                <a:cs typeface="Arial" charset="0"/>
              </a:rPr>
              <a:t>Erforderliche Qualifikationen</a:t>
            </a:r>
          </a:p>
          <a:p>
            <a:pPr marL="716400" lvl="1" indent="-265113"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Wirtschaftsprüfer</a:t>
            </a:r>
            <a:br>
              <a:rPr lang="de-DE" altLang="de-DE" dirty="0">
                <a:latin typeface="Century Gothic" pitchFamily="34" charset="0"/>
                <a:cs typeface="Arial" charset="0"/>
              </a:rPr>
            </a:br>
            <a:r>
              <a:rPr lang="de-DE" altLang="de-DE" b="0" dirty="0">
                <a:latin typeface="Century Gothic" pitchFamily="34" charset="0"/>
                <a:cs typeface="Arial" charset="0"/>
              </a:rPr>
              <a:t>Außerdem:  §§ 38 Abs. 2 i. V. m. 46 Abs. 1 BS WP/</a:t>
            </a:r>
            <a:r>
              <a:rPr lang="de-DE" altLang="de-DE" b="0" dirty="0" err="1">
                <a:latin typeface="Century Gothic" pitchFamily="34" charset="0"/>
                <a:cs typeface="Arial" charset="0"/>
              </a:rPr>
              <a:t>vBP</a:t>
            </a:r>
            <a:endParaRPr lang="de-DE" altLang="de-DE" b="0" dirty="0">
              <a:latin typeface="Century Gothic" pitchFamily="34" charset="0"/>
              <a:cs typeface="Arial" charset="0"/>
            </a:endParaRPr>
          </a:p>
          <a:p>
            <a:pPr marL="716400" lvl="1" indent="-265113"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Persönliche Eignung</a:t>
            </a:r>
          </a:p>
          <a:p>
            <a:pPr marL="716400" lvl="1" indent="-265113"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Vertrautheit mit QSS der Praxis</a:t>
            </a:r>
          </a:p>
          <a:p>
            <a:pPr marL="716400" lvl="1" indent="-265113"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Er soll dem Mandanten als verantwortlicher Prüfungspartner mitgeteilt werden</a:t>
            </a:r>
          </a:p>
          <a:p>
            <a:pPr marL="447675" indent="-266700" eaLnBrk="1" hangingPunct="1">
              <a:lnSpc>
                <a:spcPct val="100000"/>
              </a:lnSpc>
              <a:spcBef>
                <a:spcPts val="300"/>
              </a:spcBef>
              <a:spcAft>
                <a:spcPts val="300"/>
              </a:spcAft>
              <a:buFont typeface="Arial Narrow" pitchFamily="34" charset="0"/>
              <a:buAutoNum type="alphaLcPeriod" startAt="3"/>
              <a:defRPr/>
            </a:pPr>
            <a:r>
              <a:rPr lang="de-DE" altLang="de-DE" dirty="0">
                <a:solidFill>
                  <a:srgbClr val="00B0F0"/>
                </a:solidFill>
                <a:latin typeface="Century Gothic" pitchFamily="34" charset="0"/>
                <a:cs typeface="Arial" charset="0"/>
              </a:rPr>
              <a:t>Aufgaben</a:t>
            </a:r>
            <a:endParaRPr lang="de-DE" altLang="de-DE" dirty="0">
              <a:latin typeface="Century Gothic" pitchFamily="34" charset="0"/>
              <a:cs typeface="Arial" charset="0"/>
            </a:endParaRPr>
          </a:p>
          <a:p>
            <a:pPr marL="714375" lvl="1" indent="-266700"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Unterzeichnung des Bestätigungsvermerks</a:t>
            </a:r>
          </a:p>
          <a:p>
            <a:pPr marL="714375" lvl="1" indent="-266700"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Kenntnisnahme, fachliche Beurteilung aller wesentlichen Feststellung im Zusammenhang mit dem Prüfungsauftrag</a:t>
            </a:r>
          </a:p>
          <a:p>
            <a:pPr marL="714375" lvl="1" indent="-266700" eaLnBrk="1" hangingPunct="1">
              <a:lnSpc>
                <a:spcPct val="100000"/>
              </a:lnSpc>
              <a:spcBef>
                <a:spcPts val="300"/>
              </a:spcBef>
              <a:spcAft>
                <a:spcPts val="300"/>
              </a:spcAft>
              <a:buFont typeface="Arial" charset="0"/>
              <a:buChar char="•"/>
              <a:defRPr/>
            </a:pPr>
            <a:r>
              <a:rPr lang="de-DE" altLang="de-DE" b="0" dirty="0">
                <a:latin typeface="Century Gothic" pitchFamily="34" charset="0"/>
                <a:cs typeface="Arial" charset="0"/>
              </a:rPr>
              <a:t>Gesamtbeurteilung im Rahmen des Prüfungsurteils</a:t>
            </a:r>
          </a:p>
        </p:txBody>
      </p:sp>
      <p:pic>
        <p:nvPicPr>
          <p:cNvPr id="78854" name="Grafik 9">
            <a:extLst>
              <a:ext uri="{FF2B5EF4-FFF2-40B4-BE49-F238E27FC236}">
                <a16:creationId xmlns:a16="http://schemas.microsoft.com/office/drawing/2014/main" id="{570A2436-1565-4931-9D40-32EE040DEC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6054303"/>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1">
            <a:extLst>
              <a:ext uri="{FF2B5EF4-FFF2-40B4-BE49-F238E27FC236}">
                <a16:creationId xmlns:a16="http://schemas.microsoft.com/office/drawing/2014/main" id="{6E047054-624D-4923-8AD1-1ACE48943B63}"/>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2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20" name="Rechteck 1">
            <a:extLst>
              <a:ext uri="{FF2B5EF4-FFF2-40B4-BE49-F238E27FC236}">
                <a16:creationId xmlns:a16="http://schemas.microsoft.com/office/drawing/2014/main" id="{FE1DAE56-591B-43A5-AB13-596837096315}"/>
              </a:ext>
            </a:extLst>
          </p:cNvPr>
          <p:cNvSpPr>
            <a:spLocks noChangeArrowheads="1"/>
          </p:cNvSpPr>
          <p:nvPr/>
        </p:nvSpPr>
        <p:spPr bwMode="auto">
          <a:xfrm>
            <a:off x="1054800" y="1080000"/>
            <a:ext cx="50590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6.6.4 IDW PS KMU 2: Hauptunterschiede zu den ISAs</a:t>
            </a:r>
          </a:p>
        </p:txBody>
      </p:sp>
      <p:sp>
        <p:nvSpPr>
          <p:cNvPr id="3" name="Rechteck 2">
            <a:extLst>
              <a:ext uri="{FF2B5EF4-FFF2-40B4-BE49-F238E27FC236}">
                <a16:creationId xmlns:a16="http://schemas.microsoft.com/office/drawing/2014/main" id="{CF120E29-452E-400F-9C0E-126888C4BDAE}"/>
              </a:ext>
            </a:extLst>
          </p:cNvPr>
          <p:cNvSpPr/>
          <p:nvPr/>
        </p:nvSpPr>
        <p:spPr>
          <a:xfrm>
            <a:off x="1055440" y="1418400"/>
            <a:ext cx="10801200" cy="2215991"/>
          </a:xfrm>
          <a:prstGeom prst="rect">
            <a:avLst/>
          </a:prstGeom>
        </p:spPr>
        <p:txBody>
          <a:bodyPr wrap="square" lIns="0" tIns="0" rIns="0" bIns="0">
            <a:spAutoFit/>
          </a:bodyPr>
          <a:lstStyle/>
          <a:p>
            <a:pPr marL="0" lvl="3">
              <a:spcBef>
                <a:spcPts val="1200"/>
              </a:spcBef>
              <a:spcAft>
                <a:spcPts val="0"/>
              </a:spcAft>
              <a:buClr>
                <a:srgbClr val="00B0F0"/>
              </a:buClr>
            </a:pPr>
            <a:r>
              <a:rPr lang="de-DE" kern="1400" dirty="0">
                <a:solidFill>
                  <a:srgbClr val="00B0F0"/>
                </a:solidFill>
                <a:latin typeface="Century Gothic" panose="020B0502020202020204" pitchFamily="34" charset="0"/>
              </a:rPr>
              <a:t>Thematische Zusammenfassung der Inhalte</a:t>
            </a:r>
          </a:p>
          <a:p>
            <a:pPr algn="just">
              <a:spcBef>
                <a:spcPts val="600"/>
              </a:spcBef>
              <a:spcAft>
                <a:spcPts val="0"/>
              </a:spcAft>
            </a:pPr>
            <a:r>
              <a:rPr lang="de-DE" sz="1400" b="0" dirty="0">
                <a:latin typeface="Century Gothic" panose="020B0502020202020204" pitchFamily="34" charset="0"/>
                <a:ea typeface="Times New Roman" panose="02020603050405020304" pitchFamily="18" charset="0"/>
                <a:cs typeface="Times New Roman" panose="02020603050405020304" pitchFamily="18" charset="0"/>
              </a:rPr>
              <a:t>Bei dem IDW PS KMU 2 handelt es sich um einen übergeordneten Standard, in dem die Pflichten und Verantwortlichkeiten des Abschlussprüfers geregelt sind.</a:t>
            </a:r>
          </a:p>
          <a:p>
            <a:pPr algn="just">
              <a:spcBef>
                <a:spcPts val="600"/>
              </a:spcBef>
              <a:spcAft>
                <a:spcPts val="0"/>
              </a:spcAft>
            </a:pPr>
            <a:r>
              <a:rPr lang="de-DE" sz="1400" b="0" dirty="0">
                <a:latin typeface="Century Gothic" panose="020B0502020202020204" pitchFamily="34" charset="0"/>
                <a:ea typeface="Times New Roman" panose="02020603050405020304" pitchFamily="18" charset="0"/>
                <a:cs typeface="Times New Roman" panose="02020603050405020304" pitchFamily="18" charset="0"/>
              </a:rPr>
              <a:t>Er wurden die in diversen </a:t>
            </a:r>
          </a:p>
          <a:p>
            <a:pPr lvl="0" indent="-252000" algn="just">
              <a:spcBef>
                <a:spcPts val="300"/>
              </a:spcBef>
              <a:spcAft>
                <a:spcPts val="300"/>
              </a:spcAft>
              <a:buClr>
                <a:srgbClr val="000000"/>
              </a:buClr>
              <a:buFont typeface="Symbol" panose="05050102010706020507" pitchFamily="18" charset="2"/>
              <a:buChar char=""/>
              <a:tabLst>
                <a:tab pos="180975" algn="l"/>
                <a:tab pos="449263" algn="l"/>
              </a:tabLst>
            </a:pPr>
            <a:r>
              <a:rPr lang="de-DE" sz="1400" b="0" dirty="0">
                <a:latin typeface="Century Gothic" panose="020B0502020202020204" pitchFamily="34" charset="0"/>
                <a:ea typeface="Times New Roman" panose="02020603050405020304" pitchFamily="18" charset="0"/>
                <a:cs typeface="Times New Roman" panose="02020603050405020304" pitchFamily="18" charset="0"/>
              </a:rPr>
              <a:t>ISA [DE], </a:t>
            </a:r>
          </a:p>
          <a:p>
            <a:pPr lvl="0" indent="-252000" algn="just">
              <a:spcBef>
                <a:spcPts val="300"/>
              </a:spcBef>
              <a:spcAft>
                <a:spcPts val="300"/>
              </a:spcAft>
              <a:buClr>
                <a:srgbClr val="000000"/>
              </a:buClr>
              <a:buFont typeface="Symbol" panose="05050102010706020507" pitchFamily="18" charset="2"/>
              <a:buChar char=""/>
              <a:tabLst>
                <a:tab pos="180975" algn="l"/>
                <a:tab pos="449263" algn="l"/>
              </a:tabLst>
            </a:pPr>
            <a:r>
              <a:rPr lang="de-DE" sz="1400" b="0" dirty="0">
                <a:latin typeface="Century Gothic" panose="020B0502020202020204" pitchFamily="34" charset="0"/>
                <a:ea typeface="Times New Roman" panose="02020603050405020304" pitchFamily="18" charset="0"/>
                <a:cs typeface="Times New Roman" panose="02020603050405020304" pitchFamily="18" charset="0"/>
              </a:rPr>
              <a:t>IDW PS und </a:t>
            </a:r>
          </a:p>
          <a:p>
            <a:pPr lvl="0" indent="-252000" algn="just">
              <a:spcBef>
                <a:spcPts val="300"/>
              </a:spcBef>
              <a:spcAft>
                <a:spcPts val="300"/>
              </a:spcAft>
              <a:buClr>
                <a:srgbClr val="000000"/>
              </a:buClr>
              <a:buFont typeface="Symbol" panose="05050102010706020507" pitchFamily="18" charset="2"/>
              <a:buChar char=""/>
              <a:tabLst>
                <a:tab pos="180975" algn="l"/>
                <a:tab pos="449263" algn="l"/>
              </a:tabLst>
            </a:pPr>
            <a:r>
              <a:rPr lang="de-DE" sz="1400" b="0" dirty="0">
                <a:latin typeface="Century Gothic" panose="020B0502020202020204" pitchFamily="34" charset="0"/>
                <a:ea typeface="Times New Roman" panose="02020603050405020304" pitchFamily="18" charset="0"/>
                <a:cs typeface="Times New Roman" panose="02020603050405020304" pitchFamily="18" charset="0"/>
              </a:rPr>
              <a:t>IDW QS</a:t>
            </a:r>
          </a:p>
          <a:p>
            <a:pPr algn="just">
              <a:spcBef>
                <a:spcPts val="600"/>
              </a:spcBef>
              <a:spcAft>
                <a:spcPts val="0"/>
              </a:spcAft>
            </a:pPr>
            <a:r>
              <a:rPr lang="de-DE" sz="1400"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verstreut</a:t>
            </a:r>
            <a:r>
              <a:rPr lang="de-DE" sz="1400" b="0"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sz="1400"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geregelten</a:t>
            </a:r>
            <a:r>
              <a:rPr lang="de-DE" sz="1400" b="0"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sz="1400" b="0" dirty="0">
                <a:latin typeface="Century Gothic" panose="020B0502020202020204" pitchFamily="34" charset="0"/>
                <a:ea typeface="Times New Roman" panose="02020603050405020304" pitchFamily="18" charset="0"/>
                <a:cs typeface="Times New Roman" panose="02020603050405020304" pitchFamily="18" charset="0"/>
              </a:rPr>
              <a:t>Pflichten und Verantwortlichkeiten themenbezogen zu den einzelnen Bereichen </a:t>
            </a:r>
            <a:r>
              <a:rPr lang="de-DE" sz="1400"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zusammengefasst</a:t>
            </a:r>
            <a:r>
              <a:rPr lang="de-DE" sz="1400" b="0" dirty="0">
                <a:latin typeface="Century Gothic" panose="020B0502020202020204" pitchFamily="34"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49322700"/>
      </p:ext>
    </p:extLst>
  </p:cSld>
  <p:clrMapOvr>
    <a:masterClrMapping/>
  </p:clrMapOvr>
  <p:transition spd="slow"/>
</p:sld>
</file>

<file path=ppt/slides/slide2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1080000"/>
            <a:ext cx="1049646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6.6.5 IDW PS KMU 3 „Auftragsannahme bei einer und vorbereitende Tätigkeiten für eine Abschlussprüfung“</a:t>
            </a:r>
            <a:br>
              <a:rPr lang="de-DE" altLang="de-DE" dirty="0">
                <a:solidFill>
                  <a:srgbClr val="00B0F0"/>
                </a:solidFill>
                <a:latin typeface="Century Gothic" panose="020B0502020202020204" pitchFamily="34" charset="0"/>
              </a:rPr>
            </a:br>
            <a:r>
              <a:rPr lang="de-DE" altLang="de-DE" dirty="0">
                <a:solidFill>
                  <a:srgbClr val="00B0F0"/>
                </a:solidFill>
                <a:latin typeface="Century Gothic" panose="020B0502020202020204" pitchFamily="34" charset="0"/>
              </a:rPr>
              <a:t>– Gliederung </a:t>
            </a:r>
          </a:p>
        </p:txBody>
      </p:sp>
      <p:graphicFrame>
        <p:nvGraphicFramePr>
          <p:cNvPr id="9" name="Tabelle 8">
            <a:extLst>
              <a:ext uri="{FF2B5EF4-FFF2-40B4-BE49-F238E27FC236}">
                <a16:creationId xmlns:a16="http://schemas.microsoft.com/office/drawing/2014/main" id="{2108D444-8F69-482C-ACAB-8350CC3C9EA4}"/>
              </a:ext>
            </a:extLst>
          </p:cNvPr>
          <p:cNvGraphicFramePr>
            <a:graphicFrameLocks noGrp="1"/>
          </p:cNvGraphicFramePr>
          <p:nvPr>
            <p:extLst>
              <p:ext uri="{D42A27DB-BD31-4B8C-83A1-F6EECF244321}">
                <p14:modId xmlns:p14="http://schemas.microsoft.com/office/powerpoint/2010/main" val="2525232222"/>
              </p:ext>
            </p:extLst>
          </p:nvPr>
        </p:nvGraphicFramePr>
        <p:xfrm>
          <a:off x="2999656" y="1607314"/>
          <a:ext cx="7382593" cy="2973814"/>
        </p:xfrm>
        <a:graphic>
          <a:graphicData uri="http://schemas.openxmlformats.org/drawingml/2006/table">
            <a:tbl>
              <a:tblPr firstRow="1" bandRow="1">
                <a:tableStyleId>{5C22544A-7EE6-4342-B048-85BDC9FD1C3A}</a:tableStyleId>
              </a:tblPr>
              <a:tblGrid>
                <a:gridCol w="580601">
                  <a:extLst>
                    <a:ext uri="{9D8B030D-6E8A-4147-A177-3AD203B41FA5}">
                      <a16:colId xmlns:a16="http://schemas.microsoft.com/office/drawing/2014/main" val="1176171396"/>
                    </a:ext>
                  </a:extLst>
                </a:gridCol>
                <a:gridCol w="6801992">
                  <a:extLst>
                    <a:ext uri="{9D8B030D-6E8A-4147-A177-3AD203B41FA5}">
                      <a16:colId xmlns:a16="http://schemas.microsoft.com/office/drawing/2014/main" val="845907747"/>
                    </a:ext>
                  </a:extLst>
                </a:gridCol>
              </a:tblGrid>
              <a:tr h="473723">
                <a:tc gridSpan="2">
                  <a:txBody>
                    <a:bodyPr/>
                    <a:lstStyle/>
                    <a:p>
                      <a:pPr algn="ctr"/>
                      <a:r>
                        <a:rPr lang="de-DE" sz="1400" dirty="0">
                          <a:latin typeface="Century Gothic" panose="020B0502020202020204" pitchFamily="34" charset="0"/>
                        </a:rPr>
                        <a:t>Inhaltsübersicht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a:p>
                  </a:txBody>
                  <a:tcPr/>
                </a:tc>
                <a:extLst>
                  <a:ext uri="{0D108BD9-81ED-4DB2-BD59-A6C34878D82A}">
                    <a16:rowId xmlns:a16="http://schemas.microsoft.com/office/drawing/2014/main" val="1209370254"/>
                  </a:ext>
                </a:extLst>
              </a:tr>
              <a:tr h="496127">
                <a:tc>
                  <a:txBody>
                    <a:bodyPr/>
                    <a:lstStyle/>
                    <a:p>
                      <a:pPr algn="ctr"/>
                      <a:r>
                        <a:rPr lang="de-DE" sz="1400" b="1" dirty="0">
                          <a:solidFill>
                            <a:srgbClr val="FF0000"/>
                          </a:solidFill>
                          <a:latin typeface="Century Gothic" panose="020B0502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Vorbemerkungen für die Abschlussprüfung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8246450"/>
                  </a:ext>
                </a:extLst>
              </a:tr>
              <a:tr h="500991">
                <a:tc>
                  <a:txBody>
                    <a:bodyPr/>
                    <a:lstStyle/>
                    <a:p>
                      <a:pPr algn="ctr"/>
                      <a:r>
                        <a:rPr lang="de-DE" sz="1400" b="1" dirty="0">
                          <a:solidFill>
                            <a:srgbClr val="FF0000"/>
                          </a:solidFill>
                          <a:latin typeface="Century Gothic" panose="020B0502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Auftragsbedingungen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500991">
                <a:tc>
                  <a:txBody>
                    <a:bodyPr/>
                    <a:lstStyle/>
                    <a:p>
                      <a:pPr algn="ctr"/>
                      <a:r>
                        <a:rPr lang="de-DE" sz="1400" b="1" dirty="0">
                          <a:solidFill>
                            <a:srgbClr val="FF0000"/>
                          </a:solidFill>
                          <a:latin typeface="Century Gothic" panose="020B0502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Prüfungsplanung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6263830"/>
                  </a:ext>
                </a:extLst>
              </a:tr>
              <a:tr h="500991">
                <a:tc>
                  <a:txBody>
                    <a:bodyPr/>
                    <a:lstStyle/>
                    <a:p>
                      <a:pPr algn="ctr"/>
                      <a:r>
                        <a:rPr lang="de-DE" sz="1400" b="1" dirty="0">
                          <a:solidFill>
                            <a:srgbClr val="FF0000"/>
                          </a:solidFill>
                          <a:latin typeface="Century Gothic" panose="020B0502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Festlegung der Wesentlichkeit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165627"/>
                  </a:ext>
                </a:extLst>
              </a:tr>
              <a:tr h="500991">
                <a:tc>
                  <a:txBody>
                    <a:bodyPr/>
                    <a:lstStyle/>
                    <a:p>
                      <a:pPr algn="ctr"/>
                      <a:r>
                        <a:rPr lang="de-DE" sz="1400" b="1" dirty="0">
                          <a:solidFill>
                            <a:srgbClr val="FF0000"/>
                          </a:solidFill>
                          <a:latin typeface="Century Gothic" panose="020B0502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Kommunikation mit den für die Überwachung Verantwortlichen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60523791"/>
                  </a:ext>
                </a:extLst>
              </a:tr>
            </a:tbl>
          </a:graphicData>
        </a:graphic>
      </p:graphicFrame>
      <p:sp>
        <p:nvSpPr>
          <p:cNvPr id="10" name="Rechteck 1">
            <a:extLst>
              <a:ext uri="{FF2B5EF4-FFF2-40B4-BE49-F238E27FC236}">
                <a16:creationId xmlns:a16="http://schemas.microsoft.com/office/drawing/2014/main" id="{9B3AD5AF-FBB3-44AB-A55A-2337C066F017}"/>
              </a:ext>
            </a:extLst>
          </p:cNvPr>
          <p:cNvSpPr>
            <a:spLocks noChangeArrowheads="1"/>
          </p:cNvSpPr>
          <p:nvPr/>
        </p:nvSpPr>
        <p:spPr bwMode="auto">
          <a:xfrm>
            <a:off x="1054800" y="4694947"/>
            <a:ext cx="50590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6.6.6 IDW PS KMU 3: Hauptunterschiede zu den ISAs</a:t>
            </a:r>
          </a:p>
        </p:txBody>
      </p:sp>
      <p:sp>
        <p:nvSpPr>
          <p:cNvPr id="2" name="Rechteck 1">
            <a:extLst>
              <a:ext uri="{FF2B5EF4-FFF2-40B4-BE49-F238E27FC236}">
                <a16:creationId xmlns:a16="http://schemas.microsoft.com/office/drawing/2014/main" id="{E0E445E5-A473-4CF7-9B58-EEDE02654135}"/>
              </a:ext>
            </a:extLst>
          </p:cNvPr>
          <p:cNvSpPr/>
          <p:nvPr/>
        </p:nvSpPr>
        <p:spPr>
          <a:xfrm>
            <a:off x="1055440" y="4996333"/>
            <a:ext cx="10801200" cy="1384995"/>
          </a:xfrm>
          <a:prstGeom prst="rect">
            <a:avLst/>
          </a:prstGeom>
        </p:spPr>
        <p:txBody>
          <a:bodyPr wrap="square" lIns="0" tIns="0" rIns="0" bIns="0">
            <a:spAutoFit/>
          </a:bodyPr>
          <a:lstStyle/>
          <a:p>
            <a:pPr algn="just">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Im Sinne der Übersichtlichkeit wurden in dem Standard die wesentlichen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Bereiche der Auftragsannahme und -vorbereitung</a:t>
            </a:r>
            <a:r>
              <a:rPr lang="de-DE" b="0"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b="0" dirty="0">
                <a:latin typeface="Century Gothic" panose="020B0502020202020204" pitchFamily="34" charset="0"/>
                <a:ea typeface="Times New Roman" panose="02020603050405020304" pitchFamily="18" charset="0"/>
                <a:cs typeface="Times New Roman" panose="02020603050405020304" pitchFamily="18" charset="0"/>
              </a:rPr>
              <a:t>in einem Standard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zusammengefasst</a:t>
            </a:r>
            <a:r>
              <a:rPr lang="de-DE" b="0" dirty="0">
                <a:latin typeface="Century Gothic" panose="020B0502020202020204" pitchFamily="34" charset="0"/>
                <a:ea typeface="Times New Roman" panose="02020603050405020304" pitchFamily="18" charset="0"/>
                <a:cs typeface="Times New Roman" panose="02020603050405020304" pitchFamily="18" charset="0"/>
              </a:rPr>
              <a:t>, wobei </a:t>
            </a:r>
          </a:p>
          <a:p>
            <a:pPr lvl="0" indent="-252000" algn="just">
              <a:spcBef>
                <a:spcPts val="300"/>
              </a:spcBef>
              <a:spcAft>
                <a:spcPts val="300"/>
              </a:spcAft>
              <a:buClr>
                <a:srgbClr val="000000"/>
              </a:buClr>
              <a:buFont typeface="Symbol" panose="05050102010706020507" pitchFamily="18" charset="2"/>
              <a:buChar char=""/>
              <a:tabLst>
                <a:tab pos="228600" algn="l"/>
                <a:tab pos="26670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die einschlägigen Anforderungen entsprechend den Aktivitäten neu geordnet und </a:t>
            </a:r>
          </a:p>
          <a:p>
            <a:pPr lvl="0" indent="-252000" algn="just">
              <a:spcBef>
                <a:spcPts val="300"/>
              </a:spcBef>
              <a:spcAft>
                <a:spcPts val="300"/>
              </a:spcAft>
              <a:buClr>
                <a:srgbClr val="000000"/>
              </a:buClr>
              <a:buFont typeface="Symbol" panose="05050102010706020507" pitchFamily="18" charset="2"/>
              <a:buChar char=""/>
              <a:tabLst>
                <a:tab pos="228600" algn="l"/>
                <a:tab pos="26670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nicht anwendbare Anforderungen weggelassen </a:t>
            </a:r>
          </a:p>
          <a:p>
            <a:pPr algn="just">
              <a:spcBef>
                <a:spcPts val="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wurden. </a:t>
            </a:r>
          </a:p>
        </p:txBody>
      </p:sp>
    </p:spTree>
    <p:extLst>
      <p:ext uri="{BB962C8B-B14F-4D97-AF65-F5344CB8AC3E}">
        <p14:creationId xmlns:p14="http://schemas.microsoft.com/office/powerpoint/2010/main" val="3674404878"/>
      </p:ext>
    </p:extLst>
  </p:cSld>
  <p:clrMapOvr>
    <a:masterClrMapping/>
  </p:clrMapOvr>
  <p:transition spd="slow"/>
</p:sld>
</file>

<file path=ppt/slides/slide2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839788" y="600943"/>
            <a:ext cx="735169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6.6.7 IDW PS KMU 4 „Risikoidentifizierung und -beurteilung“ – Gliederung </a:t>
            </a:r>
          </a:p>
        </p:txBody>
      </p:sp>
      <p:graphicFrame>
        <p:nvGraphicFramePr>
          <p:cNvPr id="11" name="Tabelle 10">
            <a:extLst>
              <a:ext uri="{FF2B5EF4-FFF2-40B4-BE49-F238E27FC236}">
                <a16:creationId xmlns:a16="http://schemas.microsoft.com/office/drawing/2014/main" id="{13F5729E-FE8D-4353-8DB7-E6ECD388EEE0}"/>
              </a:ext>
            </a:extLst>
          </p:cNvPr>
          <p:cNvGraphicFramePr>
            <a:graphicFrameLocks noGrp="1"/>
          </p:cNvGraphicFramePr>
          <p:nvPr>
            <p:extLst/>
          </p:nvPr>
        </p:nvGraphicFramePr>
        <p:xfrm>
          <a:off x="1343024" y="967768"/>
          <a:ext cx="10009188" cy="5291727"/>
        </p:xfrm>
        <a:graphic>
          <a:graphicData uri="http://schemas.openxmlformats.org/drawingml/2006/table">
            <a:tbl>
              <a:tblPr firstRow="1" bandRow="1">
                <a:tableStyleId>{5C22544A-7EE6-4342-B048-85BDC9FD1C3A}</a:tableStyleId>
              </a:tblPr>
              <a:tblGrid>
                <a:gridCol w="619914">
                  <a:extLst>
                    <a:ext uri="{9D8B030D-6E8A-4147-A177-3AD203B41FA5}">
                      <a16:colId xmlns:a16="http://schemas.microsoft.com/office/drawing/2014/main" val="1176171396"/>
                    </a:ext>
                  </a:extLst>
                </a:gridCol>
                <a:gridCol w="9389274">
                  <a:extLst>
                    <a:ext uri="{9D8B030D-6E8A-4147-A177-3AD203B41FA5}">
                      <a16:colId xmlns:a16="http://schemas.microsoft.com/office/drawing/2014/main" val="845907747"/>
                    </a:ext>
                  </a:extLst>
                </a:gridCol>
              </a:tblGrid>
              <a:tr h="369192">
                <a:tc gridSpan="2">
                  <a:txBody>
                    <a:bodyPr/>
                    <a:lstStyle/>
                    <a:p>
                      <a:pPr algn="ctr"/>
                      <a:r>
                        <a:rPr lang="de-DE" sz="1400" dirty="0">
                          <a:latin typeface="Century Gothic" panose="020B0502020202020204" pitchFamily="34" charset="0"/>
                        </a:rPr>
                        <a:t>Inhaltsübersicht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a:p>
                  </a:txBody>
                  <a:tcPr/>
                </a:tc>
                <a:extLst>
                  <a:ext uri="{0D108BD9-81ED-4DB2-BD59-A6C34878D82A}">
                    <a16:rowId xmlns:a16="http://schemas.microsoft.com/office/drawing/2014/main" val="1209370254"/>
                  </a:ext>
                </a:extLst>
              </a:tr>
              <a:tr h="360000">
                <a:tc>
                  <a:txBody>
                    <a:bodyPr/>
                    <a:lstStyle/>
                    <a:p>
                      <a:pPr algn="ctr"/>
                      <a:r>
                        <a:rPr lang="de-DE" sz="1400" b="1" dirty="0">
                          <a:solidFill>
                            <a:srgbClr val="FF0000"/>
                          </a:solidFill>
                          <a:latin typeface="Century Gothic" panose="020B0502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Grundsätze zur Risikobeurteilung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8246450"/>
                  </a:ext>
                </a:extLst>
              </a:tr>
              <a:tr h="360000">
                <a:tc>
                  <a:txBody>
                    <a:bodyPr/>
                    <a:lstStyle/>
                    <a:p>
                      <a:pPr algn="ctr"/>
                      <a:r>
                        <a:rPr lang="de-DE" sz="1400" b="1" dirty="0">
                          <a:solidFill>
                            <a:srgbClr val="FF0000"/>
                          </a:solidFill>
                          <a:latin typeface="Century Gothic" panose="020B0502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Diskussion im Prüfungsteam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552766">
                <a:tc>
                  <a:txBody>
                    <a:bodyPr/>
                    <a:lstStyle/>
                    <a:p>
                      <a:pPr algn="ctr"/>
                      <a:r>
                        <a:rPr lang="de-DE" sz="1400" b="1" dirty="0">
                          <a:solidFill>
                            <a:srgbClr val="FF0000"/>
                          </a:solidFill>
                          <a:latin typeface="Century Gothic" panose="020B0502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Erlangung eines </a:t>
                      </a:r>
                      <a:r>
                        <a:rPr lang="de-DE" sz="1400" b="1" dirty="0">
                          <a:solidFill>
                            <a:schemeClr val="tx1"/>
                          </a:solidFill>
                          <a:latin typeface="Century Gothic" panose="020B0502020202020204" pitchFamily="34" charset="0"/>
                        </a:rPr>
                        <a:t>Verständnisses von der Einheit </a:t>
                      </a:r>
                      <a:r>
                        <a:rPr lang="de-DE" sz="1400" b="0" dirty="0">
                          <a:solidFill>
                            <a:schemeClr val="tx1"/>
                          </a:solidFill>
                          <a:latin typeface="Century Gothic" panose="020B0502020202020204" pitchFamily="34" charset="0"/>
                        </a:rPr>
                        <a:t>und ihrem Umfeld und den angewandten Rechnungslegungsvorschriften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6263830"/>
                  </a:ext>
                </a:extLst>
              </a:tr>
              <a:tr h="360000">
                <a:tc>
                  <a:txBody>
                    <a:bodyPr/>
                    <a:lstStyle/>
                    <a:p>
                      <a:pPr algn="ctr"/>
                      <a:r>
                        <a:rPr lang="de-DE" sz="1400" b="1" dirty="0">
                          <a:solidFill>
                            <a:srgbClr val="FF0000"/>
                          </a:solidFill>
                          <a:latin typeface="Century Gothic" panose="020B0502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Verständnis vom </a:t>
                      </a:r>
                      <a:r>
                        <a:rPr lang="de-DE" sz="1400" b="1" dirty="0">
                          <a:solidFill>
                            <a:schemeClr val="tx1"/>
                          </a:solidFill>
                          <a:latin typeface="Century Gothic" panose="020B0502020202020204" pitchFamily="34" charset="0"/>
                        </a:rPr>
                        <a:t>Kontrollumfeld</a:t>
                      </a:r>
                      <a:r>
                        <a:rPr lang="de-DE" sz="1400" b="0" dirty="0">
                          <a:solidFill>
                            <a:schemeClr val="tx1"/>
                          </a:solidFill>
                          <a:latin typeface="Century Gothic" panose="020B0502020202020204" pitchFamily="34" charset="0"/>
                        </a:rPr>
                        <a:t>, Risikobeurteilungsprozess und der Überwachung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165627"/>
                  </a:ext>
                </a:extLst>
              </a:tr>
              <a:tr h="360000">
                <a:tc>
                  <a:txBody>
                    <a:bodyPr/>
                    <a:lstStyle/>
                    <a:p>
                      <a:pPr algn="ctr"/>
                      <a:r>
                        <a:rPr lang="de-DE" sz="1400" b="1" dirty="0">
                          <a:solidFill>
                            <a:srgbClr val="FF0000"/>
                          </a:solidFill>
                          <a:latin typeface="Century Gothic" panose="020B0502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Verständnis vom </a:t>
                      </a:r>
                      <a:r>
                        <a:rPr lang="de-DE" sz="1400" b="1" dirty="0">
                          <a:solidFill>
                            <a:schemeClr val="tx1"/>
                          </a:solidFill>
                          <a:latin typeface="Century Gothic" panose="020B0502020202020204" pitchFamily="34" charset="0"/>
                        </a:rPr>
                        <a:t>Informationssystem</a:t>
                      </a:r>
                      <a:r>
                        <a:rPr lang="de-DE" sz="1400" b="0" dirty="0">
                          <a:solidFill>
                            <a:schemeClr val="tx1"/>
                          </a:solidFill>
                          <a:latin typeface="Century Gothic" panose="020B0502020202020204" pitchFamily="34" charset="0"/>
                        </a:rPr>
                        <a:t> und der </a:t>
                      </a:r>
                      <a:r>
                        <a:rPr lang="de-DE" sz="1400" b="1" dirty="0">
                          <a:solidFill>
                            <a:schemeClr val="tx1"/>
                          </a:solidFill>
                          <a:latin typeface="Century Gothic" panose="020B0502020202020204" pitchFamily="34" charset="0"/>
                        </a:rPr>
                        <a:t>Kommunikation der Einheit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60523791"/>
                  </a:ext>
                </a:extLst>
              </a:tr>
              <a:tr h="552766">
                <a:tc>
                  <a:txBody>
                    <a:bodyPr/>
                    <a:lstStyle/>
                    <a:p>
                      <a:pPr algn="ctr"/>
                      <a:r>
                        <a:rPr lang="de-DE" sz="1400" b="1" dirty="0">
                          <a:solidFill>
                            <a:srgbClr val="FF0000"/>
                          </a:solidFill>
                          <a:latin typeface="Century Gothic" panose="020B0502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Identifizierung und </a:t>
                      </a:r>
                      <a:r>
                        <a:rPr lang="de-DE" sz="1400" b="1" dirty="0">
                          <a:solidFill>
                            <a:schemeClr val="tx1"/>
                          </a:solidFill>
                          <a:latin typeface="Century Gothic" panose="020B0502020202020204" pitchFamily="34" charset="0"/>
                        </a:rPr>
                        <a:t>Beurteilung der Risiken </a:t>
                      </a:r>
                      <a:r>
                        <a:rPr lang="de-DE" sz="1400" b="0" dirty="0">
                          <a:solidFill>
                            <a:schemeClr val="tx1"/>
                          </a:solidFill>
                          <a:latin typeface="Century Gothic" panose="020B0502020202020204" pitchFamily="34" charset="0"/>
                        </a:rPr>
                        <a:t>wesentlicher falscher Darstellungen auf Abschlussebene und der inhärenten Risiken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320276"/>
                  </a:ext>
                </a:extLst>
              </a:tr>
              <a:tr h="360000">
                <a:tc>
                  <a:txBody>
                    <a:bodyPr/>
                    <a:lstStyle/>
                    <a:p>
                      <a:pPr algn="ctr"/>
                      <a:r>
                        <a:rPr lang="de-DE" sz="1400" b="1" dirty="0">
                          <a:solidFill>
                            <a:srgbClr val="FF0000"/>
                          </a:solidFill>
                          <a:latin typeface="Century Gothic" panose="020B0502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Identifizierung und Beurteilung der </a:t>
                      </a:r>
                      <a:r>
                        <a:rPr lang="de-DE" sz="1400" b="1" dirty="0">
                          <a:solidFill>
                            <a:schemeClr val="tx1"/>
                          </a:solidFill>
                          <a:latin typeface="Century Gothic" panose="020B0502020202020204" pitchFamily="34" charset="0"/>
                        </a:rPr>
                        <a:t>inhärenten Risiken </a:t>
                      </a:r>
                      <a:r>
                        <a:rPr lang="de-DE" sz="1400" b="0" dirty="0">
                          <a:solidFill>
                            <a:schemeClr val="tx1"/>
                          </a:solidFill>
                          <a:latin typeface="Century Gothic" panose="020B0502020202020204" pitchFamily="34" charset="0"/>
                        </a:rPr>
                        <a:t>für </a:t>
                      </a:r>
                      <a:r>
                        <a:rPr lang="de-DE" sz="1400" b="1" dirty="0">
                          <a:solidFill>
                            <a:schemeClr val="tx1"/>
                          </a:solidFill>
                          <a:latin typeface="Century Gothic" panose="020B0502020202020204" pitchFamily="34" charset="0"/>
                        </a:rPr>
                        <a:t>bestimmte Bereiche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209703"/>
                  </a:ext>
                </a:extLst>
              </a:tr>
              <a:tr h="360000">
                <a:tc>
                  <a:txBody>
                    <a:bodyPr/>
                    <a:lstStyle/>
                    <a:p>
                      <a:pPr algn="ctr"/>
                      <a:r>
                        <a:rPr lang="de-DE" sz="1400" b="1" dirty="0">
                          <a:solidFill>
                            <a:srgbClr val="FF0000"/>
                          </a:solidFill>
                          <a:latin typeface="Century Gothic" panose="020B0502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dirty="0">
                          <a:solidFill>
                            <a:schemeClr val="tx1"/>
                          </a:solidFill>
                          <a:latin typeface="Century Gothic" panose="020B0502020202020204" pitchFamily="34" charset="0"/>
                        </a:rPr>
                        <a:t>Beurteilung</a:t>
                      </a:r>
                      <a:r>
                        <a:rPr lang="de-DE" sz="1400" b="0" dirty="0">
                          <a:solidFill>
                            <a:schemeClr val="tx1"/>
                          </a:solidFill>
                          <a:latin typeface="Century Gothic" panose="020B0502020202020204" pitchFamily="34" charset="0"/>
                        </a:rPr>
                        <a:t> von bedeutsamen </a:t>
                      </a:r>
                      <a:r>
                        <a:rPr lang="de-DE" sz="1400" b="1" dirty="0">
                          <a:solidFill>
                            <a:schemeClr val="tx1"/>
                          </a:solidFill>
                          <a:latin typeface="Century Gothic" panose="020B0502020202020204" pitchFamily="34" charset="0"/>
                        </a:rPr>
                        <a:t>Risiken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3541484"/>
                  </a:ext>
                </a:extLst>
              </a:tr>
              <a:tr h="360000">
                <a:tc>
                  <a:txBody>
                    <a:bodyPr/>
                    <a:lstStyle/>
                    <a:p>
                      <a:pPr algn="ctr"/>
                      <a:r>
                        <a:rPr lang="de-DE" sz="1400" b="1" dirty="0">
                          <a:solidFill>
                            <a:srgbClr val="FF0000"/>
                          </a:solidFill>
                          <a:latin typeface="Century Gothic" panose="020B0502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Verständnis von der </a:t>
                      </a:r>
                      <a:r>
                        <a:rPr lang="de-DE" sz="1400" b="1" dirty="0">
                          <a:solidFill>
                            <a:schemeClr val="tx1"/>
                          </a:solidFill>
                          <a:latin typeface="Century Gothic" panose="020B0502020202020204" pitchFamily="34" charset="0"/>
                        </a:rPr>
                        <a:t>Komponente Kontrollaktivitäten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45074916"/>
                  </a:ext>
                </a:extLst>
              </a:tr>
              <a:tr h="360000">
                <a:tc>
                  <a:txBody>
                    <a:bodyPr/>
                    <a:lstStyle/>
                    <a:p>
                      <a:pPr algn="ctr"/>
                      <a:r>
                        <a:rPr lang="de-DE" sz="1400" b="1" dirty="0">
                          <a:solidFill>
                            <a:srgbClr val="FF0000"/>
                          </a:solidFill>
                          <a:latin typeface="Century Gothic" panose="020B050202020202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dirty="0">
                          <a:solidFill>
                            <a:schemeClr val="tx1"/>
                          </a:solidFill>
                          <a:latin typeface="Century Gothic" panose="020B0502020202020204" pitchFamily="34" charset="0"/>
                        </a:rPr>
                        <a:t>Beurteilung</a:t>
                      </a:r>
                      <a:r>
                        <a:rPr lang="de-DE" sz="1400" b="0" dirty="0">
                          <a:solidFill>
                            <a:schemeClr val="tx1"/>
                          </a:solidFill>
                          <a:latin typeface="Century Gothic" panose="020B0502020202020204" pitchFamily="34" charset="0"/>
                        </a:rPr>
                        <a:t> </a:t>
                      </a:r>
                      <a:r>
                        <a:rPr lang="de-DE" sz="1400" b="1" dirty="0">
                          <a:solidFill>
                            <a:schemeClr val="tx1"/>
                          </a:solidFill>
                          <a:latin typeface="Century Gothic" panose="020B0502020202020204" pitchFamily="34" charset="0"/>
                        </a:rPr>
                        <a:t>der</a:t>
                      </a:r>
                      <a:r>
                        <a:rPr lang="de-DE" sz="1400" b="0" dirty="0">
                          <a:solidFill>
                            <a:schemeClr val="tx1"/>
                          </a:solidFill>
                          <a:latin typeface="Century Gothic" panose="020B0502020202020204" pitchFamily="34" charset="0"/>
                        </a:rPr>
                        <a:t> </a:t>
                      </a:r>
                      <a:r>
                        <a:rPr lang="de-DE" sz="1400" b="1" dirty="0">
                          <a:solidFill>
                            <a:schemeClr val="tx1"/>
                          </a:solidFill>
                          <a:latin typeface="Century Gothic" panose="020B0502020202020204" pitchFamily="34" charset="0"/>
                        </a:rPr>
                        <a:t>Kontrollrisiken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1736264"/>
                  </a:ext>
                </a:extLst>
              </a:tr>
              <a:tr h="577003">
                <a:tc>
                  <a:txBody>
                    <a:bodyPr/>
                    <a:lstStyle/>
                    <a:p>
                      <a:pPr algn="ctr"/>
                      <a:r>
                        <a:rPr lang="de-DE" sz="1400" b="1" dirty="0">
                          <a:solidFill>
                            <a:srgbClr val="FF0000"/>
                          </a:solidFill>
                          <a:latin typeface="Century Gothic" panose="020B0502020202020204" pitchFamily="34" charset="0"/>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Weitere Anforderungen im Zusammenhang mit der Identifizierung und Beurteilung der </a:t>
                      </a:r>
                      <a:r>
                        <a:rPr lang="de-DE" sz="1400" b="1" dirty="0">
                          <a:solidFill>
                            <a:schemeClr val="tx1"/>
                          </a:solidFill>
                          <a:latin typeface="Century Gothic" panose="020B0502020202020204" pitchFamily="34" charset="0"/>
                        </a:rPr>
                        <a:t>Risiken wesentlicher falscher Darstellungen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73139552"/>
                  </a:ext>
                </a:extLst>
              </a:tr>
              <a:tr h="360000">
                <a:tc>
                  <a:txBody>
                    <a:bodyPr/>
                    <a:lstStyle/>
                    <a:p>
                      <a:pPr algn="ctr"/>
                      <a:r>
                        <a:rPr lang="de-DE" sz="1400" b="1" dirty="0">
                          <a:solidFill>
                            <a:srgbClr val="FF0000"/>
                          </a:solidFill>
                          <a:latin typeface="Century Gothic" panose="020B0502020202020204" pitchFamily="34" charset="0"/>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400" b="0" dirty="0">
                          <a:solidFill>
                            <a:schemeClr val="tx1"/>
                          </a:solidFill>
                          <a:latin typeface="Century Gothic" panose="020B0502020202020204" pitchFamily="34" charset="0"/>
                        </a:rPr>
                        <a:t>Dokumentation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8101326"/>
                  </a:ext>
                </a:extLst>
              </a:tr>
            </a:tbl>
          </a:graphicData>
        </a:graphic>
      </p:graphicFrame>
    </p:spTree>
    <p:extLst>
      <p:ext uri="{BB962C8B-B14F-4D97-AF65-F5344CB8AC3E}">
        <p14:creationId xmlns:p14="http://schemas.microsoft.com/office/powerpoint/2010/main" val="3622427675"/>
      </p:ext>
    </p:extLst>
  </p:cSld>
  <p:clrMapOvr>
    <a:masterClrMapping/>
  </p:clrMapOvr>
  <p:transition spd="slow"/>
</p:sld>
</file>

<file path=ppt/slides/slide2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20" name="Rechteck 1">
            <a:extLst>
              <a:ext uri="{FF2B5EF4-FFF2-40B4-BE49-F238E27FC236}">
                <a16:creationId xmlns:a16="http://schemas.microsoft.com/office/drawing/2014/main" id="{FE1DAE56-591B-43A5-AB13-596837096315}"/>
              </a:ext>
            </a:extLst>
          </p:cNvPr>
          <p:cNvSpPr>
            <a:spLocks noChangeArrowheads="1"/>
          </p:cNvSpPr>
          <p:nvPr/>
        </p:nvSpPr>
        <p:spPr bwMode="auto">
          <a:xfrm>
            <a:off x="1054800" y="1080000"/>
            <a:ext cx="505907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6.6.8 IDW PS KMU 4: Hauptunterschiede zu den ISAs</a:t>
            </a:r>
          </a:p>
        </p:txBody>
      </p:sp>
      <p:sp>
        <p:nvSpPr>
          <p:cNvPr id="2" name="Rechteck 1">
            <a:extLst>
              <a:ext uri="{FF2B5EF4-FFF2-40B4-BE49-F238E27FC236}">
                <a16:creationId xmlns:a16="http://schemas.microsoft.com/office/drawing/2014/main" id="{29357ACF-E219-4465-B5A4-A081B5B45F5B}"/>
              </a:ext>
            </a:extLst>
          </p:cNvPr>
          <p:cNvSpPr/>
          <p:nvPr/>
        </p:nvSpPr>
        <p:spPr>
          <a:xfrm>
            <a:off x="1055440" y="1418400"/>
            <a:ext cx="10801200" cy="4647426"/>
          </a:xfrm>
          <a:prstGeom prst="rect">
            <a:avLst/>
          </a:prstGeom>
        </p:spPr>
        <p:txBody>
          <a:bodyPr wrap="square" lIns="0" tIns="0" rIns="0" bIns="0">
            <a:spAutoFit/>
          </a:bodyPr>
          <a:lstStyle/>
          <a:p>
            <a:pPr algn="just">
              <a:spcBef>
                <a:spcPts val="600"/>
              </a:spcBef>
              <a:spcAft>
                <a:spcPts val="0"/>
              </a:spcAft>
            </a:pPr>
            <a:r>
              <a:rPr lang="de-DE"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Reduzierter Dokumentationsaufwand zur Risikoaufnahme</a:t>
            </a:r>
            <a:endParaRPr lang="de-DE" dirty="0">
              <a:latin typeface="Century Gothic" panose="020B0502020202020204" pitchFamily="34" charset="0"/>
              <a:ea typeface="Times New Roman" panose="02020603050405020304" pitchFamily="18" charset="0"/>
              <a:cs typeface="Times New Roman" panose="02020603050405020304" pitchFamily="18" charset="0"/>
            </a:endParaRPr>
          </a:p>
          <a:p>
            <a:pPr algn="just">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Bei IDW EPS KMU 4 wurde die Identifizierung und Bewertung von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Risiken wesentlicher falscher Angaben auf Abschlussebene und inhärenter Risiken kombiniert</a:t>
            </a:r>
            <a:r>
              <a:rPr lang="de-DE" b="0" dirty="0">
                <a:latin typeface="Century Gothic" panose="020B0502020202020204" pitchFamily="34" charset="0"/>
                <a:ea typeface="Times New Roman" panose="02020603050405020304" pitchFamily="18" charset="0"/>
                <a:cs typeface="Times New Roman" panose="02020603050405020304" pitchFamily="18" charset="0"/>
              </a:rPr>
              <a:t>. Dadurch soll der Arbeits- und Dokumentationsaufwand reduziert werden. </a:t>
            </a:r>
          </a:p>
          <a:p>
            <a:pPr algn="just">
              <a:spcBef>
                <a:spcPts val="600"/>
              </a:spcBef>
              <a:spcAft>
                <a:spcPts val="0"/>
              </a:spcAft>
            </a:pPr>
            <a:endParaRPr lang="de-DE" b="0" dirty="0">
              <a:latin typeface="Century Gothic" panose="020B0502020202020204" pitchFamily="34" charset="0"/>
              <a:ea typeface="Times New Roman" panose="02020603050405020304" pitchFamily="18" charset="0"/>
              <a:cs typeface="Times New Roman" panose="02020603050405020304" pitchFamily="18" charset="0"/>
            </a:endParaRPr>
          </a:p>
          <a:p>
            <a:pPr algn="just">
              <a:spcBef>
                <a:spcPts val="600"/>
              </a:spcBef>
              <a:spcAft>
                <a:spcPts val="0"/>
              </a:spcAft>
            </a:pPr>
            <a:r>
              <a:rPr lang="de-DE" dirty="0">
                <a:latin typeface="Century Gothic" panose="020B0502020202020204" pitchFamily="34" charset="0"/>
                <a:ea typeface="Times New Roman" panose="02020603050405020304" pitchFamily="18" charset="0"/>
                <a:cs typeface="Times New Roman" panose="02020603050405020304" pitchFamily="18" charset="0"/>
              </a:rPr>
              <a:t>Interne Kontrollen – nur würdigen, nicht beurteilen</a:t>
            </a:r>
          </a:p>
          <a:p>
            <a:pPr algn="just">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Zudem erfordert der Standard lediglich eine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Würdigung von internen Kontrollen</a:t>
            </a:r>
            <a:r>
              <a:rPr lang="de-DE" b="0" dirty="0">
                <a:latin typeface="Century Gothic" panose="020B0502020202020204" pitchFamily="34" charset="0"/>
                <a:ea typeface="Times New Roman" panose="02020603050405020304" pitchFamily="18" charset="0"/>
                <a:cs typeface="Times New Roman" panose="02020603050405020304" pitchFamily="18" charset="0"/>
              </a:rPr>
              <a:t>, während bei der Vollprüfung auch eine Beurteilung/Bewertung notwendig ist. </a:t>
            </a:r>
          </a:p>
          <a:p>
            <a:pPr algn="just">
              <a:spcBef>
                <a:spcPts val="600"/>
              </a:spcBef>
              <a:spcAft>
                <a:spcPts val="0"/>
              </a:spcAft>
            </a:pPr>
            <a:endParaRPr lang="de-DE" b="0" dirty="0">
              <a:latin typeface="Century Gothic" panose="020B0502020202020204" pitchFamily="34" charset="0"/>
              <a:ea typeface="Times New Roman" panose="02020603050405020304" pitchFamily="18" charset="0"/>
              <a:cs typeface="Times New Roman" panose="02020603050405020304" pitchFamily="18" charset="0"/>
            </a:endParaRPr>
          </a:p>
          <a:p>
            <a:pPr algn="just">
              <a:spcBef>
                <a:spcPts val="600"/>
              </a:spcBef>
              <a:spcAft>
                <a:spcPts val="0"/>
              </a:spcAft>
            </a:pPr>
            <a:r>
              <a:rPr lang="de-DE" dirty="0">
                <a:latin typeface="Century Gothic" panose="020B0502020202020204" pitchFamily="34" charset="0"/>
                <a:ea typeface="Times New Roman" panose="02020603050405020304" pitchFamily="18" charset="0"/>
                <a:cs typeface="Times New Roman" panose="02020603050405020304" pitchFamily="18" charset="0"/>
              </a:rPr>
              <a:t>Reduktion Arbeitsaufwand: Keine Bewertung der Kontrolle</a:t>
            </a:r>
          </a:p>
          <a:p>
            <a:pPr algn="just">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Bei den einfachen Einheiten wird die Bewertung der Kontrollen für nicht erforderlich angesehen. Generell wird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nicht die Identifizierung von Kontrollen (Kontrollaktivitäten) </a:t>
            </a:r>
            <a:r>
              <a:rPr lang="de-DE" b="0" dirty="0">
                <a:latin typeface="Century Gothic" panose="020B0502020202020204" pitchFamily="34" charset="0"/>
                <a:ea typeface="Times New Roman" panose="02020603050405020304" pitchFamily="18" charset="0"/>
                <a:cs typeface="Times New Roman" panose="02020603050405020304" pitchFamily="18" charset="0"/>
              </a:rPr>
              <a:t>gefordert. Begründet wird dies damit, dass die Prüfer bei solch kleinen Einheiten durchaus in der Lage sein werden, die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Risiken wesentlicher falscher Angaben</a:t>
            </a:r>
            <a:r>
              <a:rPr lang="de-DE" dirty="0">
                <a:latin typeface="Century Gothic" panose="020B0502020202020204" pitchFamily="34" charset="0"/>
                <a:ea typeface="Times New Roman" panose="02020603050405020304" pitchFamily="18" charset="0"/>
                <a:cs typeface="Times New Roman" panose="02020603050405020304" pitchFamily="18" charset="0"/>
              </a:rPr>
              <a:t> </a:t>
            </a:r>
            <a:r>
              <a:rPr lang="de-DE" b="0" dirty="0">
                <a:latin typeface="Century Gothic" panose="020B0502020202020204" pitchFamily="34" charset="0"/>
                <a:ea typeface="Times New Roman" panose="02020603050405020304" pitchFamily="18" charset="0"/>
                <a:cs typeface="Times New Roman" panose="02020603050405020304" pitchFamily="18" charset="0"/>
              </a:rPr>
              <a:t>auch vor der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Berücksichtigung von Kontrollen zu identifizieren</a:t>
            </a:r>
            <a:r>
              <a:rPr lang="de-DE" dirty="0">
                <a:latin typeface="Century Gothic" panose="020B0502020202020204" pitchFamily="34" charset="0"/>
                <a:ea typeface="Times New Roman" panose="02020603050405020304" pitchFamily="18" charset="0"/>
                <a:cs typeface="Times New Roman" panose="02020603050405020304" pitchFamily="18" charset="0"/>
              </a:rPr>
              <a:t> </a:t>
            </a:r>
            <a:r>
              <a:rPr lang="de-DE" b="0" dirty="0">
                <a:latin typeface="Century Gothic" panose="020B0502020202020204" pitchFamily="34" charset="0"/>
                <a:ea typeface="Times New Roman" panose="02020603050405020304" pitchFamily="18" charset="0"/>
                <a:cs typeface="Times New Roman" panose="02020603050405020304" pitchFamily="18" charset="0"/>
              </a:rPr>
              <a:t>und zu bewerten.</a:t>
            </a:r>
          </a:p>
          <a:p>
            <a:pPr algn="just">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Nur für den Fall, dass sich der Prüfer bei seiner Abschlussprüfung auf diese Kontrollen verlässt, muss er diese auch beurteilen.</a:t>
            </a:r>
          </a:p>
        </p:txBody>
      </p:sp>
    </p:spTree>
    <p:extLst>
      <p:ext uri="{BB962C8B-B14F-4D97-AF65-F5344CB8AC3E}">
        <p14:creationId xmlns:p14="http://schemas.microsoft.com/office/powerpoint/2010/main" val="2439623158"/>
      </p:ext>
    </p:extLst>
  </p:cSld>
  <p:clrMapOvr>
    <a:masterClrMapping/>
  </p:clrMapOvr>
  <p:transition spd="slow"/>
</p:sld>
</file>

<file path=ppt/slides/slide2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878523"/>
            <a:ext cx="674704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6.6.9 IDW PS KMU 5 „Reaktionen auf beurteilte Risiken“ – Gliederung </a:t>
            </a:r>
          </a:p>
        </p:txBody>
      </p:sp>
      <p:graphicFrame>
        <p:nvGraphicFramePr>
          <p:cNvPr id="8" name="Tabelle 7">
            <a:extLst>
              <a:ext uri="{FF2B5EF4-FFF2-40B4-BE49-F238E27FC236}">
                <a16:creationId xmlns:a16="http://schemas.microsoft.com/office/drawing/2014/main" id="{4A242AFE-F466-4A52-9F78-1D1EC207276B}"/>
              </a:ext>
            </a:extLst>
          </p:cNvPr>
          <p:cNvGraphicFramePr>
            <a:graphicFrameLocks noGrp="1"/>
          </p:cNvGraphicFramePr>
          <p:nvPr>
            <p:extLst>
              <p:ext uri="{D42A27DB-BD31-4B8C-83A1-F6EECF244321}">
                <p14:modId xmlns:p14="http://schemas.microsoft.com/office/powerpoint/2010/main" val="1044242165"/>
              </p:ext>
            </p:extLst>
          </p:nvPr>
        </p:nvGraphicFramePr>
        <p:xfrm>
          <a:off x="1775520" y="1219449"/>
          <a:ext cx="8606730" cy="3145655"/>
        </p:xfrm>
        <a:graphic>
          <a:graphicData uri="http://schemas.openxmlformats.org/drawingml/2006/table">
            <a:tbl>
              <a:tblPr firstRow="1" bandRow="1">
                <a:tableStyleId>{5C22544A-7EE6-4342-B048-85BDC9FD1C3A}</a:tableStyleId>
              </a:tblPr>
              <a:tblGrid>
                <a:gridCol w="533053">
                  <a:extLst>
                    <a:ext uri="{9D8B030D-6E8A-4147-A177-3AD203B41FA5}">
                      <a16:colId xmlns:a16="http://schemas.microsoft.com/office/drawing/2014/main" val="1176171396"/>
                    </a:ext>
                  </a:extLst>
                </a:gridCol>
                <a:gridCol w="8073677">
                  <a:extLst>
                    <a:ext uri="{9D8B030D-6E8A-4147-A177-3AD203B41FA5}">
                      <a16:colId xmlns:a16="http://schemas.microsoft.com/office/drawing/2014/main" val="845907747"/>
                    </a:ext>
                  </a:extLst>
                </a:gridCol>
              </a:tblGrid>
              <a:tr h="291399">
                <a:tc gridSpan="2">
                  <a:txBody>
                    <a:bodyPr/>
                    <a:lstStyle/>
                    <a:p>
                      <a:pPr algn="ctr"/>
                      <a:r>
                        <a:rPr lang="de-DE" sz="1200" dirty="0">
                          <a:latin typeface="Century Gothic" panose="020B0502020202020204" pitchFamily="34" charset="0"/>
                        </a:rPr>
                        <a:t>Inhaltsübersicht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a:p>
                  </a:txBody>
                  <a:tcPr/>
                </a:tc>
                <a:extLst>
                  <a:ext uri="{0D108BD9-81ED-4DB2-BD59-A6C34878D82A}">
                    <a16:rowId xmlns:a16="http://schemas.microsoft.com/office/drawing/2014/main" val="1209370254"/>
                  </a:ext>
                </a:extLst>
              </a:tr>
              <a:tr h="288032">
                <a:tc>
                  <a:txBody>
                    <a:bodyPr/>
                    <a:lstStyle/>
                    <a:p>
                      <a:pPr algn="ctr"/>
                      <a:r>
                        <a:rPr lang="de-DE" sz="1200" b="1" dirty="0">
                          <a:solidFill>
                            <a:srgbClr val="FF0000"/>
                          </a:solidFill>
                          <a:latin typeface="Century Gothic" panose="020B0502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a:solidFill>
                            <a:schemeClr val="tx1"/>
                          </a:solidFill>
                          <a:latin typeface="Century Gothic" panose="020B0502020202020204" pitchFamily="34" charset="0"/>
                        </a:rPr>
                        <a:t>Allgemeine </a:t>
                      </a:r>
                      <a:r>
                        <a:rPr lang="de-DE" sz="1200" b="1" dirty="0">
                          <a:solidFill>
                            <a:schemeClr val="tx1"/>
                          </a:solidFill>
                          <a:latin typeface="Century Gothic" panose="020B0502020202020204" pitchFamily="34" charset="0"/>
                        </a:rPr>
                        <a:t>Reaktionen</a:t>
                      </a:r>
                      <a:r>
                        <a:rPr lang="de-DE" sz="1200" b="0" dirty="0">
                          <a:solidFill>
                            <a:schemeClr val="tx1"/>
                          </a:solidFill>
                          <a:latin typeface="Century Gothic" panose="020B0502020202020204" pitchFamily="34" charset="0"/>
                        </a:rPr>
                        <a:t> </a:t>
                      </a:r>
                      <a:r>
                        <a:rPr lang="de-DE" sz="1200" b="1" dirty="0">
                          <a:solidFill>
                            <a:schemeClr val="tx1"/>
                          </a:solidFill>
                          <a:latin typeface="Century Gothic" panose="020B0502020202020204" pitchFamily="34" charset="0"/>
                        </a:rPr>
                        <a:t>auf</a:t>
                      </a:r>
                      <a:r>
                        <a:rPr lang="de-DE" sz="1200" b="0" dirty="0">
                          <a:solidFill>
                            <a:schemeClr val="tx1"/>
                          </a:solidFill>
                          <a:latin typeface="Century Gothic" panose="020B0502020202020204" pitchFamily="34" charset="0"/>
                        </a:rPr>
                        <a:t> relevante </a:t>
                      </a:r>
                      <a:r>
                        <a:rPr lang="de-DE" sz="1200" b="1" dirty="0">
                          <a:solidFill>
                            <a:schemeClr val="tx1"/>
                          </a:solidFill>
                          <a:latin typeface="Century Gothic" panose="020B0502020202020204" pitchFamily="34" charset="0"/>
                        </a:rPr>
                        <a:t>Risiken</a:t>
                      </a:r>
                      <a:r>
                        <a:rPr lang="de-DE" sz="1200" b="0" dirty="0">
                          <a:solidFill>
                            <a:schemeClr val="tx1"/>
                          </a:solidFill>
                          <a:latin typeface="Century Gothic" panose="020B0502020202020204" pitchFamily="34" charset="0"/>
                        </a:rPr>
                        <a:t> auf Abschlussebene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8246450"/>
                  </a:ext>
                </a:extLst>
              </a:tr>
              <a:tr h="288072">
                <a:tc>
                  <a:txBody>
                    <a:bodyPr/>
                    <a:lstStyle/>
                    <a:p>
                      <a:pPr algn="ctr"/>
                      <a:r>
                        <a:rPr lang="de-DE" sz="1200" b="1" dirty="0">
                          <a:solidFill>
                            <a:srgbClr val="FF0000"/>
                          </a:solidFill>
                          <a:latin typeface="Century Gothic" panose="020B0502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solidFill>
                            <a:schemeClr val="tx1"/>
                          </a:solidFill>
                          <a:latin typeface="Century Gothic" panose="020B0502020202020204" pitchFamily="34" charset="0"/>
                        </a:rPr>
                        <a:t>Prüfungshandlungen</a:t>
                      </a:r>
                      <a:r>
                        <a:rPr lang="de-DE" sz="1200" b="0" dirty="0">
                          <a:solidFill>
                            <a:schemeClr val="tx1"/>
                          </a:solidFill>
                          <a:latin typeface="Century Gothic" panose="020B0502020202020204" pitchFamily="34" charset="0"/>
                        </a:rPr>
                        <a:t> als Reaktion auf relevante Risiken wesentlicher falscher Darstellungen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216104">
                <a:tc>
                  <a:txBody>
                    <a:bodyPr/>
                    <a:lstStyle/>
                    <a:p>
                      <a:pPr algn="ctr"/>
                      <a:r>
                        <a:rPr lang="de-DE" sz="1200" b="1" dirty="0">
                          <a:solidFill>
                            <a:srgbClr val="FF0000"/>
                          </a:solidFill>
                          <a:latin typeface="Century Gothic" panose="020B0502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solidFill>
                            <a:schemeClr val="tx1"/>
                          </a:solidFill>
                          <a:latin typeface="Century Gothic" panose="020B0502020202020204" pitchFamily="34" charset="0"/>
                        </a:rPr>
                        <a:t>Auswahl</a:t>
                      </a:r>
                      <a:r>
                        <a:rPr lang="de-DE" sz="1200" b="0" dirty="0">
                          <a:solidFill>
                            <a:schemeClr val="tx1"/>
                          </a:solidFill>
                          <a:latin typeface="Century Gothic" panose="020B0502020202020204" pitchFamily="34" charset="0"/>
                        </a:rPr>
                        <a:t> der zu prüfenden </a:t>
                      </a:r>
                      <a:r>
                        <a:rPr lang="de-DE" sz="1200" b="1" dirty="0">
                          <a:solidFill>
                            <a:schemeClr val="tx1"/>
                          </a:solidFill>
                          <a:latin typeface="Century Gothic" panose="020B0502020202020204" pitchFamily="34" charset="0"/>
                        </a:rPr>
                        <a:t>Elemente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6263830"/>
                  </a:ext>
                </a:extLst>
              </a:tr>
              <a:tr h="288152">
                <a:tc>
                  <a:txBody>
                    <a:bodyPr/>
                    <a:lstStyle/>
                    <a:p>
                      <a:pPr algn="ctr"/>
                      <a:r>
                        <a:rPr lang="de-DE" sz="1200" b="1" dirty="0">
                          <a:solidFill>
                            <a:srgbClr val="FF0000"/>
                          </a:solidFill>
                          <a:latin typeface="Century Gothic" panose="020B0502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solidFill>
                            <a:schemeClr val="tx1"/>
                          </a:solidFill>
                          <a:latin typeface="Century Gothic" panose="020B0502020202020204" pitchFamily="34" charset="0"/>
                        </a:rPr>
                        <a:t>Funktionsprüfungen</a:t>
                      </a:r>
                      <a:r>
                        <a:rPr lang="de-DE" sz="1200" b="0" dirty="0">
                          <a:solidFill>
                            <a:schemeClr val="tx1"/>
                          </a:solidFill>
                          <a:latin typeface="Century Gothic" panose="020B0502020202020204" pitchFamily="34" charset="0"/>
                        </a:rPr>
                        <a:t> und Beurteilungen der Wirksamkeit der Kontrollen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165627"/>
                  </a:ext>
                </a:extLst>
              </a:tr>
              <a:tr h="288192">
                <a:tc>
                  <a:txBody>
                    <a:bodyPr/>
                    <a:lstStyle/>
                    <a:p>
                      <a:pPr algn="ctr"/>
                      <a:r>
                        <a:rPr lang="de-DE" sz="1200" b="1" dirty="0">
                          <a:solidFill>
                            <a:srgbClr val="FF0000"/>
                          </a:solidFill>
                          <a:latin typeface="Century Gothic" panose="020B0502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solidFill>
                            <a:schemeClr val="tx1"/>
                          </a:solidFill>
                          <a:latin typeface="Century Gothic" panose="020B0502020202020204" pitchFamily="34" charset="0"/>
                        </a:rPr>
                        <a:t>Aussagebezogene</a:t>
                      </a:r>
                      <a:r>
                        <a:rPr lang="de-DE" sz="1200" b="0" dirty="0">
                          <a:solidFill>
                            <a:schemeClr val="tx1"/>
                          </a:solidFill>
                          <a:latin typeface="Century Gothic" panose="020B0502020202020204" pitchFamily="34" charset="0"/>
                        </a:rPr>
                        <a:t> Prüfungshandlungen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60523791"/>
                  </a:ext>
                </a:extLst>
              </a:tr>
              <a:tr h="288232">
                <a:tc>
                  <a:txBody>
                    <a:bodyPr/>
                    <a:lstStyle/>
                    <a:p>
                      <a:pPr algn="ctr"/>
                      <a:r>
                        <a:rPr lang="de-DE" sz="1200" b="1" dirty="0">
                          <a:solidFill>
                            <a:srgbClr val="FF0000"/>
                          </a:solidFill>
                          <a:latin typeface="Century Gothic" panose="020B0502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a:solidFill>
                            <a:schemeClr val="tx1"/>
                          </a:solidFill>
                          <a:latin typeface="Century Gothic" panose="020B0502020202020204" pitchFamily="34" charset="0"/>
                        </a:rPr>
                        <a:t>Kumulierung identifizierter falscher Darstellungen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320276"/>
                  </a:ext>
                </a:extLst>
              </a:tr>
              <a:tr h="288272">
                <a:tc>
                  <a:txBody>
                    <a:bodyPr/>
                    <a:lstStyle/>
                    <a:p>
                      <a:pPr algn="ctr"/>
                      <a:r>
                        <a:rPr lang="de-DE" sz="1200" b="1" dirty="0">
                          <a:solidFill>
                            <a:srgbClr val="FF0000"/>
                          </a:solidFill>
                          <a:latin typeface="Century Gothic" panose="020B0502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a:solidFill>
                            <a:schemeClr val="tx1"/>
                          </a:solidFill>
                          <a:latin typeface="Century Gothic" panose="020B0502020202020204" pitchFamily="34" charset="0"/>
                        </a:rPr>
                        <a:t>Berücksichtigung der identifizierten falschen Darstellungen im weiteren Verlauf</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209703"/>
                  </a:ext>
                </a:extLst>
              </a:tr>
              <a:tr h="288312">
                <a:tc>
                  <a:txBody>
                    <a:bodyPr/>
                    <a:lstStyle/>
                    <a:p>
                      <a:pPr algn="ctr"/>
                      <a:r>
                        <a:rPr lang="de-DE" sz="1200" b="1" dirty="0">
                          <a:solidFill>
                            <a:srgbClr val="FF0000"/>
                          </a:solidFill>
                          <a:latin typeface="Century Gothic" panose="020B0502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solidFill>
                            <a:schemeClr val="tx1"/>
                          </a:solidFill>
                          <a:latin typeface="Century Gothic" panose="020B0502020202020204" pitchFamily="34" charset="0"/>
                        </a:rPr>
                        <a:t>Kommunikation</a:t>
                      </a:r>
                      <a:r>
                        <a:rPr lang="de-DE" sz="1200" b="0" dirty="0">
                          <a:solidFill>
                            <a:schemeClr val="tx1"/>
                          </a:solidFill>
                          <a:latin typeface="Century Gothic" panose="020B0502020202020204" pitchFamily="34" charset="0"/>
                        </a:rPr>
                        <a:t> mit dem Management und Korrektur falscher Darstellungen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3541484"/>
                  </a:ext>
                </a:extLst>
              </a:tr>
              <a:tr h="288352">
                <a:tc>
                  <a:txBody>
                    <a:bodyPr/>
                    <a:lstStyle/>
                    <a:p>
                      <a:pPr algn="ctr"/>
                      <a:r>
                        <a:rPr lang="de-DE" sz="1200" b="1" dirty="0">
                          <a:solidFill>
                            <a:srgbClr val="FF0000"/>
                          </a:solidFill>
                          <a:latin typeface="Century Gothic" panose="020B0502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a:solidFill>
                            <a:schemeClr val="tx1"/>
                          </a:solidFill>
                          <a:latin typeface="Century Gothic" panose="020B0502020202020204" pitchFamily="34" charset="0"/>
                        </a:rPr>
                        <a:t>Beurteilung der Auswirkungen </a:t>
                      </a:r>
                      <a:r>
                        <a:rPr lang="de-DE" sz="1200" b="1" dirty="0">
                          <a:solidFill>
                            <a:schemeClr val="tx1"/>
                          </a:solidFill>
                          <a:latin typeface="Century Gothic" panose="020B0502020202020204" pitchFamily="34" charset="0"/>
                        </a:rPr>
                        <a:t>nicht korrigierter falscher Darstellungen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45074916"/>
                  </a:ext>
                </a:extLst>
              </a:tr>
              <a:tr h="216384">
                <a:tc>
                  <a:txBody>
                    <a:bodyPr/>
                    <a:lstStyle/>
                    <a:p>
                      <a:pPr algn="ctr"/>
                      <a:r>
                        <a:rPr lang="de-DE" sz="1200" b="1" dirty="0">
                          <a:solidFill>
                            <a:srgbClr val="FF0000"/>
                          </a:solidFill>
                          <a:latin typeface="Century Gothic" panose="020B050202020202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a:solidFill>
                            <a:schemeClr val="tx1"/>
                          </a:solidFill>
                          <a:latin typeface="Century Gothic" panose="020B0502020202020204" pitchFamily="34" charset="0"/>
                        </a:rPr>
                        <a:t>Dokumentation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1736264"/>
                  </a:ext>
                </a:extLst>
              </a:tr>
            </a:tbl>
          </a:graphicData>
        </a:graphic>
      </p:graphicFrame>
      <p:sp>
        <p:nvSpPr>
          <p:cNvPr id="9" name="Rechteck 1">
            <a:extLst>
              <a:ext uri="{FF2B5EF4-FFF2-40B4-BE49-F238E27FC236}">
                <a16:creationId xmlns:a16="http://schemas.microsoft.com/office/drawing/2014/main" id="{3213C82E-0601-4010-BA6D-93F20667C382}"/>
              </a:ext>
            </a:extLst>
          </p:cNvPr>
          <p:cNvSpPr>
            <a:spLocks noChangeArrowheads="1"/>
          </p:cNvSpPr>
          <p:nvPr/>
        </p:nvSpPr>
        <p:spPr bwMode="auto">
          <a:xfrm>
            <a:off x="1054800" y="4437112"/>
            <a:ext cx="517449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6.6.10 IDW PS KMU 5: Hauptunterschiede zu den ISAs</a:t>
            </a:r>
          </a:p>
        </p:txBody>
      </p:sp>
      <p:sp>
        <p:nvSpPr>
          <p:cNvPr id="2" name="Rechteck 1">
            <a:extLst>
              <a:ext uri="{FF2B5EF4-FFF2-40B4-BE49-F238E27FC236}">
                <a16:creationId xmlns:a16="http://schemas.microsoft.com/office/drawing/2014/main" id="{C80203D8-FC88-4F34-8717-86BBC6B19FBC}"/>
              </a:ext>
            </a:extLst>
          </p:cNvPr>
          <p:cNvSpPr/>
          <p:nvPr/>
        </p:nvSpPr>
        <p:spPr>
          <a:xfrm>
            <a:off x="1055440" y="4725144"/>
            <a:ext cx="9649072" cy="1600438"/>
          </a:xfrm>
          <a:prstGeom prst="rect">
            <a:avLst/>
          </a:prstGeom>
        </p:spPr>
        <p:txBody>
          <a:bodyPr wrap="square" lIns="0" tIns="0" rIns="0" bIns="0">
            <a:spAutoFit/>
          </a:bodyPr>
          <a:lstStyle/>
          <a:p>
            <a:pPr>
              <a:spcBef>
                <a:spcPts val="600"/>
              </a:spcBef>
              <a:spcAft>
                <a:spcPts val="0"/>
              </a:spcAft>
            </a:pPr>
            <a:r>
              <a:rPr lang="de-DE" sz="1400" b="0" dirty="0">
                <a:latin typeface="Century Gothic" panose="020B0502020202020204" pitchFamily="34" charset="0"/>
                <a:ea typeface="Times New Roman" panose="02020603050405020304" pitchFamily="18" charset="0"/>
                <a:cs typeface="Times New Roman" panose="02020603050405020304" pitchFamily="18" charset="0"/>
              </a:rPr>
              <a:t>Die Ausführungen und Vorgaben zur Bewertung des Risikos, gemäß ISA [DE] 540 (</a:t>
            </a:r>
            <a:r>
              <a:rPr lang="de-DE" sz="1400" b="0" dirty="0" err="1">
                <a:latin typeface="Century Gothic" panose="020B0502020202020204" pitchFamily="34" charset="0"/>
                <a:ea typeface="Times New Roman" panose="02020603050405020304" pitchFamily="18" charset="0"/>
                <a:cs typeface="Times New Roman" panose="02020603050405020304" pitchFamily="18" charset="0"/>
              </a:rPr>
              <a:t>Revised</a:t>
            </a:r>
            <a:r>
              <a:rPr lang="de-DE" sz="1400" b="0" dirty="0">
                <a:latin typeface="Century Gothic" panose="020B0502020202020204" pitchFamily="34" charset="0"/>
                <a:ea typeface="Times New Roman" panose="02020603050405020304" pitchFamily="18" charset="0"/>
                <a:cs typeface="Times New Roman" panose="02020603050405020304" pitchFamily="18" charset="0"/>
              </a:rPr>
              <a:t>), sowie die Anforderungen zur Bewertung der </a:t>
            </a:r>
          </a:p>
          <a:p>
            <a:pPr lvl="0" indent="-252000" algn="just">
              <a:spcBef>
                <a:spcPts val="300"/>
              </a:spcBef>
              <a:spcAft>
                <a:spcPts val="300"/>
              </a:spcAft>
              <a:buClr>
                <a:srgbClr val="000000"/>
              </a:buClr>
              <a:buFont typeface="Symbol" panose="05050102010706020507" pitchFamily="18" charset="2"/>
              <a:buChar char=""/>
              <a:tabLst>
                <a:tab pos="228600" algn="l"/>
                <a:tab pos="449580" algn="l"/>
              </a:tabLst>
            </a:pPr>
            <a:r>
              <a:rPr lang="de-DE" sz="1400" b="0" dirty="0">
                <a:latin typeface="Century Gothic" panose="020B0502020202020204" pitchFamily="34" charset="0"/>
                <a:ea typeface="Times New Roman" panose="02020603050405020304" pitchFamily="18" charset="0"/>
                <a:cs typeface="Times New Roman" panose="02020603050405020304" pitchFamily="18" charset="0"/>
              </a:rPr>
              <a:t>Methoden, </a:t>
            </a:r>
          </a:p>
          <a:p>
            <a:pPr lvl="0" indent="-252000" algn="just">
              <a:spcBef>
                <a:spcPts val="300"/>
              </a:spcBef>
              <a:spcAft>
                <a:spcPts val="300"/>
              </a:spcAft>
              <a:buClr>
                <a:srgbClr val="000000"/>
              </a:buClr>
              <a:buFont typeface="Symbol" panose="05050102010706020507" pitchFamily="18" charset="2"/>
              <a:buChar char=""/>
              <a:tabLst>
                <a:tab pos="228600" algn="l"/>
                <a:tab pos="449580" algn="l"/>
              </a:tabLst>
            </a:pPr>
            <a:r>
              <a:rPr lang="de-DE" sz="1400" b="0" dirty="0">
                <a:latin typeface="Century Gothic" panose="020B0502020202020204" pitchFamily="34" charset="0"/>
                <a:ea typeface="Times New Roman" panose="02020603050405020304" pitchFamily="18" charset="0"/>
                <a:cs typeface="Times New Roman" panose="02020603050405020304" pitchFamily="18" charset="0"/>
              </a:rPr>
              <a:t>Daten, </a:t>
            </a:r>
          </a:p>
          <a:p>
            <a:pPr lvl="0" indent="-252000" algn="just">
              <a:spcBef>
                <a:spcPts val="300"/>
              </a:spcBef>
              <a:spcAft>
                <a:spcPts val="300"/>
              </a:spcAft>
              <a:buClr>
                <a:srgbClr val="000000"/>
              </a:buClr>
              <a:buFont typeface="Symbol" panose="05050102010706020507" pitchFamily="18" charset="2"/>
              <a:buChar char=""/>
              <a:tabLst>
                <a:tab pos="228600" algn="l"/>
                <a:tab pos="449580" algn="l"/>
              </a:tabLst>
            </a:pPr>
            <a:r>
              <a:rPr lang="de-DE" sz="1400" b="0" dirty="0">
                <a:latin typeface="Century Gothic" panose="020B0502020202020204" pitchFamily="34" charset="0"/>
                <a:ea typeface="Times New Roman" panose="02020603050405020304" pitchFamily="18" charset="0"/>
                <a:cs typeface="Times New Roman" panose="02020603050405020304" pitchFamily="18" charset="0"/>
              </a:rPr>
              <a:t>Annahmen für rechnungslegungsbezogene Schätzungen </a:t>
            </a:r>
          </a:p>
          <a:p>
            <a:pPr algn="just">
              <a:spcBef>
                <a:spcPts val="600"/>
              </a:spcBef>
              <a:spcAft>
                <a:spcPts val="0"/>
              </a:spcAft>
            </a:pPr>
            <a:r>
              <a:rPr lang="de-DE" sz="1400" b="0" dirty="0">
                <a:latin typeface="Century Gothic" panose="020B0502020202020204" pitchFamily="34" charset="0"/>
                <a:ea typeface="Times New Roman" panose="02020603050405020304" pitchFamily="18" charset="0"/>
                <a:cs typeface="Times New Roman" panose="02020603050405020304" pitchFamily="18" charset="0"/>
              </a:rPr>
              <a:t>wurde erheblich </a:t>
            </a:r>
            <a:r>
              <a:rPr lang="de-DE" sz="1400"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gekürzt</a:t>
            </a:r>
            <a:r>
              <a:rPr lang="de-DE" sz="1400" b="0" dirty="0">
                <a:latin typeface="Century Gothic" panose="020B050202020202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80134801"/>
      </p:ext>
    </p:extLst>
  </p:cSld>
  <p:clrMapOvr>
    <a:masterClrMapping/>
  </p:clrMapOvr>
  <p:transition spd="slow"/>
</p:sld>
</file>

<file path=ppt/slides/slide2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1080000"/>
            <a:ext cx="1101685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628650" indent="-628650" eaLnBrk="1" hangingPunct="1">
              <a:spcBef>
                <a:spcPts val="300"/>
              </a:spcBef>
              <a:spcAft>
                <a:spcPts val="300"/>
              </a:spcAft>
              <a:tabLst>
                <a:tab pos="628650" algn="l"/>
                <a:tab pos="639763" algn="l"/>
              </a:tabLst>
            </a:pPr>
            <a:r>
              <a:rPr lang="de-DE" altLang="de-DE" dirty="0">
                <a:solidFill>
                  <a:srgbClr val="00B0F0"/>
                </a:solidFill>
                <a:latin typeface="Century Gothic" panose="020B0502020202020204" pitchFamily="34" charset="0"/>
              </a:rPr>
              <a:t>6.6.11 IDW PS KMU 6 „Abschließende Prüfungshandlungen, Kommunikation mit den für die</a:t>
            </a:r>
            <a:br>
              <a:rPr lang="de-DE" altLang="de-DE" dirty="0">
                <a:solidFill>
                  <a:srgbClr val="00B0F0"/>
                </a:solidFill>
                <a:latin typeface="Century Gothic" panose="020B0502020202020204" pitchFamily="34" charset="0"/>
              </a:rPr>
            </a:br>
            <a:r>
              <a:rPr lang="de-DE" altLang="de-DE" dirty="0">
                <a:solidFill>
                  <a:srgbClr val="00B0F0"/>
                </a:solidFill>
                <a:latin typeface="Century Gothic" panose="020B0502020202020204" pitchFamily="34" charset="0"/>
              </a:rPr>
              <a:t>Überwachung Verantwortlichen und Erlangung schriftlicher Erklärungen“ – Gliederung </a:t>
            </a:r>
          </a:p>
        </p:txBody>
      </p:sp>
      <p:sp>
        <p:nvSpPr>
          <p:cNvPr id="9" name="Rechteck 1">
            <a:extLst>
              <a:ext uri="{FF2B5EF4-FFF2-40B4-BE49-F238E27FC236}">
                <a16:creationId xmlns:a16="http://schemas.microsoft.com/office/drawing/2014/main" id="{3213C82E-0601-4010-BA6D-93F20667C382}"/>
              </a:ext>
            </a:extLst>
          </p:cNvPr>
          <p:cNvSpPr>
            <a:spLocks noChangeArrowheads="1"/>
          </p:cNvSpPr>
          <p:nvPr/>
        </p:nvSpPr>
        <p:spPr bwMode="auto">
          <a:xfrm>
            <a:off x="1054800" y="3542819"/>
            <a:ext cx="517449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6.6.12 IDW PS KMU 6: Hauptunterschiede zu den ISAs</a:t>
            </a:r>
          </a:p>
        </p:txBody>
      </p:sp>
      <p:graphicFrame>
        <p:nvGraphicFramePr>
          <p:cNvPr id="10" name="Tabelle 9">
            <a:extLst>
              <a:ext uri="{FF2B5EF4-FFF2-40B4-BE49-F238E27FC236}">
                <a16:creationId xmlns:a16="http://schemas.microsoft.com/office/drawing/2014/main" id="{B8590CE7-E810-4424-8C75-C9A4570DBC86}"/>
              </a:ext>
            </a:extLst>
          </p:cNvPr>
          <p:cNvGraphicFramePr>
            <a:graphicFrameLocks noGrp="1"/>
          </p:cNvGraphicFramePr>
          <p:nvPr>
            <p:extLst>
              <p:ext uri="{D42A27DB-BD31-4B8C-83A1-F6EECF244321}">
                <p14:modId xmlns:p14="http://schemas.microsoft.com/office/powerpoint/2010/main" val="751103455"/>
              </p:ext>
            </p:extLst>
          </p:nvPr>
        </p:nvGraphicFramePr>
        <p:xfrm>
          <a:off x="2711624" y="1822001"/>
          <a:ext cx="6186504" cy="1390975"/>
        </p:xfrm>
        <a:graphic>
          <a:graphicData uri="http://schemas.openxmlformats.org/drawingml/2006/table">
            <a:tbl>
              <a:tblPr firstRow="1" bandRow="1">
                <a:tableStyleId>{5C22544A-7EE6-4342-B048-85BDC9FD1C3A}</a:tableStyleId>
              </a:tblPr>
              <a:tblGrid>
                <a:gridCol w="383158">
                  <a:extLst>
                    <a:ext uri="{9D8B030D-6E8A-4147-A177-3AD203B41FA5}">
                      <a16:colId xmlns:a16="http://schemas.microsoft.com/office/drawing/2014/main" val="1176171396"/>
                    </a:ext>
                  </a:extLst>
                </a:gridCol>
                <a:gridCol w="5803346">
                  <a:extLst>
                    <a:ext uri="{9D8B030D-6E8A-4147-A177-3AD203B41FA5}">
                      <a16:colId xmlns:a16="http://schemas.microsoft.com/office/drawing/2014/main" val="845907747"/>
                    </a:ext>
                  </a:extLst>
                </a:gridCol>
              </a:tblGrid>
              <a:tr h="327623">
                <a:tc gridSpan="2">
                  <a:txBody>
                    <a:bodyPr/>
                    <a:lstStyle/>
                    <a:p>
                      <a:pPr algn="ctr"/>
                      <a:r>
                        <a:rPr lang="de-DE" sz="1400" dirty="0">
                          <a:latin typeface="Century Gothic" panose="020B0502020202020204" pitchFamily="34" charset="0"/>
                        </a:rPr>
                        <a:t>Inhaltsübersicht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a:p>
                  </a:txBody>
                  <a:tcPr/>
                </a:tc>
                <a:extLst>
                  <a:ext uri="{0D108BD9-81ED-4DB2-BD59-A6C34878D82A}">
                    <a16:rowId xmlns:a16="http://schemas.microsoft.com/office/drawing/2014/main" val="1209370254"/>
                  </a:ext>
                </a:extLst>
              </a:tr>
              <a:tr h="360040">
                <a:tc>
                  <a:txBody>
                    <a:bodyPr/>
                    <a:lstStyle/>
                    <a:p>
                      <a:pPr algn="ctr"/>
                      <a:r>
                        <a:rPr lang="de-DE" sz="1400" b="1" dirty="0">
                          <a:solidFill>
                            <a:srgbClr val="FF0000"/>
                          </a:solidFill>
                          <a:latin typeface="Century Gothic" panose="020B0502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de-DE" sz="1400" b="0" dirty="0">
                          <a:solidFill>
                            <a:schemeClr val="tx1"/>
                          </a:solidFill>
                          <a:latin typeface="Century Gothic" panose="020B0502020202020204" pitchFamily="34" charset="0"/>
                        </a:rPr>
                        <a:t>Abschließende Prüfungshandlungen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8246450"/>
                  </a:ext>
                </a:extLst>
              </a:tr>
              <a:tr h="343272">
                <a:tc>
                  <a:txBody>
                    <a:bodyPr/>
                    <a:lstStyle/>
                    <a:p>
                      <a:pPr algn="ctr"/>
                      <a:r>
                        <a:rPr lang="de-DE" sz="1400" b="1" dirty="0">
                          <a:solidFill>
                            <a:srgbClr val="FF0000"/>
                          </a:solidFill>
                          <a:latin typeface="Century Gothic" panose="020B0502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Kommunikation mit den für die Überwachung Verantwortlichen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360040">
                <a:tc>
                  <a:txBody>
                    <a:bodyPr/>
                    <a:lstStyle/>
                    <a:p>
                      <a:pPr algn="ctr"/>
                      <a:r>
                        <a:rPr lang="de-DE" sz="1400" b="1" dirty="0">
                          <a:solidFill>
                            <a:srgbClr val="FF0000"/>
                          </a:solidFill>
                          <a:latin typeface="Century Gothic" panose="020B0502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Schriftliche Erklärungen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6263830"/>
                  </a:ext>
                </a:extLst>
              </a:tr>
            </a:tbl>
          </a:graphicData>
        </a:graphic>
      </p:graphicFrame>
      <p:sp>
        <p:nvSpPr>
          <p:cNvPr id="3" name="Rechteck 2">
            <a:extLst>
              <a:ext uri="{FF2B5EF4-FFF2-40B4-BE49-F238E27FC236}">
                <a16:creationId xmlns:a16="http://schemas.microsoft.com/office/drawing/2014/main" id="{FD7843C1-0640-4848-AE2B-CE921CC8151E}"/>
              </a:ext>
            </a:extLst>
          </p:cNvPr>
          <p:cNvSpPr/>
          <p:nvPr/>
        </p:nvSpPr>
        <p:spPr>
          <a:xfrm>
            <a:off x="1055439" y="3876145"/>
            <a:ext cx="9505057" cy="1061829"/>
          </a:xfrm>
          <a:prstGeom prst="rect">
            <a:avLst/>
          </a:prstGeom>
        </p:spPr>
        <p:txBody>
          <a:bodyPr wrap="square" lIns="0" tIns="0" rIns="0" bIns="0">
            <a:spAutoFit/>
          </a:bodyPr>
          <a:lstStyle/>
          <a:p>
            <a:pPr algn="just">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Der IDW PS KMU 6 ist eine Zusammenstellung verschiedener ISA bzw. IDW PS zu den drei Themenblöcken. </a:t>
            </a:r>
          </a:p>
          <a:p>
            <a:pPr algn="just">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Die gezielt zusammengestellten Textziffern der Standards wurden fast ausnahmslos wörtlich übernommen. </a:t>
            </a:r>
          </a:p>
        </p:txBody>
      </p:sp>
    </p:spTree>
    <p:extLst>
      <p:ext uri="{BB962C8B-B14F-4D97-AF65-F5344CB8AC3E}">
        <p14:creationId xmlns:p14="http://schemas.microsoft.com/office/powerpoint/2010/main" val="207858510"/>
      </p:ext>
    </p:extLst>
  </p:cSld>
  <p:clrMapOvr>
    <a:masterClrMapping/>
  </p:clrMapOvr>
  <p:transition spd="slow"/>
</p:sld>
</file>

<file path=ppt/slides/slide2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839465" y="528935"/>
            <a:ext cx="110168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tabLst>
                <a:tab pos="639763" algn="l"/>
              </a:tabLst>
            </a:pPr>
            <a:r>
              <a:rPr lang="de-DE" altLang="de-DE" dirty="0">
                <a:solidFill>
                  <a:srgbClr val="00B0F0"/>
                </a:solidFill>
                <a:latin typeface="Century Gothic" panose="020B0502020202020204" pitchFamily="34" charset="0"/>
              </a:rPr>
              <a:t>6.6.13 IDW PS KMU 7 „Prüfungsurteil, Berichterstattung und Archivierung im Rahmen der Abschlussprüfung“</a:t>
            </a:r>
            <a:br>
              <a:rPr lang="de-DE" altLang="de-DE" dirty="0">
                <a:solidFill>
                  <a:srgbClr val="00B0F0"/>
                </a:solidFill>
                <a:latin typeface="Century Gothic" panose="020B0502020202020204" pitchFamily="34" charset="0"/>
              </a:rPr>
            </a:br>
            <a:r>
              <a:rPr lang="de-DE" altLang="de-DE" dirty="0">
                <a:solidFill>
                  <a:srgbClr val="00B0F0"/>
                </a:solidFill>
                <a:latin typeface="Century Gothic" panose="020B0502020202020204" pitchFamily="34" charset="0"/>
              </a:rPr>
              <a:t>  – Gliederung </a:t>
            </a:r>
          </a:p>
        </p:txBody>
      </p:sp>
      <p:graphicFrame>
        <p:nvGraphicFramePr>
          <p:cNvPr id="11" name="Tabelle 10">
            <a:extLst>
              <a:ext uri="{FF2B5EF4-FFF2-40B4-BE49-F238E27FC236}">
                <a16:creationId xmlns:a16="http://schemas.microsoft.com/office/drawing/2014/main" id="{E5AD5206-69C4-47E5-9B2F-59A609E9B355}"/>
              </a:ext>
            </a:extLst>
          </p:cNvPr>
          <p:cNvGraphicFramePr>
            <a:graphicFrameLocks noGrp="1"/>
          </p:cNvGraphicFramePr>
          <p:nvPr>
            <p:extLst>
              <p:ext uri="{D42A27DB-BD31-4B8C-83A1-F6EECF244321}">
                <p14:modId xmlns:p14="http://schemas.microsoft.com/office/powerpoint/2010/main" val="4159801616"/>
              </p:ext>
            </p:extLst>
          </p:nvPr>
        </p:nvGraphicFramePr>
        <p:xfrm>
          <a:off x="3062743" y="938248"/>
          <a:ext cx="6921689" cy="5443080"/>
        </p:xfrm>
        <a:graphic>
          <a:graphicData uri="http://schemas.openxmlformats.org/drawingml/2006/table">
            <a:tbl>
              <a:tblPr firstRow="1" bandRow="1">
                <a:tableStyleId>{5C22544A-7EE6-4342-B048-85BDC9FD1C3A}</a:tableStyleId>
              </a:tblPr>
              <a:tblGrid>
                <a:gridCol w="428691">
                  <a:extLst>
                    <a:ext uri="{9D8B030D-6E8A-4147-A177-3AD203B41FA5}">
                      <a16:colId xmlns:a16="http://schemas.microsoft.com/office/drawing/2014/main" val="1176171396"/>
                    </a:ext>
                  </a:extLst>
                </a:gridCol>
                <a:gridCol w="6492998">
                  <a:extLst>
                    <a:ext uri="{9D8B030D-6E8A-4147-A177-3AD203B41FA5}">
                      <a16:colId xmlns:a16="http://schemas.microsoft.com/office/drawing/2014/main" val="845907747"/>
                    </a:ext>
                  </a:extLst>
                </a:gridCol>
              </a:tblGrid>
              <a:tr h="248557">
                <a:tc gridSpan="2">
                  <a:txBody>
                    <a:bodyPr/>
                    <a:lstStyle/>
                    <a:p>
                      <a:pPr algn="ctr"/>
                      <a:r>
                        <a:rPr lang="de-DE" sz="1100" dirty="0">
                          <a:latin typeface="Century Gothic" panose="020B0502020202020204" pitchFamily="34" charset="0"/>
                        </a:rPr>
                        <a:t>Inhaltsübersicht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a:p>
                  </a:txBody>
                  <a:tcPr/>
                </a:tc>
                <a:extLst>
                  <a:ext uri="{0D108BD9-81ED-4DB2-BD59-A6C34878D82A}">
                    <a16:rowId xmlns:a16="http://schemas.microsoft.com/office/drawing/2014/main" val="1209370254"/>
                  </a:ext>
                </a:extLst>
              </a:tr>
              <a:tr h="324000">
                <a:tc>
                  <a:txBody>
                    <a:bodyPr/>
                    <a:lstStyle/>
                    <a:p>
                      <a:pPr algn="ctr"/>
                      <a:r>
                        <a:rPr lang="de-DE" sz="1100" b="1" dirty="0">
                          <a:solidFill>
                            <a:srgbClr val="FF0000"/>
                          </a:solidFill>
                          <a:latin typeface="Century Gothic" panose="020B0502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Bildung eines </a:t>
                      </a:r>
                      <a:r>
                        <a:rPr lang="de-DE" sz="1100" b="1" dirty="0">
                          <a:solidFill>
                            <a:schemeClr val="tx1"/>
                          </a:solidFill>
                          <a:latin typeface="Century Gothic" panose="020B0502020202020204" pitchFamily="34" charset="0"/>
                        </a:rPr>
                        <a:t>Prüfungsurteils</a:t>
                      </a:r>
                      <a:r>
                        <a:rPr lang="de-DE" sz="1100" b="0" dirty="0">
                          <a:solidFill>
                            <a:schemeClr val="tx1"/>
                          </a:solidFill>
                          <a:latin typeface="Century Gothic" panose="020B0502020202020204" pitchFamily="34" charset="0"/>
                        </a:rPr>
                        <a:t> zum </a:t>
                      </a:r>
                      <a:r>
                        <a:rPr lang="de-DE" sz="1100" b="1" dirty="0">
                          <a:solidFill>
                            <a:schemeClr val="tx1"/>
                          </a:solidFill>
                          <a:latin typeface="Century Gothic" panose="020B0502020202020204" pitchFamily="34" charset="0"/>
                        </a:rPr>
                        <a:t>Abschluss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8246450"/>
                  </a:ext>
                </a:extLst>
              </a:tr>
              <a:tr h="324000">
                <a:tc>
                  <a:txBody>
                    <a:bodyPr/>
                    <a:lstStyle/>
                    <a:p>
                      <a:pPr algn="ctr"/>
                      <a:r>
                        <a:rPr lang="de-DE" sz="1100" b="1" dirty="0">
                          <a:solidFill>
                            <a:srgbClr val="FF0000"/>
                          </a:solidFill>
                          <a:latin typeface="Century Gothic" panose="020B0502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Bildung eines </a:t>
                      </a:r>
                      <a:r>
                        <a:rPr lang="de-DE" sz="1100" b="1" dirty="0">
                          <a:solidFill>
                            <a:schemeClr val="tx1"/>
                          </a:solidFill>
                          <a:latin typeface="Century Gothic" panose="020B0502020202020204" pitchFamily="34" charset="0"/>
                        </a:rPr>
                        <a:t>Prüfungsurteils</a:t>
                      </a:r>
                      <a:r>
                        <a:rPr lang="de-DE" sz="1100" b="0" dirty="0">
                          <a:solidFill>
                            <a:schemeClr val="tx1"/>
                          </a:solidFill>
                          <a:latin typeface="Century Gothic" panose="020B0502020202020204" pitchFamily="34" charset="0"/>
                        </a:rPr>
                        <a:t> zum </a:t>
                      </a:r>
                      <a:r>
                        <a:rPr lang="de-DE" sz="1100" b="1" dirty="0">
                          <a:solidFill>
                            <a:schemeClr val="tx1"/>
                          </a:solidFill>
                          <a:latin typeface="Century Gothic" panose="020B0502020202020204" pitchFamily="34" charset="0"/>
                        </a:rPr>
                        <a:t>Lagebericht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324000">
                <a:tc>
                  <a:txBody>
                    <a:bodyPr/>
                    <a:lstStyle/>
                    <a:p>
                      <a:pPr algn="ctr"/>
                      <a:r>
                        <a:rPr lang="de-DE" sz="1100" b="1" dirty="0">
                          <a:solidFill>
                            <a:srgbClr val="FF0000"/>
                          </a:solidFill>
                          <a:latin typeface="Century Gothic" panose="020B0502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Art des Prüfungsurteils zum Abschluss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6263830"/>
                  </a:ext>
                </a:extLst>
              </a:tr>
              <a:tr h="324000">
                <a:tc>
                  <a:txBody>
                    <a:bodyPr/>
                    <a:lstStyle/>
                    <a:p>
                      <a:pPr algn="ctr"/>
                      <a:r>
                        <a:rPr lang="de-DE" sz="1100" b="1" dirty="0">
                          <a:solidFill>
                            <a:srgbClr val="FF0000"/>
                          </a:solidFill>
                          <a:latin typeface="Century Gothic" panose="020B0502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Art des Prüfungsurteils zum Lagebericht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165627"/>
                  </a:ext>
                </a:extLst>
              </a:tr>
              <a:tr h="324000">
                <a:tc>
                  <a:txBody>
                    <a:bodyPr/>
                    <a:lstStyle/>
                    <a:p>
                      <a:pPr algn="ctr"/>
                      <a:r>
                        <a:rPr lang="de-DE" sz="1100" b="1" dirty="0">
                          <a:solidFill>
                            <a:srgbClr val="FF0000"/>
                          </a:solidFill>
                          <a:latin typeface="Century Gothic" panose="020B0502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Aufbau und Bestandteile des Bestätigungsvermerks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60523791"/>
                  </a:ext>
                </a:extLst>
              </a:tr>
              <a:tr h="324000">
                <a:tc>
                  <a:txBody>
                    <a:bodyPr/>
                    <a:lstStyle/>
                    <a:p>
                      <a:pPr algn="ctr"/>
                      <a:r>
                        <a:rPr lang="de-DE" sz="1100" b="1" dirty="0">
                          <a:solidFill>
                            <a:srgbClr val="FF0000"/>
                          </a:solidFill>
                          <a:latin typeface="Century Gothic" panose="020B0502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Ort, Datum, Unterschrift und Erteilung des </a:t>
                      </a:r>
                      <a:r>
                        <a:rPr lang="de-DE" sz="1100" b="1" dirty="0">
                          <a:solidFill>
                            <a:schemeClr val="tx1"/>
                          </a:solidFill>
                          <a:latin typeface="Century Gothic" panose="020B0502020202020204" pitchFamily="34" charset="0"/>
                        </a:rPr>
                        <a:t>Bestätigungsvermerks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320276"/>
                  </a:ext>
                </a:extLst>
              </a:tr>
              <a:tr h="324000">
                <a:tc>
                  <a:txBody>
                    <a:bodyPr/>
                    <a:lstStyle/>
                    <a:p>
                      <a:pPr algn="ctr"/>
                      <a:r>
                        <a:rPr lang="de-DE" sz="1100" b="1" dirty="0">
                          <a:solidFill>
                            <a:srgbClr val="FF0000"/>
                          </a:solidFill>
                          <a:latin typeface="Century Gothic" panose="020B0502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Fälle, in denen eine </a:t>
                      </a:r>
                      <a:r>
                        <a:rPr lang="de-DE" sz="1100" b="1" dirty="0">
                          <a:solidFill>
                            <a:schemeClr val="tx1"/>
                          </a:solidFill>
                          <a:latin typeface="Century Gothic" panose="020B0502020202020204" pitchFamily="34" charset="0"/>
                        </a:rPr>
                        <a:t>Modifizierung</a:t>
                      </a:r>
                      <a:r>
                        <a:rPr lang="de-DE" sz="1100" b="0" dirty="0">
                          <a:solidFill>
                            <a:schemeClr val="tx1"/>
                          </a:solidFill>
                          <a:latin typeface="Century Gothic" panose="020B0502020202020204" pitchFamily="34" charset="0"/>
                        </a:rPr>
                        <a:t> eines Prüfungsurteils erforderlich ist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209703"/>
                  </a:ext>
                </a:extLst>
              </a:tr>
              <a:tr h="324000">
                <a:tc>
                  <a:txBody>
                    <a:bodyPr/>
                    <a:lstStyle/>
                    <a:p>
                      <a:pPr algn="ctr"/>
                      <a:r>
                        <a:rPr lang="de-DE" sz="1100" b="1" dirty="0">
                          <a:solidFill>
                            <a:srgbClr val="FF0000"/>
                          </a:solidFill>
                          <a:latin typeface="Century Gothic" panose="020B0502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Eingeschränktes Prüfungsurteil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3541484"/>
                  </a:ext>
                </a:extLst>
              </a:tr>
              <a:tr h="324000">
                <a:tc>
                  <a:txBody>
                    <a:bodyPr/>
                    <a:lstStyle/>
                    <a:p>
                      <a:pPr algn="ctr"/>
                      <a:r>
                        <a:rPr lang="de-DE" sz="1100" b="1" dirty="0">
                          <a:solidFill>
                            <a:srgbClr val="FF0000"/>
                          </a:solidFill>
                          <a:latin typeface="Century Gothic" panose="020B0502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Versagtes Prüfungsurteil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45074916"/>
                  </a:ext>
                </a:extLst>
              </a:tr>
              <a:tr h="324000">
                <a:tc>
                  <a:txBody>
                    <a:bodyPr/>
                    <a:lstStyle/>
                    <a:p>
                      <a:pPr algn="ctr"/>
                      <a:r>
                        <a:rPr lang="de-DE" sz="1100" b="1" dirty="0">
                          <a:solidFill>
                            <a:srgbClr val="FF0000"/>
                          </a:solidFill>
                          <a:latin typeface="Century Gothic" panose="020B050202020202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Erklärung der Nichtabgabe eines Prüfungsurteils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1736264"/>
                  </a:ext>
                </a:extLst>
              </a:tr>
              <a:tr h="324000">
                <a:tc>
                  <a:txBody>
                    <a:bodyPr/>
                    <a:lstStyle/>
                    <a:p>
                      <a:pPr algn="ctr"/>
                      <a:r>
                        <a:rPr lang="de-DE" sz="1100" b="1" dirty="0">
                          <a:solidFill>
                            <a:srgbClr val="FF0000"/>
                          </a:solidFill>
                          <a:latin typeface="Century Gothic" panose="020B0502020202020204" pitchFamily="34" charset="0"/>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Folge eines vom Management nach Auftragsannahme auferlegten </a:t>
                      </a:r>
                      <a:r>
                        <a:rPr lang="de-DE" sz="1100" b="1" dirty="0">
                          <a:solidFill>
                            <a:schemeClr val="tx1"/>
                          </a:solidFill>
                          <a:latin typeface="Century Gothic" panose="020B0502020202020204" pitchFamily="34" charset="0"/>
                        </a:rPr>
                        <a:t>Prüfungshemmnisses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73139552"/>
                  </a:ext>
                </a:extLst>
              </a:tr>
              <a:tr h="324000">
                <a:tc>
                  <a:txBody>
                    <a:bodyPr/>
                    <a:lstStyle/>
                    <a:p>
                      <a:pPr algn="ctr"/>
                      <a:r>
                        <a:rPr lang="de-DE" sz="1100" b="1" dirty="0">
                          <a:solidFill>
                            <a:srgbClr val="FF0000"/>
                          </a:solidFill>
                          <a:latin typeface="Century Gothic" panose="020B0502020202020204" pitchFamily="34" charset="0"/>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de-DE" sz="1100" b="1" dirty="0">
                          <a:solidFill>
                            <a:schemeClr val="tx1"/>
                          </a:solidFill>
                          <a:latin typeface="Century Gothic" panose="020B0502020202020204" pitchFamily="34" charset="0"/>
                        </a:rPr>
                        <a:t>Dokumentation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8101326"/>
                  </a:ext>
                </a:extLst>
              </a:tr>
              <a:tr h="324000">
                <a:tc>
                  <a:txBody>
                    <a:bodyPr/>
                    <a:lstStyle/>
                    <a:p>
                      <a:pPr algn="ctr"/>
                      <a:r>
                        <a:rPr lang="de-DE" sz="1100" b="1" dirty="0">
                          <a:solidFill>
                            <a:srgbClr val="FF0000"/>
                          </a:solidFill>
                          <a:latin typeface="Century Gothic" panose="020B0502020202020204" pitchFamily="34" charset="0"/>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Form und Inhalt des Bestätigungsvermerks bei modifiziertem Prüfungsurteil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78478"/>
                  </a:ext>
                </a:extLst>
              </a:tr>
              <a:tr h="324000">
                <a:tc>
                  <a:txBody>
                    <a:bodyPr/>
                    <a:lstStyle/>
                    <a:p>
                      <a:pPr algn="ctr"/>
                      <a:r>
                        <a:rPr lang="de-DE" sz="1100" b="1" dirty="0">
                          <a:solidFill>
                            <a:srgbClr val="FF0000"/>
                          </a:solidFill>
                          <a:latin typeface="Century Gothic" panose="020B0502020202020204" pitchFamily="34" charset="0"/>
                        </a:rPr>
                        <a:t>14.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Anforderungen an den Abschlussprüfer nach Erteilung des Auftrags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484784"/>
                  </a:ext>
                </a:extLst>
              </a:tr>
              <a:tr h="324000">
                <a:tc>
                  <a:txBody>
                    <a:bodyPr/>
                    <a:lstStyle/>
                    <a:p>
                      <a:pPr algn="ctr"/>
                      <a:r>
                        <a:rPr lang="de-DE" sz="1100" b="1" dirty="0">
                          <a:solidFill>
                            <a:srgbClr val="FF0000"/>
                          </a:solidFill>
                          <a:latin typeface="Century Gothic" panose="020B0502020202020204" pitchFamily="34" charset="0"/>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1" dirty="0">
                          <a:solidFill>
                            <a:schemeClr val="tx1"/>
                          </a:solidFill>
                          <a:latin typeface="Century Gothic" panose="020B0502020202020204" pitchFamily="34" charset="0"/>
                        </a:rPr>
                        <a:t>Prüfungsakte, Archivierung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7483381"/>
                  </a:ext>
                </a:extLst>
              </a:tr>
              <a:tr h="324000">
                <a:tc>
                  <a:txBody>
                    <a:bodyPr/>
                    <a:lstStyle/>
                    <a:p>
                      <a:pPr algn="ctr"/>
                      <a:r>
                        <a:rPr lang="de-DE" sz="1100" b="1" dirty="0">
                          <a:solidFill>
                            <a:srgbClr val="FF0000"/>
                          </a:solidFill>
                          <a:latin typeface="Century Gothic" panose="020B0502020202020204" pitchFamily="34" charset="0"/>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100" b="0" dirty="0">
                          <a:solidFill>
                            <a:schemeClr val="tx1"/>
                          </a:solidFill>
                          <a:latin typeface="Century Gothic" panose="020B0502020202020204" pitchFamily="34" charset="0"/>
                        </a:rPr>
                        <a:t>Berichterstattung im </a:t>
                      </a:r>
                      <a:r>
                        <a:rPr lang="de-DE" sz="1100" b="1" dirty="0">
                          <a:solidFill>
                            <a:schemeClr val="tx1"/>
                          </a:solidFill>
                          <a:latin typeface="Century Gothic" panose="020B0502020202020204" pitchFamily="34" charset="0"/>
                        </a:rPr>
                        <a:t>Prüfungsbericht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8604391"/>
                  </a:ext>
                </a:extLst>
              </a:tr>
            </a:tbl>
          </a:graphicData>
        </a:graphic>
      </p:graphicFrame>
    </p:spTree>
    <p:extLst>
      <p:ext uri="{BB962C8B-B14F-4D97-AF65-F5344CB8AC3E}">
        <p14:creationId xmlns:p14="http://schemas.microsoft.com/office/powerpoint/2010/main" val="1658382946"/>
      </p:ext>
    </p:extLst>
  </p:cSld>
  <p:clrMapOvr>
    <a:masterClrMapping/>
  </p:clrMapOvr>
  <p:transition spd="slow"/>
</p:sld>
</file>

<file path=ppt/slides/slide2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20" name="Rechteck 1">
            <a:extLst>
              <a:ext uri="{FF2B5EF4-FFF2-40B4-BE49-F238E27FC236}">
                <a16:creationId xmlns:a16="http://schemas.microsoft.com/office/drawing/2014/main" id="{FE1DAE56-591B-43A5-AB13-596837096315}"/>
              </a:ext>
            </a:extLst>
          </p:cNvPr>
          <p:cNvSpPr>
            <a:spLocks noChangeArrowheads="1"/>
          </p:cNvSpPr>
          <p:nvPr/>
        </p:nvSpPr>
        <p:spPr bwMode="auto">
          <a:xfrm>
            <a:off x="1054800" y="1080000"/>
            <a:ext cx="517449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6.6.14 IDW PS KMU 7: Hauptunterschiede zu den ISAs</a:t>
            </a:r>
          </a:p>
        </p:txBody>
      </p:sp>
      <p:sp>
        <p:nvSpPr>
          <p:cNvPr id="5" name="Rechteck 4">
            <a:extLst>
              <a:ext uri="{FF2B5EF4-FFF2-40B4-BE49-F238E27FC236}">
                <a16:creationId xmlns:a16="http://schemas.microsoft.com/office/drawing/2014/main" id="{78D34B3A-A409-4A38-AC49-377B7CAEFB63}"/>
              </a:ext>
            </a:extLst>
          </p:cNvPr>
          <p:cNvSpPr/>
          <p:nvPr/>
        </p:nvSpPr>
        <p:spPr>
          <a:xfrm>
            <a:off x="1055439" y="1340769"/>
            <a:ext cx="10729193" cy="4555093"/>
          </a:xfrm>
          <a:prstGeom prst="rect">
            <a:avLst/>
          </a:prstGeom>
        </p:spPr>
        <p:txBody>
          <a:bodyPr wrap="square">
            <a:spAutoFit/>
          </a:bodyPr>
          <a:lstStyle/>
          <a:p>
            <a:pPr lvl="0" indent="-342900" algn="just">
              <a:spcBef>
                <a:spcPts val="600"/>
              </a:spcBef>
              <a:spcAft>
                <a:spcPts val="0"/>
              </a:spcAft>
              <a:buFont typeface="+mj-lt"/>
              <a:buAutoNum type="alphaLcParenR"/>
            </a:pPr>
            <a:r>
              <a:rPr lang="de-DE" dirty="0">
                <a:latin typeface="Century Gothic" panose="020B0502020202020204" pitchFamily="34" charset="0"/>
                <a:ea typeface="Times New Roman" panose="02020603050405020304" pitchFamily="18" charset="0"/>
                <a:cs typeface="Times New Roman" panose="02020603050405020304" pitchFamily="18" charset="0"/>
              </a:rPr>
              <a:t>Bezogen auf das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Prüfungsurteil</a:t>
            </a:r>
            <a:endParaRPr lang="de-DE" dirty="0">
              <a:latin typeface="Century Gothic" panose="020B0502020202020204" pitchFamily="34" charset="0"/>
              <a:ea typeface="Times New Roman" panose="02020603050405020304" pitchFamily="18" charset="0"/>
              <a:cs typeface="Times New Roman" panose="02020603050405020304" pitchFamily="18" charset="0"/>
            </a:endParaRPr>
          </a:p>
          <a:p>
            <a:pPr lvl="0" indent="-252000" algn="just">
              <a:spcBef>
                <a:spcPts val="600"/>
              </a:spcBef>
              <a:spcAft>
                <a:spcPts val="0"/>
              </a:spcAft>
              <a:buFont typeface="+mj-lt"/>
              <a:buAutoNum type="arabicPeriod"/>
            </a:pPr>
            <a:r>
              <a:rPr lang="de-DE" dirty="0">
                <a:latin typeface="Century Gothic" panose="020B0502020202020204" pitchFamily="34" charset="0"/>
                <a:ea typeface="Times New Roman" panose="02020603050405020304" pitchFamily="18" charset="0"/>
                <a:cs typeface="Times New Roman" panose="02020603050405020304" pitchFamily="18" charset="0"/>
              </a:rPr>
              <a:t>Weglassen von Sachverhalten, </a:t>
            </a:r>
          </a:p>
          <a:p>
            <a:pPr marL="542925" lvl="1" indent="-276225" algn="just">
              <a:spcBef>
                <a:spcPts val="600"/>
              </a:spcBef>
              <a:spcAft>
                <a:spcPts val="0"/>
              </a:spcAft>
              <a:buFont typeface="Courier New" panose="02070309020205020404" pitchFamily="49" charset="0"/>
              <a:buChar char="o"/>
            </a:pPr>
            <a:r>
              <a:rPr lang="de-DE" b="0" dirty="0">
                <a:latin typeface="Century Gothic" panose="020B0502020202020204" pitchFamily="34" charset="0"/>
                <a:ea typeface="Times New Roman" panose="02020603050405020304" pitchFamily="18" charset="0"/>
                <a:cs typeface="Times New Roman" panose="02020603050405020304" pitchFamily="18" charset="0"/>
              </a:rPr>
              <a:t>die im Prüfungsstandard genannt sind, </a:t>
            </a:r>
          </a:p>
          <a:p>
            <a:pPr marL="542925" lvl="1" indent="-276225" algn="just">
              <a:spcBef>
                <a:spcPts val="600"/>
              </a:spcBef>
              <a:spcAft>
                <a:spcPts val="0"/>
              </a:spcAft>
              <a:buFont typeface="Courier New" panose="02070309020205020404" pitchFamily="49" charset="0"/>
              <a:buChar char="o"/>
            </a:pPr>
            <a:r>
              <a:rPr lang="de-DE" b="0" dirty="0">
                <a:latin typeface="Century Gothic" panose="020B0502020202020204" pitchFamily="34" charset="0"/>
                <a:ea typeface="Times New Roman" panose="02020603050405020304" pitchFamily="18" charset="0"/>
                <a:cs typeface="Times New Roman" panose="02020603050405020304" pitchFamily="18" charset="0"/>
              </a:rPr>
              <a:t>in IDW PS KMU allerdings aufgrund des </a:t>
            </a:r>
            <a:r>
              <a:rPr lang="de-DE" dirty="0">
                <a:latin typeface="Century Gothic" panose="020B0502020202020204" pitchFamily="34" charset="0"/>
                <a:ea typeface="Times New Roman" panose="02020603050405020304" pitchFamily="18" charset="0"/>
                <a:cs typeface="Times New Roman" panose="02020603050405020304" pitchFamily="18" charset="0"/>
              </a:rPr>
              <a:t>Anwendungsbereichs</a:t>
            </a:r>
            <a:r>
              <a:rPr lang="de-DE" b="0" dirty="0">
                <a:latin typeface="Century Gothic" panose="020B0502020202020204" pitchFamily="34" charset="0"/>
                <a:ea typeface="Times New Roman" panose="02020603050405020304" pitchFamily="18" charset="0"/>
                <a:cs typeface="Times New Roman" panose="02020603050405020304" pitchFamily="18" charset="0"/>
              </a:rPr>
              <a:t> ausgeschlossen sind </a:t>
            </a:r>
          </a:p>
          <a:p>
            <a:pPr marL="266700" algn="just">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 z. B. </a:t>
            </a:r>
            <a:r>
              <a:rPr lang="de-DE" dirty="0">
                <a:latin typeface="Century Gothic" panose="020B0502020202020204" pitchFamily="34" charset="0"/>
                <a:ea typeface="Times New Roman" panose="02020603050405020304" pitchFamily="18" charset="0"/>
                <a:cs typeface="Times New Roman" panose="02020603050405020304" pitchFamily="18" charset="0"/>
              </a:rPr>
              <a:t>Konzernfälle, Erweiterungen des Prüfungsauftrags</a:t>
            </a:r>
            <a:r>
              <a:rPr lang="de-DE" b="0" dirty="0">
                <a:latin typeface="Century Gothic" panose="020B0502020202020204" pitchFamily="34" charset="0"/>
                <a:ea typeface="Times New Roman" panose="02020603050405020304" pitchFamily="18" charset="0"/>
                <a:cs typeface="Times New Roman" panose="02020603050405020304" pitchFamily="18" charset="0"/>
              </a:rPr>
              <a:t>,</a:t>
            </a:r>
          </a:p>
          <a:p>
            <a:pPr marL="266700" lvl="0" indent="-266700" algn="just">
              <a:spcBef>
                <a:spcPts val="600"/>
              </a:spcBef>
              <a:spcAft>
                <a:spcPts val="0"/>
              </a:spcAft>
              <a:buFont typeface="+mj-lt"/>
              <a:buAutoNum type="arabicPeriod" startAt="2"/>
            </a:pP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Nicht übernommen</a:t>
            </a:r>
            <a:r>
              <a:rPr lang="de-DE" dirty="0">
                <a:latin typeface="Century Gothic" panose="020B0502020202020204" pitchFamily="34" charset="0"/>
                <a:ea typeface="Times New Roman" panose="02020603050405020304" pitchFamily="18" charset="0"/>
                <a:cs typeface="Times New Roman" panose="02020603050405020304" pitchFamily="18" charset="0"/>
              </a:rPr>
              <a:t> </a:t>
            </a:r>
            <a:r>
              <a:rPr lang="de-DE" b="0" dirty="0">
                <a:latin typeface="Century Gothic" panose="020B0502020202020204" pitchFamily="34" charset="0"/>
                <a:ea typeface="Times New Roman" panose="02020603050405020304" pitchFamily="18" charset="0"/>
                <a:cs typeface="Times New Roman" panose="02020603050405020304" pitchFamily="18" charset="0"/>
              </a:rPr>
              <a:t>wurde die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Tz. 32 des IDW PS 400 n.F.</a:t>
            </a:r>
            <a:r>
              <a:rPr lang="de-DE" b="0" dirty="0">
                <a:latin typeface="Century Gothic" panose="020B0502020202020204" pitchFamily="34" charset="0"/>
                <a:ea typeface="Times New Roman" panose="02020603050405020304" pitchFamily="18" charset="0"/>
                <a:cs typeface="Times New Roman" panose="02020603050405020304" pitchFamily="18" charset="0"/>
              </a:rPr>
              <a:t>, nach der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der Bestätigungsvermerk zu adressieren</a:t>
            </a:r>
            <a:r>
              <a:rPr lang="de-DE"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ist</a:t>
            </a:r>
            <a:r>
              <a:rPr lang="de-DE" b="0" dirty="0">
                <a:latin typeface="Century Gothic" panose="020B0502020202020204" pitchFamily="34" charset="0"/>
                <a:ea typeface="Times New Roman" panose="02020603050405020304" pitchFamily="18" charset="0"/>
                <a:cs typeface="Times New Roman" panose="02020603050405020304" pitchFamily="18" charset="0"/>
              </a:rPr>
              <a:t>.</a:t>
            </a:r>
          </a:p>
          <a:p>
            <a:pPr marL="266700" indent="-266700" algn="just">
              <a:spcBef>
                <a:spcPts val="600"/>
              </a:spcBef>
              <a:spcAft>
                <a:spcPts val="0"/>
              </a:spcAft>
              <a:buFont typeface="+mj-lt"/>
              <a:buAutoNum type="arabicPeriod" startAt="2"/>
            </a:pPr>
            <a:r>
              <a:rPr lang="de-DE" dirty="0">
                <a:latin typeface="Century Gothic" panose="020B0502020202020204" pitchFamily="34" charset="0"/>
                <a:ea typeface="Times New Roman" panose="02020603050405020304" pitchFamily="18" charset="0"/>
                <a:cs typeface="Times New Roman" panose="02020603050405020304" pitchFamily="18" charset="0"/>
              </a:rPr>
              <a:t>Ergänzt</a:t>
            </a:r>
            <a:r>
              <a:rPr lang="de-DE" b="0" dirty="0">
                <a:latin typeface="Century Gothic" panose="020B0502020202020204" pitchFamily="34" charset="0"/>
                <a:ea typeface="Times New Roman" panose="02020603050405020304" pitchFamily="18" charset="0"/>
                <a:cs typeface="Times New Roman" panose="02020603050405020304" pitchFamily="18" charset="0"/>
              </a:rPr>
              <a:t> wurde der Teil zum Prüfungsurteil </a:t>
            </a:r>
            <a:r>
              <a:rPr lang="de-DE" dirty="0">
                <a:latin typeface="Century Gothic" panose="020B0502020202020204" pitchFamily="34" charset="0"/>
                <a:ea typeface="Times New Roman" panose="02020603050405020304" pitchFamily="18" charset="0"/>
                <a:cs typeface="Times New Roman" panose="02020603050405020304" pitchFamily="18" charset="0"/>
              </a:rPr>
              <a:t>um</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einzelne</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Textziffern</a:t>
            </a:r>
            <a:r>
              <a:rPr lang="de-DE" b="0" dirty="0">
                <a:latin typeface="Century Gothic" panose="020B0502020202020204" pitchFamily="34" charset="0"/>
                <a:ea typeface="Times New Roman" panose="02020603050405020304" pitchFamily="18" charset="0"/>
                <a:cs typeface="Times New Roman" panose="02020603050405020304" pitchFamily="18" charset="0"/>
              </a:rPr>
              <a:t> aus </a:t>
            </a:r>
            <a:r>
              <a:rPr lang="de-DE" dirty="0">
                <a:latin typeface="Century Gothic" panose="020B0502020202020204" pitchFamily="34" charset="0"/>
                <a:ea typeface="Times New Roman" panose="02020603050405020304" pitchFamily="18" charset="0"/>
                <a:cs typeface="Times New Roman" panose="02020603050405020304" pitchFamily="18" charset="0"/>
              </a:rPr>
              <a:t>verschiedenen</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ISAs</a:t>
            </a:r>
            <a:r>
              <a:rPr lang="de-DE" b="0" dirty="0">
                <a:latin typeface="Century Gothic" panose="020B0502020202020204" pitchFamily="34" charset="0"/>
                <a:ea typeface="Times New Roman" panose="02020603050405020304" pitchFamily="18" charset="0"/>
                <a:cs typeface="Times New Roman" panose="02020603050405020304" pitchFamily="18" charset="0"/>
              </a:rPr>
              <a:t>, wie z. B.</a:t>
            </a:r>
          </a:p>
          <a:p>
            <a:pPr marL="542925" lvl="0" indent="-276225" algn="just">
              <a:spcBef>
                <a:spcPts val="600"/>
              </a:spcBef>
              <a:spcAft>
                <a:spcPts val="0"/>
              </a:spcAft>
              <a:buFont typeface="Courier New" panose="02070309020205020404" pitchFamily="49" charset="0"/>
              <a:buChar char="o"/>
            </a:pPr>
            <a:r>
              <a:rPr lang="de-DE" dirty="0">
                <a:latin typeface="Century Gothic" panose="020B0502020202020204" pitchFamily="34" charset="0"/>
                <a:ea typeface="Times New Roman" panose="02020603050405020304" pitchFamily="18" charset="0"/>
                <a:cs typeface="Times New Roman" panose="02020603050405020304" pitchFamily="18" charset="0"/>
              </a:rPr>
              <a:t>Beziehung zu nahestehenden Personen</a:t>
            </a:r>
            <a:r>
              <a:rPr lang="de-DE" b="0" dirty="0">
                <a:latin typeface="Century Gothic" panose="020B0502020202020204" pitchFamily="34" charset="0"/>
                <a:ea typeface="Times New Roman" panose="02020603050405020304" pitchFamily="18" charset="0"/>
                <a:cs typeface="Times New Roman" panose="02020603050405020304" pitchFamily="18" charset="0"/>
              </a:rPr>
              <a:t>,</a:t>
            </a:r>
          </a:p>
          <a:p>
            <a:pPr marL="542925" lvl="0" indent="-276225" algn="just">
              <a:spcBef>
                <a:spcPts val="600"/>
              </a:spcBef>
              <a:spcAft>
                <a:spcPts val="0"/>
              </a:spcAft>
              <a:buFont typeface="Courier New" panose="02070309020205020404" pitchFamily="49" charset="0"/>
              <a:buChar char="o"/>
            </a:pPr>
            <a:r>
              <a:rPr lang="de-DE" dirty="0">
                <a:latin typeface="Century Gothic" panose="020B0502020202020204" pitchFamily="34" charset="0"/>
                <a:ea typeface="Times New Roman" panose="02020603050405020304" pitchFamily="18" charset="0"/>
                <a:cs typeface="Times New Roman" panose="02020603050405020304" pitchFamily="18" charset="0"/>
              </a:rPr>
              <a:t>Auswirkungen der Beziehungen und Transaktionen </a:t>
            </a:r>
            <a:r>
              <a:rPr lang="de-DE" b="0" dirty="0">
                <a:latin typeface="Century Gothic" panose="020B0502020202020204" pitchFamily="34" charset="0"/>
                <a:ea typeface="Times New Roman" panose="02020603050405020304" pitchFamily="18" charset="0"/>
                <a:cs typeface="Times New Roman" panose="02020603050405020304" pitchFamily="18" charset="0"/>
              </a:rPr>
              <a:t>mit diesen.</a:t>
            </a:r>
          </a:p>
          <a:p>
            <a:pPr marL="266700" lvl="0" indent="-266700" algn="just">
              <a:spcBef>
                <a:spcPts val="600"/>
              </a:spcBef>
              <a:spcAft>
                <a:spcPts val="0"/>
              </a:spcAft>
              <a:buFont typeface="+mj-lt"/>
              <a:buAutoNum type="arabicPeriod" startAt="4"/>
            </a:pPr>
            <a:r>
              <a:rPr lang="de-DE" b="0" dirty="0">
                <a:latin typeface="Century Gothic" panose="020B0502020202020204" pitchFamily="34" charset="0"/>
                <a:ea typeface="Times New Roman" panose="02020603050405020304" pitchFamily="18" charset="0"/>
                <a:cs typeface="Times New Roman" panose="02020603050405020304" pitchFamily="18" charset="0"/>
              </a:rPr>
              <a:t>Beim </a:t>
            </a:r>
            <a:r>
              <a:rPr lang="de-DE" dirty="0">
                <a:latin typeface="Century Gothic" panose="020B0502020202020204" pitchFamily="34" charset="0"/>
                <a:ea typeface="Times New Roman" panose="02020603050405020304" pitchFamily="18" charset="0"/>
                <a:cs typeface="Times New Roman" panose="02020603050405020304" pitchFamily="18" charset="0"/>
              </a:rPr>
              <a:t>Fehlen von ausreichenden Informationen </a:t>
            </a:r>
            <a:r>
              <a:rPr lang="de-DE" b="0" dirty="0">
                <a:latin typeface="Century Gothic" panose="020B0502020202020204" pitchFamily="34" charset="0"/>
                <a:ea typeface="Times New Roman" panose="02020603050405020304" pitchFamily="18" charset="0"/>
                <a:cs typeface="Times New Roman" panose="02020603050405020304" pitchFamily="18" charset="0"/>
              </a:rPr>
              <a:t>über vermutete Verstöße, wo der Abschlussprüfer nach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ISA [DE] 250 (</a:t>
            </a:r>
            <a:r>
              <a:rPr lang="de-DE" dirty="0" err="1">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Revised</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 Tz. 21</a:t>
            </a:r>
            <a:r>
              <a:rPr lang="de-DE" dirty="0">
                <a:latin typeface="Century Gothic" panose="020B0502020202020204" pitchFamily="34" charset="0"/>
                <a:ea typeface="Times New Roman" panose="02020603050405020304" pitchFamily="18" charset="0"/>
                <a:cs typeface="Times New Roman" panose="02020603050405020304" pitchFamily="18" charset="0"/>
              </a:rPr>
              <a:t> </a:t>
            </a:r>
            <a:r>
              <a:rPr lang="de-DE" b="0" dirty="0">
                <a:latin typeface="Century Gothic" panose="020B0502020202020204" pitchFamily="34" charset="0"/>
                <a:ea typeface="Times New Roman" panose="02020603050405020304" pitchFamily="18" charset="0"/>
                <a:cs typeface="Times New Roman" panose="02020603050405020304" pitchFamily="18" charset="0"/>
              </a:rPr>
              <a:t>die Auswirkungen des Fehlens auf das Prüfungsurteil beurteilen muss, sowie die übrigen übernommenen Tz. aus dem ISA [DE] 250 (</a:t>
            </a:r>
            <a:r>
              <a:rPr lang="de-DE" b="0" dirty="0" err="1">
                <a:latin typeface="Century Gothic" panose="020B0502020202020204" pitchFamily="34" charset="0"/>
                <a:ea typeface="Times New Roman" panose="02020603050405020304" pitchFamily="18" charset="0"/>
                <a:cs typeface="Times New Roman" panose="02020603050405020304" pitchFamily="18" charset="0"/>
              </a:rPr>
              <a:t>Revised</a:t>
            </a:r>
            <a:r>
              <a:rPr lang="de-DE" b="0" dirty="0">
                <a:latin typeface="Century Gothic" panose="020B0502020202020204" pitchFamily="34" charset="0"/>
                <a:ea typeface="Times New Roman" panose="02020603050405020304" pitchFamily="18" charset="0"/>
                <a:cs typeface="Times New Roman" panose="02020603050405020304" pitchFamily="18" charset="0"/>
              </a:rPr>
              <a:t>).</a:t>
            </a:r>
          </a:p>
          <a:p>
            <a:pPr marL="266700" lvl="0" indent="-266700" algn="just">
              <a:spcBef>
                <a:spcPts val="600"/>
              </a:spcBef>
              <a:spcAft>
                <a:spcPts val="0"/>
              </a:spcAft>
              <a:buFont typeface="+mj-lt"/>
              <a:buAutoNum type="arabicPeriod" startAt="4"/>
            </a:pPr>
            <a:r>
              <a:rPr lang="de-DE" b="0" dirty="0">
                <a:latin typeface="Century Gothic" panose="020B0502020202020204" pitchFamily="34" charset="0"/>
                <a:ea typeface="Times New Roman" panose="02020603050405020304" pitchFamily="18" charset="0"/>
                <a:cs typeface="Times New Roman" panose="02020603050405020304" pitchFamily="18" charset="0"/>
              </a:rPr>
              <a:t>Im Abschnitt </a:t>
            </a:r>
            <a:r>
              <a:rPr lang="de-DE" dirty="0">
                <a:latin typeface="Century Gothic" panose="020B0502020202020204" pitchFamily="34" charset="0"/>
                <a:ea typeface="Times New Roman" panose="02020603050405020304" pitchFamily="18" charset="0"/>
                <a:cs typeface="Times New Roman" panose="02020603050405020304" pitchFamily="18" charset="0"/>
              </a:rPr>
              <a:t>Grundlage für das/die Prüfungsurteil/e </a:t>
            </a:r>
            <a:r>
              <a:rPr lang="de-DE" b="0" dirty="0">
                <a:latin typeface="Century Gothic" panose="020B0502020202020204" pitchFamily="34" charset="0"/>
                <a:ea typeface="Times New Roman" panose="02020603050405020304" pitchFamily="18" charset="0"/>
                <a:cs typeface="Times New Roman" panose="02020603050405020304" pitchFamily="18" charset="0"/>
              </a:rPr>
              <a:t>darf der Abschlussprüfer nach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ISA [DE] 200, Tz. D.20.1</a:t>
            </a:r>
            <a:r>
              <a:rPr lang="de-DE" dirty="0">
                <a:latin typeface="Century Gothic" panose="020B0502020202020204" pitchFamily="34" charset="0"/>
                <a:ea typeface="Times New Roman" panose="02020603050405020304" pitchFamily="18" charset="0"/>
                <a:cs typeface="Times New Roman" panose="02020603050405020304" pitchFamily="18" charset="0"/>
              </a:rPr>
              <a:t> </a:t>
            </a:r>
            <a:r>
              <a:rPr lang="de-DE" b="0" dirty="0">
                <a:latin typeface="Century Gothic" panose="020B0502020202020204" pitchFamily="34" charset="0"/>
                <a:ea typeface="Times New Roman" panose="02020603050405020304" pitchFamily="18" charset="0"/>
                <a:cs typeface="Times New Roman" panose="02020603050405020304" pitchFamily="18" charset="0"/>
              </a:rPr>
              <a:t>nur auf die deutschen GoA KMU hinweisen, wenn er diese Anforderungen vollständig eingehalten hat. </a:t>
            </a:r>
          </a:p>
        </p:txBody>
      </p:sp>
    </p:spTree>
    <p:extLst>
      <p:ext uri="{BB962C8B-B14F-4D97-AF65-F5344CB8AC3E}">
        <p14:creationId xmlns:p14="http://schemas.microsoft.com/office/powerpoint/2010/main" val="1834162075"/>
      </p:ext>
    </p:extLst>
  </p:cSld>
  <p:clrMapOvr>
    <a:masterClrMapping/>
  </p:clrMapOvr>
  <p:transition spd="slow"/>
</p:sld>
</file>

<file path=ppt/slides/slide2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20" name="Rechteck 1">
            <a:extLst>
              <a:ext uri="{FF2B5EF4-FFF2-40B4-BE49-F238E27FC236}">
                <a16:creationId xmlns:a16="http://schemas.microsoft.com/office/drawing/2014/main" id="{FE1DAE56-591B-43A5-AB13-596837096315}"/>
              </a:ext>
            </a:extLst>
          </p:cNvPr>
          <p:cNvSpPr>
            <a:spLocks noChangeArrowheads="1"/>
          </p:cNvSpPr>
          <p:nvPr/>
        </p:nvSpPr>
        <p:spPr bwMode="auto">
          <a:xfrm>
            <a:off x="1054800" y="1080000"/>
            <a:ext cx="57932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6.6.14 IDW PS KMU 7: Hauptunterschiede zu den ISAs; Forts.</a:t>
            </a:r>
          </a:p>
        </p:txBody>
      </p:sp>
      <p:sp>
        <p:nvSpPr>
          <p:cNvPr id="5" name="Rechteck 4">
            <a:extLst>
              <a:ext uri="{FF2B5EF4-FFF2-40B4-BE49-F238E27FC236}">
                <a16:creationId xmlns:a16="http://schemas.microsoft.com/office/drawing/2014/main" id="{78D34B3A-A409-4A38-AC49-377B7CAEFB63}"/>
              </a:ext>
            </a:extLst>
          </p:cNvPr>
          <p:cNvSpPr/>
          <p:nvPr/>
        </p:nvSpPr>
        <p:spPr>
          <a:xfrm>
            <a:off x="1055439" y="1418400"/>
            <a:ext cx="9326811" cy="3908762"/>
          </a:xfrm>
          <a:prstGeom prst="rect">
            <a:avLst/>
          </a:prstGeom>
        </p:spPr>
        <p:txBody>
          <a:bodyPr wrap="square" lIns="0" tIns="0" rIns="0" bIns="0">
            <a:spAutoFit/>
          </a:bodyPr>
          <a:lstStyle/>
          <a:p>
            <a:pPr marL="266700" lvl="0" indent="-266700">
              <a:spcBef>
                <a:spcPts val="600"/>
              </a:spcBef>
              <a:spcAft>
                <a:spcPts val="0"/>
              </a:spcAft>
              <a:buFont typeface="+mj-lt"/>
              <a:buAutoNum type="alphaLcParenR" startAt="2"/>
            </a:pPr>
            <a:r>
              <a:rPr lang="de-DE" dirty="0">
                <a:latin typeface="Century Gothic" panose="020B0502020202020204" pitchFamily="34" charset="0"/>
                <a:ea typeface="Times New Roman" panose="02020603050405020304" pitchFamily="18" charset="0"/>
                <a:cs typeface="Times New Roman" panose="02020603050405020304" pitchFamily="18" charset="0"/>
              </a:rPr>
              <a:t>Bezogen auf die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Berichterstattung</a:t>
            </a:r>
            <a:endParaRPr lang="de-DE" dirty="0">
              <a:latin typeface="Century Gothic" panose="020B0502020202020204" pitchFamily="34" charset="0"/>
              <a:ea typeface="Times New Roman" panose="02020603050405020304" pitchFamily="18" charset="0"/>
              <a:cs typeface="Times New Roman" panose="02020603050405020304" pitchFamily="18" charset="0"/>
            </a:endParaRPr>
          </a:p>
          <a:p>
            <a:pPr>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Auch bezogen auf die Berichterstattung stimmen viele Textziffern mit solchen aus dem IDW PS 450 n.F. überein.</a:t>
            </a:r>
          </a:p>
          <a:p>
            <a:pPr marL="266700" lvl="0" indent="-266700">
              <a:spcBef>
                <a:spcPts val="600"/>
              </a:spcBef>
              <a:spcAft>
                <a:spcPts val="0"/>
              </a:spcAft>
              <a:buFont typeface="+mj-lt"/>
              <a:buAutoNum type="arabicPeriod"/>
            </a:pPr>
            <a:r>
              <a:rPr lang="de-DE" b="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Wie beim Prüfungsurteil, werden die Passagen nicht übernommen, die Unternehmen, Abschlüsse oder Prüfungen betreffen, die nach IDW EPS KMU 1 von der Anwendung ausgeschlossen sind. </a:t>
            </a:r>
            <a:endParaRPr lang="de-DE" b="0" dirty="0">
              <a:latin typeface="Century Gothic" panose="020B0502020202020204" pitchFamily="34" charset="0"/>
              <a:ea typeface="Times New Roman" panose="02020603050405020304" pitchFamily="18" charset="0"/>
              <a:cs typeface="Times New Roman" panose="02020603050405020304" pitchFamily="18" charset="0"/>
            </a:endParaRPr>
          </a:p>
          <a:p>
            <a:pPr marL="266700" lvl="0" indent="-266700">
              <a:spcBef>
                <a:spcPts val="600"/>
              </a:spcBef>
              <a:spcAft>
                <a:spcPts val="0"/>
              </a:spcAft>
              <a:buFont typeface="+mj-lt"/>
              <a:buAutoNum type="arabicPeriod"/>
            </a:pPr>
            <a:r>
              <a:rPr lang="de-DE" b="0" dirty="0">
                <a:latin typeface="Century Gothic" panose="020B0502020202020204" pitchFamily="34" charset="0"/>
                <a:ea typeface="Times New Roman" panose="02020603050405020304" pitchFamily="18" charset="0"/>
                <a:cs typeface="Times New Roman" panose="02020603050405020304" pitchFamily="18" charset="0"/>
              </a:rPr>
              <a:t>Dies sind Ausführungen, die bei Unternehmen zu beachten sind, die nicht als KMU zu klassifizieren sind.</a:t>
            </a:r>
          </a:p>
          <a:p>
            <a:pPr marL="266700" lvl="0" indent="-266700">
              <a:spcBef>
                <a:spcPts val="600"/>
              </a:spcBef>
              <a:spcAft>
                <a:spcPts val="0"/>
              </a:spcAft>
              <a:buFont typeface="+mj-lt"/>
              <a:buAutoNum type="arabicPeriod"/>
            </a:pPr>
            <a:r>
              <a:rPr lang="de-DE" b="0" dirty="0">
                <a:latin typeface="Century Gothic" panose="020B0502020202020204" pitchFamily="34" charset="0"/>
                <a:ea typeface="Times New Roman" panose="02020603050405020304" pitchFamily="18" charset="0"/>
                <a:cs typeface="Times New Roman" panose="02020603050405020304" pitchFamily="18" charset="0"/>
              </a:rPr>
              <a:t>Darüber hinaus sind die in dem IDW PS 450 n.F. enthaltenen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Beispiele bzw. „Kann“-Vorschriften</a:t>
            </a:r>
            <a:r>
              <a:rPr lang="de-DE"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nicht</a:t>
            </a:r>
            <a:r>
              <a:rPr lang="de-DE" dirty="0">
                <a:latin typeface="Century Gothic" panose="020B0502020202020204" pitchFamily="34" charset="0"/>
                <a:ea typeface="Times New Roman" panose="02020603050405020304" pitchFamily="18" charset="0"/>
                <a:cs typeface="Times New Roman" panose="02020603050405020304" pitchFamily="18" charset="0"/>
              </a:rPr>
              <a:t> </a:t>
            </a:r>
            <a:r>
              <a:rPr lang="de-DE" b="0" dirty="0">
                <a:latin typeface="Century Gothic" panose="020B0502020202020204" pitchFamily="34" charset="0"/>
                <a:ea typeface="Times New Roman" panose="02020603050405020304" pitchFamily="18" charset="0"/>
                <a:cs typeface="Times New Roman" panose="02020603050405020304" pitchFamily="18" charset="0"/>
              </a:rPr>
              <a:t>in den IDW EPS KMU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übernommen</a:t>
            </a:r>
            <a:r>
              <a:rPr lang="de-DE" b="0" dirty="0">
                <a:latin typeface="Century Gothic" panose="020B0502020202020204" pitchFamily="34" charset="0"/>
                <a:ea typeface="Times New Roman" panose="02020603050405020304" pitchFamily="18" charset="0"/>
                <a:cs typeface="Times New Roman" panose="02020603050405020304" pitchFamily="18" charset="0"/>
              </a:rPr>
              <a:t> worden. </a:t>
            </a:r>
          </a:p>
          <a:p>
            <a:pPr marL="266700" lvl="0" indent="-266700">
              <a:spcBef>
                <a:spcPts val="600"/>
              </a:spcBef>
              <a:spcAft>
                <a:spcPts val="0"/>
              </a:spcAft>
              <a:buFont typeface="+mj-lt"/>
              <a:buAutoNum type="alphaLcParenR" startAt="3"/>
            </a:pPr>
            <a:r>
              <a:rPr lang="de-DE" dirty="0">
                <a:latin typeface="Century Gothic" panose="020B0502020202020204" pitchFamily="34" charset="0"/>
                <a:ea typeface="Times New Roman" panose="02020603050405020304" pitchFamily="18" charset="0"/>
                <a:cs typeface="Times New Roman" panose="02020603050405020304" pitchFamily="18" charset="0"/>
              </a:rPr>
              <a:t>Bezogen auf die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Archivierung</a:t>
            </a:r>
            <a:endParaRPr lang="de-DE" dirty="0">
              <a:latin typeface="Century Gothic" panose="020B0502020202020204" pitchFamily="34" charset="0"/>
              <a:ea typeface="Times New Roman" panose="02020603050405020304" pitchFamily="18" charset="0"/>
              <a:cs typeface="Times New Roman" panose="02020603050405020304" pitchFamily="18" charset="0"/>
            </a:endParaRPr>
          </a:p>
          <a:p>
            <a:pPr>
              <a:spcBef>
                <a:spcPts val="600"/>
              </a:spcBef>
            </a:pPr>
            <a:r>
              <a:rPr lang="de-DE" b="0" dirty="0">
                <a:latin typeface="Century Gothic" panose="020B0502020202020204" pitchFamily="34" charset="0"/>
                <a:ea typeface="Times New Roman" panose="02020603050405020304" pitchFamily="18" charset="0"/>
                <a:cs typeface="Times New Roman" panose="02020603050405020304" pitchFamily="18" charset="0"/>
              </a:rPr>
              <a:t>Die Tz. 116 bis 118 des IDW EPS KMU 7 betreffen die Prüfungsakte und Archivierung. Diese wurde aus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ISA [DE] 230, Tz. 14 bis 16</a:t>
            </a:r>
            <a:r>
              <a:rPr lang="de-DE" b="0"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b="0" dirty="0">
                <a:latin typeface="Century Gothic" panose="020B0502020202020204" pitchFamily="34" charset="0"/>
                <a:ea typeface="Times New Roman" panose="02020603050405020304" pitchFamily="18" charset="0"/>
                <a:cs typeface="Times New Roman" panose="02020603050405020304" pitchFamily="18" charset="0"/>
              </a:rPr>
              <a:t>übernommen und betreffen dort die </a:t>
            </a:r>
            <a:r>
              <a:rPr lang="de-DE" dirty="0">
                <a:latin typeface="Century Gothic" panose="020B0502020202020204" pitchFamily="34" charset="0"/>
                <a:ea typeface="Times New Roman" panose="02020603050405020304" pitchFamily="18" charset="0"/>
                <a:cs typeface="Times New Roman" panose="02020603050405020304" pitchFamily="18" charset="0"/>
              </a:rPr>
              <a:t>Zusammenstellung der endgültigen Prüfungsakte</a:t>
            </a:r>
            <a:r>
              <a:rPr lang="de-DE" b="0" dirty="0">
                <a:latin typeface="Century Gothic" panose="020B0502020202020204" pitchFamily="34" charset="0"/>
                <a:ea typeface="Times New Roman" panose="02020603050405020304" pitchFamily="18" charset="0"/>
                <a:cs typeface="Times New Roman" panose="02020603050405020304" pitchFamily="18" charset="0"/>
              </a:rPr>
              <a:t>.</a:t>
            </a:r>
            <a:endParaRPr lang="de-DE" sz="2000" b="0" dirty="0"/>
          </a:p>
        </p:txBody>
      </p:sp>
    </p:spTree>
    <p:extLst>
      <p:ext uri="{BB962C8B-B14F-4D97-AF65-F5344CB8AC3E}">
        <p14:creationId xmlns:p14="http://schemas.microsoft.com/office/powerpoint/2010/main" val="765503507"/>
      </p:ext>
    </p:extLst>
  </p:cSld>
  <p:clrMapOvr>
    <a:masterClrMapping/>
  </p:clrMapOvr>
  <p:transition spd="slow"/>
</p:sld>
</file>

<file path=ppt/slides/slide2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1080000"/>
            <a:ext cx="1101685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628650" indent="-628650" eaLnBrk="1" hangingPunct="1">
              <a:spcBef>
                <a:spcPts val="300"/>
              </a:spcBef>
              <a:spcAft>
                <a:spcPts val="300"/>
              </a:spcAft>
              <a:tabLst>
                <a:tab pos="639763" algn="l"/>
              </a:tabLst>
            </a:pPr>
            <a:r>
              <a:rPr lang="de-DE" altLang="de-DE" dirty="0">
                <a:solidFill>
                  <a:srgbClr val="00B0F0"/>
                </a:solidFill>
                <a:latin typeface="Century Gothic" panose="020B0502020202020204" pitchFamily="34" charset="0"/>
              </a:rPr>
              <a:t>6.6.15 IDW PS KMU 8 „Prüfung des Lageberichts bei kleineren, weniger komplexen</a:t>
            </a:r>
            <a:br>
              <a:rPr lang="de-DE" altLang="de-DE" dirty="0">
                <a:solidFill>
                  <a:srgbClr val="00B0F0"/>
                </a:solidFill>
                <a:latin typeface="Century Gothic" panose="020B0502020202020204" pitchFamily="34" charset="0"/>
              </a:rPr>
            </a:br>
            <a:r>
              <a:rPr lang="de-DE" altLang="de-DE" dirty="0">
                <a:solidFill>
                  <a:srgbClr val="00B0F0"/>
                </a:solidFill>
                <a:latin typeface="Century Gothic" panose="020B0502020202020204" pitchFamily="34" charset="0"/>
              </a:rPr>
              <a:t>Unternehmen“ – Gliederung </a:t>
            </a:r>
          </a:p>
        </p:txBody>
      </p:sp>
      <p:graphicFrame>
        <p:nvGraphicFramePr>
          <p:cNvPr id="8" name="Tabelle 7">
            <a:extLst>
              <a:ext uri="{FF2B5EF4-FFF2-40B4-BE49-F238E27FC236}">
                <a16:creationId xmlns:a16="http://schemas.microsoft.com/office/drawing/2014/main" id="{FEC0802E-745F-40C7-8BF4-660AB093A53E}"/>
              </a:ext>
            </a:extLst>
          </p:cNvPr>
          <p:cNvGraphicFramePr>
            <a:graphicFrameLocks noGrp="1"/>
          </p:cNvGraphicFramePr>
          <p:nvPr>
            <p:extLst>
              <p:ext uri="{D42A27DB-BD31-4B8C-83A1-F6EECF244321}">
                <p14:modId xmlns:p14="http://schemas.microsoft.com/office/powerpoint/2010/main" val="1747945688"/>
              </p:ext>
            </p:extLst>
          </p:nvPr>
        </p:nvGraphicFramePr>
        <p:xfrm>
          <a:off x="2133188" y="1886320"/>
          <a:ext cx="8230831" cy="4062960"/>
        </p:xfrm>
        <a:graphic>
          <a:graphicData uri="http://schemas.openxmlformats.org/drawingml/2006/table">
            <a:tbl>
              <a:tblPr firstRow="1" bandRow="1">
                <a:tableStyleId>{5C22544A-7EE6-4342-B048-85BDC9FD1C3A}</a:tableStyleId>
              </a:tblPr>
              <a:tblGrid>
                <a:gridCol w="509772">
                  <a:extLst>
                    <a:ext uri="{9D8B030D-6E8A-4147-A177-3AD203B41FA5}">
                      <a16:colId xmlns:a16="http://schemas.microsoft.com/office/drawing/2014/main" val="1176171396"/>
                    </a:ext>
                  </a:extLst>
                </a:gridCol>
                <a:gridCol w="7721059">
                  <a:extLst>
                    <a:ext uri="{9D8B030D-6E8A-4147-A177-3AD203B41FA5}">
                      <a16:colId xmlns:a16="http://schemas.microsoft.com/office/drawing/2014/main" val="845907747"/>
                    </a:ext>
                  </a:extLst>
                </a:gridCol>
              </a:tblGrid>
              <a:tr h="248557">
                <a:tc gridSpan="2">
                  <a:txBody>
                    <a:bodyPr/>
                    <a:lstStyle/>
                    <a:p>
                      <a:pPr algn="ctr"/>
                      <a:r>
                        <a:rPr lang="de-DE" sz="1400" dirty="0">
                          <a:latin typeface="Century Gothic" panose="020B0502020202020204" pitchFamily="34" charset="0"/>
                        </a:rPr>
                        <a:t>Inhaltsübersicht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a:p>
                  </a:txBody>
                  <a:tcPr/>
                </a:tc>
                <a:extLst>
                  <a:ext uri="{0D108BD9-81ED-4DB2-BD59-A6C34878D82A}">
                    <a16:rowId xmlns:a16="http://schemas.microsoft.com/office/drawing/2014/main" val="1209370254"/>
                  </a:ext>
                </a:extLst>
              </a:tr>
              <a:tr h="324000">
                <a:tc>
                  <a:txBody>
                    <a:bodyPr/>
                    <a:lstStyle/>
                    <a:p>
                      <a:pPr algn="ctr"/>
                      <a:r>
                        <a:rPr lang="de-DE" sz="1400" b="1" dirty="0">
                          <a:solidFill>
                            <a:srgbClr val="FF0000"/>
                          </a:solidFill>
                          <a:latin typeface="Century Gothic" panose="020B0502020202020204" pitchFamily="34" charset="0"/>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Beachtung bestimmter Anforderungen an die Prüfung des Lageberichts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48246450"/>
                  </a:ext>
                </a:extLst>
              </a:tr>
              <a:tr h="324000">
                <a:tc>
                  <a:txBody>
                    <a:bodyPr/>
                    <a:lstStyle/>
                    <a:p>
                      <a:pPr algn="ctr"/>
                      <a:r>
                        <a:rPr lang="de-DE" sz="1400" b="1" dirty="0">
                          <a:solidFill>
                            <a:srgbClr val="FF0000"/>
                          </a:solidFill>
                          <a:latin typeface="Century Gothic" panose="020B0502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Planung der Prüfung des Lageberichts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248166"/>
                  </a:ext>
                </a:extLst>
              </a:tr>
              <a:tr h="324000">
                <a:tc>
                  <a:txBody>
                    <a:bodyPr/>
                    <a:lstStyle/>
                    <a:p>
                      <a:pPr algn="ctr"/>
                      <a:r>
                        <a:rPr lang="de-DE" sz="1400" b="1" dirty="0">
                          <a:solidFill>
                            <a:srgbClr val="FF0000"/>
                          </a:solidFill>
                          <a:latin typeface="Century Gothic" panose="020B0502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Wesentlichkeit bei der Planung und Durchführung der Prüfung des Lageberichts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16263830"/>
                  </a:ext>
                </a:extLst>
              </a:tr>
              <a:tr h="324000">
                <a:tc>
                  <a:txBody>
                    <a:bodyPr/>
                    <a:lstStyle/>
                    <a:p>
                      <a:pPr algn="ctr"/>
                      <a:r>
                        <a:rPr lang="de-DE" sz="1400" b="1" dirty="0">
                          <a:solidFill>
                            <a:srgbClr val="FF0000"/>
                          </a:solidFill>
                          <a:latin typeface="Century Gothic" panose="020B0502020202020204" pitchFamily="34" charset="0"/>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Risiken wesentlicher falscher Darstellungen im Lagebericht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165627"/>
                  </a:ext>
                </a:extLst>
              </a:tr>
              <a:tr h="324000">
                <a:tc>
                  <a:txBody>
                    <a:bodyPr/>
                    <a:lstStyle/>
                    <a:p>
                      <a:pPr algn="ctr"/>
                      <a:r>
                        <a:rPr lang="de-DE" sz="1400" b="1" dirty="0">
                          <a:solidFill>
                            <a:srgbClr val="FF0000"/>
                          </a:solidFill>
                          <a:latin typeface="Century Gothic" panose="020B0502020202020204" pitchFamily="34" charset="0"/>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Reaktion auf die beurteilten Risiken wesentlicher falscher Darstellungen im Lagebericht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60523791"/>
                  </a:ext>
                </a:extLst>
              </a:tr>
              <a:tr h="324000">
                <a:tc>
                  <a:txBody>
                    <a:bodyPr/>
                    <a:lstStyle/>
                    <a:p>
                      <a:pPr algn="ctr"/>
                      <a:r>
                        <a:rPr lang="de-DE" sz="1400" b="1" dirty="0">
                          <a:solidFill>
                            <a:srgbClr val="FF0000"/>
                          </a:solidFill>
                          <a:latin typeface="Century Gothic" panose="020B0502020202020204" pitchFamily="34" charset="0"/>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Beurteilung der festgestellten, nicht korrigierten falschen Darstellungen im Lagebericht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45320276"/>
                  </a:ext>
                </a:extLst>
              </a:tr>
              <a:tr h="324000">
                <a:tc>
                  <a:txBody>
                    <a:bodyPr/>
                    <a:lstStyle/>
                    <a:p>
                      <a:pPr algn="ctr"/>
                      <a:r>
                        <a:rPr lang="de-DE" sz="1400" b="1" dirty="0">
                          <a:solidFill>
                            <a:srgbClr val="FF0000"/>
                          </a:solidFill>
                          <a:latin typeface="Century Gothic" panose="020B0502020202020204" pitchFamily="34" charset="0"/>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Ereignisse nach dem Bilanzstichtag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8209703"/>
                  </a:ext>
                </a:extLst>
              </a:tr>
              <a:tr h="324000">
                <a:tc>
                  <a:txBody>
                    <a:bodyPr/>
                    <a:lstStyle/>
                    <a:p>
                      <a:pPr algn="ctr"/>
                      <a:r>
                        <a:rPr lang="de-DE" sz="1400" b="1" dirty="0">
                          <a:solidFill>
                            <a:srgbClr val="FF0000"/>
                          </a:solidFill>
                          <a:latin typeface="Century Gothic" panose="020B0502020202020204" pitchFamily="34" charset="0"/>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Dokumentation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3541484"/>
                  </a:ext>
                </a:extLst>
              </a:tr>
              <a:tr h="324000">
                <a:tc>
                  <a:txBody>
                    <a:bodyPr/>
                    <a:lstStyle/>
                    <a:p>
                      <a:pPr algn="ctr"/>
                      <a:r>
                        <a:rPr lang="de-DE" sz="1400" b="1" dirty="0">
                          <a:solidFill>
                            <a:srgbClr val="FF0000"/>
                          </a:solidFill>
                          <a:latin typeface="Century Gothic" panose="020B0502020202020204" pitchFamily="34" charset="0"/>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Bildung eines Prüfungsurteils zum Lagebericht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45074916"/>
                  </a:ext>
                </a:extLst>
              </a:tr>
              <a:tr h="324000">
                <a:tc>
                  <a:txBody>
                    <a:bodyPr/>
                    <a:lstStyle/>
                    <a:p>
                      <a:pPr algn="ctr"/>
                      <a:r>
                        <a:rPr lang="de-DE" sz="1400" b="1" dirty="0">
                          <a:solidFill>
                            <a:srgbClr val="FF0000"/>
                          </a:solidFill>
                          <a:latin typeface="Century Gothic" panose="020B0502020202020204" pitchFamily="34" charset="0"/>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0" dirty="0">
                          <a:solidFill>
                            <a:schemeClr val="tx1"/>
                          </a:solidFill>
                          <a:latin typeface="Century Gothic" panose="020B0502020202020204" pitchFamily="34" charset="0"/>
                        </a:rPr>
                        <a:t>Prüfungsbericht und Bestätigungsvermerk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1736264"/>
                  </a:ext>
                </a:extLst>
              </a:tr>
              <a:tr h="324000">
                <a:tc>
                  <a:txBody>
                    <a:bodyPr/>
                    <a:lstStyle/>
                    <a:p>
                      <a:pPr algn="ctr"/>
                      <a:endParaRPr lang="de-DE" sz="1400" b="1" dirty="0">
                        <a:solidFill>
                          <a:srgbClr val="FF0000"/>
                        </a:solidFill>
                        <a:latin typeface="Century Gothic" panose="020B0502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dirty="0">
                          <a:solidFill>
                            <a:schemeClr val="tx1"/>
                          </a:solidFill>
                          <a:latin typeface="Century Gothic" panose="020B0502020202020204" pitchFamily="34" charset="0"/>
                        </a:rPr>
                        <a:t>Anlage</a:t>
                      </a:r>
                      <a:r>
                        <a:rPr lang="de-DE" sz="1400" b="0" dirty="0">
                          <a:solidFill>
                            <a:schemeClr val="tx1"/>
                          </a:solidFill>
                          <a:latin typeface="Century Gothic" panose="020B0502020202020204" pitchFamily="34" charset="0"/>
                        </a:rPr>
                        <a:t>: Aussagen, die der Abschlussprüfer bei der Würdigung der verschiedenen Arten potenzieller falscher Darstellungen im Lagebericht, die auftreten können, nutzt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73139552"/>
                  </a:ext>
                </a:extLst>
              </a:tr>
            </a:tbl>
          </a:graphicData>
        </a:graphic>
      </p:graphicFrame>
    </p:spTree>
    <p:extLst>
      <p:ext uri="{BB962C8B-B14F-4D97-AF65-F5344CB8AC3E}">
        <p14:creationId xmlns:p14="http://schemas.microsoft.com/office/powerpoint/2010/main" val="1056596597"/>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a:extLst>
              <a:ext uri="{FF2B5EF4-FFF2-40B4-BE49-F238E27FC236}">
                <a16:creationId xmlns:a16="http://schemas.microsoft.com/office/drawing/2014/main" id="{33DB049A-4580-4D9E-B9D9-7C6FB9D172C2}"/>
              </a:ext>
            </a:extLst>
          </p:cNvPr>
          <p:cNvSpPr txBox="1">
            <a:spLocks noChangeArrowheads="1"/>
          </p:cNvSpPr>
          <p:nvPr/>
        </p:nvSpPr>
        <p:spPr bwMode="auto">
          <a:xfrm>
            <a:off x="7175500" y="188913"/>
            <a:ext cx="2376488"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110000"/>
              </a:lnSpc>
              <a:spcBef>
                <a:spcPts val="800"/>
              </a:spcBef>
              <a:buFont typeface="Arial" panose="020B0604020202020204" pitchFamily="34" charset="0"/>
              <a:tabLst>
                <a:tab pos="174625" algn="l"/>
              </a:tabLst>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tabLst>
                <a:tab pos="174625" algn="l"/>
              </a:tabLst>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tabLst>
                <a:tab pos="174625" algn="l"/>
              </a:tabLst>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tabLst>
                <a:tab pos="174625" algn="l"/>
              </a:tabLst>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tabLst>
                <a:tab pos="174625" algn="l"/>
              </a:tabLst>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tabLst>
                <a:tab pos="174625" algn="l"/>
              </a:tabLst>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tabLst>
                <a:tab pos="174625" algn="l"/>
              </a:tabLst>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tabLst>
                <a:tab pos="174625" algn="l"/>
              </a:tabLst>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tabLst>
                <a:tab pos="174625" algn="l"/>
              </a:tabLst>
              <a:defRPr sz="1400">
                <a:solidFill>
                  <a:schemeClr val="tx1"/>
                </a:solidFill>
                <a:latin typeface="Verdana" panose="020B0604030504040204" pitchFamily="34" charset="0"/>
              </a:defRPr>
            </a:lvl9pPr>
          </a:lstStyle>
          <a:p>
            <a:pPr eaLnBrk="1" hangingPunct="1">
              <a:lnSpc>
                <a:spcPct val="100000"/>
              </a:lnSpc>
              <a:spcBef>
                <a:spcPct val="50000"/>
              </a:spcBef>
              <a:buFontTx/>
              <a:buNone/>
            </a:pPr>
            <a:r>
              <a:rPr lang="de-DE" altLang="de-DE" sz="1100" b="0"/>
              <a:t>	</a:t>
            </a:r>
          </a:p>
        </p:txBody>
      </p:sp>
      <p:sp>
        <p:nvSpPr>
          <p:cNvPr id="45059" name="Text Box 5">
            <a:extLst>
              <a:ext uri="{FF2B5EF4-FFF2-40B4-BE49-F238E27FC236}">
                <a16:creationId xmlns:a16="http://schemas.microsoft.com/office/drawing/2014/main" id="{CC84EF64-CC40-4FF2-815C-0FB704512E84}"/>
              </a:ext>
            </a:extLst>
          </p:cNvPr>
          <p:cNvSpPr txBox="1">
            <a:spLocks noChangeArrowheads="1"/>
          </p:cNvSpPr>
          <p:nvPr/>
        </p:nvSpPr>
        <p:spPr bwMode="auto">
          <a:xfrm>
            <a:off x="1063625" y="1052513"/>
            <a:ext cx="9223375"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lnSpc>
                <a:spcPct val="110000"/>
              </a:lnSpc>
              <a:spcBef>
                <a:spcPts val="800"/>
              </a:spcBef>
              <a:buFont typeface="Arial" pitchFamily="34" charset="0"/>
              <a:tabLst>
                <a:tab pos="449263" algn="l"/>
              </a:tabLst>
              <a:defRPr sz="1400">
                <a:solidFill>
                  <a:schemeClr val="tx1"/>
                </a:solidFill>
                <a:latin typeface="Verdana" pitchFamily="34" charset="0"/>
              </a:defRPr>
            </a:lvl1pPr>
            <a:lvl2pPr marL="180975" indent="-179388" eaLnBrk="0" hangingPunct="0">
              <a:lnSpc>
                <a:spcPct val="110000"/>
              </a:lnSpc>
              <a:spcBef>
                <a:spcPts val="800"/>
              </a:spcBef>
              <a:buFont typeface="Arial" pitchFamily="34" charset="0"/>
              <a:buChar char="»"/>
              <a:tabLst>
                <a:tab pos="449263" algn="l"/>
              </a:tabLst>
              <a:defRPr sz="1400">
                <a:solidFill>
                  <a:schemeClr val="tx1"/>
                </a:solidFill>
                <a:latin typeface="Verdana" pitchFamily="34" charset="0"/>
              </a:defRPr>
            </a:lvl2pPr>
            <a:lvl3pPr marL="541338" indent="-180975" eaLnBrk="0" hangingPunct="0">
              <a:lnSpc>
                <a:spcPct val="110000"/>
              </a:lnSpc>
              <a:spcBef>
                <a:spcPts val="800"/>
              </a:spcBef>
              <a:buFont typeface="Arial" pitchFamily="34" charset="0"/>
              <a:tabLst>
                <a:tab pos="449263" algn="l"/>
              </a:tabLst>
              <a:defRPr sz="1400">
                <a:solidFill>
                  <a:schemeClr val="tx1"/>
                </a:solidFill>
                <a:latin typeface="Verdana" pitchFamily="34" charset="0"/>
              </a:defRPr>
            </a:lvl3pPr>
            <a:lvl4pPr marL="895350" indent="-174625" eaLnBrk="0" hangingPunct="0">
              <a:lnSpc>
                <a:spcPct val="110000"/>
              </a:lnSpc>
              <a:spcBef>
                <a:spcPts val="800"/>
              </a:spcBef>
              <a:buFont typeface="Arial" pitchFamily="34" charset="0"/>
              <a:buChar char="»"/>
              <a:tabLst>
                <a:tab pos="449263" algn="l"/>
              </a:tabLst>
              <a:defRPr sz="1400">
                <a:solidFill>
                  <a:schemeClr val="tx1"/>
                </a:solidFill>
                <a:latin typeface="Verdana" pitchFamily="34" charset="0"/>
              </a:defRPr>
            </a:lvl4pPr>
            <a:lvl5pPr marL="1257300" indent="-180975" eaLnBrk="0" hangingPunct="0">
              <a:lnSpc>
                <a:spcPct val="110000"/>
              </a:lnSpc>
              <a:spcBef>
                <a:spcPts val="800"/>
              </a:spcBef>
              <a:buFont typeface="Arial" pitchFamily="34" charset="0"/>
              <a:tabLst>
                <a:tab pos="449263" algn="l"/>
              </a:tabLst>
              <a:defRPr sz="1400">
                <a:solidFill>
                  <a:schemeClr val="tx1"/>
                </a:solidFill>
                <a:latin typeface="Verdana" pitchFamily="34" charset="0"/>
              </a:defRPr>
            </a:lvl5pPr>
            <a:lvl6pPr marL="1714500" indent="-180975" eaLnBrk="0" fontAlgn="base" hangingPunct="0">
              <a:lnSpc>
                <a:spcPct val="110000"/>
              </a:lnSpc>
              <a:spcBef>
                <a:spcPts val="800"/>
              </a:spcBef>
              <a:spcAft>
                <a:spcPct val="0"/>
              </a:spcAft>
              <a:buFont typeface="Arial" pitchFamily="34" charset="0"/>
              <a:buChar char="•"/>
              <a:tabLst>
                <a:tab pos="449263" algn="l"/>
              </a:tabLst>
              <a:defRPr sz="1400">
                <a:solidFill>
                  <a:schemeClr val="tx1"/>
                </a:solidFill>
                <a:latin typeface="Verdana" pitchFamily="34" charset="0"/>
              </a:defRPr>
            </a:lvl6pPr>
            <a:lvl7pPr marL="2171700" indent="-180975" eaLnBrk="0" fontAlgn="base" hangingPunct="0">
              <a:lnSpc>
                <a:spcPct val="110000"/>
              </a:lnSpc>
              <a:spcBef>
                <a:spcPts val="800"/>
              </a:spcBef>
              <a:spcAft>
                <a:spcPct val="0"/>
              </a:spcAft>
              <a:buFont typeface="Arial" pitchFamily="34" charset="0"/>
              <a:buChar char="•"/>
              <a:tabLst>
                <a:tab pos="449263" algn="l"/>
              </a:tabLst>
              <a:defRPr sz="1400">
                <a:solidFill>
                  <a:schemeClr val="tx1"/>
                </a:solidFill>
                <a:latin typeface="Verdana" pitchFamily="34" charset="0"/>
              </a:defRPr>
            </a:lvl7pPr>
            <a:lvl8pPr marL="2628900" indent="-180975" eaLnBrk="0" fontAlgn="base" hangingPunct="0">
              <a:lnSpc>
                <a:spcPct val="110000"/>
              </a:lnSpc>
              <a:spcBef>
                <a:spcPts val="800"/>
              </a:spcBef>
              <a:spcAft>
                <a:spcPct val="0"/>
              </a:spcAft>
              <a:buFont typeface="Arial" pitchFamily="34" charset="0"/>
              <a:buChar char="•"/>
              <a:tabLst>
                <a:tab pos="449263" algn="l"/>
              </a:tabLst>
              <a:defRPr sz="1400">
                <a:solidFill>
                  <a:schemeClr val="tx1"/>
                </a:solidFill>
                <a:latin typeface="Verdana" pitchFamily="34" charset="0"/>
              </a:defRPr>
            </a:lvl8pPr>
            <a:lvl9pPr marL="3086100" indent="-180975" eaLnBrk="0" fontAlgn="base" hangingPunct="0">
              <a:lnSpc>
                <a:spcPct val="110000"/>
              </a:lnSpc>
              <a:spcBef>
                <a:spcPts val="800"/>
              </a:spcBef>
              <a:spcAft>
                <a:spcPct val="0"/>
              </a:spcAft>
              <a:buFont typeface="Arial" pitchFamily="34" charset="0"/>
              <a:buChar char="•"/>
              <a:tabLst>
                <a:tab pos="449263" algn="l"/>
              </a:tabLst>
              <a:defRPr sz="1400">
                <a:solidFill>
                  <a:schemeClr val="tx1"/>
                </a:solidFill>
                <a:latin typeface="Verdana" pitchFamily="34" charset="0"/>
              </a:defRPr>
            </a:lvl9pPr>
          </a:lstStyle>
          <a:p>
            <a:pPr eaLnBrk="1" hangingPunct="1">
              <a:lnSpc>
                <a:spcPct val="100000"/>
              </a:lnSpc>
              <a:spcBef>
                <a:spcPts val="600"/>
              </a:spcBef>
              <a:spcAft>
                <a:spcPts val="600"/>
              </a:spcAft>
              <a:tabLst>
                <a:tab pos="357188" algn="l"/>
              </a:tabLst>
              <a:defRPr/>
            </a:pPr>
            <a:r>
              <a:rPr lang="de-DE" altLang="de-DE" sz="1600" dirty="0">
                <a:latin typeface="Century Gothic" pitchFamily="34" charset="0"/>
              </a:rPr>
              <a:t>Gliederung</a:t>
            </a:r>
          </a:p>
          <a:p>
            <a:pPr marL="447675" indent="-447675" eaLnBrk="1" hangingPunct="1">
              <a:lnSpc>
                <a:spcPct val="100000"/>
              </a:lnSpc>
              <a:spcBef>
                <a:spcPts val="600"/>
              </a:spcBef>
              <a:spcAft>
                <a:spcPts val="600"/>
              </a:spcAft>
              <a:tabLst>
                <a:tab pos="447675" algn="l"/>
              </a:tabLst>
              <a:defRPr/>
            </a:pPr>
            <a:r>
              <a:rPr lang="de-DE" altLang="de-DE" sz="1600" dirty="0">
                <a:latin typeface="Century Gothic" pitchFamily="34" charset="0"/>
              </a:rPr>
              <a:t>1.1	Der Ablauf einer Jahresabschlussprüfung (Exemplarischer Workflow)</a:t>
            </a:r>
          </a:p>
          <a:p>
            <a:pPr marL="447675" indent="-447675" eaLnBrk="1" hangingPunct="1">
              <a:lnSpc>
                <a:spcPct val="100000"/>
              </a:lnSpc>
              <a:spcBef>
                <a:spcPts val="600"/>
              </a:spcBef>
              <a:spcAft>
                <a:spcPts val="600"/>
              </a:spcAft>
              <a:tabLst>
                <a:tab pos="447675" algn="l"/>
              </a:tabLst>
              <a:defRPr/>
            </a:pPr>
            <a:r>
              <a:rPr lang="de-DE" altLang="de-DE" sz="1600" dirty="0">
                <a:latin typeface="Century Gothic" pitchFamily="34" charset="0"/>
              </a:rPr>
              <a:t>1.2	Verantwortlichkeiten bei der Abschlussprüfung</a:t>
            </a:r>
          </a:p>
          <a:p>
            <a:pPr marL="447675" indent="-447675" eaLnBrk="1" hangingPunct="1">
              <a:lnSpc>
                <a:spcPct val="100000"/>
              </a:lnSpc>
              <a:spcBef>
                <a:spcPts val="600"/>
              </a:spcBef>
              <a:spcAft>
                <a:spcPts val="600"/>
              </a:spcAft>
              <a:tabLst>
                <a:tab pos="447675" algn="l"/>
              </a:tabLst>
              <a:defRPr/>
            </a:pPr>
            <a:r>
              <a:rPr lang="de-DE" altLang="de-DE" sz="1600" dirty="0">
                <a:latin typeface="Century Gothic" pitchFamily="34" charset="0"/>
              </a:rPr>
              <a:t>1.3	Zielsetzung: Zehn zentrale Vorsätze für die künftige Auftragsabwicklung</a:t>
            </a:r>
          </a:p>
          <a:p>
            <a:pPr marL="447675" indent="-447675" eaLnBrk="1" hangingPunct="1">
              <a:lnSpc>
                <a:spcPct val="100000"/>
              </a:lnSpc>
              <a:spcBef>
                <a:spcPts val="600"/>
              </a:spcBef>
              <a:spcAft>
                <a:spcPts val="600"/>
              </a:spcAft>
              <a:tabLst>
                <a:tab pos="447675" algn="l"/>
              </a:tabLst>
              <a:defRPr/>
            </a:pPr>
            <a:r>
              <a:rPr lang="de-DE" altLang="de-DE" sz="1600" dirty="0">
                <a:latin typeface="Century Gothic" pitchFamily="34" charset="0"/>
              </a:rPr>
              <a:t>1.4	Grundsätze für die Kommunikation mit dem/den für die Überwachung Verantwortlichen</a:t>
            </a:r>
            <a:br>
              <a:rPr lang="de-DE" altLang="de-DE" sz="1600" dirty="0">
                <a:latin typeface="Century Gothic" pitchFamily="34" charset="0"/>
              </a:rPr>
            </a:br>
            <a:r>
              <a:rPr lang="de-DE" altLang="de-DE" sz="1600" dirty="0">
                <a:latin typeface="Century Gothic" pitchFamily="34" charset="0"/>
              </a:rPr>
              <a:t>IDW PS 470 n.F. (10.2021) und IDW PS 475 Mitteilung von Mängeln im internen Kontrollsystem an die für die Überwachung Verantwortlichen und das Management</a:t>
            </a:r>
          </a:p>
        </p:txBody>
      </p:sp>
      <p:sp>
        <p:nvSpPr>
          <p:cNvPr id="48132" name="Textfeld 1">
            <a:extLst>
              <a:ext uri="{FF2B5EF4-FFF2-40B4-BE49-F238E27FC236}">
                <a16:creationId xmlns:a16="http://schemas.microsoft.com/office/drawing/2014/main" id="{F9060BB7-A7D2-4B5C-A7FF-843910ABA3DD}"/>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9" name="Textfeld 8">
            <a:extLst>
              <a:ext uri="{FF2B5EF4-FFF2-40B4-BE49-F238E27FC236}">
                <a16:creationId xmlns:a16="http://schemas.microsoft.com/office/drawing/2014/main" id="{D8DA14E8-0B1F-477B-A4A3-5F159E84B6ED}"/>
              </a:ext>
            </a:extLst>
          </p:cNvPr>
          <p:cNvSpPr txBox="1"/>
          <p:nvPr/>
        </p:nvSpPr>
        <p:spPr>
          <a:xfrm>
            <a:off x="11534700" y="5661248"/>
            <a:ext cx="323165" cy="648072"/>
          </a:xfrm>
          <a:prstGeom prst="rect">
            <a:avLst/>
          </a:prstGeom>
          <a:noFill/>
        </p:spPr>
        <p:txBody>
          <a:bodyPr vert="vert270" wrap="square">
            <a:spAutoFit/>
          </a:bodyPr>
          <a:lstStyle/>
          <a:p>
            <a:pPr eaLnBrk="1" hangingPunct="1">
              <a:defRPr/>
            </a:pPr>
            <a:r>
              <a:rPr lang="de-DE" sz="900" dirty="0">
                <a:solidFill>
                  <a:srgbClr val="CCECFF"/>
                </a:solidFill>
                <a:highlight>
                  <a:srgbClr val="CCECFF"/>
                </a:highlight>
                <a:latin typeface="Century Gothic" panose="020B0502020202020204" pitchFamily="34" charset="0"/>
                <a:cs typeface="Arial" charset="0"/>
              </a:rPr>
              <a:t>05/2025</a:t>
            </a:r>
          </a:p>
        </p:txBody>
      </p:sp>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E9910CFF-9B0A-4C1D-8116-829D026D8B52}"/>
              </a:ext>
            </a:extLst>
          </p:cNvPr>
          <p:cNvSpPr txBox="1">
            <a:spLocks/>
          </p:cNvSpPr>
          <p:nvPr/>
        </p:nvSpPr>
        <p:spPr bwMode="auto">
          <a:xfrm>
            <a:off x="1045665" y="1036637"/>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1.2.2 Verantwortlicher Wirtschaftsprüfer</a:t>
            </a:r>
          </a:p>
        </p:txBody>
      </p:sp>
      <p:sp>
        <p:nvSpPr>
          <p:cNvPr id="12293" name="Textfeld 9">
            <a:extLst>
              <a:ext uri="{FF2B5EF4-FFF2-40B4-BE49-F238E27FC236}">
                <a16:creationId xmlns:a16="http://schemas.microsoft.com/office/drawing/2014/main" id="{01575AB9-1427-456F-BE41-F25CD9F1BFD1}"/>
              </a:ext>
            </a:extLst>
          </p:cNvPr>
          <p:cNvSpPr txBox="1">
            <a:spLocks noChangeArrowheads="1"/>
          </p:cNvSpPr>
          <p:nvPr/>
        </p:nvSpPr>
        <p:spPr bwMode="auto">
          <a:xfrm>
            <a:off x="1054800" y="1418400"/>
            <a:ext cx="9327450" cy="4878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lnSpc>
                <a:spcPct val="110000"/>
              </a:lnSpc>
              <a:spcBef>
                <a:spcPts val="800"/>
              </a:spcBef>
              <a:buFont typeface="Arial" charset="0"/>
              <a:defRPr sz="1400">
                <a:solidFill>
                  <a:schemeClr val="tx1"/>
                </a:solidFill>
                <a:latin typeface="Verdana" pitchFamily="34" charset="0"/>
              </a:defRPr>
            </a:lvl1pPr>
            <a:lvl2pPr marL="355600" eaLnBrk="0" hangingPunct="0">
              <a:lnSpc>
                <a:spcPct val="110000"/>
              </a:lnSpc>
              <a:spcBef>
                <a:spcPts val="800"/>
              </a:spcBef>
              <a:buFont typeface="Arial"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charset="0"/>
              <a:defRPr sz="1400">
                <a:solidFill>
                  <a:schemeClr val="tx1"/>
                </a:solidFill>
                <a:latin typeface="Verdana" pitchFamily="34" charset="0"/>
              </a:defRPr>
            </a:lvl3pPr>
            <a:lvl4pPr marL="1600200" indent="-228600" eaLnBrk="0" hangingPunct="0">
              <a:lnSpc>
                <a:spcPct val="110000"/>
              </a:lnSpc>
              <a:spcBef>
                <a:spcPts val="800"/>
              </a:spcBef>
              <a:buFont typeface="Arial"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266700" indent="-266700" eaLnBrk="1" hangingPunct="1">
              <a:lnSpc>
                <a:spcPct val="100000"/>
              </a:lnSpc>
              <a:spcBef>
                <a:spcPts val="300"/>
              </a:spcBef>
              <a:spcAft>
                <a:spcPts val="300"/>
              </a:spcAft>
              <a:buFont typeface="Arial Narrow" pitchFamily="34" charset="0"/>
              <a:buAutoNum type="alphaLcPeriod"/>
              <a:defRPr/>
            </a:pPr>
            <a:r>
              <a:rPr lang="de-DE" altLang="de-DE" sz="1600" dirty="0">
                <a:solidFill>
                  <a:srgbClr val="00B0F0"/>
                </a:solidFill>
                <a:latin typeface="Century Gothic" pitchFamily="34" charset="0"/>
                <a:cs typeface="Arial" charset="0"/>
              </a:rPr>
              <a:t>Qualifikation</a:t>
            </a:r>
            <a:endParaRPr lang="de-DE" altLang="de-DE" sz="1600" dirty="0">
              <a:latin typeface="Century Gothic" pitchFamily="34" charset="0"/>
              <a:cs typeface="Arial" charset="0"/>
            </a:endParaRPr>
          </a:p>
          <a:p>
            <a:pPr marL="266700" lvl="1" eaLnBrk="1" hangingPunct="1">
              <a:lnSpc>
                <a:spcPct val="100000"/>
              </a:lnSpc>
              <a:spcBef>
                <a:spcPts val="300"/>
              </a:spcBef>
              <a:spcAft>
                <a:spcPts val="300"/>
              </a:spcAft>
              <a:buFont typeface="Arial" charset="0"/>
              <a:buNone/>
              <a:defRPr/>
            </a:pPr>
            <a:r>
              <a:rPr lang="de-DE" altLang="de-DE" sz="1600" b="0" dirty="0">
                <a:latin typeface="Century Gothic" pitchFamily="34" charset="0"/>
                <a:cs typeface="Arial" charset="0"/>
              </a:rPr>
              <a:t>Wirtschaftsprüfer</a:t>
            </a:r>
          </a:p>
          <a:p>
            <a:pPr marL="266700" lvl="1" eaLnBrk="1" hangingPunct="1">
              <a:lnSpc>
                <a:spcPct val="100000"/>
              </a:lnSpc>
              <a:spcBef>
                <a:spcPts val="0"/>
              </a:spcBef>
              <a:spcAft>
                <a:spcPts val="0"/>
              </a:spcAft>
              <a:buFont typeface="Arial" charset="0"/>
              <a:buNone/>
              <a:defRPr/>
            </a:pPr>
            <a:endParaRPr lang="de-DE" altLang="de-DE" sz="1600" b="0" dirty="0">
              <a:latin typeface="Century Gothic" pitchFamily="34" charset="0"/>
              <a:cs typeface="Arial" charset="0"/>
            </a:endParaRPr>
          </a:p>
          <a:p>
            <a:pPr marL="266700" indent="-266700" eaLnBrk="1" hangingPunct="1">
              <a:lnSpc>
                <a:spcPct val="100000"/>
              </a:lnSpc>
              <a:spcBef>
                <a:spcPts val="300"/>
              </a:spcBef>
              <a:spcAft>
                <a:spcPts val="300"/>
              </a:spcAft>
              <a:buFont typeface="Arial Narrow" pitchFamily="34" charset="0"/>
              <a:buAutoNum type="alphaLcPeriod"/>
              <a:defRPr/>
            </a:pPr>
            <a:r>
              <a:rPr lang="de-DE" altLang="de-DE" sz="1600" dirty="0">
                <a:solidFill>
                  <a:srgbClr val="00B0F0"/>
                </a:solidFill>
                <a:latin typeface="Century Gothic" pitchFamily="34" charset="0"/>
                <a:cs typeface="Arial" charset="0"/>
              </a:rPr>
              <a:t>Aufgaben</a:t>
            </a:r>
            <a:endParaRPr lang="de-DE" altLang="de-DE" sz="1600" dirty="0">
              <a:latin typeface="Century Gothic" pitchFamily="34" charset="0"/>
              <a:cs typeface="Arial" charset="0"/>
            </a:endParaRP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Für die Durchführung eines Auftrags und für die Berichtserstattung vorrangig verantwortlich</a:t>
            </a: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Er muss sich in einem Umfang an der Prüfung beteiligen, dass er den Fortschritt der Arbeiten und die Beachtung der gesetzlichen Vorschriften und fachlichen Regeln durch die Mitarbeiter überwachen kann (§ 57 Nr. 5 BS WP/</a:t>
            </a:r>
            <a:r>
              <a:rPr lang="de-DE" altLang="de-DE" sz="1600" b="0" dirty="0" err="1">
                <a:latin typeface="Century Gothic" pitchFamily="34" charset="0"/>
                <a:cs typeface="Arial" charset="0"/>
              </a:rPr>
              <a:t>vBP</a:t>
            </a:r>
            <a:r>
              <a:rPr lang="de-DE" altLang="de-DE" sz="1600" b="0" dirty="0">
                <a:latin typeface="Century Gothic" pitchFamily="34" charset="0"/>
                <a:cs typeface="Arial" charset="0"/>
              </a:rPr>
              <a:t>)</a:t>
            </a: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Im Regelfall unterschreibt er den Bestätigungsvermerk und den Prüfungsbericht</a:t>
            </a:r>
            <a:br>
              <a:rPr lang="de-DE" altLang="de-DE" sz="1600" b="0" dirty="0">
                <a:latin typeface="Century Gothic" pitchFamily="34" charset="0"/>
                <a:cs typeface="Arial" charset="0"/>
              </a:rPr>
            </a:br>
            <a:r>
              <a:rPr lang="de-DE" altLang="de-DE" sz="1600" b="0" dirty="0">
                <a:latin typeface="Century Gothic" pitchFamily="34" charset="0"/>
                <a:cs typeface="Arial" charset="0"/>
              </a:rPr>
              <a:t>(§ 44 Abs. 1 BS WP/</a:t>
            </a:r>
            <a:r>
              <a:rPr lang="de-DE" altLang="de-DE" sz="1600" b="0" dirty="0" err="1">
                <a:latin typeface="Century Gothic" pitchFamily="34" charset="0"/>
                <a:cs typeface="Arial" charset="0"/>
              </a:rPr>
              <a:t>vBP</a:t>
            </a:r>
            <a:r>
              <a:rPr lang="de-DE" altLang="de-DE" sz="1600" b="0" dirty="0">
                <a:latin typeface="Century Gothic" pitchFamily="34" charset="0"/>
                <a:cs typeface="Arial" charset="0"/>
              </a:rPr>
              <a:t>)</a:t>
            </a:r>
          </a:p>
          <a:p>
            <a:pPr marL="266700" lvl="1" eaLnBrk="1" hangingPunct="1">
              <a:lnSpc>
                <a:spcPct val="100000"/>
              </a:lnSpc>
              <a:spcBef>
                <a:spcPts val="0"/>
              </a:spcBef>
              <a:spcAft>
                <a:spcPts val="0"/>
              </a:spcAft>
              <a:buFont typeface="Arial" charset="0"/>
              <a:buNone/>
              <a:defRPr/>
            </a:pPr>
            <a:endParaRPr lang="de-DE" altLang="de-DE" sz="1600" b="0" dirty="0">
              <a:latin typeface="Century Gothic" pitchFamily="34" charset="0"/>
              <a:cs typeface="Arial" charset="0"/>
            </a:endParaRPr>
          </a:p>
          <a:p>
            <a:pPr marL="266700" indent="-266700" eaLnBrk="1" hangingPunct="1">
              <a:lnSpc>
                <a:spcPct val="100000"/>
              </a:lnSpc>
              <a:spcBef>
                <a:spcPts val="300"/>
              </a:spcBef>
              <a:spcAft>
                <a:spcPts val="300"/>
              </a:spcAft>
              <a:buFont typeface="Arial Narrow" pitchFamily="34" charset="0"/>
              <a:buAutoNum type="alphaLcPeriod"/>
              <a:defRPr/>
            </a:pPr>
            <a:r>
              <a:rPr lang="de-DE" altLang="de-DE" sz="1600" dirty="0">
                <a:solidFill>
                  <a:srgbClr val="00B0F0"/>
                </a:solidFill>
                <a:latin typeface="Century Gothic" pitchFamily="34" charset="0"/>
                <a:cs typeface="Arial" charset="0"/>
              </a:rPr>
              <a:t>Unvereinbare auftragsbezogene Tätigkeiten als Unterzeichner (Verantwortlicher Abschlussprüfers)</a:t>
            </a:r>
            <a:endParaRPr lang="de-DE" altLang="de-DE" sz="1600" dirty="0">
              <a:latin typeface="Century Gothic" pitchFamily="34" charset="0"/>
              <a:cs typeface="Arial" charset="0"/>
            </a:endParaRP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Berichtskritiker</a:t>
            </a: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Auftragsbegleitende QS</a:t>
            </a: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Konsultationspartner</a:t>
            </a:r>
            <a:endParaRPr lang="de-DE" altLang="de-DE" sz="1600" dirty="0">
              <a:latin typeface="Century Gothic" pitchFamily="34" charset="0"/>
              <a:cs typeface="Arial" charset="0"/>
            </a:endParaRPr>
          </a:p>
        </p:txBody>
      </p:sp>
      <p:pic>
        <p:nvPicPr>
          <p:cNvPr id="82949" name="Grafik 9">
            <a:extLst>
              <a:ext uri="{FF2B5EF4-FFF2-40B4-BE49-F238E27FC236}">
                <a16:creationId xmlns:a16="http://schemas.microsoft.com/office/drawing/2014/main" id="{911ABE2D-7CC0-499D-A836-8F14329C787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1">
            <a:extLst>
              <a:ext uri="{FF2B5EF4-FFF2-40B4-BE49-F238E27FC236}">
                <a16:creationId xmlns:a16="http://schemas.microsoft.com/office/drawing/2014/main" id="{E3D71860-F6A0-49EC-AD15-B16F39E06D1D}"/>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3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20" name="Rechteck 1">
            <a:extLst>
              <a:ext uri="{FF2B5EF4-FFF2-40B4-BE49-F238E27FC236}">
                <a16:creationId xmlns:a16="http://schemas.microsoft.com/office/drawing/2014/main" id="{FE1DAE56-591B-43A5-AB13-596837096315}"/>
              </a:ext>
            </a:extLst>
          </p:cNvPr>
          <p:cNvSpPr>
            <a:spLocks noChangeArrowheads="1"/>
          </p:cNvSpPr>
          <p:nvPr/>
        </p:nvSpPr>
        <p:spPr bwMode="auto">
          <a:xfrm>
            <a:off x="1054800" y="1080000"/>
            <a:ext cx="828111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6.6.16 IDW PS KMU 8: Schrittweise Vorgehensweise bei der Prüfung des Lageberichts</a:t>
            </a:r>
          </a:p>
        </p:txBody>
      </p:sp>
      <p:graphicFrame>
        <p:nvGraphicFramePr>
          <p:cNvPr id="3" name="Tabelle 2">
            <a:extLst>
              <a:ext uri="{FF2B5EF4-FFF2-40B4-BE49-F238E27FC236}">
                <a16:creationId xmlns:a16="http://schemas.microsoft.com/office/drawing/2014/main" id="{A5B379D0-10DD-4C71-B00B-20022772AD17}"/>
              </a:ext>
            </a:extLst>
          </p:cNvPr>
          <p:cNvGraphicFramePr>
            <a:graphicFrameLocks noGrp="1"/>
          </p:cNvGraphicFramePr>
          <p:nvPr>
            <p:extLst/>
          </p:nvPr>
        </p:nvGraphicFramePr>
        <p:xfrm>
          <a:off x="1991544" y="1529942"/>
          <a:ext cx="8064896" cy="4419338"/>
        </p:xfrm>
        <a:graphic>
          <a:graphicData uri="http://schemas.openxmlformats.org/drawingml/2006/table">
            <a:tbl>
              <a:tblPr firstRow="1" firstCol="1" bandRow="1">
                <a:tableStyleId>{5C22544A-7EE6-4342-B048-85BDC9FD1C3A}</a:tableStyleId>
              </a:tblPr>
              <a:tblGrid>
                <a:gridCol w="912101">
                  <a:extLst>
                    <a:ext uri="{9D8B030D-6E8A-4147-A177-3AD203B41FA5}">
                      <a16:colId xmlns:a16="http://schemas.microsoft.com/office/drawing/2014/main" val="271408414"/>
                    </a:ext>
                  </a:extLst>
                </a:gridCol>
                <a:gridCol w="7152795">
                  <a:extLst>
                    <a:ext uri="{9D8B030D-6E8A-4147-A177-3AD203B41FA5}">
                      <a16:colId xmlns:a16="http://schemas.microsoft.com/office/drawing/2014/main" val="3465991559"/>
                    </a:ext>
                  </a:extLst>
                </a:gridCol>
              </a:tblGrid>
              <a:tr h="309518">
                <a:tc gridSpan="2">
                  <a:txBody>
                    <a:bodyPr/>
                    <a:lstStyle/>
                    <a:p>
                      <a:pPr marL="0" algn="ctr">
                        <a:spcBef>
                          <a:spcPts val="600"/>
                        </a:spcBef>
                        <a:spcAft>
                          <a:spcPts val="0"/>
                        </a:spcAft>
                      </a:pPr>
                      <a:r>
                        <a:rPr lang="de-DE" sz="1200" dirty="0">
                          <a:effectLst/>
                          <a:latin typeface="Century Gothic" panose="020B0502020202020204" pitchFamily="34" charset="0"/>
                        </a:rPr>
                        <a:t>Übersicht der Schritte</a:t>
                      </a:r>
                      <a:endParaRPr lang="de-DE" sz="12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de-DE"/>
                    </a:p>
                  </a:txBody>
                  <a:tcPr/>
                </a:tc>
                <a:extLst>
                  <a:ext uri="{0D108BD9-81ED-4DB2-BD59-A6C34878D82A}">
                    <a16:rowId xmlns:a16="http://schemas.microsoft.com/office/drawing/2014/main" val="158719881"/>
                  </a:ext>
                </a:extLst>
              </a:tr>
              <a:tr h="342485">
                <a:tc>
                  <a:txBody>
                    <a:bodyPr/>
                    <a:lstStyle/>
                    <a:p>
                      <a:pPr marL="0" algn="ctr">
                        <a:spcBef>
                          <a:spcPts val="600"/>
                        </a:spcBef>
                        <a:spcAft>
                          <a:spcPts val="0"/>
                        </a:spcAft>
                      </a:pPr>
                      <a:r>
                        <a:rPr lang="de-DE" sz="1200" dirty="0">
                          <a:solidFill>
                            <a:schemeClr val="tx1"/>
                          </a:solidFill>
                          <a:effectLst/>
                          <a:latin typeface="Century Gothic" panose="020B0502020202020204" pitchFamily="34" charset="0"/>
                        </a:rPr>
                        <a:t>1. Schritt</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dirty="0">
                          <a:effectLst/>
                          <a:latin typeface="Century Gothic" panose="020B0502020202020204" pitchFamily="34" charset="0"/>
                        </a:rPr>
                        <a:t>Planung der Prüfung des Lageberichts</a:t>
                      </a:r>
                      <a:endParaRPr lang="de-DE" sz="12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17051"/>
                  </a:ext>
                </a:extLst>
              </a:tr>
              <a:tr h="342485">
                <a:tc>
                  <a:txBody>
                    <a:bodyPr/>
                    <a:lstStyle/>
                    <a:p>
                      <a:pPr marL="0" algn="ctr">
                        <a:spcBef>
                          <a:spcPts val="600"/>
                        </a:spcBef>
                        <a:spcAft>
                          <a:spcPts val="0"/>
                        </a:spcAft>
                      </a:pPr>
                      <a:r>
                        <a:rPr lang="de-DE" sz="1200" dirty="0">
                          <a:solidFill>
                            <a:schemeClr val="tx1"/>
                          </a:solidFill>
                          <a:effectLst/>
                          <a:latin typeface="Century Gothic" panose="020B0502020202020204" pitchFamily="34" charset="0"/>
                        </a:rPr>
                        <a:t>2. Schritt</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dirty="0">
                          <a:effectLst/>
                          <a:latin typeface="Century Gothic" panose="020B0502020202020204" pitchFamily="34" charset="0"/>
                        </a:rPr>
                        <a:t>Festlegung der Wesentlichkeit bei der Planung und Durchführung der Prüfung des Lageberichts</a:t>
                      </a:r>
                      <a:endParaRPr lang="de-DE" sz="12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47648300"/>
                  </a:ext>
                </a:extLst>
              </a:tr>
              <a:tr h="342485">
                <a:tc>
                  <a:txBody>
                    <a:bodyPr/>
                    <a:lstStyle/>
                    <a:p>
                      <a:pPr marL="0" algn="ctr">
                        <a:spcBef>
                          <a:spcPts val="600"/>
                        </a:spcBef>
                        <a:spcAft>
                          <a:spcPts val="0"/>
                        </a:spcAft>
                      </a:pPr>
                      <a:r>
                        <a:rPr lang="de-DE" sz="1200">
                          <a:solidFill>
                            <a:schemeClr val="tx1"/>
                          </a:solidFill>
                          <a:effectLst/>
                          <a:latin typeface="Century Gothic" panose="020B0502020202020204" pitchFamily="34" charset="0"/>
                        </a:rPr>
                        <a:t>3. Schritt</a:t>
                      </a:r>
                      <a:endParaRPr lang="de-DE" sz="120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a:effectLst/>
                          <a:latin typeface="Century Gothic" panose="020B0502020202020204" pitchFamily="34" charset="0"/>
                        </a:rPr>
                        <a:t>Beurteilung der Risiken wesentlicher falscher Darstellungen im Lagebericht</a:t>
                      </a:r>
                      <a:endParaRPr lang="de-DE" sz="12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7444648"/>
                  </a:ext>
                </a:extLst>
              </a:tr>
              <a:tr h="342485">
                <a:tc>
                  <a:txBody>
                    <a:bodyPr/>
                    <a:lstStyle/>
                    <a:p>
                      <a:pPr marL="0" algn="ctr">
                        <a:spcBef>
                          <a:spcPts val="600"/>
                        </a:spcBef>
                        <a:spcAft>
                          <a:spcPts val="0"/>
                        </a:spcAft>
                      </a:pPr>
                      <a:r>
                        <a:rPr lang="de-DE" sz="1200" dirty="0">
                          <a:solidFill>
                            <a:schemeClr val="tx1"/>
                          </a:solidFill>
                          <a:effectLst/>
                          <a:latin typeface="Century Gothic" panose="020B0502020202020204" pitchFamily="34" charset="0"/>
                        </a:rPr>
                        <a:t>4. Schritt</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dirty="0">
                          <a:effectLst/>
                          <a:latin typeface="Century Gothic" panose="020B0502020202020204" pitchFamily="34" charset="0"/>
                        </a:rPr>
                        <a:t>Reaktionen auf die beurteilten Risiken wesentlicher falscher Darstellungen im Lagebericht</a:t>
                      </a:r>
                      <a:endParaRPr lang="de-DE" sz="12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7633315"/>
                  </a:ext>
                </a:extLst>
              </a:tr>
              <a:tr h="342485">
                <a:tc>
                  <a:txBody>
                    <a:bodyPr/>
                    <a:lstStyle/>
                    <a:p>
                      <a:pPr marL="0" algn="ctr">
                        <a:spcBef>
                          <a:spcPts val="600"/>
                        </a:spcBef>
                        <a:spcAft>
                          <a:spcPts val="0"/>
                        </a:spcAft>
                      </a:pPr>
                      <a:r>
                        <a:rPr lang="de-DE" sz="1200">
                          <a:solidFill>
                            <a:schemeClr val="tx1"/>
                          </a:solidFill>
                          <a:effectLst/>
                          <a:latin typeface="Century Gothic" panose="020B0502020202020204" pitchFamily="34" charset="0"/>
                        </a:rPr>
                        <a:t>5. Schritt</a:t>
                      </a:r>
                      <a:endParaRPr lang="de-DE" sz="120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a:effectLst/>
                          <a:latin typeface="Century Gothic" panose="020B0502020202020204" pitchFamily="34" charset="0"/>
                        </a:rPr>
                        <a:t>Besondere Reaktionen auf Aussageebene für ausgewählte Informationskategorien</a:t>
                      </a:r>
                      <a:endParaRPr lang="de-DE" sz="12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8433650"/>
                  </a:ext>
                </a:extLst>
              </a:tr>
              <a:tr h="342485">
                <a:tc>
                  <a:txBody>
                    <a:bodyPr/>
                    <a:lstStyle/>
                    <a:p>
                      <a:pPr marL="0" algn="ctr">
                        <a:spcBef>
                          <a:spcPts val="600"/>
                        </a:spcBef>
                        <a:spcAft>
                          <a:spcPts val="0"/>
                        </a:spcAft>
                      </a:pPr>
                      <a:r>
                        <a:rPr lang="de-DE" sz="1200" dirty="0">
                          <a:solidFill>
                            <a:schemeClr val="tx1"/>
                          </a:solidFill>
                          <a:effectLst/>
                          <a:latin typeface="Century Gothic" panose="020B0502020202020204" pitchFamily="34" charset="0"/>
                        </a:rPr>
                        <a:t>6. Schritt</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dirty="0">
                          <a:effectLst/>
                          <a:latin typeface="Century Gothic" panose="020B0502020202020204" pitchFamily="34" charset="0"/>
                        </a:rPr>
                        <a:t>Gesamtwürdigung</a:t>
                      </a:r>
                      <a:endParaRPr lang="de-DE" sz="12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28010171"/>
                  </a:ext>
                </a:extLst>
              </a:tr>
              <a:tr h="342485">
                <a:tc>
                  <a:txBody>
                    <a:bodyPr/>
                    <a:lstStyle/>
                    <a:p>
                      <a:pPr marL="0" algn="ctr">
                        <a:spcBef>
                          <a:spcPts val="600"/>
                        </a:spcBef>
                        <a:spcAft>
                          <a:spcPts val="0"/>
                        </a:spcAft>
                      </a:pPr>
                      <a:r>
                        <a:rPr lang="de-DE" sz="1200" dirty="0">
                          <a:solidFill>
                            <a:schemeClr val="tx1"/>
                          </a:solidFill>
                          <a:effectLst/>
                          <a:latin typeface="Century Gothic" panose="020B0502020202020204" pitchFamily="34" charset="0"/>
                        </a:rPr>
                        <a:t>7. Schritt</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dirty="0">
                          <a:effectLst/>
                          <a:latin typeface="Century Gothic" panose="020B0502020202020204" pitchFamily="34" charset="0"/>
                        </a:rPr>
                        <a:t>Beurteilung, ob die erlangten Prüfungsnachweise ausreichend und geeignet sind</a:t>
                      </a:r>
                      <a:endParaRPr lang="de-DE" sz="12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8890021"/>
                  </a:ext>
                </a:extLst>
              </a:tr>
              <a:tr h="342485">
                <a:tc>
                  <a:txBody>
                    <a:bodyPr/>
                    <a:lstStyle/>
                    <a:p>
                      <a:pPr marL="0" algn="ctr">
                        <a:spcBef>
                          <a:spcPts val="600"/>
                        </a:spcBef>
                        <a:spcAft>
                          <a:spcPts val="0"/>
                        </a:spcAft>
                      </a:pPr>
                      <a:r>
                        <a:rPr lang="de-DE" sz="1200">
                          <a:solidFill>
                            <a:schemeClr val="tx1"/>
                          </a:solidFill>
                          <a:effectLst/>
                          <a:latin typeface="Century Gothic" panose="020B0502020202020204" pitchFamily="34" charset="0"/>
                        </a:rPr>
                        <a:t>8. Schritt</a:t>
                      </a:r>
                      <a:endParaRPr lang="de-DE" sz="120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a:effectLst/>
                          <a:latin typeface="Century Gothic" panose="020B0502020202020204" pitchFamily="34" charset="0"/>
                        </a:rPr>
                        <a:t>Beurteilung der festgestellten, nicht korrigierten falschen Darstellungen im Lagebericht</a:t>
                      </a:r>
                      <a:endParaRPr lang="de-DE" sz="120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9704569"/>
                  </a:ext>
                </a:extLst>
              </a:tr>
              <a:tr h="342485">
                <a:tc>
                  <a:txBody>
                    <a:bodyPr/>
                    <a:lstStyle/>
                    <a:p>
                      <a:pPr marL="0" algn="ctr">
                        <a:spcBef>
                          <a:spcPts val="600"/>
                        </a:spcBef>
                        <a:spcAft>
                          <a:spcPts val="0"/>
                        </a:spcAft>
                      </a:pPr>
                      <a:r>
                        <a:rPr lang="de-DE" sz="1200" dirty="0">
                          <a:solidFill>
                            <a:schemeClr val="tx1"/>
                          </a:solidFill>
                          <a:effectLst/>
                          <a:latin typeface="Century Gothic" panose="020B0502020202020204" pitchFamily="34" charset="0"/>
                        </a:rPr>
                        <a:t>9. Schritt</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dirty="0">
                          <a:effectLst/>
                          <a:latin typeface="Century Gothic" panose="020B0502020202020204" pitchFamily="34" charset="0"/>
                        </a:rPr>
                        <a:t>Ereignisse nach dem Bilanzstichtag</a:t>
                      </a:r>
                      <a:endParaRPr lang="de-DE" sz="12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13028"/>
                  </a:ext>
                </a:extLst>
              </a:tr>
              <a:tr h="342485">
                <a:tc>
                  <a:txBody>
                    <a:bodyPr/>
                    <a:lstStyle/>
                    <a:p>
                      <a:pPr marL="0" algn="ctr">
                        <a:spcBef>
                          <a:spcPts val="600"/>
                        </a:spcBef>
                        <a:spcAft>
                          <a:spcPts val="0"/>
                        </a:spcAft>
                      </a:pPr>
                      <a:r>
                        <a:rPr lang="de-DE" sz="1200" dirty="0">
                          <a:solidFill>
                            <a:schemeClr val="tx1"/>
                          </a:solidFill>
                          <a:effectLst/>
                          <a:latin typeface="Century Gothic" panose="020B0502020202020204" pitchFamily="34" charset="0"/>
                        </a:rPr>
                        <a:t>10. Schritt</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dirty="0">
                          <a:effectLst/>
                          <a:latin typeface="Century Gothic" panose="020B0502020202020204" pitchFamily="34" charset="0"/>
                        </a:rPr>
                        <a:t>Dokumentation</a:t>
                      </a:r>
                      <a:endParaRPr lang="de-DE" sz="12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3375019"/>
                  </a:ext>
                </a:extLst>
              </a:tr>
              <a:tr h="342485">
                <a:tc>
                  <a:txBody>
                    <a:bodyPr/>
                    <a:lstStyle/>
                    <a:p>
                      <a:pPr marL="0" algn="ctr">
                        <a:spcBef>
                          <a:spcPts val="600"/>
                        </a:spcBef>
                        <a:spcAft>
                          <a:spcPts val="0"/>
                        </a:spcAft>
                      </a:pPr>
                      <a:r>
                        <a:rPr lang="de-DE" sz="1200" dirty="0">
                          <a:solidFill>
                            <a:schemeClr val="tx1"/>
                          </a:solidFill>
                          <a:effectLst/>
                          <a:latin typeface="Century Gothic" panose="020B0502020202020204" pitchFamily="34" charset="0"/>
                        </a:rPr>
                        <a:t>11. Schritt</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dirty="0">
                          <a:effectLst/>
                          <a:latin typeface="Century Gothic" panose="020B0502020202020204" pitchFamily="34" charset="0"/>
                        </a:rPr>
                        <a:t>Bildung eines Prüfungsurteils zum Lagebericht</a:t>
                      </a:r>
                      <a:endParaRPr lang="de-DE" sz="12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6687976"/>
                  </a:ext>
                </a:extLst>
              </a:tr>
              <a:tr h="342485">
                <a:tc>
                  <a:txBody>
                    <a:bodyPr/>
                    <a:lstStyle/>
                    <a:p>
                      <a:pPr marL="0" algn="ctr">
                        <a:spcBef>
                          <a:spcPts val="600"/>
                        </a:spcBef>
                        <a:spcAft>
                          <a:spcPts val="0"/>
                        </a:spcAft>
                      </a:pPr>
                      <a:r>
                        <a:rPr lang="de-DE" sz="1200" dirty="0">
                          <a:solidFill>
                            <a:schemeClr val="tx1"/>
                          </a:solidFill>
                          <a:effectLst/>
                          <a:latin typeface="Century Gothic" panose="020B0502020202020204" pitchFamily="34" charset="0"/>
                        </a:rPr>
                        <a:t>12. Schritt</a:t>
                      </a:r>
                      <a:endParaRPr lang="de-DE" sz="1200" dirty="0">
                        <a:solidFill>
                          <a:schemeClr val="tx1"/>
                        </a:solidFill>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just">
                        <a:spcBef>
                          <a:spcPts val="600"/>
                        </a:spcBef>
                        <a:spcAft>
                          <a:spcPts val="0"/>
                        </a:spcAft>
                      </a:pPr>
                      <a:r>
                        <a:rPr lang="de-DE" sz="1200" dirty="0">
                          <a:effectLst/>
                          <a:latin typeface="Century Gothic" panose="020B0502020202020204" pitchFamily="34" charset="0"/>
                        </a:rPr>
                        <a:t>Prüfungsbericht und Bestätigungsvermerk</a:t>
                      </a:r>
                      <a:endParaRPr lang="de-DE" sz="1200" dirty="0">
                        <a:effectLst/>
                        <a:latin typeface="Century Gothic" panose="020B0502020202020204" pitchFamily="34" charset="0"/>
                        <a:ea typeface="Times New Roman" panose="02020603050405020304" pitchFamily="18" charset="0"/>
                        <a:cs typeface="Times New Roman" panose="02020603050405020304" pitchFamily="18" charset="0"/>
                      </a:endParaRPr>
                    </a:p>
                  </a:txBody>
                  <a:tcPr marL="26747" marR="26747" marT="21051" marB="210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7152201"/>
                  </a:ext>
                </a:extLst>
              </a:tr>
            </a:tbl>
          </a:graphicData>
        </a:graphic>
      </p:graphicFrame>
    </p:spTree>
    <p:extLst>
      <p:ext uri="{BB962C8B-B14F-4D97-AF65-F5344CB8AC3E}">
        <p14:creationId xmlns:p14="http://schemas.microsoft.com/office/powerpoint/2010/main" val="250800657"/>
      </p:ext>
    </p:extLst>
  </p:cSld>
  <p:clrMapOvr>
    <a:masterClrMapping/>
  </p:clrMapOvr>
  <p:transition spd="slow"/>
</p:sld>
</file>

<file path=ppt/slides/slide3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20" name="Rechteck 1">
            <a:extLst>
              <a:ext uri="{FF2B5EF4-FFF2-40B4-BE49-F238E27FC236}">
                <a16:creationId xmlns:a16="http://schemas.microsoft.com/office/drawing/2014/main" id="{FE1DAE56-591B-43A5-AB13-596837096315}"/>
              </a:ext>
            </a:extLst>
          </p:cNvPr>
          <p:cNvSpPr>
            <a:spLocks noChangeArrowheads="1"/>
          </p:cNvSpPr>
          <p:nvPr/>
        </p:nvSpPr>
        <p:spPr bwMode="auto">
          <a:xfrm>
            <a:off x="1054800" y="836712"/>
            <a:ext cx="516327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6.6.17 Prüfung des Lageberichts nach IDW PS KMU 8 </a:t>
            </a:r>
          </a:p>
        </p:txBody>
      </p:sp>
      <p:graphicFrame>
        <p:nvGraphicFramePr>
          <p:cNvPr id="7" name="Tabelle 6">
            <a:extLst>
              <a:ext uri="{FF2B5EF4-FFF2-40B4-BE49-F238E27FC236}">
                <a16:creationId xmlns:a16="http://schemas.microsoft.com/office/drawing/2014/main" id="{A72C3BC0-376E-4E2D-8806-98C40ACCC37A}"/>
              </a:ext>
            </a:extLst>
          </p:cNvPr>
          <p:cNvGraphicFramePr>
            <a:graphicFrameLocks noGrp="1"/>
          </p:cNvGraphicFramePr>
          <p:nvPr>
            <p:extLst>
              <p:ext uri="{D42A27DB-BD31-4B8C-83A1-F6EECF244321}">
                <p14:modId xmlns:p14="http://schemas.microsoft.com/office/powerpoint/2010/main" val="3971357716"/>
              </p:ext>
            </p:extLst>
          </p:nvPr>
        </p:nvGraphicFramePr>
        <p:xfrm>
          <a:off x="1054800" y="1186879"/>
          <a:ext cx="10242406" cy="5069840"/>
        </p:xfrm>
        <a:graphic>
          <a:graphicData uri="http://schemas.openxmlformats.org/drawingml/2006/table">
            <a:tbl>
              <a:tblPr firstRow="1" bandRow="1">
                <a:tableStyleId>{616DA210-FB5B-4158-B5E0-FEB733F419BA}</a:tableStyleId>
              </a:tblPr>
              <a:tblGrid>
                <a:gridCol w="5121203">
                  <a:extLst>
                    <a:ext uri="{9D8B030D-6E8A-4147-A177-3AD203B41FA5}">
                      <a16:colId xmlns:a16="http://schemas.microsoft.com/office/drawing/2014/main" val="2529445797"/>
                    </a:ext>
                  </a:extLst>
                </a:gridCol>
                <a:gridCol w="5121203">
                  <a:extLst>
                    <a:ext uri="{9D8B030D-6E8A-4147-A177-3AD203B41FA5}">
                      <a16:colId xmlns:a16="http://schemas.microsoft.com/office/drawing/2014/main" val="838048886"/>
                    </a:ext>
                  </a:extLst>
                </a:gridCol>
              </a:tblGrid>
              <a:tr h="370840">
                <a:tc>
                  <a:txBody>
                    <a:bodyPr/>
                    <a:lstStyle/>
                    <a:p>
                      <a:pPr algn="ctr"/>
                      <a:r>
                        <a:rPr lang="de-DE" sz="1400" dirty="0">
                          <a:latin typeface="Century Gothic" panose="020B0502020202020204" pitchFamily="34" charset="0"/>
                        </a:rPr>
                        <a:t>Lageberichtsinhalte nach § 289 HGB</a:t>
                      </a:r>
                    </a:p>
                    <a:p>
                      <a:pPr algn="ctr"/>
                      <a:r>
                        <a:rPr lang="de-DE" sz="1400" dirty="0">
                          <a:latin typeface="Century Gothic" panose="020B0502020202020204" pitchFamily="34" charset="0"/>
                        </a:rPr>
                        <a:t>(für einen Fall ohne Finanzinstrumente)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CECFF"/>
                    </a:solidFill>
                  </a:tcPr>
                </a:tc>
                <a:tc>
                  <a:txBody>
                    <a:bodyPr/>
                    <a:lstStyle/>
                    <a:p>
                      <a:pPr algn="ctr"/>
                      <a:r>
                        <a:rPr lang="de-DE" sz="1400" dirty="0">
                          <a:solidFill>
                            <a:srgbClr val="FF0000"/>
                          </a:solidFill>
                          <a:latin typeface="Century Gothic" panose="020B0502020202020204" pitchFamily="34" charset="0"/>
                        </a:rPr>
                        <a:t>Kapitelüberschriften</a:t>
                      </a:r>
                      <a:r>
                        <a:rPr lang="de-DE" sz="1400" dirty="0">
                          <a:latin typeface="Century Gothic" panose="020B0502020202020204" pitchFamily="34" charset="0"/>
                        </a:rPr>
                        <a:t> des Lageberichts bzw. ggf. Einzelangaben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4197349038"/>
                  </a:ext>
                </a:extLst>
              </a:tr>
              <a:tr h="320040">
                <a:tc rowSpan="6">
                  <a:txBody>
                    <a:bodyPr/>
                    <a:lstStyle/>
                    <a:p>
                      <a:pPr algn="l"/>
                      <a:r>
                        <a:rPr lang="de-DE" sz="1400" b="1" dirty="0">
                          <a:solidFill>
                            <a:schemeClr val="tx1"/>
                          </a:solidFill>
                          <a:latin typeface="Century Gothic" panose="020B0502020202020204" pitchFamily="34" charset="0"/>
                        </a:rPr>
                        <a:t>Geschäftsverlauf einschl. Lage</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400" b="1" dirty="0">
                          <a:latin typeface="Century Gothic" panose="020B0502020202020204" pitchFamily="34" charset="0"/>
                        </a:rPr>
                        <a:t>Grundlagen</a:t>
                      </a:r>
                      <a:r>
                        <a:rPr lang="de-DE" sz="1400" dirty="0">
                          <a:latin typeface="Century Gothic" panose="020B0502020202020204" pitchFamily="34" charset="0"/>
                        </a:rPr>
                        <a:t> des Unternehmens (1)</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12227548"/>
                  </a:ext>
                </a:extLst>
              </a:tr>
              <a:tr h="320040">
                <a:tc vMerge="1">
                  <a:txBody>
                    <a:bodyPr/>
                    <a:lstStyle/>
                    <a:p>
                      <a:endParaRPr lang="de-D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b="1" dirty="0">
                          <a:latin typeface="Century Gothic" panose="020B0502020202020204" pitchFamily="34" charset="0"/>
                        </a:rPr>
                        <a:t>Gesamtwirtschaftliche</a:t>
                      </a:r>
                      <a:r>
                        <a:rPr lang="de-DE" sz="1400" dirty="0">
                          <a:latin typeface="Century Gothic" panose="020B0502020202020204" pitchFamily="34" charset="0"/>
                        </a:rPr>
                        <a:t> Entwicklung und Marktumfeld (2)</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05109317"/>
                  </a:ext>
                </a:extLst>
              </a:tr>
              <a:tr h="370840">
                <a:tc vMerge="1">
                  <a:txBody>
                    <a:bodyPr/>
                    <a:lstStyle/>
                    <a:p>
                      <a:endParaRPr lang="de-DE" dirty="0"/>
                    </a:p>
                  </a:txBody>
                  <a:tcPr>
                    <a:solidFill>
                      <a:schemeClr val="bg1">
                        <a:lumMod val="85000"/>
                      </a:schemeClr>
                    </a:solidFill>
                  </a:tcPr>
                </a:tc>
                <a:tc>
                  <a:txBody>
                    <a:bodyPr/>
                    <a:lstStyle/>
                    <a:p>
                      <a:r>
                        <a:rPr lang="de-DE" sz="1400" b="1" dirty="0">
                          <a:latin typeface="Century Gothic" panose="020B0502020202020204" pitchFamily="34" charset="0"/>
                        </a:rPr>
                        <a:t>Geschäftsverlauf</a:t>
                      </a:r>
                      <a:r>
                        <a:rPr lang="de-DE" sz="1400" dirty="0">
                          <a:latin typeface="Century Gothic" panose="020B0502020202020204" pitchFamily="34" charset="0"/>
                        </a:rPr>
                        <a:t> der Gesellschaft (3)</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5667624"/>
                  </a:ext>
                </a:extLst>
              </a:tr>
              <a:tr h="370840">
                <a:tc vMerge="1">
                  <a:txBody>
                    <a:bodyPr/>
                    <a:lstStyle/>
                    <a:p>
                      <a:endParaRPr lang="de-DE" dirty="0"/>
                    </a:p>
                  </a:txBody>
                  <a:tcPr>
                    <a:solidFill>
                      <a:schemeClr val="bg1">
                        <a:lumMod val="95000"/>
                        <a:alpha val="20000"/>
                      </a:schemeClr>
                    </a:solidFill>
                  </a:tcPr>
                </a:tc>
                <a:tc>
                  <a:txBody>
                    <a:bodyPr/>
                    <a:lstStyle/>
                    <a:p>
                      <a:r>
                        <a:rPr lang="de-DE" sz="1400" b="1" dirty="0">
                          <a:latin typeface="Century Gothic" panose="020B0502020202020204" pitchFamily="34" charset="0"/>
                        </a:rPr>
                        <a:t>VFE-Lage</a:t>
                      </a:r>
                      <a:r>
                        <a:rPr lang="de-DE" sz="1400" b="0" dirty="0">
                          <a:latin typeface="Century Gothic" panose="020B0502020202020204" pitchFamily="34" charset="0"/>
                        </a:rPr>
                        <a:t> (4)</a:t>
                      </a:r>
                      <a:endParaRPr lang="de-DE" sz="1400" b="1" dirty="0">
                        <a:latin typeface="Century Gothic" panose="020B0502020202020204" pitchFamily="34" charset="0"/>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4706431"/>
                  </a:ext>
                </a:extLst>
              </a:tr>
              <a:tr h="370840">
                <a:tc vMerge="1">
                  <a:txBody>
                    <a:bodyPr/>
                    <a:lstStyle/>
                    <a:p>
                      <a:endParaRPr lang="de-DE" dirty="0"/>
                    </a:p>
                  </a:txBody>
                  <a:tcPr>
                    <a:solidFill>
                      <a:schemeClr val="bg1">
                        <a:lumMod val="85000"/>
                      </a:schemeClr>
                    </a:solidFill>
                  </a:tcPr>
                </a:tc>
                <a:tc>
                  <a:txBody>
                    <a:bodyPr/>
                    <a:lstStyle/>
                    <a:p>
                      <a:r>
                        <a:rPr lang="de-DE" sz="1400" b="1" dirty="0">
                          <a:latin typeface="Century Gothic" panose="020B0502020202020204" pitchFamily="34" charset="0"/>
                        </a:rPr>
                        <a:t>Leistungsindikatoren</a:t>
                      </a:r>
                      <a:r>
                        <a:rPr lang="de-DE" sz="1400" dirty="0">
                          <a:latin typeface="Century Gothic" panose="020B0502020202020204" pitchFamily="34" charset="0"/>
                        </a:rPr>
                        <a:t>, (z. B.) (5)</a:t>
                      </a:r>
                    </a:p>
                    <a:p>
                      <a:pPr marL="285750" indent="-285750">
                        <a:buFont typeface="Arial" panose="020B0604020202020204" pitchFamily="34" charset="0"/>
                        <a:buChar char="•"/>
                      </a:pPr>
                      <a:r>
                        <a:rPr lang="de-DE" sz="1400" dirty="0">
                          <a:latin typeface="Century Gothic" panose="020B0502020202020204" pitchFamily="34" charset="0"/>
                        </a:rPr>
                        <a:t>Systemumsatz</a:t>
                      </a:r>
                    </a:p>
                    <a:p>
                      <a:pPr marL="285750" indent="-285750">
                        <a:buFont typeface="Arial" panose="020B0604020202020204" pitchFamily="34" charset="0"/>
                        <a:buChar char="•"/>
                      </a:pPr>
                      <a:r>
                        <a:rPr lang="de-DE" sz="1400" dirty="0">
                          <a:latin typeface="Century Gothic" panose="020B0502020202020204" pitchFamily="34" charset="0"/>
                        </a:rPr>
                        <a:t>EBITDA</a:t>
                      </a:r>
                    </a:p>
                    <a:p>
                      <a:pPr marL="285750" indent="-285750">
                        <a:buFont typeface="Arial" panose="020B0604020202020204" pitchFamily="34" charset="0"/>
                        <a:buChar char="•"/>
                      </a:pPr>
                      <a:r>
                        <a:rPr lang="de-DE" sz="1400" dirty="0">
                          <a:latin typeface="Century Gothic" panose="020B0502020202020204" pitchFamily="34" charset="0"/>
                        </a:rPr>
                        <a:t>Jahresüberschuss</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52663981"/>
                  </a:ext>
                </a:extLst>
              </a:tr>
              <a:tr h="370840">
                <a:tc vMerge="1">
                  <a:txBody>
                    <a:bodyPr/>
                    <a:lstStyle/>
                    <a:p>
                      <a:endParaRPr lang="de-DE" dirty="0"/>
                    </a:p>
                  </a:txBody>
                  <a:tcPr>
                    <a:solidFill>
                      <a:schemeClr val="bg1">
                        <a:lumMod val="95000"/>
                        <a:alpha val="20000"/>
                      </a:schemeClr>
                    </a:solidFill>
                  </a:tcPr>
                </a:tc>
                <a:tc>
                  <a:txBody>
                    <a:bodyPr/>
                    <a:lstStyle/>
                    <a:p>
                      <a:r>
                        <a:rPr lang="de-DE" sz="1400" b="1" dirty="0">
                          <a:latin typeface="Century Gothic" panose="020B0502020202020204" pitchFamily="34" charset="0"/>
                        </a:rPr>
                        <a:t>Gesamtaussage</a:t>
                      </a:r>
                      <a:r>
                        <a:rPr lang="de-DE" sz="1400" dirty="0">
                          <a:latin typeface="Century Gothic" panose="020B0502020202020204" pitchFamily="34" charset="0"/>
                        </a:rPr>
                        <a:t> zur Lage der Gesellschaft (6)</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5521075"/>
                  </a:ext>
                </a:extLst>
              </a:tr>
              <a:tr h="370840">
                <a:tc>
                  <a:txBody>
                    <a:bodyPr/>
                    <a:lstStyle/>
                    <a:p>
                      <a:pPr algn="l"/>
                      <a:r>
                        <a:rPr lang="de-DE" sz="1400" b="1" dirty="0">
                          <a:solidFill>
                            <a:schemeClr val="tx1"/>
                          </a:solidFill>
                          <a:latin typeface="Century Gothic" panose="020B0502020202020204" pitchFamily="34" charset="0"/>
                        </a:rPr>
                        <a:t>Leistungsindikatoren </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400" dirty="0">
                          <a:latin typeface="Century Gothic" panose="020B0502020202020204" pitchFamily="34" charset="0"/>
                        </a:rPr>
                        <a:t>s.o. (7)</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3613642"/>
                  </a:ext>
                </a:extLst>
              </a:tr>
              <a:tr h="370840">
                <a:tc rowSpan="2">
                  <a:txBody>
                    <a:bodyPr/>
                    <a:lstStyle/>
                    <a:p>
                      <a:pPr algn="l"/>
                      <a:r>
                        <a:rPr lang="de-DE" sz="1400" b="1" dirty="0">
                          <a:solidFill>
                            <a:schemeClr val="tx1"/>
                          </a:solidFill>
                          <a:latin typeface="Century Gothic" panose="020B0502020202020204" pitchFamily="34" charset="0"/>
                        </a:rPr>
                        <a:t>Voraussichtliche Entwicklung mit wesentlichen Chancen und Risiken</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400" b="1" dirty="0">
                          <a:latin typeface="Century Gothic" panose="020B0502020202020204" pitchFamily="34" charset="0"/>
                        </a:rPr>
                        <a:t>Prognosebericht </a:t>
                      </a:r>
                      <a:r>
                        <a:rPr lang="de-DE" sz="1400" b="0" dirty="0">
                          <a:latin typeface="Century Gothic" panose="020B0502020202020204" pitchFamily="34" charset="0"/>
                        </a:rPr>
                        <a:t>(8)</a:t>
                      </a:r>
                      <a:endParaRPr lang="de-DE" sz="1400" b="1" dirty="0">
                        <a:latin typeface="Century Gothic" panose="020B0502020202020204" pitchFamily="34" charset="0"/>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4418635"/>
                  </a:ext>
                </a:extLst>
              </a:tr>
              <a:tr h="370840">
                <a:tc vMerge="1">
                  <a:txBody>
                    <a:bodyPr/>
                    <a:lstStyle/>
                    <a:p>
                      <a:endParaRPr lang="de-DE" dirty="0"/>
                    </a:p>
                  </a:txBody>
                  <a:tcPr>
                    <a:solidFill>
                      <a:schemeClr val="bg1">
                        <a:lumMod val="85000"/>
                      </a:schemeClr>
                    </a:solidFill>
                  </a:tcPr>
                </a:tc>
                <a:tc>
                  <a:txBody>
                    <a:bodyPr/>
                    <a:lstStyle/>
                    <a:p>
                      <a:r>
                        <a:rPr lang="de-DE" sz="1400" b="1" dirty="0">
                          <a:latin typeface="Century Gothic" panose="020B0502020202020204" pitchFamily="34" charset="0"/>
                        </a:rPr>
                        <a:t>Chancen und Risikobericht </a:t>
                      </a:r>
                      <a:r>
                        <a:rPr lang="de-DE" sz="1400" b="0" dirty="0">
                          <a:latin typeface="Century Gothic" panose="020B0502020202020204" pitchFamily="34" charset="0"/>
                        </a:rPr>
                        <a:t>(9)</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92629185"/>
                  </a:ext>
                </a:extLst>
              </a:tr>
              <a:tr h="370840">
                <a:tc>
                  <a:txBody>
                    <a:bodyPr/>
                    <a:lstStyle/>
                    <a:p>
                      <a:pPr algn="l"/>
                      <a:r>
                        <a:rPr lang="de-DE" sz="1400" b="1" dirty="0">
                          <a:solidFill>
                            <a:schemeClr val="tx1"/>
                          </a:solidFill>
                          <a:latin typeface="Century Gothic" panose="020B0502020202020204" pitchFamily="34" charset="0"/>
                        </a:rPr>
                        <a:t>Forschung und Entwicklung</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400" b="0" dirty="0">
                          <a:latin typeface="Century Gothic" panose="020B0502020202020204" pitchFamily="34" charset="0"/>
                        </a:rPr>
                        <a:t>Nicht anwendbar (10)</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7582089"/>
                  </a:ext>
                </a:extLst>
              </a:tr>
              <a:tr h="370840">
                <a:tc>
                  <a:txBody>
                    <a:bodyPr/>
                    <a:lstStyle/>
                    <a:p>
                      <a:pPr algn="l"/>
                      <a:r>
                        <a:rPr lang="de-DE" sz="1400" b="1" dirty="0">
                          <a:solidFill>
                            <a:schemeClr val="tx1"/>
                          </a:solidFill>
                          <a:latin typeface="Century Gothic" panose="020B0502020202020204" pitchFamily="34" charset="0"/>
                        </a:rPr>
                        <a:t>Zweigniederlassungen</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400" b="0" dirty="0">
                          <a:latin typeface="Century Gothic" panose="020B0502020202020204" pitchFamily="34" charset="0"/>
                        </a:rPr>
                        <a:t>Nicht anwendbar (11)</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2465421"/>
                  </a:ext>
                </a:extLst>
              </a:tr>
            </a:tbl>
          </a:graphicData>
        </a:graphic>
      </p:graphicFrame>
    </p:spTree>
    <p:extLst>
      <p:ext uri="{BB962C8B-B14F-4D97-AF65-F5344CB8AC3E}">
        <p14:creationId xmlns:p14="http://schemas.microsoft.com/office/powerpoint/2010/main" val="3897682694"/>
      </p:ext>
    </p:extLst>
  </p:cSld>
  <p:clrMapOvr>
    <a:masterClrMapping/>
  </p:clrMapOvr>
  <p:transition spd="slow"/>
</p:sld>
</file>

<file path=ppt/slides/slide3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20" name="Rechteck 1">
            <a:extLst>
              <a:ext uri="{FF2B5EF4-FFF2-40B4-BE49-F238E27FC236}">
                <a16:creationId xmlns:a16="http://schemas.microsoft.com/office/drawing/2014/main" id="{FE1DAE56-591B-43A5-AB13-596837096315}"/>
              </a:ext>
            </a:extLst>
          </p:cNvPr>
          <p:cNvSpPr>
            <a:spLocks noChangeArrowheads="1"/>
          </p:cNvSpPr>
          <p:nvPr/>
        </p:nvSpPr>
        <p:spPr bwMode="auto">
          <a:xfrm>
            <a:off x="1054800" y="1080000"/>
            <a:ext cx="517449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6.6.18 IDW PS KMU 8: Hauptunterschiede zu den ISAs</a:t>
            </a:r>
          </a:p>
        </p:txBody>
      </p:sp>
      <p:sp>
        <p:nvSpPr>
          <p:cNvPr id="2" name="Rechteck 1">
            <a:extLst>
              <a:ext uri="{FF2B5EF4-FFF2-40B4-BE49-F238E27FC236}">
                <a16:creationId xmlns:a16="http://schemas.microsoft.com/office/drawing/2014/main" id="{BE186BBB-C063-4EC7-A350-C116F7720E14}"/>
              </a:ext>
            </a:extLst>
          </p:cNvPr>
          <p:cNvSpPr/>
          <p:nvPr/>
        </p:nvSpPr>
        <p:spPr>
          <a:xfrm>
            <a:off x="1055440" y="1418400"/>
            <a:ext cx="9326810" cy="2939266"/>
          </a:xfrm>
          <a:prstGeom prst="rect">
            <a:avLst/>
          </a:prstGeom>
        </p:spPr>
        <p:txBody>
          <a:bodyPr wrap="square" lIns="0" tIns="0" rIns="0" bIns="0">
            <a:spAutoFit/>
          </a:bodyPr>
          <a:lstStyle/>
          <a:p>
            <a:pPr>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Der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IDW PS KMU 8</a:t>
            </a:r>
            <a:r>
              <a:rPr lang="de-DE" dirty="0">
                <a:latin typeface="Century Gothic" panose="020B0502020202020204" pitchFamily="34" charset="0"/>
                <a:ea typeface="Times New Roman" panose="02020603050405020304" pitchFamily="18" charset="0"/>
                <a:cs typeface="Times New Roman" panose="02020603050405020304" pitchFamily="18" charset="0"/>
              </a:rPr>
              <a:t> </a:t>
            </a:r>
            <a:r>
              <a:rPr lang="de-DE" b="0" dirty="0">
                <a:latin typeface="Century Gothic" panose="020B0502020202020204" pitchFamily="34" charset="0"/>
                <a:ea typeface="Times New Roman" panose="02020603050405020304" pitchFamily="18" charset="0"/>
                <a:cs typeface="Times New Roman" panose="02020603050405020304" pitchFamily="18" charset="0"/>
              </a:rPr>
              <a:t>stimmt in großen Teilen mit dem IDW PS 350 n.F. überein.</a:t>
            </a:r>
          </a:p>
          <a:p>
            <a:pPr>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Im Wesentlichen wurden die Passagen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nicht</a:t>
            </a:r>
            <a:r>
              <a:rPr lang="de-DE" b="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übernommen</a:t>
            </a:r>
            <a:r>
              <a:rPr lang="de-DE" b="0" dirty="0">
                <a:latin typeface="Century Gothic" panose="020B0502020202020204" pitchFamily="34" charset="0"/>
                <a:ea typeface="Times New Roman" panose="02020603050405020304" pitchFamily="18" charset="0"/>
                <a:cs typeface="Times New Roman" panose="02020603050405020304" pitchFamily="18" charset="0"/>
              </a:rPr>
              <a:t>, die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Teile</a:t>
            </a:r>
            <a:r>
              <a:rPr lang="de-DE" b="0" dirty="0">
                <a:latin typeface="Century Gothic" panose="020B0502020202020204" pitchFamily="34" charset="0"/>
                <a:ea typeface="Times New Roman" panose="02020603050405020304" pitchFamily="18" charset="0"/>
                <a:cs typeface="Times New Roman" panose="02020603050405020304" pitchFamily="18" charset="0"/>
              </a:rPr>
              <a:t> betreffen, die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nicht</a:t>
            </a:r>
            <a:r>
              <a:rPr lang="de-DE" b="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unter</a:t>
            </a:r>
            <a:r>
              <a:rPr lang="de-DE" b="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den</a:t>
            </a:r>
            <a:r>
              <a:rPr lang="de-DE" b="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Anwendungsbereich</a:t>
            </a:r>
            <a:r>
              <a:rPr lang="de-DE" b="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fallen</a:t>
            </a:r>
            <a:r>
              <a:rPr lang="de-DE" b="0" dirty="0">
                <a:latin typeface="Century Gothic" panose="020B0502020202020204" pitchFamily="34" charset="0"/>
                <a:ea typeface="Times New Roman" panose="02020603050405020304" pitchFamily="18" charset="0"/>
                <a:cs typeface="Times New Roman" panose="02020603050405020304" pitchFamily="18" charset="0"/>
              </a:rPr>
              <a:t>, also für nicht KMU greifen.</a:t>
            </a:r>
          </a:p>
          <a:p>
            <a:pPr>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Aufgenommen wurde allerdings die Vereinfachung, dass bei Übernahme aller gesetzlichen Mindestangaben für den Lagebericht, </a:t>
            </a:r>
          </a:p>
          <a:p>
            <a:pPr marL="266700" lvl="0" indent="-266700">
              <a:spcBef>
                <a:spcPts val="300"/>
              </a:spcBef>
              <a:spcAft>
                <a:spcPts val="300"/>
              </a:spcAft>
              <a:buClr>
                <a:srgbClr val="000000"/>
              </a:buClr>
              <a:buFont typeface="Symbol" panose="05050102010706020507" pitchFamily="18" charset="2"/>
              <a:buChar char=""/>
              <a:tabLst>
                <a:tab pos="228600" algn="l"/>
                <a:tab pos="44958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bei den Wesentlichkeitsüberlegungen </a:t>
            </a:r>
          </a:p>
          <a:p>
            <a:pPr marL="266700" lvl="0" indent="-266700">
              <a:spcBef>
                <a:spcPts val="300"/>
              </a:spcBef>
              <a:spcAft>
                <a:spcPts val="300"/>
              </a:spcAft>
              <a:buClr>
                <a:srgbClr val="000000"/>
              </a:buClr>
              <a:buFont typeface="Symbol" panose="05050102010706020507" pitchFamily="18" charset="2"/>
              <a:buChar char=""/>
              <a:tabLst>
                <a:tab pos="228600" algn="l"/>
                <a:tab pos="44958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die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Kapitelüberschriften</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b="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anstelle der</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00B0F0"/>
                </a:solidFill>
                <a:latin typeface="Century Gothic" panose="020B0502020202020204" pitchFamily="34" charset="0"/>
                <a:ea typeface="Times New Roman" panose="02020603050405020304" pitchFamily="18" charset="0"/>
                <a:cs typeface="Times New Roman" panose="02020603050405020304" pitchFamily="18" charset="0"/>
              </a:rPr>
              <a:t>Informationskategorien</a:t>
            </a:r>
            <a:r>
              <a:rPr lang="de-DE" b="0" dirty="0">
                <a:latin typeface="Century Gothic" panose="020B0502020202020204" pitchFamily="34" charset="0"/>
                <a:ea typeface="Times New Roman" panose="02020603050405020304" pitchFamily="18" charset="0"/>
                <a:cs typeface="Times New Roman" panose="02020603050405020304" pitchFamily="18" charset="0"/>
              </a:rPr>
              <a:t> als Basis für die Risikobeurteilung herangezogen werden kann (Dokumentation). </a:t>
            </a:r>
          </a:p>
          <a:p>
            <a:pPr>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Identisches gilt für die Beurteilung der festgestellten, nicht korrigierten falschen Darstellungen im Lagebericht. </a:t>
            </a:r>
          </a:p>
        </p:txBody>
      </p:sp>
    </p:spTree>
    <p:extLst>
      <p:ext uri="{BB962C8B-B14F-4D97-AF65-F5344CB8AC3E}">
        <p14:creationId xmlns:p14="http://schemas.microsoft.com/office/powerpoint/2010/main" val="3018445929"/>
      </p:ext>
    </p:extLst>
  </p:cSld>
  <p:clrMapOvr>
    <a:masterClrMapping/>
  </p:clrMapOvr>
  <p:transition spd="slow"/>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60" name="Textfeld 1">
            <a:extLst>
              <a:ext uri="{FF2B5EF4-FFF2-40B4-BE49-F238E27FC236}">
                <a16:creationId xmlns:a16="http://schemas.microsoft.com/office/drawing/2014/main" id="{914F533F-5319-4C22-B41E-818F31569D3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6" name="Rectangle 2">
            <a:extLst>
              <a:ext uri="{FF2B5EF4-FFF2-40B4-BE49-F238E27FC236}">
                <a16:creationId xmlns:a16="http://schemas.microsoft.com/office/drawing/2014/main" id="{DDBCD2CF-51E7-4EA9-93E9-9799F54C6BCB}"/>
              </a:ext>
            </a:extLst>
          </p:cNvPr>
          <p:cNvSpPr txBox="1">
            <a:spLocks/>
          </p:cNvSpPr>
          <p:nvPr/>
        </p:nvSpPr>
        <p:spPr bwMode="auto">
          <a:xfrm>
            <a:off x="983432"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6.7	</a:t>
            </a:r>
            <a:r>
              <a:rPr lang="de-DE" sz="2800" dirty="0">
                <a:latin typeface="Century Gothic" panose="020B0502020202020204" pitchFamily="34" charset="0"/>
              </a:rPr>
              <a:t>Faktische Ausweitung des Anwendungsbereichs der IDW PS KMU – Standards (IDW PS KMU 9)</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6.7.1	</a:t>
            </a:r>
            <a:r>
              <a:rPr lang="de-DE" sz="1800" b="0" dirty="0">
                <a:latin typeface="Century Gothic" panose="020B0502020202020204" pitchFamily="34" charset="0"/>
              </a:rPr>
              <a:t>Inhalt des IDW PS KMU 9</a:t>
            </a:r>
          </a:p>
          <a:p>
            <a:pPr marL="2724150" lvl="4" indent="-895350">
              <a:spcBef>
                <a:spcPts val="600"/>
              </a:spcBef>
              <a:spcAft>
                <a:spcPts val="600"/>
              </a:spcAft>
              <a:tabLst>
                <a:tab pos="444500" algn="l"/>
              </a:tabLst>
            </a:pPr>
            <a:r>
              <a:rPr lang="de-DE" sz="1800" dirty="0">
                <a:latin typeface="Century Gothic" panose="020B0502020202020204" pitchFamily="34" charset="0"/>
              </a:rPr>
              <a:t>6.7.2	</a:t>
            </a:r>
            <a:r>
              <a:rPr lang="de-DE" sz="1800" b="0" dirty="0">
                <a:latin typeface="Century Gothic" panose="020B0502020202020204" pitchFamily="34" charset="0"/>
              </a:rPr>
              <a:t>Planung und Risikobeurteilung bei Erstprüfungen </a:t>
            </a:r>
            <a:br>
              <a:rPr lang="de-DE" sz="1800" b="0" dirty="0">
                <a:latin typeface="Century Gothic" panose="020B0502020202020204" pitchFamily="34" charset="0"/>
              </a:rPr>
            </a:br>
            <a:r>
              <a:rPr lang="de-DE" sz="1800" b="0" dirty="0">
                <a:latin typeface="Century Gothic" panose="020B0502020202020204" pitchFamily="34" charset="0"/>
              </a:rPr>
              <a:t>(IDW PS KMU 9)</a:t>
            </a:r>
          </a:p>
          <a:p>
            <a:pPr marL="2724150" lvl="4" indent="-895350">
              <a:spcBef>
                <a:spcPts val="600"/>
              </a:spcBef>
              <a:spcAft>
                <a:spcPts val="600"/>
              </a:spcAft>
              <a:tabLst>
                <a:tab pos="444500" algn="l"/>
              </a:tabLst>
            </a:pPr>
            <a:r>
              <a:rPr lang="de-DE" sz="1800" dirty="0">
                <a:latin typeface="Century Gothic" panose="020B0502020202020204" pitchFamily="34" charset="0"/>
              </a:rPr>
              <a:t>6.7.3</a:t>
            </a:r>
            <a:r>
              <a:rPr lang="de-DE" sz="1800" b="0" dirty="0">
                <a:latin typeface="Century Gothic" panose="020B0502020202020204" pitchFamily="34" charset="0"/>
              </a:rPr>
              <a:t>	Prüfungshandlungen im Rahmen der Abschlussprüfung bei Erstprüfungen (IDW PS KMU 9)</a:t>
            </a:r>
          </a:p>
          <a:p>
            <a:pPr marL="2724150" lvl="4" indent="-895350">
              <a:spcBef>
                <a:spcPts val="600"/>
              </a:spcBef>
              <a:spcAft>
                <a:spcPts val="600"/>
              </a:spcAft>
              <a:tabLst>
                <a:tab pos="444500" algn="l"/>
              </a:tabLst>
            </a:pPr>
            <a:r>
              <a:rPr lang="de-DE" sz="1800" dirty="0">
                <a:latin typeface="Century Gothic" panose="020B0502020202020204" pitchFamily="34" charset="0"/>
              </a:rPr>
              <a:t>6.7.4	</a:t>
            </a:r>
            <a:r>
              <a:rPr lang="de-DE" sz="1800" b="0" dirty="0">
                <a:latin typeface="Century Gothic" panose="020B0502020202020204" pitchFamily="34" charset="0"/>
              </a:rPr>
              <a:t>Prüfungsschlussfolgerungen und Prüfungsurteil bei Erstprüfungen (IDW PS KMU 9)</a:t>
            </a:r>
          </a:p>
        </p:txBody>
      </p:sp>
    </p:spTree>
    <p:extLst>
      <p:ext uri="{BB962C8B-B14F-4D97-AF65-F5344CB8AC3E}">
        <p14:creationId xmlns:p14="http://schemas.microsoft.com/office/powerpoint/2010/main" val="2316459426"/>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3" name="Rectangle 2">
            <a:extLst>
              <a:ext uri="{FF2B5EF4-FFF2-40B4-BE49-F238E27FC236}">
                <a16:creationId xmlns:a16="http://schemas.microsoft.com/office/drawing/2014/main" id="{EF6D68D4-5392-4F92-B801-E921373189A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6.7 Faktische Ausweitung des Anwendungsbereichs der IDW PS KMU – Standards (IDW PS KMU 9)</a:t>
            </a:r>
          </a:p>
        </p:txBody>
      </p:sp>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1418400"/>
            <a:ext cx="294151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6.7.1 Inhalt des IDW PS KMU 9 </a:t>
            </a:r>
          </a:p>
        </p:txBody>
      </p:sp>
      <p:sp>
        <p:nvSpPr>
          <p:cNvPr id="2" name="Rechteck 1">
            <a:extLst>
              <a:ext uri="{FF2B5EF4-FFF2-40B4-BE49-F238E27FC236}">
                <a16:creationId xmlns:a16="http://schemas.microsoft.com/office/drawing/2014/main" id="{BB0F1D97-F50A-4D8F-9084-C80A89E3CC2C}"/>
              </a:ext>
            </a:extLst>
          </p:cNvPr>
          <p:cNvSpPr/>
          <p:nvPr/>
        </p:nvSpPr>
        <p:spPr>
          <a:xfrm>
            <a:off x="1055290" y="1772816"/>
            <a:ext cx="9505206" cy="2639184"/>
          </a:xfrm>
          <a:prstGeom prst="rect">
            <a:avLst/>
          </a:prstGeom>
        </p:spPr>
        <p:txBody>
          <a:bodyPr wrap="square" lIns="0" tIns="0" rIns="0" bIns="0">
            <a:spAutoFit/>
          </a:bodyPr>
          <a:lstStyle/>
          <a:p>
            <a:pPr>
              <a:spcBef>
                <a:spcPts val="600"/>
              </a:spcBef>
              <a:spcAft>
                <a:spcPts val="0"/>
              </a:spcAft>
            </a:pPr>
            <a:r>
              <a:rPr lang="de-DE" b="0" dirty="0">
                <a:latin typeface="Century Gothic" panose="020B0502020202020204" pitchFamily="34" charset="0"/>
                <a:ea typeface="Times New Roman" panose="02020603050405020304" pitchFamily="18" charset="0"/>
                <a:cs typeface="Times New Roman" panose="02020603050405020304" pitchFamily="18" charset="0"/>
              </a:rPr>
              <a:t>Im Rahmen des IDW PS KMU 9 wurden die IDW PS KMU 1 bis 8 um die folgenden Anwendungsfälle ergänzt:</a:t>
            </a:r>
          </a:p>
          <a:p>
            <a:pPr marL="250825" lvl="0" indent="-252000">
              <a:spcBef>
                <a:spcPts val="300"/>
              </a:spcBef>
              <a:spcAft>
                <a:spcPts val="300"/>
              </a:spcAft>
              <a:buClr>
                <a:srgbClr val="000000"/>
              </a:buClr>
              <a:buFont typeface="Symbol" panose="05050102010706020507" pitchFamily="18" charset="2"/>
              <a:buChar char=""/>
              <a:tabLst>
                <a:tab pos="266700" algn="l"/>
              </a:tabLst>
            </a:pPr>
            <a:r>
              <a:rPr lang="de-DE" dirty="0">
                <a:latin typeface="Century Gothic" panose="020B0502020202020204" pitchFamily="34" charset="0"/>
                <a:ea typeface="Times New Roman" panose="02020603050405020304" pitchFamily="18" charset="0"/>
                <a:cs typeface="Times New Roman" panose="02020603050405020304" pitchFamily="18" charset="0"/>
              </a:rPr>
              <a:t>Erstprüfungen</a:t>
            </a:r>
          </a:p>
          <a:p>
            <a:pPr marL="250825" lvl="0" indent="-252000">
              <a:spcBef>
                <a:spcPts val="300"/>
              </a:spcBef>
              <a:spcAft>
                <a:spcPts val="300"/>
              </a:spcAft>
              <a:buClr>
                <a:srgbClr val="000000"/>
              </a:buClr>
              <a:buFont typeface="Symbol" panose="05050102010706020507" pitchFamily="18" charset="2"/>
              <a:buChar char=""/>
              <a:tabLst>
                <a:tab pos="26670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an einen Dienstleister </a:t>
            </a:r>
            <a:r>
              <a:rPr lang="de-DE" dirty="0">
                <a:latin typeface="Century Gothic" panose="020B0502020202020204" pitchFamily="34" charset="0"/>
                <a:ea typeface="Times New Roman" panose="02020603050405020304" pitchFamily="18" charset="0"/>
                <a:cs typeface="Times New Roman" panose="02020603050405020304" pitchFamily="18" charset="0"/>
              </a:rPr>
              <a:t>ausgegliederte</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Geschäftsprozesse</a:t>
            </a:r>
          </a:p>
          <a:p>
            <a:pPr marL="250825" lvl="0" indent="-252000" algn="just">
              <a:spcBef>
                <a:spcPts val="300"/>
              </a:spcBef>
              <a:spcAft>
                <a:spcPts val="300"/>
              </a:spcAft>
              <a:buClr>
                <a:srgbClr val="000000"/>
              </a:buClr>
              <a:buFont typeface="Symbol" panose="05050102010706020507" pitchFamily="18" charset="2"/>
              <a:buChar char=""/>
              <a:tabLst>
                <a:tab pos="26670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Fälle, in denen der Abschlussprüfer die </a:t>
            </a:r>
            <a:r>
              <a:rPr lang="de-DE" dirty="0">
                <a:latin typeface="Century Gothic" panose="020B0502020202020204" pitchFamily="34" charset="0"/>
                <a:ea typeface="Times New Roman" panose="02020603050405020304" pitchFamily="18" charset="0"/>
                <a:cs typeface="Times New Roman" panose="02020603050405020304" pitchFamily="18" charset="0"/>
              </a:rPr>
              <a:t>Arbeiten eines Sachverständigen nutzen</a:t>
            </a:r>
            <a:r>
              <a:rPr lang="de-DE" b="0" dirty="0">
                <a:latin typeface="Century Gothic" panose="020B0502020202020204" pitchFamily="34" charset="0"/>
                <a:ea typeface="Times New Roman" panose="02020603050405020304" pitchFamily="18" charset="0"/>
                <a:cs typeface="Times New Roman" panose="02020603050405020304" pitchFamily="18" charset="0"/>
              </a:rPr>
              <a:t> möchte</a:t>
            </a:r>
          </a:p>
          <a:p>
            <a:pPr marL="250825" lvl="0" indent="-252000" algn="just">
              <a:spcBef>
                <a:spcPts val="300"/>
              </a:spcBef>
              <a:spcAft>
                <a:spcPts val="300"/>
              </a:spcAft>
              <a:buClr>
                <a:srgbClr val="000000"/>
              </a:buClr>
              <a:buFont typeface="Symbol" panose="05050102010706020507" pitchFamily="18" charset="2"/>
              <a:buChar char=""/>
              <a:tabLst>
                <a:tab pos="26670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Fälle, in denen sich der Abschlussprüfer auf die </a:t>
            </a:r>
            <a:r>
              <a:rPr lang="de-DE" dirty="0">
                <a:latin typeface="Century Gothic" panose="020B0502020202020204" pitchFamily="34" charset="0"/>
                <a:ea typeface="Times New Roman" panose="02020603050405020304" pitchFamily="18" charset="0"/>
                <a:cs typeface="Times New Roman" panose="02020603050405020304" pitchFamily="18" charset="0"/>
              </a:rPr>
              <a:t>Ergebnisse</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einer</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Internen</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Revision</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stützen</a:t>
            </a:r>
            <a:r>
              <a:rPr lang="de-DE" b="0" dirty="0">
                <a:latin typeface="Century Gothic" panose="020B0502020202020204" pitchFamily="34" charset="0"/>
                <a:ea typeface="Times New Roman" panose="02020603050405020304" pitchFamily="18" charset="0"/>
                <a:cs typeface="Times New Roman" panose="02020603050405020304" pitchFamily="18" charset="0"/>
              </a:rPr>
              <a:t> möchte</a:t>
            </a:r>
          </a:p>
          <a:p>
            <a:pPr marL="250825" lvl="0" indent="-252000" algn="just">
              <a:spcBef>
                <a:spcPts val="300"/>
              </a:spcBef>
              <a:spcAft>
                <a:spcPts val="300"/>
              </a:spcAft>
              <a:buClr>
                <a:srgbClr val="000000"/>
              </a:buClr>
              <a:buFont typeface="Symbol" panose="05050102010706020507" pitchFamily="18" charset="2"/>
              <a:buChar char=""/>
              <a:tabLst>
                <a:tab pos="266700" algn="l"/>
              </a:tabLst>
            </a:pPr>
            <a:r>
              <a:rPr lang="de-DE" dirty="0">
                <a:latin typeface="Century Gothic" panose="020B0502020202020204" pitchFamily="34" charset="0"/>
                <a:ea typeface="Times New Roman" panose="02020603050405020304" pitchFamily="18" charset="0"/>
                <a:cs typeface="Times New Roman" panose="02020603050405020304" pitchFamily="18" charset="0"/>
              </a:rPr>
              <a:t>Nachtragsprüfung</a:t>
            </a:r>
          </a:p>
          <a:p>
            <a:pPr marL="250825" lvl="0" indent="-252000" algn="just">
              <a:spcBef>
                <a:spcPts val="300"/>
              </a:spcBef>
              <a:spcAft>
                <a:spcPts val="300"/>
              </a:spcAft>
              <a:buClr>
                <a:srgbClr val="000000"/>
              </a:buClr>
              <a:buFont typeface="Symbol" panose="05050102010706020507" pitchFamily="18" charset="2"/>
              <a:buChar char=""/>
              <a:tabLst>
                <a:tab pos="266700" algn="l"/>
              </a:tabLst>
            </a:pPr>
            <a:r>
              <a:rPr lang="de-DE" dirty="0">
                <a:latin typeface="Century Gothic" panose="020B0502020202020204" pitchFamily="34" charset="0"/>
                <a:ea typeface="Times New Roman" panose="02020603050405020304" pitchFamily="18" charset="0"/>
                <a:cs typeface="Times New Roman" panose="02020603050405020304" pitchFamily="18" charset="0"/>
              </a:rPr>
              <a:t>Widerruf</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eines</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Bestätigungsvermerks</a:t>
            </a:r>
          </a:p>
        </p:txBody>
      </p:sp>
    </p:spTree>
    <p:extLst>
      <p:ext uri="{BB962C8B-B14F-4D97-AF65-F5344CB8AC3E}">
        <p14:creationId xmlns:p14="http://schemas.microsoft.com/office/powerpoint/2010/main" val="3639032823"/>
      </p:ext>
    </p:extLst>
  </p:cSld>
  <p:clrMapOvr>
    <a:masterClrMapping/>
  </p:clrMapOvr>
  <p:transition spd="slow"/>
</p:sld>
</file>

<file path=ppt/slides/slide3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7" name="Rechteck 1">
            <a:extLst>
              <a:ext uri="{FF2B5EF4-FFF2-40B4-BE49-F238E27FC236}">
                <a16:creationId xmlns:a16="http://schemas.microsoft.com/office/drawing/2014/main" id="{3E21959D-C35D-48D8-9CE9-F57786535091}"/>
              </a:ext>
            </a:extLst>
          </p:cNvPr>
          <p:cNvSpPr>
            <a:spLocks noChangeArrowheads="1"/>
          </p:cNvSpPr>
          <p:nvPr/>
        </p:nvSpPr>
        <p:spPr bwMode="auto">
          <a:xfrm>
            <a:off x="1054800" y="1080000"/>
            <a:ext cx="68480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6.7.2 Planung und Risikobeurteilung bei Erstprüfungen (IDW PS KMU 9)</a:t>
            </a:r>
          </a:p>
        </p:txBody>
      </p:sp>
      <p:sp>
        <p:nvSpPr>
          <p:cNvPr id="3" name="Rechteck 2">
            <a:extLst>
              <a:ext uri="{FF2B5EF4-FFF2-40B4-BE49-F238E27FC236}">
                <a16:creationId xmlns:a16="http://schemas.microsoft.com/office/drawing/2014/main" id="{57F2FE78-16FE-4EE6-A59F-29BCF17BAE6D}"/>
              </a:ext>
            </a:extLst>
          </p:cNvPr>
          <p:cNvSpPr/>
          <p:nvPr/>
        </p:nvSpPr>
        <p:spPr>
          <a:xfrm>
            <a:off x="1055440" y="1418400"/>
            <a:ext cx="10801200" cy="1461939"/>
          </a:xfrm>
          <a:prstGeom prst="rect">
            <a:avLst/>
          </a:prstGeom>
        </p:spPr>
        <p:txBody>
          <a:bodyPr wrap="square" lIns="0" tIns="0" rIns="0" bIns="0">
            <a:spAutoFit/>
          </a:bodyPr>
          <a:lstStyle/>
          <a:p>
            <a:pPr marL="266700" lvl="0" indent="-266700" algn="just">
              <a:spcBef>
                <a:spcPts val="300"/>
              </a:spcBef>
              <a:spcAft>
                <a:spcPts val="300"/>
              </a:spcAft>
              <a:buClr>
                <a:srgbClr val="000000"/>
              </a:buClr>
              <a:buFont typeface="+mj-lt"/>
              <a:buAutoNum type="arabicPeriod"/>
              <a:tabLst>
                <a:tab pos="228600" algn="l"/>
                <a:tab pos="449580" algn="l"/>
              </a:tabLst>
            </a:pPr>
            <a:r>
              <a:rPr lang="de-DE" sz="1500" b="0" dirty="0">
                <a:latin typeface="Century Gothic" panose="020B0502020202020204" pitchFamily="34" charset="0"/>
                <a:ea typeface="Times New Roman" panose="02020603050405020304" pitchFamily="18" charset="0"/>
                <a:cs typeface="Times New Roman" panose="02020603050405020304" pitchFamily="18" charset="0"/>
              </a:rPr>
              <a:t>Bei </a:t>
            </a:r>
            <a:r>
              <a:rPr lang="de-DE" sz="1500" dirty="0">
                <a:latin typeface="Century Gothic" panose="020B0502020202020204" pitchFamily="34" charset="0"/>
                <a:ea typeface="Times New Roman" panose="02020603050405020304" pitchFamily="18" charset="0"/>
                <a:cs typeface="Times New Roman" panose="02020603050405020304" pitchFamily="18" charset="0"/>
              </a:rPr>
              <a:t>Mandatsannahme</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a:t>
            </a:r>
            <a:r>
              <a:rPr lang="de-DE" sz="1500" dirty="0">
                <a:latin typeface="Century Gothic" panose="020B0502020202020204" pitchFamily="34" charset="0"/>
                <a:ea typeface="Times New Roman" panose="02020603050405020304" pitchFamily="18" charset="0"/>
                <a:cs typeface="Times New Roman" panose="02020603050405020304" pitchFamily="18" charset="0"/>
              </a:rPr>
              <a:t>und</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a:t>
            </a:r>
            <a:r>
              <a:rPr lang="de-DE" sz="1500" dirty="0">
                <a:latin typeface="Century Gothic" panose="020B0502020202020204" pitchFamily="34" charset="0"/>
                <a:ea typeface="Times New Roman" panose="02020603050405020304" pitchFamily="18" charset="0"/>
                <a:cs typeface="Times New Roman" panose="02020603050405020304" pitchFamily="18" charset="0"/>
              </a:rPr>
              <a:t>Annahme</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des konkreten Prüfungsauftrags sind die nach IDW PS KMU 2 und 3 erforderlichen Maßnahmen durchzuführen (Auftragsannahmecheck).</a:t>
            </a:r>
          </a:p>
          <a:p>
            <a:pPr marL="266700" lvl="0" indent="-266700" algn="just">
              <a:spcBef>
                <a:spcPts val="300"/>
              </a:spcBef>
              <a:spcAft>
                <a:spcPts val="300"/>
              </a:spcAft>
              <a:buClr>
                <a:srgbClr val="000000"/>
              </a:buClr>
              <a:buFont typeface="+mj-lt"/>
              <a:buAutoNum type="arabicPeriod"/>
              <a:tabLst>
                <a:tab pos="228600" algn="l"/>
                <a:tab pos="449580" algn="l"/>
              </a:tabLst>
            </a:pPr>
            <a:r>
              <a:rPr lang="de-DE" sz="1500" b="0" dirty="0">
                <a:latin typeface="Century Gothic" panose="020B0502020202020204" pitchFamily="34" charset="0"/>
                <a:ea typeface="Times New Roman" panose="02020603050405020304" pitchFamily="18" charset="0"/>
                <a:cs typeface="Times New Roman" panose="02020603050405020304" pitchFamily="18" charset="0"/>
              </a:rPr>
              <a:t>Zusätzlich ist die </a:t>
            </a:r>
            <a:r>
              <a:rPr lang="de-DE" sz="1500" dirty="0">
                <a:latin typeface="Century Gothic" panose="020B0502020202020204" pitchFamily="34" charset="0"/>
                <a:ea typeface="Times New Roman" panose="02020603050405020304" pitchFamily="18" charset="0"/>
                <a:cs typeface="Times New Roman" panose="02020603050405020304" pitchFamily="18" charset="0"/>
              </a:rPr>
              <a:t>Durchführung</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a:t>
            </a:r>
            <a:r>
              <a:rPr lang="de-DE" sz="1500" dirty="0">
                <a:latin typeface="Century Gothic" panose="020B0502020202020204" pitchFamily="34" charset="0"/>
                <a:ea typeface="Times New Roman" panose="02020603050405020304" pitchFamily="18" charset="0"/>
                <a:cs typeface="Times New Roman" panose="02020603050405020304" pitchFamily="18" charset="0"/>
              </a:rPr>
              <a:t>einer</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a:t>
            </a:r>
            <a:r>
              <a:rPr lang="de-DE" sz="1500" dirty="0">
                <a:latin typeface="Century Gothic" panose="020B0502020202020204" pitchFamily="34" charset="0"/>
                <a:ea typeface="Times New Roman" panose="02020603050405020304" pitchFamily="18" charset="0"/>
                <a:cs typeface="Times New Roman" panose="02020603050405020304" pitchFamily="18" charset="0"/>
              </a:rPr>
              <a:t>Kommunikation</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mit dem </a:t>
            </a:r>
            <a:r>
              <a:rPr lang="de-DE" sz="1500" dirty="0">
                <a:latin typeface="Century Gothic" panose="020B0502020202020204" pitchFamily="34" charset="0"/>
                <a:ea typeface="Times New Roman" panose="02020603050405020304" pitchFamily="18" charset="0"/>
                <a:cs typeface="Times New Roman" panose="02020603050405020304" pitchFamily="18" charset="0"/>
              </a:rPr>
              <a:t>bisherigen</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a:t>
            </a:r>
            <a:r>
              <a:rPr lang="de-DE" sz="1500" dirty="0">
                <a:latin typeface="Century Gothic" panose="020B0502020202020204" pitchFamily="34" charset="0"/>
                <a:ea typeface="Times New Roman" panose="02020603050405020304" pitchFamily="18" charset="0"/>
                <a:cs typeface="Times New Roman" panose="02020603050405020304" pitchFamily="18" charset="0"/>
              </a:rPr>
              <a:t>Abschlussprüfer</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vorgesehen (vgl. ISA [DE] 300 Tz. 13). </a:t>
            </a:r>
            <a:r>
              <a:rPr lang="de-DE" sz="150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Besonderes</a:t>
            </a:r>
            <a:r>
              <a:rPr lang="de-DE" sz="1500" b="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sz="150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hohe</a:t>
            </a:r>
            <a:r>
              <a:rPr lang="de-DE" sz="1500" b="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sz="150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Anforderungen</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bestehen für den Fall, dass der </a:t>
            </a:r>
            <a:r>
              <a:rPr lang="de-DE" sz="150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bisherige Abschlussprüfer sein Prüfungsurteil modifiziert</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hat.  Es ist in diesen Fällen zu beurteilen, ob und ggf. wie weit diese Auswirkungen auf die aktuelle Prüfung hat. </a:t>
            </a:r>
          </a:p>
        </p:txBody>
      </p:sp>
      <p:sp>
        <p:nvSpPr>
          <p:cNvPr id="9" name="Rechteck 1">
            <a:extLst>
              <a:ext uri="{FF2B5EF4-FFF2-40B4-BE49-F238E27FC236}">
                <a16:creationId xmlns:a16="http://schemas.microsoft.com/office/drawing/2014/main" id="{EB2D69D8-6FC4-44BD-B2AC-CFDDA500F194}"/>
              </a:ext>
            </a:extLst>
          </p:cNvPr>
          <p:cNvSpPr>
            <a:spLocks noChangeArrowheads="1"/>
          </p:cNvSpPr>
          <p:nvPr/>
        </p:nvSpPr>
        <p:spPr bwMode="auto">
          <a:xfrm>
            <a:off x="1054800" y="2924944"/>
            <a:ext cx="927818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6.7.3 Prüfungshandlungen im Rahmen der Abschlussprüfung bei Erstprüfungen (IDW PS KMU 9)</a:t>
            </a:r>
          </a:p>
        </p:txBody>
      </p:sp>
      <p:sp>
        <p:nvSpPr>
          <p:cNvPr id="4" name="Rechteck 3">
            <a:extLst>
              <a:ext uri="{FF2B5EF4-FFF2-40B4-BE49-F238E27FC236}">
                <a16:creationId xmlns:a16="http://schemas.microsoft.com/office/drawing/2014/main" id="{B23A2C3C-62D8-47F4-A2F7-9879B27F785F}"/>
              </a:ext>
            </a:extLst>
          </p:cNvPr>
          <p:cNvSpPr/>
          <p:nvPr/>
        </p:nvSpPr>
        <p:spPr>
          <a:xfrm>
            <a:off x="1055440" y="3172757"/>
            <a:ext cx="10801200" cy="3208571"/>
          </a:xfrm>
          <a:prstGeom prst="rect">
            <a:avLst/>
          </a:prstGeom>
        </p:spPr>
        <p:txBody>
          <a:bodyPr wrap="square">
            <a:spAutoFit/>
          </a:bodyPr>
          <a:lstStyle/>
          <a:p>
            <a:pPr algn="just">
              <a:spcBef>
                <a:spcPts val="600"/>
              </a:spcBef>
              <a:spcAft>
                <a:spcPts val="0"/>
              </a:spcAft>
            </a:pPr>
            <a:r>
              <a:rPr lang="de-DE" sz="1500" b="0" dirty="0">
                <a:latin typeface="Century Gothic" panose="020B0502020202020204" pitchFamily="34" charset="0"/>
                <a:ea typeface="Times New Roman" panose="02020603050405020304" pitchFamily="18" charset="0"/>
                <a:cs typeface="Times New Roman" panose="02020603050405020304" pitchFamily="18" charset="0"/>
              </a:rPr>
              <a:t>Für Erstprüfungen sind zusätzlich folgende Prüfungshandlungen geregelt worden.</a:t>
            </a:r>
          </a:p>
          <a:p>
            <a:pPr lvl="0" indent="-252000" algn="just">
              <a:spcBef>
                <a:spcPts val="300"/>
              </a:spcBef>
              <a:spcAft>
                <a:spcPts val="300"/>
              </a:spcAft>
              <a:buClr>
                <a:srgbClr val="000000"/>
              </a:buClr>
              <a:buFont typeface="+mj-lt"/>
              <a:buAutoNum type="arabicPeriod"/>
              <a:tabLst>
                <a:tab pos="228600" algn="l"/>
                <a:tab pos="449580" algn="l"/>
              </a:tabLst>
            </a:pPr>
            <a:r>
              <a:rPr lang="de-DE" sz="1500" dirty="0">
                <a:latin typeface="Century Gothic" panose="020B0502020202020204" pitchFamily="34" charset="0"/>
                <a:ea typeface="Times New Roman" panose="02020603050405020304" pitchFamily="18" charset="0"/>
                <a:cs typeface="Times New Roman" panose="02020603050405020304" pitchFamily="18" charset="0"/>
              </a:rPr>
              <a:t>Sorgfältiges Lesen des Prüfungsberichts und -urteils </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des Vorjahres</a:t>
            </a:r>
          </a:p>
          <a:p>
            <a:pPr marL="266700" lvl="0" indent="-266700" algn="just">
              <a:spcBef>
                <a:spcPts val="300"/>
              </a:spcBef>
              <a:spcAft>
                <a:spcPts val="300"/>
              </a:spcAft>
              <a:buClr>
                <a:srgbClr val="000000"/>
              </a:buClr>
              <a:buFont typeface="+mj-lt"/>
              <a:buAutoNum type="arabicPeriod"/>
              <a:tabLst>
                <a:tab pos="228600" algn="l"/>
                <a:tab pos="449580" algn="l"/>
              </a:tabLst>
            </a:pPr>
            <a:r>
              <a:rPr lang="de-DE" sz="1500" dirty="0">
                <a:latin typeface="Century Gothic" panose="020B0502020202020204" pitchFamily="34" charset="0"/>
                <a:ea typeface="Times New Roman" panose="02020603050405020304" pitchFamily="18" charset="0"/>
                <a:cs typeface="Times New Roman" panose="02020603050405020304" pitchFamily="18" charset="0"/>
              </a:rPr>
              <a:t>Erlangung ausreichender Prüfungsnachweise </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für falsche Darstellungen in den </a:t>
            </a:r>
            <a:r>
              <a:rPr lang="de-DE" sz="1500" dirty="0">
                <a:latin typeface="Century Gothic" panose="020B0502020202020204" pitchFamily="34" charset="0"/>
                <a:ea typeface="Times New Roman" panose="02020603050405020304" pitchFamily="18" charset="0"/>
                <a:cs typeface="Times New Roman" panose="02020603050405020304" pitchFamily="18" charset="0"/>
              </a:rPr>
              <a:t>EB-Werten mit Auswirkungen auf die aktuelle Abschlussprüfung</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und zwar mittels der folgenden Prüfungshandlungen:</a:t>
            </a:r>
          </a:p>
          <a:p>
            <a:pPr marL="542925" lvl="1" indent="-276225" algn="just">
              <a:spcBef>
                <a:spcPts val="300"/>
              </a:spcBef>
              <a:spcAft>
                <a:spcPts val="300"/>
              </a:spcAft>
              <a:buFont typeface="+mj-lt"/>
              <a:buAutoNum type="alphaLcPeriod"/>
              <a:tabLst>
                <a:tab pos="228600" algn="l"/>
                <a:tab pos="449580" algn="l"/>
              </a:tabLst>
            </a:pPr>
            <a:r>
              <a:rPr lang="de-DE" sz="1500" b="0" dirty="0">
                <a:latin typeface="Century Gothic" panose="020B0502020202020204" pitchFamily="34" charset="0"/>
                <a:ea typeface="Times New Roman" panose="02020603050405020304" pitchFamily="18" charset="0"/>
                <a:cs typeface="Times New Roman" panose="02020603050405020304" pitchFamily="18" charset="0"/>
              </a:rPr>
              <a:t>richtiger Vortrag der EB-Werte </a:t>
            </a:r>
          </a:p>
          <a:p>
            <a:pPr marL="542925" lvl="1" indent="-276225" algn="just">
              <a:spcBef>
                <a:spcPts val="300"/>
              </a:spcBef>
              <a:spcAft>
                <a:spcPts val="300"/>
              </a:spcAft>
              <a:buFont typeface="+mj-lt"/>
              <a:buAutoNum type="alphaLcPeriod"/>
              <a:tabLst>
                <a:tab pos="228600" algn="l"/>
                <a:tab pos="449580" algn="l"/>
              </a:tabLst>
            </a:pPr>
            <a:r>
              <a:rPr lang="de-DE" sz="1500" b="0" dirty="0">
                <a:latin typeface="Century Gothic" panose="020B0502020202020204" pitchFamily="34" charset="0"/>
                <a:ea typeface="Times New Roman" panose="02020603050405020304" pitchFamily="18" charset="0"/>
                <a:cs typeface="Times New Roman" panose="02020603050405020304" pitchFamily="18" charset="0"/>
              </a:rPr>
              <a:t>Feststellung, dass die EB-Werte die Anwendung der richtigen Rechnungslegungsmethoden wiedergeben</a:t>
            </a:r>
          </a:p>
          <a:p>
            <a:pPr marL="542925" lvl="1" indent="-276225" algn="just">
              <a:spcBef>
                <a:spcPts val="300"/>
              </a:spcBef>
              <a:spcAft>
                <a:spcPts val="300"/>
              </a:spcAft>
              <a:buFont typeface="+mj-lt"/>
              <a:buAutoNum type="alphaLcPeriod"/>
              <a:tabLst>
                <a:tab pos="228600" algn="l"/>
                <a:tab pos="449580" algn="l"/>
              </a:tabLst>
            </a:pPr>
            <a:r>
              <a:rPr lang="de-DE" sz="1500" b="0" dirty="0">
                <a:latin typeface="Century Gothic" panose="020B0502020202020204" pitchFamily="34" charset="0"/>
                <a:ea typeface="Times New Roman" panose="02020603050405020304" pitchFamily="18" charset="0"/>
                <a:cs typeface="Times New Roman" panose="02020603050405020304" pitchFamily="18" charset="0"/>
              </a:rPr>
              <a:t>Durchsicht der Arbeitspapiere des vorherigen Abschlussprüfers</a:t>
            </a:r>
          </a:p>
          <a:p>
            <a:pPr marL="542925" lvl="1" indent="-276225" algn="just">
              <a:spcBef>
                <a:spcPts val="300"/>
              </a:spcBef>
              <a:spcAft>
                <a:spcPts val="300"/>
              </a:spcAft>
              <a:buFont typeface="+mj-lt"/>
              <a:buAutoNum type="alphaLcPeriod"/>
              <a:tabLst>
                <a:tab pos="228600" algn="l"/>
                <a:tab pos="449580" algn="l"/>
              </a:tabLst>
            </a:pPr>
            <a:r>
              <a:rPr lang="de-DE" sz="1500" b="0" dirty="0">
                <a:latin typeface="Century Gothic" panose="020B0502020202020204" pitchFamily="34" charset="0"/>
                <a:ea typeface="Times New Roman" panose="02020603050405020304" pitchFamily="18" charset="0"/>
                <a:cs typeface="Times New Roman" panose="02020603050405020304" pitchFamily="18" charset="0"/>
              </a:rPr>
              <a:t>Beurteilung der vom Vorprüfer durchgeführten Prüfungshandlungen</a:t>
            </a:r>
          </a:p>
          <a:p>
            <a:pPr marL="542925" lvl="1" indent="-276225" algn="just">
              <a:spcBef>
                <a:spcPts val="300"/>
              </a:spcBef>
              <a:spcAft>
                <a:spcPts val="300"/>
              </a:spcAft>
              <a:buFont typeface="+mj-lt"/>
              <a:buAutoNum type="alphaLcPeriod"/>
              <a:tabLst>
                <a:tab pos="228600" algn="l"/>
                <a:tab pos="449580" algn="l"/>
              </a:tabLst>
            </a:pPr>
            <a:r>
              <a:rPr lang="de-DE" sz="1500" b="0" dirty="0">
                <a:latin typeface="Century Gothic" panose="020B0502020202020204" pitchFamily="34" charset="0"/>
                <a:ea typeface="Times New Roman" panose="02020603050405020304" pitchFamily="18" charset="0"/>
                <a:cs typeface="Times New Roman" panose="02020603050405020304" pitchFamily="18" charset="0"/>
              </a:rPr>
              <a:t>Durchführung von speziellen Prüfungshandlungen, um ggf. Nachweise für die EB-Werte zu bekommen</a:t>
            </a:r>
          </a:p>
          <a:p>
            <a:pPr marL="266700" lvl="0" indent="-266700" algn="just">
              <a:spcBef>
                <a:spcPts val="300"/>
              </a:spcBef>
              <a:spcAft>
                <a:spcPts val="300"/>
              </a:spcAft>
              <a:buClr>
                <a:srgbClr val="000000"/>
              </a:buClr>
              <a:buFont typeface="+mj-lt"/>
              <a:buAutoNum type="arabicPeriod"/>
              <a:tabLst>
                <a:tab pos="228600" algn="l"/>
                <a:tab pos="449580" algn="l"/>
              </a:tabLst>
            </a:pPr>
            <a:r>
              <a:rPr lang="de-DE" sz="1500" dirty="0">
                <a:latin typeface="Century Gothic" panose="020B0502020202020204" pitchFamily="34" charset="0"/>
                <a:ea typeface="Times New Roman" panose="02020603050405020304" pitchFamily="18" charset="0"/>
                <a:cs typeface="Times New Roman" panose="02020603050405020304" pitchFamily="18" charset="0"/>
              </a:rPr>
              <a:t>Überprüfung</a:t>
            </a:r>
            <a:r>
              <a:rPr lang="de-DE" sz="1500" b="0" dirty="0">
                <a:latin typeface="Century Gothic" panose="020B0502020202020204" pitchFamily="34" charset="0"/>
                <a:ea typeface="Times New Roman" panose="02020603050405020304" pitchFamily="18" charset="0"/>
                <a:cs typeface="Times New Roman" panose="02020603050405020304" pitchFamily="18" charset="0"/>
              </a:rPr>
              <a:t>, ob der Grundsatz der Stetigkeit beachtet wurde und ob eventuell Methodenänderungen vorgenommen wurden, die im Abschluss erfasst, dargestellt und erläutert werden müssen. </a:t>
            </a:r>
            <a:endParaRPr lang="de-DE" sz="1500" b="0" dirty="0">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9136049"/>
      </p:ext>
    </p:extLst>
  </p:cSld>
  <p:clrMapOvr>
    <a:masterClrMapping/>
  </p:clrMapOvr>
  <p:transition spd="slow"/>
</p:sld>
</file>

<file path=ppt/slides/slide30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6885" name="Textfeld 1">
            <a:extLst>
              <a:ext uri="{FF2B5EF4-FFF2-40B4-BE49-F238E27FC236}">
                <a16:creationId xmlns:a16="http://schemas.microsoft.com/office/drawing/2014/main" id="{DF9D94EC-44BF-4445-A9FF-25C3D1B962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9" name="Rechteck 1">
            <a:extLst>
              <a:ext uri="{FF2B5EF4-FFF2-40B4-BE49-F238E27FC236}">
                <a16:creationId xmlns:a16="http://schemas.microsoft.com/office/drawing/2014/main" id="{EB2D69D8-6FC4-44BD-B2AC-CFDDA500F194}"/>
              </a:ext>
            </a:extLst>
          </p:cNvPr>
          <p:cNvSpPr>
            <a:spLocks noChangeArrowheads="1"/>
          </p:cNvSpPr>
          <p:nvPr/>
        </p:nvSpPr>
        <p:spPr bwMode="auto">
          <a:xfrm>
            <a:off x="1054800" y="1080000"/>
            <a:ext cx="84093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6.7.4 Prüfungsschlussfolgerungen und Prüfungsurteil bei Erstprüfungen (IDW PS KMU 9)</a:t>
            </a:r>
          </a:p>
        </p:txBody>
      </p:sp>
      <p:sp>
        <p:nvSpPr>
          <p:cNvPr id="2" name="Rechteck 1">
            <a:extLst>
              <a:ext uri="{FF2B5EF4-FFF2-40B4-BE49-F238E27FC236}">
                <a16:creationId xmlns:a16="http://schemas.microsoft.com/office/drawing/2014/main" id="{4C865484-8CE9-43E1-B78F-BBC23895F05B}"/>
              </a:ext>
            </a:extLst>
          </p:cNvPr>
          <p:cNvSpPr/>
          <p:nvPr/>
        </p:nvSpPr>
        <p:spPr>
          <a:xfrm>
            <a:off x="1055440" y="1418400"/>
            <a:ext cx="10009187" cy="4724370"/>
          </a:xfrm>
          <a:prstGeom prst="rect">
            <a:avLst/>
          </a:prstGeom>
        </p:spPr>
        <p:txBody>
          <a:bodyPr wrap="square" lIns="0" tIns="0" rIns="0" bIns="0">
            <a:spAutoFit/>
          </a:bodyPr>
          <a:lstStyle/>
          <a:p>
            <a:pPr marL="266700" lvl="0" indent="-266700">
              <a:spcBef>
                <a:spcPts val="300"/>
              </a:spcBef>
              <a:spcAft>
                <a:spcPts val="300"/>
              </a:spcAft>
              <a:buClr>
                <a:srgbClr val="000000"/>
              </a:buClr>
              <a:buFont typeface="+mj-lt"/>
              <a:buAutoNum type="arabicPeriod"/>
              <a:tabLst>
                <a:tab pos="228600" algn="l"/>
                <a:tab pos="44958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Bei Erhalt von </a:t>
            </a:r>
            <a:r>
              <a:rPr lang="de-DE" dirty="0">
                <a:latin typeface="Century Gothic" panose="020B0502020202020204" pitchFamily="34" charset="0"/>
                <a:ea typeface="Times New Roman" panose="02020603050405020304" pitchFamily="18" charset="0"/>
                <a:cs typeface="Times New Roman" panose="02020603050405020304" pitchFamily="18" charset="0"/>
              </a:rPr>
              <a:t>Hinweisen auf falsche Darstellungen </a:t>
            </a:r>
            <a:r>
              <a:rPr lang="de-DE" b="0" dirty="0">
                <a:latin typeface="Century Gothic" panose="020B0502020202020204" pitchFamily="34" charset="0"/>
                <a:ea typeface="Times New Roman" panose="02020603050405020304" pitchFamily="18" charset="0"/>
                <a:cs typeface="Times New Roman" panose="02020603050405020304" pitchFamily="18" charset="0"/>
              </a:rPr>
              <a:t>in den EB-Werten muss der Prüfer die </a:t>
            </a:r>
            <a:r>
              <a:rPr lang="de-DE" dirty="0">
                <a:latin typeface="Century Gothic" panose="020B0502020202020204" pitchFamily="34" charset="0"/>
                <a:ea typeface="Times New Roman" panose="02020603050405020304" pitchFamily="18" charset="0"/>
                <a:cs typeface="Times New Roman" panose="02020603050405020304" pitchFamily="18" charset="0"/>
              </a:rPr>
              <a:t>Auswirkungen auf den Berichtszeitraum prüfen und ggf. zusätzliche Prüfungshandlungen</a:t>
            </a:r>
            <a:r>
              <a:rPr lang="de-DE" b="0" dirty="0">
                <a:latin typeface="Century Gothic" panose="020B0502020202020204" pitchFamily="34" charset="0"/>
                <a:ea typeface="Times New Roman" panose="02020603050405020304" pitchFamily="18" charset="0"/>
                <a:cs typeface="Times New Roman" panose="02020603050405020304" pitchFamily="18" charset="0"/>
              </a:rPr>
              <a:t> durchführen, um die Auswirkungen auf den aktuellen Jahresabschluss festzustellen. </a:t>
            </a:r>
          </a:p>
          <a:p>
            <a:pPr marL="266700">
              <a:spcBef>
                <a:spcPts val="300"/>
              </a:spcBef>
              <a:spcAft>
                <a:spcPts val="300"/>
              </a:spcAft>
              <a:tabLst>
                <a:tab pos="228600" algn="l"/>
                <a:tab pos="44958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Hierüber muss er, </a:t>
            </a:r>
            <a:r>
              <a:rPr lang="de-DE" dirty="0">
                <a:latin typeface="Century Gothic" panose="020B0502020202020204" pitchFamily="34" charset="0"/>
                <a:ea typeface="Times New Roman" panose="02020603050405020304" pitchFamily="18" charset="0"/>
                <a:cs typeface="Times New Roman" panose="02020603050405020304" pitchFamily="18" charset="0"/>
              </a:rPr>
              <a:t>sofern Auswirkungen im aktuellen Jahresabschluss </a:t>
            </a:r>
            <a:r>
              <a:rPr lang="de-DE" b="0" dirty="0">
                <a:latin typeface="Century Gothic" panose="020B0502020202020204" pitchFamily="34" charset="0"/>
                <a:ea typeface="Times New Roman" panose="02020603050405020304" pitchFamily="18" charset="0"/>
                <a:cs typeface="Times New Roman" panose="02020603050405020304" pitchFamily="18" charset="0"/>
              </a:rPr>
              <a:t>enthalten sind, mit der </a:t>
            </a:r>
            <a:r>
              <a:rPr lang="de-DE" dirty="0">
                <a:latin typeface="Century Gothic" panose="020B0502020202020204" pitchFamily="34" charset="0"/>
                <a:ea typeface="Times New Roman" panose="02020603050405020304" pitchFamily="18" charset="0"/>
                <a:cs typeface="Times New Roman" panose="02020603050405020304" pitchFamily="18" charset="0"/>
              </a:rPr>
              <a:t>angemessenen Managementebene und den für die Überwachung Verantwortlichen kommunizieren</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p>
          <a:p>
            <a:pPr marL="266700" lvl="0" indent="-266700">
              <a:spcBef>
                <a:spcPts val="300"/>
              </a:spcBef>
              <a:spcAft>
                <a:spcPts val="300"/>
              </a:spcAft>
              <a:buClr>
                <a:srgbClr val="000000"/>
              </a:buClr>
              <a:buFont typeface="+mj-lt"/>
              <a:buAutoNum type="arabicPeriod" startAt="2"/>
              <a:tabLst>
                <a:tab pos="228600" algn="l"/>
                <a:tab pos="44958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Der Abschlussprüfer muss – je nach Umfang – entweder das </a:t>
            </a:r>
            <a:r>
              <a:rPr lang="de-DE" dirty="0">
                <a:latin typeface="Century Gothic" panose="020B0502020202020204" pitchFamily="34" charset="0"/>
                <a:ea typeface="Times New Roman" panose="02020603050405020304" pitchFamily="18" charset="0"/>
                <a:cs typeface="Times New Roman" panose="02020603050405020304" pitchFamily="18" charset="0"/>
              </a:rPr>
              <a:t>Prüfungsurteil modifizieren oder die Nichtabgabe erklären</a:t>
            </a:r>
            <a:r>
              <a:rPr lang="de-DE" b="0" dirty="0">
                <a:latin typeface="Century Gothic" panose="020B0502020202020204" pitchFamily="34" charset="0"/>
                <a:ea typeface="Times New Roman" panose="02020603050405020304" pitchFamily="18" charset="0"/>
                <a:cs typeface="Times New Roman" panose="02020603050405020304" pitchFamily="18" charset="0"/>
              </a:rPr>
              <a:t>, wenn </a:t>
            </a:r>
          </a:p>
          <a:p>
            <a:pPr marL="542925" lvl="1" indent="-276225">
              <a:spcBef>
                <a:spcPts val="300"/>
              </a:spcBef>
              <a:spcAft>
                <a:spcPts val="300"/>
              </a:spcAft>
              <a:buFont typeface="+mj-lt"/>
              <a:buAutoNum type="alphaLcPeriod"/>
              <a:tabLst>
                <a:tab pos="228600" algn="l"/>
                <a:tab pos="44958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er </a:t>
            </a:r>
            <a:r>
              <a:rPr lang="de-DE" dirty="0">
                <a:latin typeface="Century Gothic" panose="020B0502020202020204" pitchFamily="34" charset="0"/>
                <a:ea typeface="Times New Roman" panose="02020603050405020304" pitchFamily="18" charset="0"/>
                <a:cs typeface="Times New Roman" panose="02020603050405020304" pitchFamily="18" charset="0"/>
              </a:rPr>
              <a:t>keine</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ausreichenden</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Nachweise</a:t>
            </a:r>
            <a:r>
              <a:rPr lang="de-DE" b="0" dirty="0">
                <a:latin typeface="Century Gothic" panose="020B0502020202020204" pitchFamily="34" charset="0"/>
                <a:ea typeface="Times New Roman" panose="02020603050405020304" pitchFamily="18" charset="0"/>
                <a:cs typeface="Times New Roman" panose="02020603050405020304" pitchFamily="18" charset="0"/>
              </a:rPr>
              <a:t> für die EB-Werte hat,</a:t>
            </a:r>
          </a:p>
          <a:p>
            <a:pPr marL="542925" lvl="1" indent="-276225">
              <a:spcBef>
                <a:spcPts val="300"/>
              </a:spcBef>
              <a:spcAft>
                <a:spcPts val="300"/>
              </a:spcAft>
              <a:buFont typeface="+mj-lt"/>
              <a:buAutoNum type="alphaLcPeriod"/>
              <a:tabLst>
                <a:tab pos="228600" algn="l"/>
                <a:tab pos="44958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er zu der Erkenntnis kommt, dass die Darstellung der EB-Werte falsch ist und auch wesentliche </a:t>
            </a:r>
            <a:r>
              <a:rPr lang="de-DE" dirty="0">
                <a:latin typeface="Century Gothic" panose="020B0502020202020204" pitchFamily="34" charset="0"/>
                <a:ea typeface="Times New Roman" panose="02020603050405020304" pitchFamily="18" charset="0"/>
                <a:cs typeface="Times New Roman" panose="02020603050405020304" pitchFamily="18" charset="0"/>
              </a:rPr>
              <a:t>Auswirkungen auf den aktuellen Jahresabschluss</a:t>
            </a:r>
            <a:r>
              <a:rPr lang="de-DE" b="0" dirty="0">
                <a:latin typeface="Century Gothic" panose="020B0502020202020204" pitchFamily="34" charset="0"/>
                <a:ea typeface="Times New Roman" panose="02020603050405020304" pitchFamily="18" charset="0"/>
                <a:cs typeface="Times New Roman" panose="02020603050405020304" pitchFamily="18" charset="0"/>
              </a:rPr>
              <a:t> hat</a:t>
            </a:r>
          </a:p>
          <a:p>
            <a:pPr marL="542925" lvl="1" indent="-276225">
              <a:spcBef>
                <a:spcPts val="300"/>
              </a:spcBef>
              <a:spcAft>
                <a:spcPts val="300"/>
              </a:spcAft>
              <a:buFont typeface="+mj-lt"/>
              <a:buAutoNum type="alphaLcPeriod"/>
              <a:tabLst>
                <a:tab pos="228600" algn="l"/>
                <a:tab pos="44958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er der </a:t>
            </a:r>
            <a:r>
              <a:rPr lang="de-DE" dirty="0">
                <a:latin typeface="Century Gothic" panose="020B0502020202020204" pitchFamily="34" charset="0"/>
                <a:ea typeface="Times New Roman" panose="02020603050405020304" pitchFamily="18" charset="0"/>
                <a:cs typeface="Times New Roman" panose="02020603050405020304" pitchFamily="18" charset="0"/>
              </a:rPr>
              <a:t>Auffassung</a:t>
            </a:r>
            <a:r>
              <a:rPr lang="de-DE" b="0" dirty="0">
                <a:latin typeface="Century Gothic" panose="020B0502020202020204" pitchFamily="34" charset="0"/>
                <a:ea typeface="Times New Roman" panose="02020603050405020304" pitchFamily="18" charset="0"/>
                <a:cs typeface="Times New Roman" panose="02020603050405020304" pitchFamily="18" charset="0"/>
              </a:rPr>
              <a:t> ist, dass der Stetigkeitsgrundsatz nicht beachtet wurde oder die </a:t>
            </a:r>
            <a:r>
              <a:rPr lang="de-DE" dirty="0">
                <a:latin typeface="Century Gothic" panose="020B0502020202020204" pitchFamily="34" charset="0"/>
                <a:ea typeface="Times New Roman" panose="02020603050405020304" pitchFamily="18" charset="0"/>
                <a:cs typeface="Times New Roman" panose="02020603050405020304" pitchFamily="18" charset="0"/>
              </a:rPr>
              <a:t>Änderung</a:t>
            </a:r>
            <a:r>
              <a:rPr lang="de-DE" b="0" dirty="0">
                <a:latin typeface="Century Gothic" panose="020B0502020202020204" pitchFamily="34" charset="0"/>
                <a:ea typeface="Times New Roman" panose="02020603050405020304" pitchFamily="18" charset="0"/>
                <a:cs typeface="Times New Roman" panose="02020603050405020304" pitchFamily="18" charset="0"/>
              </a:rPr>
              <a:t> der Rechnungslegungsmethoden </a:t>
            </a:r>
            <a:r>
              <a:rPr lang="de-DE" dirty="0">
                <a:latin typeface="Century Gothic" panose="020B0502020202020204" pitchFamily="34" charset="0"/>
                <a:ea typeface="Times New Roman" panose="02020603050405020304" pitchFamily="18" charset="0"/>
                <a:cs typeface="Times New Roman" panose="02020603050405020304" pitchFamily="18" charset="0"/>
              </a:rPr>
              <a:t>nicht mit den handelsrechtlichen Rechnungslegungsmethoden übereinstimmt</a:t>
            </a:r>
          </a:p>
          <a:p>
            <a:pPr marL="542925" lvl="1" indent="-276225">
              <a:spcBef>
                <a:spcPts val="300"/>
              </a:spcBef>
              <a:spcAft>
                <a:spcPts val="300"/>
              </a:spcAft>
              <a:buFont typeface="+mj-lt"/>
              <a:buAutoNum type="alphaLcPeriod"/>
              <a:tabLst>
                <a:tab pos="228600" algn="l"/>
                <a:tab pos="44958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der </a:t>
            </a:r>
            <a:r>
              <a:rPr lang="de-DE" dirty="0">
                <a:latin typeface="Century Gothic" panose="020B0502020202020204" pitchFamily="34" charset="0"/>
                <a:ea typeface="Times New Roman" panose="02020603050405020304" pitchFamily="18" charset="0"/>
                <a:cs typeface="Times New Roman" panose="02020603050405020304" pitchFamily="18" charset="0"/>
              </a:rPr>
              <a:t>Grund für ein modifiziertes Prüfungsurteil auch im aktuellen Zeitraum noch besteht</a:t>
            </a:r>
          </a:p>
          <a:p>
            <a:pPr marL="266700" lvl="0" indent="-266700">
              <a:spcBef>
                <a:spcPts val="300"/>
              </a:spcBef>
              <a:spcAft>
                <a:spcPts val="300"/>
              </a:spcAft>
              <a:buClr>
                <a:srgbClr val="000000"/>
              </a:buClr>
              <a:buFont typeface="+mj-lt"/>
              <a:buAutoNum type="arabicPeriod" startAt="2"/>
              <a:tabLst>
                <a:tab pos="228600" algn="l"/>
                <a:tab pos="449580" algn="l"/>
              </a:tabLst>
            </a:pPr>
            <a:r>
              <a:rPr lang="de-DE" b="0" dirty="0">
                <a:latin typeface="Century Gothic" panose="020B0502020202020204" pitchFamily="34" charset="0"/>
                <a:ea typeface="Times New Roman" panose="02020603050405020304" pitchFamily="18" charset="0"/>
                <a:cs typeface="Times New Roman" panose="02020603050405020304" pitchFamily="18" charset="0"/>
              </a:rPr>
              <a:t>Ist der Vorjahresabschluss </a:t>
            </a:r>
            <a:r>
              <a:rPr lang="de-DE" dirty="0">
                <a:latin typeface="Century Gothic" panose="020B0502020202020204" pitchFamily="34" charset="0"/>
                <a:ea typeface="Times New Roman" panose="02020603050405020304" pitchFamily="18" charset="0"/>
                <a:cs typeface="Times New Roman" panose="02020603050405020304" pitchFamily="18" charset="0"/>
              </a:rPr>
              <a:t>ungeprüft</a:t>
            </a:r>
            <a:r>
              <a:rPr lang="de-DE" b="0" dirty="0">
                <a:latin typeface="Century Gothic" panose="020B0502020202020204" pitchFamily="34" charset="0"/>
                <a:ea typeface="Times New Roman" panose="02020603050405020304" pitchFamily="18" charset="0"/>
                <a:cs typeface="Times New Roman" panose="02020603050405020304" pitchFamily="18" charset="0"/>
              </a:rPr>
              <a:t>, muss der Abschlussprüfer im Rahmen </a:t>
            </a:r>
            <a:r>
              <a:rPr lang="de-DE" dirty="0">
                <a:latin typeface="Century Gothic" panose="020B0502020202020204" pitchFamily="34" charset="0"/>
                <a:ea typeface="Times New Roman" panose="02020603050405020304" pitchFamily="18" charset="0"/>
                <a:cs typeface="Times New Roman" panose="02020603050405020304" pitchFamily="18" charset="0"/>
              </a:rPr>
              <a:t>eines</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sonstigen</a:t>
            </a:r>
            <a:r>
              <a:rPr lang="de-DE" b="0" dirty="0">
                <a:latin typeface="Century Gothic" panose="020B0502020202020204" pitchFamily="34" charset="0"/>
                <a:ea typeface="Times New Roman" panose="02020603050405020304" pitchFamily="18" charset="0"/>
                <a:cs typeface="Times New Roman" panose="02020603050405020304" pitchFamily="18" charset="0"/>
              </a:rPr>
              <a:t> </a:t>
            </a:r>
            <a:r>
              <a:rPr lang="de-DE" dirty="0">
                <a:latin typeface="Century Gothic" panose="020B0502020202020204" pitchFamily="34" charset="0"/>
                <a:ea typeface="Times New Roman" panose="02020603050405020304" pitchFamily="18" charset="0"/>
                <a:cs typeface="Times New Roman" panose="02020603050405020304" pitchFamily="18" charset="0"/>
              </a:rPr>
              <a:t>Sachverhalts</a:t>
            </a:r>
            <a:r>
              <a:rPr lang="de-DE" b="0" dirty="0">
                <a:latin typeface="Century Gothic" panose="020B0502020202020204" pitchFamily="34" charset="0"/>
                <a:ea typeface="Times New Roman" panose="02020603050405020304" pitchFamily="18" charset="0"/>
                <a:cs typeface="Times New Roman" panose="02020603050405020304" pitchFamily="18" charset="0"/>
              </a:rPr>
              <a:t> angeben, dass die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Vorjahreswerte</a:t>
            </a:r>
            <a:r>
              <a:rPr lang="de-DE" b="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nicht</a:t>
            </a:r>
            <a:r>
              <a:rPr lang="de-DE" b="0"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 </a:t>
            </a:r>
            <a:r>
              <a:rPr lang="de-DE" dirty="0">
                <a:solidFill>
                  <a:srgbClr val="FF0000"/>
                </a:solidFill>
                <a:latin typeface="Century Gothic" panose="020B0502020202020204" pitchFamily="34" charset="0"/>
                <a:ea typeface="Times New Roman" panose="02020603050405020304" pitchFamily="18" charset="0"/>
                <a:cs typeface="Times New Roman" panose="02020603050405020304" pitchFamily="18" charset="0"/>
              </a:rPr>
              <a:t>geprüft</a:t>
            </a:r>
            <a:r>
              <a:rPr lang="de-DE" b="0" dirty="0">
                <a:latin typeface="Century Gothic" panose="020B0502020202020204" pitchFamily="34" charset="0"/>
                <a:ea typeface="Times New Roman" panose="02020603050405020304" pitchFamily="18" charset="0"/>
                <a:cs typeface="Times New Roman" panose="02020603050405020304" pitchFamily="18" charset="0"/>
              </a:rPr>
              <a:t> wurden. </a:t>
            </a:r>
            <a:endParaRPr lang="de-DE" b="0" dirty="0">
              <a:effectLst/>
              <a:latin typeface="Century Gothic" panose="020B0502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5588047"/>
      </p:ext>
    </p:extLst>
  </p:cSld>
  <p:clrMapOvr>
    <a:masterClrMapping/>
  </p:clrMapOvr>
  <p:transition spd="slow"/>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60" name="Textfeld 1">
            <a:extLst>
              <a:ext uri="{FF2B5EF4-FFF2-40B4-BE49-F238E27FC236}">
                <a16:creationId xmlns:a16="http://schemas.microsoft.com/office/drawing/2014/main" id="{914F533F-5319-4C22-B41E-818F31569D3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6" name="Rectangle 2">
            <a:extLst>
              <a:ext uri="{FF2B5EF4-FFF2-40B4-BE49-F238E27FC236}">
                <a16:creationId xmlns:a16="http://schemas.microsoft.com/office/drawing/2014/main" id="{D0581F39-1DAC-4865-A01C-6BA923E7A23A}"/>
              </a:ext>
            </a:extLst>
          </p:cNvPr>
          <p:cNvSpPr txBox="1">
            <a:spLocks/>
          </p:cNvSpPr>
          <p:nvPr/>
        </p:nvSpPr>
        <p:spPr bwMode="auto">
          <a:xfrm>
            <a:off x="911424"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6.8	</a:t>
            </a:r>
            <a:r>
              <a:rPr lang="de-DE" sz="2800" dirty="0">
                <a:latin typeface="Century Gothic" panose="020B0502020202020204" pitchFamily="34" charset="0"/>
              </a:rPr>
              <a:t>Internes Kontrollsystem – </a:t>
            </a:r>
            <a:br>
              <a:rPr lang="de-DE" sz="2800" dirty="0">
                <a:latin typeface="Century Gothic" panose="020B0502020202020204" pitchFamily="34" charset="0"/>
              </a:rPr>
            </a:br>
            <a:r>
              <a:rPr lang="de-DE" sz="2800" dirty="0">
                <a:latin typeface="Century Gothic" panose="020B0502020202020204" pitchFamily="34" charset="0"/>
              </a:rPr>
              <a:t>Besonderheiten bei </a:t>
            </a:r>
            <a:r>
              <a:rPr lang="de-DE" sz="2800" dirty="0" err="1">
                <a:latin typeface="Century Gothic" panose="020B0502020202020204" pitchFamily="34" charset="0"/>
              </a:rPr>
              <a:t>KMU‘s</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6.8.1	</a:t>
            </a:r>
            <a:r>
              <a:rPr lang="de-DE" sz="1800" b="0" dirty="0">
                <a:latin typeface="Century Gothic" panose="020B0502020202020204" pitchFamily="34" charset="0"/>
              </a:rPr>
              <a:t>Gewinnung eines Verständnisses vom Mandanten und seinem Umfeld (IDW PH 9.100.1, Tz. 18, 19)</a:t>
            </a:r>
          </a:p>
          <a:p>
            <a:pPr marL="2724150" lvl="4" indent="-895350">
              <a:spcBef>
                <a:spcPts val="600"/>
              </a:spcBef>
              <a:spcAft>
                <a:spcPts val="600"/>
              </a:spcAft>
              <a:tabLst>
                <a:tab pos="444500" algn="l"/>
              </a:tabLst>
            </a:pPr>
            <a:r>
              <a:rPr lang="de-DE" sz="1800" dirty="0">
                <a:latin typeface="Century Gothic" panose="020B0502020202020204" pitchFamily="34" charset="0"/>
              </a:rPr>
              <a:t>6.8.2	</a:t>
            </a:r>
            <a:r>
              <a:rPr lang="de-DE" sz="1800" b="0" dirty="0">
                <a:latin typeface="Century Gothic" panose="020B0502020202020204" pitchFamily="34" charset="0"/>
              </a:rPr>
              <a:t>Das interne Kontrollsystem – Ausprägung bei KMU </a:t>
            </a:r>
            <a:br>
              <a:rPr lang="de-DE" sz="1800" b="0" dirty="0">
                <a:latin typeface="Century Gothic" panose="020B0502020202020204" pitchFamily="34" charset="0"/>
              </a:rPr>
            </a:br>
            <a:r>
              <a:rPr lang="de-DE" sz="1800" b="0" dirty="0">
                <a:latin typeface="Century Gothic" panose="020B0502020202020204" pitchFamily="34" charset="0"/>
              </a:rPr>
              <a:t>(WP-Handbuch 2019)</a:t>
            </a:r>
          </a:p>
          <a:p>
            <a:pPr marL="2724150" lvl="4" indent="-895350">
              <a:spcBef>
                <a:spcPts val="600"/>
              </a:spcBef>
              <a:spcAft>
                <a:spcPts val="600"/>
              </a:spcAft>
              <a:tabLst>
                <a:tab pos="444500" algn="l"/>
              </a:tabLst>
            </a:pPr>
            <a:r>
              <a:rPr lang="de-DE" sz="1800" dirty="0">
                <a:latin typeface="Century Gothic" panose="020B0502020202020204" pitchFamily="34" charset="0"/>
              </a:rPr>
              <a:t>6.8.3</a:t>
            </a:r>
            <a:r>
              <a:rPr lang="de-DE" sz="1800" b="0" dirty="0">
                <a:latin typeface="Century Gothic" panose="020B0502020202020204" pitchFamily="34" charset="0"/>
              </a:rPr>
              <a:t>	Das interne Kontrollsystem – Berücksichtigung im Rahmen</a:t>
            </a:r>
            <a:br>
              <a:rPr lang="de-DE" sz="1800" b="0" dirty="0">
                <a:latin typeface="Century Gothic" panose="020B0502020202020204" pitchFamily="34" charset="0"/>
              </a:rPr>
            </a:br>
            <a:r>
              <a:rPr lang="de-DE" sz="1800" b="0" dirty="0">
                <a:latin typeface="Century Gothic" panose="020B0502020202020204" pitchFamily="34" charset="0"/>
              </a:rPr>
              <a:t>der Abschlussprüfung</a:t>
            </a:r>
          </a:p>
          <a:p>
            <a:pPr marL="2724150" lvl="4" indent="-895350">
              <a:spcBef>
                <a:spcPts val="600"/>
              </a:spcBef>
              <a:spcAft>
                <a:spcPts val="600"/>
              </a:spcAft>
              <a:tabLst>
                <a:tab pos="444500" algn="l"/>
              </a:tabLst>
            </a:pPr>
            <a:r>
              <a:rPr lang="de-DE" sz="1800" dirty="0">
                <a:latin typeface="Century Gothic" panose="020B0502020202020204" pitchFamily="34" charset="0"/>
              </a:rPr>
              <a:t>6.8.4	</a:t>
            </a:r>
            <a:r>
              <a:rPr lang="de-DE" sz="1800" b="0" dirty="0">
                <a:latin typeface="Century Gothic" panose="020B0502020202020204" pitchFamily="34" charset="0"/>
              </a:rPr>
              <a:t>Das interne Kontrollsystem – Fazit</a:t>
            </a:r>
          </a:p>
        </p:txBody>
      </p:sp>
    </p:spTree>
    <p:extLst>
      <p:ext uri="{BB962C8B-B14F-4D97-AF65-F5344CB8AC3E}">
        <p14:creationId xmlns:p14="http://schemas.microsoft.com/office/powerpoint/2010/main" val="3790607354"/>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8451" name="Rectangle 2">
            <a:extLst>
              <a:ext uri="{FF2B5EF4-FFF2-40B4-BE49-F238E27FC236}">
                <a16:creationId xmlns:a16="http://schemas.microsoft.com/office/drawing/2014/main" id="{CB47929D-8C1D-4DA0-A385-1A8626D13FE0}"/>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6.8 Internes Kontrollsystem – Besonderheiten bei KMU‘S</a:t>
            </a:r>
          </a:p>
        </p:txBody>
      </p:sp>
      <p:sp>
        <p:nvSpPr>
          <p:cNvPr id="19" name="Textfeld 18">
            <a:extLst>
              <a:ext uri="{FF2B5EF4-FFF2-40B4-BE49-F238E27FC236}">
                <a16:creationId xmlns:a16="http://schemas.microsoft.com/office/drawing/2014/main" id="{C029D417-B90D-4DA6-8565-9753EBF3EB49}"/>
              </a:ext>
            </a:extLst>
          </p:cNvPr>
          <p:cNvSpPr txBox="1"/>
          <p:nvPr/>
        </p:nvSpPr>
        <p:spPr>
          <a:xfrm>
            <a:off x="1054800" y="2140942"/>
            <a:ext cx="10791427" cy="3016250"/>
          </a:xfrm>
          <a:prstGeom prst="rect">
            <a:avLst/>
          </a:prstGeom>
          <a:noFill/>
        </p:spPr>
        <p:txBody>
          <a:bodyPr wrap="square" lIns="0" tIns="0" rIns="0" bIns="0">
            <a:spAutoFit/>
          </a:bodyPr>
          <a:lstStyle/>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Insbesondere bei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mehrjähriger Prüfungstätigkeit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für ein Unternehmen ist mit geringem Zeitaufwand ein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Update der Erkenntnisse aus Vorjahren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möglich; häufig gibt es keine Veränderungen </a:t>
            </a:r>
            <a:r>
              <a:rPr lang="de-DE" altLang="de-DE" b="0" dirty="0" err="1">
                <a:solidFill>
                  <a:prstClr val="black"/>
                </a:solidFill>
                <a:latin typeface="Century Gothic" panose="020B0502020202020204" pitchFamily="34" charset="0"/>
                <a:ea typeface="Verdana" panose="020B0604030504040204" pitchFamily="34" charset="0"/>
                <a:cs typeface="Verdana" panose="020B0604030504040204" pitchFamily="34" charset="0"/>
              </a:rPr>
              <a:t>ggü</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den VJ.</a:t>
            </a:r>
          </a:p>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Regelmäßiger enger Kontakt zu Eigentümern / Geschäftsführern</a:t>
            </a:r>
          </a:p>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Gespräche, Protokolle, Veröffentlichungen, Erfahrungen, Vorjahreserkenntnisse</a:t>
            </a:r>
          </a:p>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Besondere Bedeutung des Themas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Beziehungen zu nahstehenden Personen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bei geschäftsführenden Inhabern / Eigentümern</a:t>
            </a:r>
            <a:b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b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(IDW PH 9.100.1, Tz. 57 ff.)</a:t>
            </a:r>
          </a:p>
          <a:p>
            <a:pPr marL="542925" lvl="1" indent="-276225" eaLnBrk="1" fontAlgn="auto" hangingPunct="1">
              <a:spcBef>
                <a:spcPts val="300"/>
              </a:spcBef>
              <a:spcAft>
                <a:spcPts val="300"/>
              </a:spcAft>
              <a:buFont typeface="Wingdings" panose="05000000000000000000" pitchFamily="2" charset="2"/>
              <a:buChar char=""/>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Darlehen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an Familienmitglieder / Anteilseigner, Beraterverträge, …</a:t>
            </a:r>
          </a:p>
          <a:p>
            <a:pPr marL="266700" lvl="1"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In der Regel nicht verfügbar: </a:t>
            </a:r>
          </a:p>
          <a:p>
            <a:pPr marL="542925" lvl="1" indent="-276225" eaLnBrk="1" fontAlgn="auto" hangingPunct="1">
              <a:spcBef>
                <a:spcPts val="300"/>
              </a:spcBef>
              <a:spcAft>
                <a:spcPts val="300"/>
              </a:spcAft>
              <a:buFont typeface="Wingdings" panose="05000000000000000000" pitchFamily="2" charset="2"/>
              <a:buChar char=""/>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Schriftlich formulierte Geschäftsziele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bzw. Strategien</a:t>
            </a:r>
          </a:p>
        </p:txBody>
      </p:sp>
      <p:sp>
        <p:nvSpPr>
          <p:cNvPr id="488453" name="Textfeld 1">
            <a:extLst>
              <a:ext uri="{FF2B5EF4-FFF2-40B4-BE49-F238E27FC236}">
                <a16:creationId xmlns:a16="http://schemas.microsoft.com/office/drawing/2014/main" id="{CF5029BB-7B97-42CA-B1F9-3991D2571E5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488454" name="Rechteck 1">
            <a:extLst>
              <a:ext uri="{FF2B5EF4-FFF2-40B4-BE49-F238E27FC236}">
                <a16:creationId xmlns:a16="http://schemas.microsoft.com/office/drawing/2014/main" id="{0527E49C-A07A-4629-B825-7145E3664558}"/>
              </a:ext>
            </a:extLst>
          </p:cNvPr>
          <p:cNvSpPr>
            <a:spLocks noChangeArrowheads="1"/>
          </p:cNvSpPr>
          <p:nvPr/>
        </p:nvSpPr>
        <p:spPr bwMode="auto">
          <a:xfrm>
            <a:off x="1054800" y="1418400"/>
            <a:ext cx="11017250" cy="5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542925" indent="-54292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534988" indent="-534988" eaLnBrk="1" hangingPunct="1">
              <a:spcBef>
                <a:spcPts val="300"/>
              </a:spcBef>
              <a:spcAft>
                <a:spcPts val="300"/>
              </a:spcAft>
            </a:pPr>
            <a:r>
              <a:rPr lang="de-DE" altLang="de-DE" dirty="0">
                <a:solidFill>
                  <a:srgbClr val="00B0F0"/>
                </a:solidFill>
                <a:latin typeface="Century Gothic" panose="020B0502020202020204" pitchFamily="34" charset="0"/>
              </a:rPr>
              <a:t>6.8.1 Gewinnung eines Verständnisses vom Mandanten und seinem Umfeld</a:t>
            </a:r>
          </a:p>
          <a:p>
            <a:pPr marL="534988" indent="-534988" eaLnBrk="1" hangingPunct="1">
              <a:spcBef>
                <a:spcPts val="300"/>
              </a:spcBef>
              <a:spcAft>
                <a:spcPts val="300"/>
              </a:spcAft>
              <a:tabLst>
                <a:tab pos="534988" algn="l"/>
              </a:tabLst>
            </a:pPr>
            <a:r>
              <a:rPr lang="de-DE" altLang="de-DE" dirty="0">
                <a:solidFill>
                  <a:srgbClr val="00B0F0"/>
                </a:solidFill>
                <a:latin typeface="Century Gothic" panose="020B0502020202020204" pitchFamily="34" charset="0"/>
              </a:rPr>
              <a:t>	(IDW PH 9.100.1, Tz. 18, 19) </a:t>
            </a:r>
          </a:p>
        </p:txBody>
      </p:sp>
    </p:spTree>
  </p:cSld>
  <p:clrMapOvr>
    <a:masterClrMapping/>
  </p:clrMapOvr>
  <p:transition spd="slow"/>
</p:sld>
</file>

<file path=ppt/slides/slide3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0499" name="Rectangle 2">
            <a:extLst>
              <a:ext uri="{FF2B5EF4-FFF2-40B4-BE49-F238E27FC236}">
                <a16:creationId xmlns:a16="http://schemas.microsoft.com/office/drawing/2014/main" id="{70D0CE1A-3413-44AB-AC5E-66B8378D4887}"/>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6.8.2 Das interne Kontrollsystem – Ausprägung bei KMU (WP-Handbuch 2019)</a:t>
            </a:r>
          </a:p>
        </p:txBody>
      </p:sp>
      <p:sp>
        <p:nvSpPr>
          <p:cNvPr id="235525" name="Textfeld 18">
            <a:extLst>
              <a:ext uri="{FF2B5EF4-FFF2-40B4-BE49-F238E27FC236}">
                <a16:creationId xmlns:a16="http://schemas.microsoft.com/office/drawing/2014/main" id="{31B293A3-6A02-48EC-8F85-B347050AC172}"/>
              </a:ext>
            </a:extLst>
          </p:cNvPr>
          <p:cNvSpPr txBox="1">
            <a:spLocks noChangeArrowheads="1"/>
          </p:cNvSpPr>
          <p:nvPr/>
        </p:nvSpPr>
        <p:spPr bwMode="auto">
          <a:xfrm>
            <a:off x="1055688" y="1418400"/>
            <a:ext cx="9648824" cy="46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66700" indent="-266700" eaLnBrk="0" hangingPunct="0">
              <a:lnSpc>
                <a:spcPct val="110000"/>
              </a:lnSpc>
              <a:spcBef>
                <a:spcPts val="800"/>
              </a:spcBef>
              <a:buFont typeface="Arial" pitchFamily="34" charset="0"/>
              <a:defRPr sz="1400">
                <a:solidFill>
                  <a:schemeClr val="tx1"/>
                </a:solidFill>
                <a:latin typeface="Verdana" pitchFamily="34" charset="0"/>
              </a:defRPr>
            </a:lvl1pPr>
            <a:lvl2pPr marL="714375" indent="-447675" eaLnBrk="0" hangingPunct="0">
              <a:lnSpc>
                <a:spcPct val="110000"/>
              </a:lnSpc>
              <a:spcBef>
                <a:spcPts val="800"/>
              </a:spcBef>
              <a:buFont typeface="Arial" pitchFamily="34"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pitchFamily="34" charset="0"/>
              <a:defRPr sz="1400">
                <a:solidFill>
                  <a:schemeClr val="tx1"/>
                </a:solidFill>
                <a:latin typeface="Verdana"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pitchFamily="34"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9pPr>
          </a:lstStyle>
          <a:p>
            <a:pPr marL="285750" indent="-285750" eaLnBrk="1" hangingPunct="1">
              <a:lnSpc>
                <a:spcPct val="100000"/>
              </a:lnSpc>
              <a:spcBef>
                <a:spcPts val="300"/>
              </a:spcBef>
              <a:spcAft>
                <a:spcPts val="300"/>
              </a:spcAft>
              <a:buFont typeface="Arial" pitchFamily="34" charset="0"/>
              <a:buChar char="•"/>
              <a:defRPr/>
            </a:pPr>
            <a:r>
              <a:rPr lang="de-DE" altLang="de-DE" sz="1600" b="0" dirty="0">
                <a:solidFill>
                  <a:srgbClr val="000000"/>
                </a:solidFill>
                <a:latin typeface="Century Gothic" pitchFamily="34" charset="0"/>
              </a:rPr>
              <a:t>Geringe Anzahl von Mitarbeitern führt zu </a:t>
            </a:r>
            <a:r>
              <a:rPr lang="de-DE" altLang="de-DE" sz="1600" dirty="0">
                <a:solidFill>
                  <a:srgbClr val="000000"/>
                </a:solidFill>
                <a:latin typeface="Century Gothic" pitchFamily="34" charset="0"/>
              </a:rPr>
              <a:t>flacher Hierarchie</a:t>
            </a:r>
            <a:r>
              <a:rPr lang="de-DE" altLang="de-DE" sz="1600" b="0" dirty="0">
                <a:solidFill>
                  <a:srgbClr val="000000"/>
                </a:solidFill>
                <a:latin typeface="Century Gothic" pitchFamily="34" charset="0"/>
              </a:rPr>
              <a:t>, in der oftmals keine schriftlich formulierten Arbeitsanweisungen / Richtlinien zu finden sind</a:t>
            </a:r>
          </a:p>
          <a:p>
            <a:pPr marL="285750" indent="-285750" eaLnBrk="1" hangingPunct="1">
              <a:lnSpc>
                <a:spcPct val="100000"/>
              </a:lnSpc>
              <a:spcBef>
                <a:spcPts val="300"/>
              </a:spcBef>
              <a:spcAft>
                <a:spcPts val="300"/>
              </a:spcAft>
              <a:buFont typeface="Arial" pitchFamily="34" charset="0"/>
              <a:buChar char="•"/>
              <a:defRPr/>
            </a:pPr>
            <a:r>
              <a:rPr lang="de-DE" altLang="de-DE" sz="1600" b="0" dirty="0">
                <a:solidFill>
                  <a:srgbClr val="000000"/>
                </a:solidFill>
                <a:latin typeface="Century Gothic" pitchFamily="34" charset="0"/>
              </a:rPr>
              <a:t>Überwachung der Einhaltung von Arbeitsabläufen, Kontrollen obliegt weitestgehend dem Management im</a:t>
            </a:r>
            <a:br>
              <a:rPr lang="de-DE" altLang="de-DE" sz="1600" b="0" dirty="0">
                <a:solidFill>
                  <a:srgbClr val="000000"/>
                </a:solidFill>
                <a:latin typeface="Century Gothic" pitchFamily="34" charset="0"/>
              </a:rPr>
            </a:br>
            <a:r>
              <a:rPr lang="de-DE" altLang="de-DE" sz="1600" b="0" dirty="0">
                <a:solidFill>
                  <a:srgbClr val="000000"/>
                </a:solidFill>
                <a:latin typeface="Century Gothic" pitchFamily="34" charset="0"/>
              </a:rPr>
              <a:t>Rahmen von </a:t>
            </a:r>
            <a:r>
              <a:rPr lang="de-DE" altLang="de-DE" sz="1600" dirty="0">
                <a:solidFill>
                  <a:srgbClr val="000000"/>
                </a:solidFill>
                <a:latin typeface="Century Gothic" pitchFamily="34" charset="0"/>
              </a:rPr>
              <a:t>High-Level-Controls</a:t>
            </a:r>
          </a:p>
          <a:p>
            <a:pPr marL="285750" indent="-285750" eaLnBrk="1" hangingPunct="1">
              <a:lnSpc>
                <a:spcPct val="100000"/>
              </a:lnSpc>
              <a:spcBef>
                <a:spcPts val="300"/>
              </a:spcBef>
              <a:spcAft>
                <a:spcPts val="300"/>
              </a:spcAft>
              <a:buFont typeface="Arial" pitchFamily="34" charset="0"/>
              <a:buChar char="•"/>
              <a:defRPr/>
            </a:pPr>
            <a:r>
              <a:rPr lang="de-DE" altLang="de-DE" sz="1600" b="0" dirty="0">
                <a:solidFill>
                  <a:srgbClr val="000000"/>
                </a:solidFill>
                <a:latin typeface="Century Gothic" pitchFamily="34" charset="0"/>
              </a:rPr>
              <a:t>Nur sehr </a:t>
            </a:r>
            <a:r>
              <a:rPr lang="de-DE" altLang="de-DE" sz="1600" dirty="0">
                <a:solidFill>
                  <a:srgbClr val="000000"/>
                </a:solidFill>
                <a:latin typeface="Century Gothic" pitchFamily="34" charset="0"/>
              </a:rPr>
              <a:t>eingeschränkte Funktionstrennung</a:t>
            </a:r>
            <a:r>
              <a:rPr lang="de-DE" altLang="de-DE" sz="1600" b="0" dirty="0">
                <a:solidFill>
                  <a:srgbClr val="000000"/>
                </a:solidFill>
                <a:latin typeface="Century Gothic" pitchFamily="34" charset="0"/>
              </a:rPr>
              <a:t>, fehlende Dokumentation</a:t>
            </a:r>
          </a:p>
          <a:p>
            <a:pPr marL="285750" indent="-285750" eaLnBrk="1" hangingPunct="1">
              <a:lnSpc>
                <a:spcPct val="100000"/>
              </a:lnSpc>
              <a:spcBef>
                <a:spcPts val="300"/>
              </a:spcBef>
              <a:spcAft>
                <a:spcPts val="300"/>
              </a:spcAft>
              <a:buFont typeface="Arial" pitchFamily="34" charset="0"/>
              <a:buChar char="•"/>
              <a:defRPr/>
            </a:pPr>
            <a:r>
              <a:rPr lang="de-DE" altLang="de-DE" sz="1600" b="0" dirty="0">
                <a:solidFill>
                  <a:srgbClr val="000000"/>
                </a:solidFill>
                <a:latin typeface="Century Gothic" pitchFamily="34" charset="0"/>
              </a:rPr>
              <a:t>Ausmaß des </a:t>
            </a:r>
            <a:r>
              <a:rPr lang="de-DE" altLang="de-DE" sz="1600" dirty="0">
                <a:solidFill>
                  <a:srgbClr val="000000"/>
                </a:solidFill>
                <a:latin typeface="Century Gothic" pitchFamily="34" charset="0"/>
              </a:rPr>
              <a:t>Kontrollbewusstseins</a:t>
            </a:r>
            <a:r>
              <a:rPr lang="de-DE" altLang="de-DE" sz="1600" b="0" dirty="0">
                <a:solidFill>
                  <a:srgbClr val="000000"/>
                </a:solidFill>
                <a:latin typeface="Century Gothic" pitchFamily="34" charset="0"/>
              </a:rPr>
              <a:t> weitestgehend davon abhängig, wie das Management dies vorlebt. </a:t>
            </a:r>
          </a:p>
          <a:p>
            <a:pPr eaLnBrk="1" hangingPunct="1">
              <a:lnSpc>
                <a:spcPct val="100000"/>
              </a:lnSpc>
              <a:spcBef>
                <a:spcPts val="300"/>
              </a:spcBef>
              <a:spcAft>
                <a:spcPts val="300"/>
              </a:spcAft>
              <a:buFont typeface="Arial" pitchFamily="34" charset="0"/>
              <a:buChar char="•"/>
              <a:defRPr/>
            </a:pPr>
            <a:r>
              <a:rPr lang="de-DE" altLang="de-DE" sz="1600" b="0" dirty="0">
                <a:solidFill>
                  <a:srgbClr val="000000"/>
                </a:solidFill>
                <a:latin typeface="Century Gothic" pitchFamily="34" charset="0"/>
              </a:rPr>
              <a:t>Hohes Risiko des </a:t>
            </a:r>
            <a:r>
              <a:rPr lang="de-DE" altLang="de-DE" sz="1600" dirty="0">
                <a:solidFill>
                  <a:srgbClr val="00B0F0"/>
                </a:solidFill>
                <a:latin typeface="Century Gothic" pitchFamily="34" charset="0"/>
              </a:rPr>
              <a:t>Management-</a:t>
            </a:r>
            <a:r>
              <a:rPr lang="de-DE" altLang="de-DE" sz="1600" dirty="0" err="1">
                <a:solidFill>
                  <a:srgbClr val="00B0F0"/>
                </a:solidFill>
                <a:latin typeface="Century Gothic" pitchFamily="34" charset="0"/>
              </a:rPr>
              <a:t>Override</a:t>
            </a:r>
            <a:r>
              <a:rPr lang="de-DE" altLang="de-DE" sz="1600" b="0" dirty="0">
                <a:solidFill>
                  <a:srgbClr val="000000"/>
                </a:solidFill>
                <a:latin typeface="Century Gothic" pitchFamily="34" charset="0"/>
              </a:rPr>
              <a:t>: Umgehung von Kontrollen. Es ist verstärkt auf Sachverhalte zu achten,</a:t>
            </a:r>
            <a:br>
              <a:rPr lang="de-DE" altLang="de-DE" sz="1600" b="0" dirty="0">
                <a:solidFill>
                  <a:srgbClr val="000000"/>
                </a:solidFill>
                <a:latin typeface="Century Gothic" pitchFamily="34" charset="0"/>
              </a:rPr>
            </a:br>
            <a:r>
              <a:rPr lang="de-DE" altLang="de-DE" sz="1600" b="0" dirty="0">
                <a:solidFill>
                  <a:srgbClr val="000000"/>
                </a:solidFill>
                <a:latin typeface="Century Gothic" pitchFamily="34" charset="0"/>
              </a:rPr>
              <a:t>die für ein erhöhtes Risiko sprechen, z. B. (IDW PH 9.100.1).:</a:t>
            </a:r>
          </a:p>
          <a:p>
            <a:pPr marL="542925" lvl="1" indent="-276225" eaLnBrk="1" hangingPunct="1">
              <a:lnSpc>
                <a:spcPct val="100000"/>
              </a:lnSpc>
              <a:spcBef>
                <a:spcPts val="300"/>
              </a:spcBef>
              <a:spcAft>
                <a:spcPts val="300"/>
              </a:spcAft>
              <a:buFont typeface="Wingdings" pitchFamily="2" charset="2"/>
              <a:buChar char=""/>
              <a:defRPr/>
            </a:pPr>
            <a:r>
              <a:rPr lang="de-DE" altLang="de-DE" sz="1600" b="0" dirty="0">
                <a:solidFill>
                  <a:srgbClr val="000000"/>
                </a:solidFill>
                <a:latin typeface="Century Gothic" pitchFamily="34" charset="0"/>
                <a:ea typeface="Verdana" pitchFamily="34" charset="0"/>
                <a:cs typeface="Verdana" pitchFamily="34" charset="0"/>
              </a:rPr>
              <a:t>Motivation zur Manipulation des Abschlusses durch die Unternehmensleitung </a:t>
            </a:r>
          </a:p>
          <a:p>
            <a:pPr marL="542925" lvl="1" indent="-276225" eaLnBrk="1" hangingPunct="1">
              <a:lnSpc>
                <a:spcPct val="100000"/>
              </a:lnSpc>
              <a:spcBef>
                <a:spcPts val="300"/>
              </a:spcBef>
              <a:spcAft>
                <a:spcPts val="300"/>
              </a:spcAft>
              <a:buFont typeface="Wingdings" pitchFamily="2" charset="2"/>
              <a:buChar char=""/>
              <a:defRPr/>
            </a:pPr>
            <a:r>
              <a:rPr lang="de-DE" altLang="de-DE" sz="1600" b="0" dirty="0">
                <a:solidFill>
                  <a:srgbClr val="000000"/>
                </a:solidFill>
                <a:latin typeface="Century Gothic" pitchFamily="34" charset="0"/>
                <a:ea typeface="Verdana" pitchFamily="34" charset="0"/>
                <a:cs typeface="Verdana" pitchFamily="34" charset="0"/>
              </a:rPr>
              <a:t>Vermischung von geschäftlichen und privaten Transaktionen</a:t>
            </a:r>
          </a:p>
          <a:p>
            <a:pPr marL="542925" lvl="1" indent="-276225" eaLnBrk="1" hangingPunct="1">
              <a:lnSpc>
                <a:spcPct val="100000"/>
              </a:lnSpc>
              <a:spcBef>
                <a:spcPts val="300"/>
              </a:spcBef>
              <a:spcAft>
                <a:spcPts val="300"/>
              </a:spcAft>
              <a:buFont typeface="Wingdings" pitchFamily="2" charset="2"/>
              <a:buChar char=""/>
              <a:defRPr/>
            </a:pPr>
            <a:r>
              <a:rPr lang="de-DE" altLang="de-DE" sz="1600" b="0" dirty="0">
                <a:solidFill>
                  <a:srgbClr val="000000"/>
                </a:solidFill>
                <a:latin typeface="Century Gothic" pitchFamily="34" charset="0"/>
                <a:ea typeface="Verdana" pitchFamily="34" charset="0"/>
                <a:cs typeface="Verdana" pitchFamily="34" charset="0"/>
              </a:rPr>
              <a:t>Übertriebener Lebensstil des Eigentümer-Unternehmers</a:t>
            </a:r>
          </a:p>
          <a:p>
            <a:pPr marL="542925" lvl="1" indent="-276225" eaLnBrk="1" hangingPunct="1">
              <a:lnSpc>
                <a:spcPct val="100000"/>
              </a:lnSpc>
              <a:spcBef>
                <a:spcPts val="300"/>
              </a:spcBef>
              <a:spcAft>
                <a:spcPts val="300"/>
              </a:spcAft>
              <a:buFont typeface="Wingdings" pitchFamily="2" charset="2"/>
              <a:buChar char=""/>
              <a:defRPr/>
            </a:pPr>
            <a:r>
              <a:rPr lang="de-DE" altLang="de-DE" sz="1600" b="0" dirty="0">
                <a:solidFill>
                  <a:srgbClr val="000000"/>
                </a:solidFill>
                <a:latin typeface="Century Gothic" pitchFamily="34" charset="0"/>
                <a:ea typeface="Verdana" pitchFamily="34" charset="0"/>
                <a:cs typeface="Verdana" pitchFamily="34" charset="0"/>
              </a:rPr>
              <a:t>Verschiebung des Prüfungstermins bzw. Ausübung von Druck auf Prüfer</a:t>
            </a:r>
          </a:p>
          <a:p>
            <a:pPr marL="542925" lvl="1" indent="-276225" eaLnBrk="1" hangingPunct="1">
              <a:lnSpc>
                <a:spcPct val="100000"/>
              </a:lnSpc>
              <a:spcBef>
                <a:spcPts val="300"/>
              </a:spcBef>
              <a:spcAft>
                <a:spcPts val="300"/>
              </a:spcAft>
              <a:buFont typeface="Wingdings" pitchFamily="2" charset="2"/>
              <a:buChar char=""/>
              <a:defRPr/>
            </a:pPr>
            <a:r>
              <a:rPr lang="de-DE" altLang="de-DE" sz="1600" b="0" dirty="0">
                <a:solidFill>
                  <a:srgbClr val="000000"/>
                </a:solidFill>
                <a:latin typeface="Century Gothic" pitchFamily="34" charset="0"/>
                <a:ea typeface="Verdana" pitchFamily="34" charset="0"/>
                <a:cs typeface="Verdana" pitchFamily="34" charset="0"/>
              </a:rPr>
              <a:t>Ungewöhnliche Transaktionen (mit nahestehenden Personen)</a:t>
            </a:r>
          </a:p>
        </p:txBody>
      </p:sp>
      <p:sp>
        <p:nvSpPr>
          <p:cNvPr id="490501" name="Textfeld 1">
            <a:extLst>
              <a:ext uri="{FF2B5EF4-FFF2-40B4-BE49-F238E27FC236}">
                <a16:creationId xmlns:a16="http://schemas.microsoft.com/office/drawing/2014/main" id="{0A23EF88-4773-4C04-9E5C-7227BE9D2F67}"/>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Tree>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A18DFB4A-CB58-498A-9C95-3A8646E9623B}"/>
              </a:ext>
            </a:extLst>
          </p:cNvPr>
          <p:cNvSpPr txBox="1">
            <a:spLocks/>
          </p:cNvSpPr>
          <p:nvPr/>
        </p:nvSpPr>
        <p:spPr bwMode="auto">
          <a:xfrm>
            <a:off x="1065213" y="1052513"/>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1.2.3 Prüfungsleiter</a:t>
            </a:r>
          </a:p>
        </p:txBody>
      </p:sp>
      <p:sp>
        <p:nvSpPr>
          <p:cNvPr id="84995" name="Textfeld 9">
            <a:extLst>
              <a:ext uri="{FF2B5EF4-FFF2-40B4-BE49-F238E27FC236}">
                <a16:creationId xmlns:a16="http://schemas.microsoft.com/office/drawing/2014/main" id="{58677FFA-F540-4F2C-91A1-43420304184D}"/>
              </a:ext>
            </a:extLst>
          </p:cNvPr>
          <p:cNvSpPr txBox="1">
            <a:spLocks noChangeArrowheads="1"/>
          </p:cNvSpPr>
          <p:nvPr/>
        </p:nvSpPr>
        <p:spPr bwMode="auto">
          <a:xfrm>
            <a:off x="1054800" y="1418400"/>
            <a:ext cx="8569592"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57175" indent="-257175">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541338" indent="-27463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300"/>
              </a:spcBef>
              <a:spcAft>
                <a:spcPts val="300"/>
              </a:spcAft>
              <a:buFont typeface="Arial Narrow" panose="020B0606020202030204" pitchFamily="34" charset="0"/>
              <a:buAutoNum type="alphaLcPeriod"/>
            </a:pPr>
            <a:r>
              <a:rPr lang="de-DE" altLang="de-DE" sz="1600" dirty="0">
                <a:solidFill>
                  <a:srgbClr val="00B0F0"/>
                </a:solidFill>
                <a:latin typeface="Century Gothic" panose="020B0502020202020204" pitchFamily="34" charset="0"/>
              </a:rPr>
              <a:t>Qualifikation</a:t>
            </a:r>
            <a:endParaRPr lang="de-DE" altLang="de-DE" sz="1600" dirty="0">
              <a:latin typeface="Century Gothic" panose="020B0502020202020204" pitchFamily="34" charset="0"/>
            </a:endParaRPr>
          </a:p>
          <a:p>
            <a:pPr lvl="1"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Erfahrener Prüfer</a:t>
            </a:r>
          </a:p>
          <a:p>
            <a:pPr lvl="1"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i. d. R. mind. 3 Jahre Berufserfahrung</a:t>
            </a:r>
          </a:p>
          <a:p>
            <a:pPr lvl="1" eaLnBrk="1" hangingPunct="1">
              <a:lnSpc>
                <a:spcPct val="100000"/>
              </a:lnSpc>
              <a:spcBef>
                <a:spcPts val="300"/>
              </a:spcBef>
              <a:spcAft>
                <a:spcPts val="300"/>
              </a:spcAft>
              <a:buFont typeface="Arial" panose="020B0604020202020204" pitchFamily="34" charset="0"/>
              <a:buChar char="•"/>
            </a:pPr>
            <a:endParaRPr lang="de-DE" altLang="de-DE" sz="1600" b="0" dirty="0">
              <a:latin typeface="Century Gothic" panose="020B0502020202020204" pitchFamily="34" charset="0"/>
            </a:endParaRPr>
          </a:p>
          <a:p>
            <a:pPr eaLnBrk="1" hangingPunct="1">
              <a:lnSpc>
                <a:spcPct val="100000"/>
              </a:lnSpc>
              <a:spcBef>
                <a:spcPts val="300"/>
              </a:spcBef>
              <a:spcAft>
                <a:spcPts val="300"/>
              </a:spcAft>
              <a:buFont typeface="Arial Narrow" panose="020B0606020202030204" pitchFamily="34" charset="0"/>
              <a:buAutoNum type="alphaLcPeriod"/>
            </a:pPr>
            <a:r>
              <a:rPr lang="de-DE" altLang="de-DE" sz="1600" dirty="0">
                <a:solidFill>
                  <a:srgbClr val="00B0F0"/>
                </a:solidFill>
                <a:latin typeface="Century Gothic" panose="020B0502020202020204" pitchFamily="34" charset="0"/>
              </a:rPr>
              <a:t>Aufgaben</a:t>
            </a:r>
            <a:endParaRPr lang="de-DE" altLang="de-DE" sz="1600" dirty="0">
              <a:latin typeface="Century Gothic" panose="020B0502020202020204" pitchFamily="34" charset="0"/>
            </a:endParaRPr>
          </a:p>
          <a:p>
            <a:pPr lvl="1"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Übernahme von Aufgaben des verantwortlichen Wirtschaftsprüfers</a:t>
            </a:r>
          </a:p>
          <a:p>
            <a:pPr lvl="1"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Organisation des Prüfungsablaufs</a:t>
            </a:r>
          </a:p>
          <a:p>
            <a:pPr lvl="1"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Leitung der Prüfung vor Ort</a:t>
            </a:r>
          </a:p>
          <a:p>
            <a:pPr lvl="1" eaLnBrk="1" hangingPunct="1">
              <a:lnSpc>
                <a:spcPct val="100000"/>
              </a:lnSpc>
              <a:spcBef>
                <a:spcPts val="300"/>
              </a:spcBef>
              <a:spcAft>
                <a:spcPts val="300"/>
              </a:spcAft>
              <a:buFont typeface="Arial" panose="020B0604020202020204" pitchFamily="34" charset="0"/>
              <a:buChar char="•"/>
            </a:pPr>
            <a:endParaRPr lang="de-DE" altLang="de-DE" sz="1600" b="0" dirty="0">
              <a:latin typeface="Century Gothic" panose="020B0502020202020204" pitchFamily="34" charset="0"/>
            </a:endParaRPr>
          </a:p>
          <a:p>
            <a:pPr eaLnBrk="1" hangingPunct="1">
              <a:lnSpc>
                <a:spcPct val="100000"/>
              </a:lnSpc>
              <a:spcBef>
                <a:spcPts val="300"/>
              </a:spcBef>
              <a:spcAft>
                <a:spcPts val="300"/>
              </a:spcAft>
              <a:buFont typeface="Arial Narrow" panose="020B0606020202030204" pitchFamily="34" charset="0"/>
              <a:buAutoNum type="alphaLcPeriod"/>
            </a:pPr>
            <a:r>
              <a:rPr lang="de-DE" altLang="de-DE" sz="1600" dirty="0">
                <a:solidFill>
                  <a:srgbClr val="00B0F0"/>
                </a:solidFill>
                <a:latin typeface="Century Gothic" panose="020B0502020202020204" pitchFamily="34" charset="0"/>
              </a:rPr>
              <a:t>Unvereinbare auftragsbezogene Tätigkeiten</a:t>
            </a:r>
            <a:endParaRPr lang="de-DE" altLang="de-DE" sz="1600" dirty="0">
              <a:latin typeface="Century Gothic" panose="020B0502020202020204" pitchFamily="34" charset="0"/>
            </a:endParaRPr>
          </a:p>
          <a:p>
            <a:pPr lvl="1"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Berichtskritik</a:t>
            </a:r>
          </a:p>
          <a:p>
            <a:pPr lvl="1"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Auftragsbegleitende QS</a:t>
            </a:r>
          </a:p>
          <a:p>
            <a:pPr lvl="1"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Konsultationen</a:t>
            </a:r>
            <a:endParaRPr lang="de-DE" altLang="de-DE" sz="1600" dirty="0">
              <a:latin typeface="Century Gothic" panose="020B0502020202020204" pitchFamily="34" charset="0"/>
            </a:endParaRPr>
          </a:p>
        </p:txBody>
      </p:sp>
      <p:pic>
        <p:nvPicPr>
          <p:cNvPr id="84998" name="Grafik 9">
            <a:extLst>
              <a:ext uri="{FF2B5EF4-FFF2-40B4-BE49-F238E27FC236}">
                <a16:creationId xmlns:a16="http://schemas.microsoft.com/office/drawing/2014/main" id="{30A29568-D7FF-4CAE-AAF7-8B4D7CF0C19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1">
            <a:extLst>
              <a:ext uri="{FF2B5EF4-FFF2-40B4-BE49-F238E27FC236}">
                <a16:creationId xmlns:a16="http://schemas.microsoft.com/office/drawing/2014/main" id="{7DBBD617-030A-4EB3-B516-335AB7FD3451}"/>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3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2547" name="Rectangle 2">
            <a:extLst>
              <a:ext uri="{FF2B5EF4-FFF2-40B4-BE49-F238E27FC236}">
                <a16:creationId xmlns:a16="http://schemas.microsoft.com/office/drawing/2014/main" id="{9AD65C94-65F2-4D73-8972-647A62E04467}"/>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defTabSz="536575">
              <a:defRPr sz="1600" b="1">
                <a:solidFill>
                  <a:schemeClr val="tx1"/>
                </a:solidFill>
                <a:latin typeface="Verdana" panose="020B0604030504040204" pitchFamily="34" charset="0"/>
                <a:cs typeface="Arial" panose="020B0604020202020204" pitchFamily="34" charset="0"/>
              </a:defRPr>
            </a:lvl1pPr>
            <a:lvl2pPr marL="180975" indent="-179388" defTabSz="536575">
              <a:defRPr sz="1600" b="1">
                <a:solidFill>
                  <a:schemeClr val="tx1"/>
                </a:solidFill>
                <a:latin typeface="Verdana" panose="020B0604030504040204" pitchFamily="34" charset="0"/>
                <a:cs typeface="Arial" panose="020B0604020202020204" pitchFamily="34" charset="0"/>
              </a:defRPr>
            </a:lvl2pPr>
            <a:lvl3pPr marL="541338" indent="-180975" defTabSz="536575">
              <a:defRPr sz="1600" b="1">
                <a:solidFill>
                  <a:schemeClr val="tx1"/>
                </a:solidFill>
                <a:latin typeface="Verdana" panose="020B0604030504040204" pitchFamily="34" charset="0"/>
                <a:cs typeface="Arial" panose="020B0604020202020204" pitchFamily="34" charset="0"/>
              </a:defRPr>
            </a:lvl3pPr>
            <a:lvl4pPr marL="895350" indent="-174625" defTabSz="536575">
              <a:defRPr sz="1600" b="1">
                <a:solidFill>
                  <a:schemeClr val="tx1"/>
                </a:solidFill>
                <a:latin typeface="Verdana" panose="020B0604030504040204" pitchFamily="34" charset="0"/>
                <a:cs typeface="Arial" panose="020B0604020202020204" pitchFamily="34" charset="0"/>
              </a:defRPr>
            </a:lvl4pPr>
            <a:lvl5pPr marL="1257300" indent="-180975" defTabSz="536575">
              <a:defRPr sz="1600" b="1">
                <a:solidFill>
                  <a:schemeClr val="tx1"/>
                </a:solidFill>
                <a:latin typeface="Verdana" panose="020B0604030504040204" pitchFamily="34" charset="0"/>
                <a:cs typeface="Arial" panose="020B0604020202020204" pitchFamily="34" charset="0"/>
              </a:defRPr>
            </a:lvl5pPr>
            <a:lvl6pPr marL="1714500" indent="-180975" defTabSz="5365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defTabSz="5365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defTabSz="5365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defTabSz="5365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6.8.3 Das interne Kontrollsystem – Berücksichtigung im Rahmen der Abschlussprüfung</a:t>
            </a:r>
          </a:p>
        </p:txBody>
      </p:sp>
      <p:sp>
        <p:nvSpPr>
          <p:cNvPr id="443397" name="Textfeld 9">
            <a:extLst>
              <a:ext uri="{FF2B5EF4-FFF2-40B4-BE49-F238E27FC236}">
                <a16:creationId xmlns:a16="http://schemas.microsoft.com/office/drawing/2014/main" id="{116B7ABC-96C5-4181-9F4A-F76D30F2FB4C}"/>
              </a:ext>
            </a:extLst>
          </p:cNvPr>
          <p:cNvSpPr txBox="1">
            <a:spLocks noChangeArrowheads="1"/>
          </p:cNvSpPr>
          <p:nvPr/>
        </p:nvSpPr>
        <p:spPr bwMode="auto">
          <a:xfrm>
            <a:off x="1054800" y="1418400"/>
            <a:ext cx="10575403" cy="4970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61950" indent="-361950">
              <a:defRPr sz="1600" b="1">
                <a:solidFill>
                  <a:schemeClr val="tx1"/>
                </a:solidFill>
                <a:latin typeface="Verdana" panose="020B0604030504040204" pitchFamily="34" charset="0"/>
                <a:cs typeface="Arial" panose="020B0604020202020204" pitchFamily="34" charset="0"/>
              </a:defRPr>
            </a:lvl1pPr>
            <a:lvl2pPr marL="541338" indent="-185738">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263525" indent="-263525" eaLnBrk="1" hangingPunct="1">
              <a:spcBef>
                <a:spcPts val="300"/>
              </a:spcBef>
              <a:spcAft>
                <a:spcPts val="300"/>
              </a:spcAft>
              <a:buFont typeface="Arial Narrow" panose="020B0606020202030204" pitchFamily="34" charset="0"/>
              <a:buAutoNum type="alphaLcPeriod"/>
              <a:defRPr/>
            </a:pPr>
            <a:r>
              <a:rPr lang="de-DE" altLang="de-DE" dirty="0">
                <a:solidFill>
                  <a:srgbClr val="00B0F0"/>
                </a:solidFill>
                <a:latin typeface="Century Gothic" panose="020B0502020202020204" pitchFamily="34" charset="0"/>
              </a:rPr>
              <a:t>Aufbauprüfung</a:t>
            </a:r>
          </a:p>
          <a:p>
            <a:pPr lvl="1" indent="-2700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Der Abschlussprüfer hat sich von Angemessenheit und Implementierung von Kontrollaktivitäten zu überzeugen.</a:t>
            </a:r>
          </a:p>
          <a:p>
            <a:pPr lvl="1" indent="-2700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Auf Basis der Ergebnisse wird entschieden, ob Funktionsprüfungen durchgeführt werden müssen.</a:t>
            </a:r>
          </a:p>
          <a:p>
            <a:pPr lvl="1" eaLnBrk="1" hangingPunct="1">
              <a:spcBef>
                <a:spcPts val="0"/>
              </a:spcBef>
              <a:spcAft>
                <a:spcPts val="0"/>
              </a:spcAft>
              <a:buFont typeface="Arial" panose="020B0604020202020204" pitchFamily="34" charset="0"/>
              <a:buChar char="•"/>
              <a:defRPr/>
            </a:pPr>
            <a:endParaRPr lang="de-DE" altLang="de-DE" b="0" dirty="0">
              <a:solidFill>
                <a:srgbClr val="000000"/>
              </a:solidFill>
              <a:latin typeface="Century Gothic" panose="020B0502020202020204" pitchFamily="34" charset="0"/>
            </a:endParaRPr>
          </a:p>
          <a:p>
            <a:pPr marL="263525" indent="-263525" eaLnBrk="1" hangingPunct="1">
              <a:spcBef>
                <a:spcPts val="300"/>
              </a:spcBef>
              <a:spcAft>
                <a:spcPts val="300"/>
              </a:spcAft>
              <a:buFont typeface="Arial Narrow" panose="020B0606020202030204" pitchFamily="34" charset="0"/>
              <a:buAutoNum type="alphaLcPeriod"/>
              <a:defRPr/>
            </a:pPr>
            <a:r>
              <a:rPr lang="de-DE" altLang="de-DE" dirty="0">
                <a:solidFill>
                  <a:srgbClr val="00B0F0"/>
                </a:solidFill>
                <a:latin typeface="Century Gothic" panose="020B0502020202020204" pitchFamily="34" charset="0"/>
              </a:rPr>
              <a:t>Funktionsprüfung (IDW PH 9.100.1, Tz. 64 ff.)</a:t>
            </a:r>
          </a:p>
          <a:p>
            <a:pPr lvl="1" indent="-2700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Die IKS-Prüfung ist erforderlich, wenn sich der Abschlussprüfer mit seinem Prüfungsurteil auf die </a:t>
            </a:r>
            <a:r>
              <a:rPr lang="de-DE" altLang="de-DE" dirty="0">
                <a:solidFill>
                  <a:srgbClr val="000000"/>
                </a:solidFill>
                <a:latin typeface="Century Gothic" panose="020B0502020202020204" pitchFamily="34" charset="0"/>
              </a:rPr>
              <a:t>Zuverlässigkeit von Kontrollaktivitäten </a:t>
            </a:r>
            <a:r>
              <a:rPr lang="de-DE" altLang="de-DE" b="0" dirty="0">
                <a:solidFill>
                  <a:srgbClr val="000000"/>
                </a:solidFill>
                <a:latin typeface="Century Gothic" panose="020B0502020202020204" pitchFamily="34" charset="0"/>
              </a:rPr>
              <a:t>verlassen möchte</a:t>
            </a:r>
          </a:p>
          <a:p>
            <a:pPr lvl="1" indent="-2700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Die IKS-Prüfung ist erforderlich, wenn mit </a:t>
            </a:r>
            <a:r>
              <a:rPr lang="de-DE" altLang="de-DE" dirty="0">
                <a:solidFill>
                  <a:srgbClr val="000000"/>
                </a:solidFill>
                <a:latin typeface="Century Gothic" panose="020B0502020202020204" pitchFamily="34" charset="0"/>
              </a:rPr>
              <a:t>aussagebezogenen Prüfungshandlungen keine ausreichende Prüfungssicherheit </a:t>
            </a:r>
            <a:r>
              <a:rPr lang="de-DE" altLang="de-DE" b="0" dirty="0">
                <a:solidFill>
                  <a:srgbClr val="000000"/>
                </a:solidFill>
                <a:latin typeface="Century Gothic" panose="020B0502020202020204" pitchFamily="34" charset="0"/>
              </a:rPr>
              <a:t>gewonnen werden kann (insbesondere Massentransaktionen).</a:t>
            </a:r>
          </a:p>
          <a:p>
            <a:pPr lvl="1" indent="-2700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Sind </a:t>
            </a:r>
            <a:r>
              <a:rPr lang="de-DE" altLang="de-DE" dirty="0">
                <a:solidFill>
                  <a:srgbClr val="000000"/>
                </a:solidFill>
                <a:latin typeface="Century Gothic" panose="020B0502020202020204" pitchFamily="34" charset="0"/>
              </a:rPr>
              <a:t>Funktionsprüfungen</a:t>
            </a:r>
            <a:r>
              <a:rPr lang="de-DE" altLang="de-DE" b="0" dirty="0">
                <a:solidFill>
                  <a:srgbClr val="000000"/>
                </a:solidFill>
                <a:latin typeface="Century Gothic" panose="020B0502020202020204" pitchFamily="34" charset="0"/>
              </a:rPr>
              <a:t> aufgrund des schlechten Ergebnisses der </a:t>
            </a:r>
            <a:r>
              <a:rPr lang="de-DE" altLang="de-DE" dirty="0">
                <a:solidFill>
                  <a:srgbClr val="000000"/>
                </a:solidFill>
                <a:latin typeface="Century Gothic" panose="020B0502020202020204" pitchFamily="34" charset="0"/>
              </a:rPr>
              <a:t>Aufbauprüfung </a:t>
            </a:r>
            <a:r>
              <a:rPr lang="de-DE" altLang="de-DE" b="0" dirty="0">
                <a:solidFill>
                  <a:srgbClr val="000000"/>
                </a:solidFill>
                <a:latin typeface="Century Gothic" panose="020B0502020202020204" pitchFamily="34" charset="0"/>
              </a:rPr>
              <a:t>nicht sinnvoll, sind </a:t>
            </a:r>
            <a:r>
              <a:rPr lang="de-DE" altLang="de-DE" dirty="0">
                <a:solidFill>
                  <a:srgbClr val="000000"/>
                </a:solidFill>
                <a:latin typeface="Century Gothic" panose="020B0502020202020204" pitchFamily="34" charset="0"/>
              </a:rPr>
              <a:t>aussagebezogene Prüfungshandlungen</a:t>
            </a:r>
            <a:r>
              <a:rPr lang="de-DE" altLang="de-DE" b="0" dirty="0">
                <a:solidFill>
                  <a:srgbClr val="000000"/>
                </a:solidFill>
                <a:latin typeface="Century Gothic" panose="020B0502020202020204" pitchFamily="34" charset="0"/>
              </a:rPr>
              <a:t> durchzuführen.</a:t>
            </a:r>
          </a:p>
          <a:p>
            <a:pPr lvl="1" indent="-2700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Ergeben auch keine aussagebezogenen Prüfungshandlungen genug Sicherheit, liegt ggf. ein </a:t>
            </a:r>
            <a:r>
              <a:rPr lang="de-DE" altLang="de-DE" dirty="0">
                <a:solidFill>
                  <a:srgbClr val="00B0F0"/>
                </a:solidFill>
                <a:latin typeface="Century Gothic" panose="020B0502020202020204" pitchFamily="34" charset="0"/>
              </a:rPr>
              <a:t>Prüfungshemmnis </a:t>
            </a:r>
            <a:r>
              <a:rPr lang="de-DE" altLang="de-DE" dirty="0">
                <a:latin typeface="Century Gothic" panose="020B0502020202020204" pitchFamily="34" charset="0"/>
              </a:rPr>
              <a:t>vor</a:t>
            </a:r>
            <a:r>
              <a:rPr lang="de-DE" altLang="de-DE" b="0" dirty="0">
                <a:solidFill>
                  <a:srgbClr val="000000"/>
                </a:solidFill>
                <a:latin typeface="Century Gothic" panose="020B0502020202020204" pitchFamily="34" charset="0"/>
              </a:rPr>
              <a:t>!</a:t>
            </a:r>
          </a:p>
          <a:p>
            <a:pPr lvl="1" eaLnBrk="1" hangingPunct="1">
              <a:spcBef>
                <a:spcPts val="0"/>
              </a:spcBef>
              <a:spcAft>
                <a:spcPts val="0"/>
              </a:spcAft>
              <a:buFont typeface="Arial" panose="020B0604020202020204" pitchFamily="34" charset="0"/>
              <a:buChar char="•"/>
              <a:defRPr/>
            </a:pPr>
            <a:endParaRPr lang="de-DE" altLang="de-DE" b="0" dirty="0">
              <a:solidFill>
                <a:srgbClr val="000000"/>
              </a:solidFill>
              <a:latin typeface="Century Gothic" panose="020B0502020202020204" pitchFamily="34" charset="0"/>
            </a:endParaRPr>
          </a:p>
          <a:p>
            <a:pPr marL="263525" indent="-263525" eaLnBrk="1" hangingPunct="1">
              <a:spcBef>
                <a:spcPts val="300"/>
              </a:spcBef>
              <a:spcAft>
                <a:spcPts val="300"/>
              </a:spcAft>
              <a:buFont typeface="Arial Narrow" panose="020B0606020202030204" pitchFamily="34" charset="0"/>
              <a:buAutoNum type="alphaLcPeriod"/>
              <a:defRPr/>
            </a:pPr>
            <a:r>
              <a:rPr lang="de-DE" altLang="de-DE" dirty="0">
                <a:solidFill>
                  <a:srgbClr val="00B0F0"/>
                </a:solidFill>
                <a:latin typeface="Century Gothic" panose="020B0502020202020204" pitchFamily="34" charset="0"/>
              </a:rPr>
              <a:t>Normative Vorgaben</a:t>
            </a:r>
          </a:p>
          <a:p>
            <a:pPr lvl="1" indent="-270000" eaLnBrk="1" hangingPunct="1">
              <a:spcBef>
                <a:spcPts val="300"/>
              </a:spcBef>
              <a:spcAft>
                <a:spcPts val="300"/>
              </a:spcAft>
              <a:buFont typeface="Arial" panose="020B0604020202020204" pitchFamily="34" charset="0"/>
              <a:buChar char="•"/>
              <a:defRPr/>
            </a:pPr>
            <a:r>
              <a:rPr lang="de-DE" altLang="de-DE" b="0" dirty="0">
                <a:solidFill>
                  <a:srgbClr val="000000"/>
                </a:solidFill>
                <a:latin typeface="Century Gothic" panose="020B0502020202020204" pitchFamily="34" charset="0"/>
              </a:rPr>
              <a:t>IDW PH 9.100.1, Tz. 20 ff.</a:t>
            </a:r>
          </a:p>
        </p:txBody>
      </p:sp>
      <p:sp>
        <p:nvSpPr>
          <p:cNvPr id="492549" name="Textfeld 1">
            <a:extLst>
              <a:ext uri="{FF2B5EF4-FFF2-40B4-BE49-F238E27FC236}">
                <a16:creationId xmlns:a16="http://schemas.microsoft.com/office/drawing/2014/main" id="{AF61E8DA-BF31-48B6-8B2D-1240984D670C}"/>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Tree>
  </p:cSld>
  <p:clrMapOvr>
    <a:masterClrMapping/>
  </p:clrMapOvr>
  <p:transition spd="slow"/>
</p:sld>
</file>

<file path=ppt/slides/slide3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4594" name="Rectangle 2">
            <a:extLst>
              <a:ext uri="{FF2B5EF4-FFF2-40B4-BE49-F238E27FC236}">
                <a16:creationId xmlns:a16="http://schemas.microsoft.com/office/drawing/2014/main" id="{14C3A951-8A9B-4010-A236-FEDD60CAC4EC}"/>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536575">
              <a:defRPr sz="1600" b="1">
                <a:solidFill>
                  <a:schemeClr val="tx1"/>
                </a:solidFill>
                <a:latin typeface="Verdana" panose="020B0604030504040204" pitchFamily="34" charset="0"/>
                <a:cs typeface="Arial" panose="020B0604020202020204" pitchFamily="34" charset="0"/>
              </a:defRPr>
            </a:lvl1pPr>
            <a:lvl2pPr marL="180975" indent="-179388" defTabSz="536575">
              <a:defRPr sz="1600" b="1">
                <a:solidFill>
                  <a:schemeClr val="tx1"/>
                </a:solidFill>
                <a:latin typeface="Verdana" panose="020B0604030504040204" pitchFamily="34" charset="0"/>
                <a:cs typeface="Arial" panose="020B0604020202020204" pitchFamily="34" charset="0"/>
              </a:defRPr>
            </a:lvl2pPr>
            <a:lvl3pPr marL="541338" indent="-180975" defTabSz="536575">
              <a:defRPr sz="1600" b="1">
                <a:solidFill>
                  <a:schemeClr val="tx1"/>
                </a:solidFill>
                <a:latin typeface="Verdana" panose="020B0604030504040204" pitchFamily="34" charset="0"/>
                <a:cs typeface="Arial" panose="020B0604020202020204" pitchFamily="34" charset="0"/>
              </a:defRPr>
            </a:lvl3pPr>
            <a:lvl4pPr marL="895350" indent="-174625" defTabSz="536575">
              <a:defRPr sz="1600" b="1">
                <a:solidFill>
                  <a:schemeClr val="tx1"/>
                </a:solidFill>
                <a:latin typeface="Verdana" panose="020B0604030504040204" pitchFamily="34" charset="0"/>
                <a:cs typeface="Arial" panose="020B0604020202020204" pitchFamily="34" charset="0"/>
              </a:defRPr>
            </a:lvl4pPr>
            <a:lvl5pPr marL="1257300" indent="-180975" defTabSz="536575">
              <a:defRPr sz="1600" b="1">
                <a:solidFill>
                  <a:schemeClr val="tx1"/>
                </a:solidFill>
                <a:latin typeface="Verdana" panose="020B0604030504040204" pitchFamily="34" charset="0"/>
                <a:cs typeface="Arial" panose="020B0604020202020204" pitchFamily="34" charset="0"/>
              </a:defRPr>
            </a:lvl5pPr>
            <a:lvl6pPr marL="1714500" indent="-180975" defTabSz="5365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defTabSz="5365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defTabSz="5365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defTabSz="5365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6.8.4 Das interne Kontrollsystem – Fazit</a:t>
            </a:r>
          </a:p>
        </p:txBody>
      </p:sp>
      <p:sp>
        <p:nvSpPr>
          <p:cNvPr id="236549" name="Textfeld 9">
            <a:extLst>
              <a:ext uri="{FF2B5EF4-FFF2-40B4-BE49-F238E27FC236}">
                <a16:creationId xmlns:a16="http://schemas.microsoft.com/office/drawing/2014/main" id="{CF3398EF-6B40-4250-9A50-ED1CF6B2A2B2}"/>
              </a:ext>
            </a:extLst>
          </p:cNvPr>
          <p:cNvSpPr txBox="1">
            <a:spLocks noChangeArrowheads="1"/>
          </p:cNvSpPr>
          <p:nvPr/>
        </p:nvSpPr>
        <p:spPr bwMode="auto">
          <a:xfrm>
            <a:off x="1054800" y="1418400"/>
            <a:ext cx="9221787" cy="307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lnSpc>
                <a:spcPct val="110000"/>
              </a:lnSpc>
              <a:spcBef>
                <a:spcPts val="800"/>
              </a:spcBef>
              <a:buFont typeface="Arial" pitchFamily="34" charset="0"/>
              <a:defRPr sz="1400">
                <a:solidFill>
                  <a:schemeClr val="tx1"/>
                </a:solidFill>
                <a:latin typeface="Verdana" pitchFamily="34" charset="0"/>
              </a:defRPr>
            </a:lvl1pPr>
            <a:lvl2pPr marL="541338" indent="-185738" eaLnBrk="0" hangingPunct="0">
              <a:lnSpc>
                <a:spcPct val="110000"/>
              </a:lnSpc>
              <a:spcBef>
                <a:spcPts val="800"/>
              </a:spcBef>
              <a:buFont typeface="Arial" pitchFamily="34"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pitchFamily="34" charset="0"/>
              <a:defRPr sz="1400">
                <a:solidFill>
                  <a:schemeClr val="tx1"/>
                </a:solidFill>
                <a:latin typeface="Verdana"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pitchFamily="34"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9pPr>
          </a:lstStyle>
          <a:p>
            <a:pPr marL="285750" indent="-285750" eaLnBrk="1" hangingPunct="1">
              <a:lnSpc>
                <a:spcPct val="100000"/>
              </a:lnSpc>
              <a:spcBef>
                <a:spcPts val="600"/>
              </a:spcBef>
              <a:spcAft>
                <a:spcPts val="600"/>
              </a:spcAft>
              <a:buFont typeface="Arial" pitchFamily="34" charset="0"/>
              <a:buChar char="•"/>
              <a:defRPr/>
            </a:pPr>
            <a:r>
              <a:rPr lang="de-DE" altLang="de-DE" sz="1600" b="0" dirty="0">
                <a:solidFill>
                  <a:srgbClr val="000000"/>
                </a:solidFill>
                <a:latin typeface="Century Gothic" pitchFamily="34" charset="0"/>
                <a:ea typeface="Verdana" pitchFamily="34" charset="0"/>
                <a:cs typeface="Verdana" pitchFamily="34" charset="0"/>
              </a:rPr>
              <a:t>Es wäre falsch, sich bei KMU grundsätzlich nicht mit dem </a:t>
            </a:r>
            <a:r>
              <a:rPr lang="de-DE" altLang="de-DE" sz="1600" dirty="0">
                <a:solidFill>
                  <a:srgbClr val="000000"/>
                </a:solidFill>
                <a:latin typeface="Century Gothic" pitchFamily="34" charset="0"/>
                <a:ea typeface="Verdana" pitchFamily="34" charset="0"/>
                <a:cs typeface="Verdana" pitchFamily="34" charset="0"/>
              </a:rPr>
              <a:t>IKS</a:t>
            </a:r>
            <a:r>
              <a:rPr lang="de-DE" altLang="de-DE" sz="1600" b="0" dirty="0">
                <a:solidFill>
                  <a:srgbClr val="000000"/>
                </a:solidFill>
                <a:latin typeface="Century Gothic" pitchFamily="34" charset="0"/>
                <a:ea typeface="Verdana" pitchFamily="34" charset="0"/>
                <a:cs typeface="Verdana" pitchFamily="34" charset="0"/>
              </a:rPr>
              <a:t> im Rahmen der Abschlussprüfung zu beschäftigen.</a:t>
            </a:r>
          </a:p>
          <a:p>
            <a:pPr marL="285750" indent="-285750" eaLnBrk="1" hangingPunct="1">
              <a:lnSpc>
                <a:spcPct val="100000"/>
              </a:lnSpc>
              <a:spcBef>
                <a:spcPts val="600"/>
              </a:spcBef>
              <a:spcAft>
                <a:spcPts val="600"/>
              </a:spcAft>
              <a:buFont typeface="Arial" pitchFamily="34" charset="0"/>
              <a:buChar char="•"/>
              <a:defRPr/>
            </a:pPr>
            <a:r>
              <a:rPr lang="de-DE" altLang="de-DE" sz="1600" b="0" dirty="0">
                <a:solidFill>
                  <a:srgbClr val="000000"/>
                </a:solidFill>
                <a:latin typeface="Century Gothic" pitchFamily="34" charset="0"/>
                <a:ea typeface="Verdana" pitchFamily="34" charset="0"/>
                <a:cs typeface="Verdana" pitchFamily="34" charset="0"/>
              </a:rPr>
              <a:t>Bei schwerwiegenden Mängeln des IKS besteht </a:t>
            </a:r>
            <a:r>
              <a:rPr lang="de-DE" altLang="de-DE" sz="1600" dirty="0">
                <a:solidFill>
                  <a:srgbClr val="000000"/>
                </a:solidFill>
                <a:latin typeface="Century Gothic" pitchFamily="34" charset="0"/>
                <a:ea typeface="Verdana" pitchFamily="34" charset="0"/>
                <a:cs typeface="Verdana" pitchFamily="34" charset="0"/>
              </a:rPr>
              <a:t>Redepflicht</a:t>
            </a:r>
            <a:r>
              <a:rPr lang="de-DE" altLang="de-DE" sz="1600" b="0" dirty="0">
                <a:solidFill>
                  <a:srgbClr val="000000"/>
                </a:solidFill>
                <a:latin typeface="Century Gothic" pitchFamily="34" charset="0"/>
                <a:ea typeface="Verdana" pitchFamily="34" charset="0"/>
                <a:cs typeface="Verdana" pitchFamily="34" charset="0"/>
              </a:rPr>
              <a:t> im Prüfungsbericht und </a:t>
            </a:r>
            <a:r>
              <a:rPr lang="de-DE" altLang="de-DE" sz="1600" b="0" dirty="0" err="1">
                <a:solidFill>
                  <a:srgbClr val="000000"/>
                </a:solidFill>
                <a:latin typeface="Century Gothic" pitchFamily="34" charset="0"/>
                <a:ea typeface="Verdana" pitchFamily="34" charset="0"/>
                <a:cs typeface="Verdana" pitchFamily="34" charset="0"/>
              </a:rPr>
              <a:t>ggü</a:t>
            </a:r>
            <a:r>
              <a:rPr lang="de-DE" altLang="de-DE" sz="1600" b="0" dirty="0">
                <a:solidFill>
                  <a:srgbClr val="000000"/>
                </a:solidFill>
                <a:latin typeface="Century Gothic" pitchFamily="34" charset="0"/>
                <a:ea typeface="Verdana" pitchFamily="34" charset="0"/>
                <a:cs typeface="Verdana" pitchFamily="34" charset="0"/>
              </a:rPr>
              <a:t>. dem Aufsichtsorgan.</a:t>
            </a:r>
          </a:p>
          <a:p>
            <a:pPr marL="285750" indent="-285750" eaLnBrk="1" hangingPunct="1">
              <a:lnSpc>
                <a:spcPct val="100000"/>
              </a:lnSpc>
              <a:spcBef>
                <a:spcPts val="600"/>
              </a:spcBef>
              <a:spcAft>
                <a:spcPts val="600"/>
              </a:spcAft>
              <a:buFont typeface="Arial" pitchFamily="34" charset="0"/>
              <a:buChar char="•"/>
              <a:defRPr/>
            </a:pPr>
            <a:r>
              <a:rPr lang="de-DE" altLang="de-DE" sz="1600" b="0" dirty="0">
                <a:solidFill>
                  <a:srgbClr val="000000"/>
                </a:solidFill>
                <a:latin typeface="Century Gothic" pitchFamily="34" charset="0"/>
                <a:ea typeface="Verdana" pitchFamily="34" charset="0"/>
                <a:cs typeface="Verdana" pitchFamily="34" charset="0"/>
              </a:rPr>
              <a:t>Bei KMU wird verstärkt das </a:t>
            </a:r>
            <a:r>
              <a:rPr lang="de-DE" altLang="de-DE" sz="1600" dirty="0">
                <a:solidFill>
                  <a:srgbClr val="00B0F0"/>
                </a:solidFill>
                <a:latin typeface="Century Gothic" pitchFamily="34" charset="0"/>
                <a:ea typeface="Verdana" pitchFamily="34" charset="0"/>
                <a:cs typeface="Verdana" pitchFamily="34" charset="0"/>
              </a:rPr>
              <a:t>Dual-</a:t>
            </a:r>
            <a:r>
              <a:rPr lang="de-DE" altLang="de-DE" sz="1600" dirty="0" err="1">
                <a:solidFill>
                  <a:srgbClr val="00B0F0"/>
                </a:solidFill>
                <a:latin typeface="Century Gothic" pitchFamily="34" charset="0"/>
                <a:ea typeface="Verdana" pitchFamily="34" charset="0"/>
                <a:cs typeface="Verdana" pitchFamily="34" charset="0"/>
              </a:rPr>
              <a:t>Purpose</a:t>
            </a:r>
            <a:r>
              <a:rPr lang="de-DE" altLang="de-DE" sz="1600" dirty="0">
                <a:solidFill>
                  <a:srgbClr val="00B0F0"/>
                </a:solidFill>
                <a:latin typeface="Century Gothic" pitchFamily="34" charset="0"/>
                <a:ea typeface="Verdana" pitchFamily="34" charset="0"/>
                <a:cs typeface="Verdana" pitchFamily="34" charset="0"/>
              </a:rPr>
              <a:t>-</a:t>
            </a:r>
            <a:r>
              <a:rPr lang="de-DE" altLang="de-DE" sz="1600" dirty="0" err="1">
                <a:solidFill>
                  <a:srgbClr val="00B0F0"/>
                </a:solidFill>
                <a:latin typeface="Century Gothic" pitchFamily="34" charset="0"/>
                <a:ea typeface="Verdana" pitchFamily="34" charset="0"/>
                <a:cs typeface="Verdana" pitchFamily="34" charset="0"/>
              </a:rPr>
              <a:t>Testing</a:t>
            </a:r>
            <a:r>
              <a:rPr lang="de-DE" altLang="de-DE" sz="1600" b="0" dirty="0">
                <a:solidFill>
                  <a:srgbClr val="00B0F0"/>
                </a:solidFill>
                <a:latin typeface="Century Gothic" pitchFamily="34" charset="0"/>
                <a:ea typeface="Verdana" pitchFamily="34" charset="0"/>
                <a:cs typeface="Verdana" pitchFamily="34" charset="0"/>
              </a:rPr>
              <a:t> </a:t>
            </a:r>
            <a:r>
              <a:rPr lang="de-DE" altLang="de-DE" sz="1600" b="0" dirty="0">
                <a:solidFill>
                  <a:srgbClr val="000000"/>
                </a:solidFill>
                <a:latin typeface="Century Gothic" pitchFamily="34" charset="0"/>
                <a:ea typeface="Verdana" pitchFamily="34" charset="0"/>
                <a:cs typeface="Verdana" pitchFamily="34" charset="0"/>
              </a:rPr>
              <a:t>eingesetzt: Ein Beleg wird als Nachweis für einen Kontrolltest und zugleich für eine Einzelprüfung herangezogen.</a:t>
            </a:r>
          </a:p>
          <a:p>
            <a:pPr marL="552450" indent="-285750" eaLnBrk="1" hangingPunct="1">
              <a:lnSpc>
                <a:spcPct val="100000"/>
              </a:lnSpc>
              <a:spcBef>
                <a:spcPts val="600"/>
              </a:spcBef>
              <a:spcAft>
                <a:spcPts val="600"/>
              </a:spcAft>
              <a:buFont typeface="Symbol" panose="05050102010706020507" pitchFamily="18" charset="2"/>
              <a:buChar char="-"/>
              <a:defRPr/>
            </a:pPr>
            <a:r>
              <a:rPr lang="de-DE" altLang="de-DE" sz="1600" b="0" dirty="0">
                <a:solidFill>
                  <a:srgbClr val="000000"/>
                </a:solidFill>
                <a:latin typeface="Century Gothic" pitchFamily="34" charset="0"/>
                <a:ea typeface="Verdana" pitchFamily="34" charset="0"/>
                <a:cs typeface="Verdana" pitchFamily="34" charset="0"/>
              </a:rPr>
              <a:t>z. B. Kontrolle von Mahnläufen</a:t>
            </a:r>
          </a:p>
          <a:p>
            <a:pPr marL="552450" indent="-285750" eaLnBrk="1" hangingPunct="1">
              <a:lnSpc>
                <a:spcPct val="100000"/>
              </a:lnSpc>
              <a:spcBef>
                <a:spcPts val="600"/>
              </a:spcBef>
              <a:spcAft>
                <a:spcPts val="600"/>
              </a:spcAft>
              <a:buFont typeface="Symbol" panose="05050102010706020507" pitchFamily="18" charset="2"/>
              <a:buChar char="-"/>
              <a:defRPr/>
            </a:pPr>
            <a:r>
              <a:rPr lang="de-DE" altLang="de-DE" sz="1600" b="0" dirty="0">
                <a:solidFill>
                  <a:srgbClr val="000000"/>
                </a:solidFill>
                <a:latin typeface="Century Gothic" pitchFamily="34" charset="0"/>
                <a:ea typeface="Verdana" pitchFamily="34" charset="0"/>
                <a:cs typeface="Verdana" pitchFamily="34" charset="0"/>
              </a:rPr>
              <a:t>Gibt es einheitliche Mahnfristen und -stufen?</a:t>
            </a:r>
          </a:p>
          <a:p>
            <a:pPr marL="552450" indent="-285750" eaLnBrk="1" hangingPunct="1">
              <a:lnSpc>
                <a:spcPct val="100000"/>
              </a:lnSpc>
              <a:spcBef>
                <a:spcPts val="600"/>
              </a:spcBef>
              <a:spcAft>
                <a:spcPts val="600"/>
              </a:spcAft>
              <a:buFont typeface="Symbol" panose="05050102010706020507" pitchFamily="18" charset="2"/>
              <a:buChar char="-"/>
              <a:defRPr/>
            </a:pPr>
            <a:r>
              <a:rPr lang="de-DE" altLang="de-DE" sz="1600" b="0" dirty="0">
                <a:solidFill>
                  <a:srgbClr val="000000"/>
                </a:solidFill>
                <a:latin typeface="Century Gothic" pitchFamily="34" charset="0"/>
                <a:ea typeface="Verdana" pitchFamily="34" charset="0"/>
                <a:cs typeface="Verdana" pitchFamily="34" charset="0"/>
              </a:rPr>
              <a:t>Werden die Vorgaben zum Mahnwesen eingehalten?</a:t>
            </a:r>
          </a:p>
        </p:txBody>
      </p:sp>
      <p:sp>
        <p:nvSpPr>
          <p:cNvPr id="494597" name="Textfeld 1">
            <a:extLst>
              <a:ext uri="{FF2B5EF4-FFF2-40B4-BE49-F238E27FC236}">
                <a16:creationId xmlns:a16="http://schemas.microsoft.com/office/drawing/2014/main" id="{DC9E860E-1720-4B46-B475-EA5715E0E8A7}"/>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Tree>
  </p:cSld>
  <p:clrMapOvr>
    <a:masterClrMapping/>
  </p:clrMapOvr>
  <p:transition spd="slow"/>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4" name="Textfeld 1">
            <a:extLst>
              <a:ext uri="{FF2B5EF4-FFF2-40B4-BE49-F238E27FC236}">
                <a16:creationId xmlns:a16="http://schemas.microsoft.com/office/drawing/2014/main" id="{A626A36E-15B0-49DC-AB4F-E2AA3605C7F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6" name="Rectangle 2">
            <a:extLst>
              <a:ext uri="{FF2B5EF4-FFF2-40B4-BE49-F238E27FC236}">
                <a16:creationId xmlns:a16="http://schemas.microsoft.com/office/drawing/2014/main" id="{24E578CF-F654-4FA9-A8FD-14150356EA17}"/>
              </a:ext>
            </a:extLst>
          </p:cNvPr>
          <p:cNvSpPr txBox="1">
            <a:spLocks/>
          </p:cNvSpPr>
          <p:nvPr/>
        </p:nvSpPr>
        <p:spPr bwMode="auto">
          <a:xfrm>
            <a:off x="911424"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6.9	</a:t>
            </a:r>
            <a:r>
              <a:rPr lang="de-DE" sz="2800" dirty="0">
                <a:latin typeface="Century Gothic" panose="020B0502020202020204" pitchFamily="34" charset="0"/>
              </a:rPr>
              <a:t>IT-Systemprüfung – Besonderheiten bei KMU</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6.9.1	</a:t>
            </a:r>
            <a:r>
              <a:rPr lang="de-DE" sz="1800" b="0" dirty="0">
                <a:latin typeface="Century Gothic" panose="020B0502020202020204" pitchFamily="34" charset="0"/>
              </a:rPr>
              <a:t>Nicht komplexe Systeme</a:t>
            </a:r>
          </a:p>
          <a:p>
            <a:pPr marL="2724150" lvl="4" indent="-895350">
              <a:spcBef>
                <a:spcPts val="600"/>
              </a:spcBef>
              <a:spcAft>
                <a:spcPts val="600"/>
              </a:spcAft>
              <a:tabLst>
                <a:tab pos="444500" algn="l"/>
              </a:tabLst>
            </a:pPr>
            <a:r>
              <a:rPr lang="de-DE" sz="1800" dirty="0">
                <a:latin typeface="Century Gothic" panose="020B0502020202020204" pitchFamily="34" charset="0"/>
              </a:rPr>
              <a:t>6.9.2	</a:t>
            </a:r>
            <a:r>
              <a:rPr lang="de-DE" sz="1800" b="0" dirty="0">
                <a:latin typeface="Century Gothic" panose="020B0502020202020204" pitchFamily="34" charset="0"/>
              </a:rPr>
              <a:t>Komplexe Systeme</a:t>
            </a:r>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7666" name="Rectangle 2">
            <a:extLst>
              <a:ext uri="{FF2B5EF4-FFF2-40B4-BE49-F238E27FC236}">
                <a16:creationId xmlns:a16="http://schemas.microsoft.com/office/drawing/2014/main" id="{79EF27A5-5BFA-4C55-BDBB-4725B800338B}"/>
              </a:ext>
            </a:extLst>
          </p:cNvPr>
          <p:cNvSpPr txBox="1">
            <a:spLocks/>
          </p:cNvSpPr>
          <p:nvPr/>
        </p:nvSpPr>
        <p:spPr bwMode="auto">
          <a:xfrm>
            <a:off x="1054800" y="896427"/>
            <a:ext cx="8065536"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6.9 IT-Systemprüfung – Besonderheiten bei KMU</a:t>
            </a:r>
          </a:p>
        </p:txBody>
      </p:sp>
      <p:sp>
        <p:nvSpPr>
          <p:cNvPr id="19" name="Textfeld 18">
            <a:extLst>
              <a:ext uri="{FF2B5EF4-FFF2-40B4-BE49-F238E27FC236}">
                <a16:creationId xmlns:a16="http://schemas.microsoft.com/office/drawing/2014/main" id="{8D1FDC47-5ACC-4A38-A510-68F1F80C4E2F}"/>
              </a:ext>
            </a:extLst>
          </p:cNvPr>
          <p:cNvSpPr txBox="1"/>
          <p:nvPr/>
        </p:nvSpPr>
        <p:spPr>
          <a:xfrm>
            <a:off x="1054800" y="1484784"/>
            <a:ext cx="10441799" cy="2677656"/>
          </a:xfrm>
          <a:prstGeom prst="rect">
            <a:avLst/>
          </a:prstGeom>
          <a:noFill/>
        </p:spPr>
        <p:txBody>
          <a:bodyPr wrap="square" lIns="0" tIns="0" rIns="0" bIns="0">
            <a:spAutoFit/>
          </a:bodyPr>
          <a:lstStyle/>
          <a:p>
            <a:pPr marL="536575" indent="-536575" eaLnBrk="1" hangingPunct="1">
              <a:spcBef>
                <a:spcPts val="300"/>
              </a:spcBef>
              <a:spcAft>
                <a:spcPts val="300"/>
              </a:spcAft>
              <a:defRPr/>
            </a:pPr>
            <a:r>
              <a:rPr lang="de-DE" altLang="de-DE" dirty="0">
                <a:latin typeface="Century Gothic" panose="020B0502020202020204" pitchFamily="34" charset="0"/>
                <a:ea typeface="Verdana" panose="020B0604030504040204" pitchFamily="34" charset="0"/>
                <a:cs typeface="Verdana" panose="020B0604030504040204" pitchFamily="34" charset="0"/>
              </a:rPr>
              <a:t>Typische Eigenschaften von nicht komplexen Systemen:</a:t>
            </a:r>
          </a:p>
          <a:p>
            <a:pPr eaLnBrk="1" fontAlgn="auto"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Beschränkung auf wenige ausgewählte Funktionen, wie z. B. zur Generierung automatischer Buchungen: </a:t>
            </a:r>
          </a:p>
          <a:p>
            <a:pPr marL="265113" lvl="1" indent="-265113"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Einsatz von PC-gestützten Buchführungssystemen, die nicht vom Anwender modifiziert werden (Standardausführungen).</a:t>
            </a:r>
          </a:p>
          <a:p>
            <a:pPr marL="265113" lvl="1" indent="-265113"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Sicherheit der rechnungsrelevanten Daten (keine Annahmen und Schätzungen)</a:t>
            </a:r>
          </a:p>
          <a:p>
            <a:pPr marL="265113" lvl="1" indent="-265113"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Richtige Bedienung der Programme durch die Anwender sichergestellt.</a:t>
            </a:r>
          </a:p>
          <a:p>
            <a:pPr marL="265113" lvl="1" indent="-265113"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Zutreffende Einstellung der Steuerungsparameter liegen vor.</a:t>
            </a:r>
          </a:p>
          <a:p>
            <a:pPr marL="265113" lvl="1" indent="-265113"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Vorliegende Softwarebescheinigung sollte sich auf verwendete Version beziehen und ersetzt nicht die o.a. Prüfungen.</a:t>
            </a:r>
          </a:p>
        </p:txBody>
      </p:sp>
      <p:sp>
        <p:nvSpPr>
          <p:cNvPr id="497669" name="Textfeld 1">
            <a:extLst>
              <a:ext uri="{FF2B5EF4-FFF2-40B4-BE49-F238E27FC236}">
                <a16:creationId xmlns:a16="http://schemas.microsoft.com/office/drawing/2014/main" id="{0D999F9A-D7F6-4FBC-B71B-B9EA26A51472}"/>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497670" name="Rechteck 1">
            <a:extLst>
              <a:ext uri="{FF2B5EF4-FFF2-40B4-BE49-F238E27FC236}">
                <a16:creationId xmlns:a16="http://schemas.microsoft.com/office/drawing/2014/main" id="{6FE62C18-6A41-44D7-BC26-922AE61DF394}"/>
              </a:ext>
            </a:extLst>
          </p:cNvPr>
          <p:cNvSpPr>
            <a:spLocks noChangeArrowheads="1"/>
          </p:cNvSpPr>
          <p:nvPr/>
        </p:nvSpPr>
        <p:spPr bwMode="auto">
          <a:xfrm>
            <a:off x="1054800" y="1196752"/>
            <a:ext cx="299120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536575" indent="-5365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6.9.1 Nicht komplexe Systeme</a:t>
            </a:r>
          </a:p>
        </p:txBody>
      </p:sp>
      <p:sp>
        <p:nvSpPr>
          <p:cNvPr id="497671" name="Rectangle 2">
            <a:extLst>
              <a:ext uri="{FF2B5EF4-FFF2-40B4-BE49-F238E27FC236}">
                <a16:creationId xmlns:a16="http://schemas.microsoft.com/office/drawing/2014/main" id="{5810D6A8-7CEF-4102-B030-046A715BA865}"/>
              </a:ext>
            </a:extLst>
          </p:cNvPr>
          <p:cNvSpPr txBox="1">
            <a:spLocks/>
          </p:cNvSpPr>
          <p:nvPr/>
        </p:nvSpPr>
        <p:spPr bwMode="auto">
          <a:xfrm>
            <a:off x="1070652" y="4221088"/>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6.9.2 Komplexe Systeme</a:t>
            </a:r>
          </a:p>
        </p:txBody>
      </p:sp>
      <p:sp>
        <p:nvSpPr>
          <p:cNvPr id="10" name="Textfeld 9">
            <a:extLst>
              <a:ext uri="{FF2B5EF4-FFF2-40B4-BE49-F238E27FC236}">
                <a16:creationId xmlns:a16="http://schemas.microsoft.com/office/drawing/2014/main" id="{CD08EF58-4317-4ADC-9C34-E7526C38DB03}"/>
              </a:ext>
            </a:extLst>
          </p:cNvPr>
          <p:cNvSpPr txBox="1"/>
          <p:nvPr/>
        </p:nvSpPr>
        <p:spPr>
          <a:xfrm>
            <a:off x="1095053" y="4503891"/>
            <a:ext cx="10545563" cy="1785104"/>
          </a:xfrm>
          <a:prstGeom prst="rect">
            <a:avLst/>
          </a:prstGeom>
          <a:noFill/>
        </p:spPr>
        <p:txBody>
          <a:bodyPr wrap="square" lIns="0" tIns="0" rIns="0" bIns="0">
            <a:spAutoFit/>
          </a:bodyPr>
          <a:lstStyle/>
          <a:p>
            <a:pPr eaLnBrk="1" fontAlgn="auto" hangingPunct="1">
              <a:spcBef>
                <a:spcPts val="300"/>
              </a:spcBef>
              <a:spcAft>
                <a:spcPts val="300"/>
              </a:spcAft>
              <a:tabLst>
                <a:tab pos="361950"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Umfangreiche IT-Systemprüfung (selten bei KMU)</a:t>
            </a:r>
          </a:p>
          <a:p>
            <a:pPr marL="265113" lvl="1" indent="-265113"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Prüfung entsprechend IDW PS 330</a:t>
            </a:r>
          </a:p>
          <a:p>
            <a:pPr marL="265113" lvl="1" indent="-265113"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Einbeziehen von Spezialisten mit erforderlichem IT-Kenntnissen ist häufig sinnvoll</a:t>
            </a:r>
          </a:p>
          <a:p>
            <a:pPr marL="265113" lvl="1" indent="-265113"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Vollständige und richtige Datenübernahme an Schnittstellen</a:t>
            </a:r>
          </a:p>
          <a:p>
            <a:pPr marL="265113" lvl="1" indent="-265113"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Bei modifizierter Standardsoftware sind die relevanten Programmfunktionen nachzuvollziehen hinsichtlich der Ordnungsmäßigkeit der Buchführung</a:t>
            </a:r>
          </a:p>
        </p:txBody>
      </p:sp>
    </p:spTree>
  </p:cSld>
  <p:clrMapOvr>
    <a:masterClrMapping/>
  </p:clrMapOvr>
  <p:transition spd="slow"/>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6" name="Textfeld 1">
            <a:extLst>
              <a:ext uri="{FF2B5EF4-FFF2-40B4-BE49-F238E27FC236}">
                <a16:creationId xmlns:a16="http://schemas.microsoft.com/office/drawing/2014/main" id="{5AD131FB-A612-4790-BD75-F420D71081C1}"/>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
        <p:nvSpPr>
          <p:cNvPr id="6" name="Rectangle 2">
            <a:extLst>
              <a:ext uri="{FF2B5EF4-FFF2-40B4-BE49-F238E27FC236}">
                <a16:creationId xmlns:a16="http://schemas.microsoft.com/office/drawing/2014/main" id="{3B824A8E-E0D9-4D02-AC89-95199B8F5D98}"/>
              </a:ext>
            </a:extLst>
          </p:cNvPr>
          <p:cNvSpPr txBox="1">
            <a:spLocks/>
          </p:cNvSpPr>
          <p:nvPr/>
        </p:nvSpPr>
        <p:spPr bwMode="auto">
          <a:xfrm>
            <a:off x="911424"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6.10	</a:t>
            </a:r>
            <a:r>
              <a:rPr lang="de-DE" sz="2800" dirty="0">
                <a:latin typeface="Century Gothic" panose="020B0502020202020204" pitchFamily="34" charset="0"/>
              </a:rPr>
              <a:t>Aussagebezogene Prüfungshandlungen – Besonderheiten bei KMU</a:t>
            </a:r>
            <a:endParaRPr lang="de-DE" sz="2800" b="0" dirty="0">
              <a:latin typeface="Century Gothic" panose="020B0502020202020204" pitchFamily="34" charset="0"/>
            </a:endParaRPr>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0738" name="Rectangle 2">
            <a:extLst>
              <a:ext uri="{FF2B5EF4-FFF2-40B4-BE49-F238E27FC236}">
                <a16:creationId xmlns:a16="http://schemas.microsoft.com/office/drawing/2014/main" id="{B898B14A-1096-4FA2-AEE6-6CCD83A92AB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buFont typeface="Arial" panose="020B0604020202020204" pitchFamily="34" charset="0"/>
              <a:buNone/>
            </a:pPr>
            <a:r>
              <a:rPr lang="de-DE" altLang="de-DE" dirty="0">
                <a:solidFill>
                  <a:srgbClr val="00B0F0"/>
                </a:solidFill>
                <a:latin typeface="Century Gothic" panose="020B0502020202020204" pitchFamily="34" charset="0"/>
              </a:rPr>
              <a:t>6.10 Aussagebezogene Prüfungshandlungen –  Besonderheiten bei KMU</a:t>
            </a:r>
          </a:p>
        </p:txBody>
      </p:sp>
      <p:sp>
        <p:nvSpPr>
          <p:cNvPr id="19" name="Textfeld 18">
            <a:extLst>
              <a:ext uri="{FF2B5EF4-FFF2-40B4-BE49-F238E27FC236}">
                <a16:creationId xmlns:a16="http://schemas.microsoft.com/office/drawing/2014/main" id="{AAC8D8E9-1AA0-4BD7-A82D-CFA4B284CD22}"/>
              </a:ext>
            </a:extLst>
          </p:cNvPr>
          <p:cNvSpPr txBox="1"/>
          <p:nvPr/>
        </p:nvSpPr>
        <p:spPr>
          <a:xfrm>
            <a:off x="1054801" y="1418400"/>
            <a:ext cx="8713608" cy="4062651"/>
          </a:xfrm>
          <a:prstGeom prst="rect">
            <a:avLst/>
          </a:prstGeom>
          <a:noFill/>
        </p:spPr>
        <p:txBody>
          <a:bodyPr wrap="square" lIns="0" tIns="0" rIns="0" bIns="0">
            <a:spAutoFit/>
          </a:bodyPr>
          <a:lstStyle/>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Aufgrund der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eingeschränkten Nutzbarkeit von Funktionstests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haben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aussagebezogene Prüfungshandlungen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bei KMU eine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erhöhte Bedeutung</a:t>
            </a:r>
          </a:p>
          <a:p>
            <a:pPr marL="266700" eaLnBrk="1" fontAlgn="auto" hangingPunct="1">
              <a:spcBef>
                <a:spcPts val="300"/>
              </a:spcBef>
              <a:spcAft>
                <a:spcPts val="300"/>
              </a:spcAft>
              <a:defRPr/>
            </a:pPr>
            <a:r>
              <a:rPr lang="de-DE" altLang="de-DE" b="0" dirty="0">
                <a:solidFill>
                  <a:srgbClr val="000000"/>
                </a:solidFill>
                <a:latin typeface="Century Gothic" pitchFamily="34" charset="0"/>
              </a:rPr>
              <a:t>(Gegenüber zahlreichen Vorteilen bei KMU, stellt dies ein Nachteil für die Abschlussprüfung dar)</a:t>
            </a:r>
          </a:p>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Analytische Prüfungshandlungen können wesentlichen Beitrag zur Prüfungssicherheit liefern und den Umfang von Einzelfallprüfungen reduzieren</a:t>
            </a:r>
          </a:p>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Folgende Punkte erschweren die Durchführung von Einzelfallprüfungen: </a:t>
            </a:r>
          </a:p>
          <a:p>
            <a:pPr marL="542925" indent="-270000"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Lückenlose Prüfung nicht in allen Bereichen möglich</a:t>
            </a:r>
          </a:p>
          <a:p>
            <a:pPr marL="542925" indent="-270000" eaLnBrk="1" fontAlgn="auto" hangingPunct="1">
              <a:spcBef>
                <a:spcPts val="300"/>
              </a:spcBef>
              <a:spcAft>
                <a:spcPts val="300"/>
              </a:spcAft>
              <a:buFont typeface="Wingdings" panose="05000000000000000000" pitchFamily="2" charset="2"/>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IT-gestützte Stichprobenverfahren aufgrund inhomogener </a:t>
            </a:r>
            <a:r>
              <a:rPr lang="de-DE" altLang="de-DE" b="0" dirty="0" err="1">
                <a:solidFill>
                  <a:prstClr val="black"/>
                </a:solidFill>
                <a:latin typeface="Century Gothic" panose="020B0502020202020204" pitchFamily="34" charset="0"/>
                <a:ea typeface="Verdana" panose="020B0604030504040204" pitchFamily="34" charset="0"/>
                <a:cs typeface="Verdana" panose="020B0604030504040204" pitchFamily="34" charset="0"/>
              </a:rPr>
              <a:t>Grundgesamtheiten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nicht aussagefähig</a:t>
            </a:r>
          </a:p>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Daher vermehrte Durchführung einer bewussten Auswahl in Kombination mit Funktionsprüfungen von High-Level-Kontrollen</a:t>
            </a:r>
          </a:p>
          <a:p>
            <a:pPr marL="266700" indent="-266700"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Einsatz von Standardprogrammen zur Stichprobenauswahl (z. B. Excel)</a:t>
            </a:r>
          </a:p>
          <a:p>
            <a:pPr eaLnBrk="1" fontAlgn="auto" hangingPunct="1">
              <a:spcBef>
                <a:spcPts val="300"/>
              </a:spcBef>
              <a:spcAft>
                <a:spcPts val="300"/>
              </a:spcAft>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(vgl. IDW PH 9.100.1, Tz. 66 ff.) </a:t>
            </a:r>
          </a:p>
        </p:txBody>
      </p:sp>
      <p:sp>
        <p:nvSpPr>
          <p:cNvPr id="500741" name="Textfeld 1">
            <a:extLst>
              <a:ext uri="{FF2B5EF4-FFF2-40B4-BE49-F238E27FC236}">
                <a16:creationId xmlns:a16="http://schemas.microsoft.com/office/drawing/2014/main" id="{021F8A1F-9E86-432B-89FE-AFA7E322E5E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Tree>
  </p:cSld>
  <p:clrMapOvr>
    <a:masterClrMapping/>
  </p:clrMapOvr>
  <p:transition spd="slow"/>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2">
            <a:extLst>
              <a:ext uri="{FF2B5EF4-FFF2-40B4-BE49-F238E27FC236}">
                <a16:creationId xmlns:a16="http://schemas.microsoft.com/office/drawing/2014/main" id="{89F36A39-F9F8-4A8A-9772-A5DC02D790EA}"/>
              </a:ext>
            </a:extLst>
          </p:cNvPr>
          <p:cNvSpPr>
            <a:spLocks noGrp="1"/>
          </p:cNvSpPr>
          <p:nvPr>
            <p:ph type="title" idx="4294967295"/>
          </p:nvPr>
        </p:nvSpPr>
        <p:spPr bwMode="auto">
          <a:xfrm>
            <a:off x="1054800" y="1080000"/>
            <a:ext cx="10801350" cy="323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altLang="de-DE" sz="1600" b="1" dirty="0">
                <a:latin typeface="Century Gothic" panose="020B0502020202020204" pitchFamily="34" charset="0"/>
              </a:rPr>
              <a:t>Anlagen zum Themenbereich</a:t>
            </a:r>
          </a:p>
        </p:txBody>
      </p:sp>
      <p:sp>
        <p:nvSpPr>
          <p:cNvPr id="8" name="Text Box 5">
            <a:extLst>
              <a:ext uri="{FF2B5EF4-FFF2-40B4-BE49-F238E27FC236}">
                <a16:creationId xmlns:a16="http://schemas.microsoft.com/office/drawing/2014/main" id="{89A6E49C-DE0C-4A3D-A6BB-D6EED173B95D}"/>
              </a:ext>
            </a:extLst>
          </p:cNvPr>
          <p:cNvSpPr txBox="1">
            <a:spLocks noChangeArrowheads="1"/>
          </p:cNvSpPr>
          <p:nvPr/>
        </p:nvSpPr>
        <p:spPr bwMode="auto">
          <a:xfrm>
            <a:off x="1065213" y="1504800"/>
            <a:ext cx="9711307"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lnSpc>
                <a:spcPct val="110000"/>
              </a:lnSpc>
              <a:spcBef>
                <a:spcPts val="800"/>
              </a:spcBef>
              <a:buFont typeface="Arial" charset="0"/>
              <a:defRPr sz="1400">
                <a:solidFill>
                  <a:schemeClr val="tx1"/>
                </a:solidFill>
                <a:latin typeface="Verdana" pitchFamily="34" charset="0"/>
              </a:defRPr>
            </a:lvl1pPr>
            <a:lvl2pPr indent="-457200" eaLnBrk="0" hangingPunct="0">
              <a:lnSpc>
                <a:spcPct val="110000"/>
              </a:lnSpc>
              <a:spcBef>
                <a:spcPts val="800"/>
              </a:spcBef>
              <a:buFont typeface="Arial" charset="0"/>
              <a:buChar char="»"/>
              <a:defRPr sz="1400">
                <a:solidFill>
                  <a:schemeClr val="tx1"/>
                </a:solidFill>
                <a:latin typeface="Verdana" pitchFamily="34" charset="0"/>
              </a:defRPr>
            </a:lvl2pPr>
            <a:lvl3pPr marL="1257300" indent="-342900" eaLnBrk="0" hangingPunct="0">
              <a:lnSpc>
                <a:spcPct val="110000"/>
              </a:lnSpc>
              <a:spcBef>
                <a:spcPts val="800"/>
              </a:spcBef>
              <a:buFont typeface="Arial" charset="0"/>
              <a:buChar char="•"/>
              <a:defRPr sz="1400">
                <a:solidFill>
                  <a:schemeClr val="tx1"/>
                </a:solidFill>
                <a:latin typeface="Verdana" pitchFamily="34" charset="0"/>
              </a:defRPr>
            </a:lvl3pPr>
            <a:lvl4pPr marL="1714500" indent="-342900" eaLnBrk="0" hangingPunct="0">
              <a:lnSpc>
                <a:spcPct val="110000"/>
              </a:lnSpc>
              <a:spcBef>
                <a:spcPts val="800"/>
              </a:spcBef>
              <a:buFont typeface="Arial" charset="0"/>
              <a:buChar char="»"/>
              <a:defRPr sz="1400">
                <a:solidFill>
                  <a:schemeClr val="tx1"/>
                </a:solidFill>
                <a:latin typeface="Verdana" pitchFamily="34" charset="0"/>
              </a:defRPr>
            </a:lvl4pPr>
            <a:lvl5pPr marL="2171700" indent="-342900" eaLnBrk="0" hangingPunct="0">
              <a:lnSpc>
                <a:spcPct val="110000"/>
              </a:lnSpc>
              <a:spcBef>
                <a:spcPts val="800"/>
              </a:spcBef>
              <a:buFont typeface="Arial" charset="0"/>
              <a:buChar char="•"/>
              <a:defRPr sz="1400">
                <a:solidFill>
                  <a:schemeClr val="tx1"/>
                </a:solidFill>
                <a:latin typeface="Verdana" pitchFamily="34" charset="0"/>
              </a:defRPr>
            </a:lvl5pPr>
            <a:lvl6pPr marL="26289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30861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5433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40005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0" lvl="1" indent="0" eaLnBrk="1" hangingPunct="1">
              <a:lnSpc>
                <a:spcPct val="100000"/>
              </a:lnSpc>
              <a:spcBef>
                <a:spcPts val="600"/>
              </a:spcBef>
              <a:spcAft>
                <a:spcPts val="600"/>
              </a:spcAft>
              <a:buClr>
                <a:prstClr val="black"/>
              </a:buClr>
              <a:buFont typeface="Arial" charset="0"/>
              <a:buNone/>
              <a:defRPr/>
            </a:pPr>
            <a:r>
              <a:rPr lang="de-DE" altLang="de-DE" sz="1600" dirty="0">
                <a:solidFill>
                  <a:srgbClr val="00B0F0"/>
                </a:solidFill>
                <a:latin typeface="Century Gothic" pitchFamily="34" charset="0"/>
                <a:cs typeface="Arial" charset="0"/>
              </a:rPr>
              <a:t>Praxishilfen zu diesem Themenbereich</a:t>
            </a:r>
          </a:p>
          <a:p>
            <a:pPr marL="266700" lvl="1" indent="-266700" defTabSz="898525" eaLnBrk="1" hangingPunct="1">
              <a:lnSpc>
                <a:spcPct val="100000"/>
              </a:lnSpc>
              <a:spcBef>
                <a:spcPts val="600"/>
              </a:spcBef>
              <a:spcAft>
                <a:spcPts val="600"/>
              </a:spcAft>
              <a:buClr>
                <a:prstClr val="black"/>
              </a:buClr>
              <a:buFont typeface="Arial" panose="020B0604020202020204" pitchFamily="34" charset="0"/>
              <a:buChar char="•"/>
              <a:tabLst>
                <a:tab pos="2063750" algn="l"/>
              </a:tabLst>
              <a:defRPr/>
            </a:pPr>
            <a:r>
              <a:rPr lang="de-DE" altLang="de-DE" sz="1600" dirty="0">
                <a:solidFill>
                  <a:prstClr val="black"/>
                </a:solidFill>
                <a:latin typeface="Century Gothic" pitchFamily="34" charset="0"/>
                <a:cs typeface="Arial" charset="0"/>
              </a:rPr>
              <a:t>Praxishilfe 6/1: 	</a:t>
            </a:r>
            <a:r>
              <a:rPr lang="de-DE" altLang="de-DE" sz="1600" b="0" dirty="0">
                <a:solidFill>
                  <a:prstClr val="black"/>
                </a:solidFill>
                <a:latin typeface="Century Gothic" pitchFamily="34" charset="0"/>
                <a:cs typeface="Arial" charset="0"/>
              </a:rPr>
              <a:t>„Besondere Aufzeichnungspflichten bei KMU-Prüfungen“</a:t>
            </a:r>
          </a:p>
          <a:p>
            <a:pPr marL="266700" lvl="1" indent="-266700" defTabSz="898525" eaLnBrk="1" hangingPunct="1">
              <a:lnSpc>
                <a:spcPct val="100000"/>
              </a:lnSpc>
              <a:spcBef>
                <a:spcPts val="600"/>
              </a:spcBef>
              <a:spcAft>
                <a:spcPts val="600"/>
              </a:spcAft>
              <a:buClr>
                <a:prstClr val="black"/>
              </a:buClr>
              <a:buFont typeface="Arial" panose="020B0604020202020204" pitchFamily="34" charset="0"/>
              <a:buChar char="•"/>
              <a:tabLst>
                <a:tab pos="2063750" algn="l"/>
              </a:tabLst>
              <a:defRPr/>
            </a:pPr>
            <a:r>
              <a:rPr lang="de-DE" altLang="de-DE" sz="1600" dirty="0">
                <a:solidFill>
                  <a:prstClr val="black"/>
                </a:solidFill>
                <a:latin typeface="Century Gothic" pitchFamily="34" charset="0"/>
                <a:cs typeface="Arial" charset="0"/>
              </a:rPr>
              <a:t>Praxishilfe 6/2: 	</a:t>
            </a:r>
            <a:r>
              <a:rPr lang="de-DE" altLang="de-DE" sz="1600" b="0" dirty="0">
                <a:solidFill>
                  <a:prstClr val="black"/>
                </a:solidFill>
                <a:latin typeface="Century Gothic" pitchFamily="34" charset="0"/>
                <a:cs typeface="Arial" charset="0"/>
              </a:rPr>
              <a:t>„GoA KMU (IDW PS KMU 1-9 (09.2022)) – Das Auftragsbestätigungsschreiben</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nach IDW PS KMU abgeleitet aus den Auftragsbestätigungsschreiben nach 	ISA [DE] 210 [Änderungsmodus mit Kommentaren zur Darstellung der	 	Abweichungen]“</a:t>
            </a:r>
          </a:p>
          <a:p>
            <a:pPr marL="266700" lvl="1" indent="-266700" defTabSz="898525" eaLnBrk="1" hangingPunct="1">
              <a:lnSpc>
                <a:spcPct val="100000"/>
              </a:lnSpc>
              <a:spcBef>
                <a:spcPts val="600"/>
              </a:spcBef>
              <a:spcAft>
                <a:spcPts val="600"/>
              </a:spcAft>
              <a:buClr>
                <a:prstClr val="black"/>
              </a:buClr>
              <a:buFont typeface="Arial" panose="020B0604020202020204" pitchFamily="34" charset="0"/>
              <a:buChar char="•"/>
              <a:tabLst>
                <a:tab pos="2063750" algn="l"/>
              </a:tabLst>
              <a:defRPr/>
            </a:pPr>
            <a:r>
              <a:rPr lang="de-DE" altLang="de-DE" sz="1600" dirty="0">
                <a:solidFill>
                  <a:prstClr val="black"/>
                </a:solidFill>
                <a:latin typeface="Century Gothic" pitchFamily="34" charset="0"/>
                <a:cs typeface="Arial" charset="0"/>
              </a:rPr>
              <a:t>Praxishilfe 6/3: 	</a:t>
            </a:r>
            <a:r>
              <a:rPr lang="de-DE" altLang="de-DE" sz="1600" b="0" dirty="0">
                <a:solidFill>
                  <a:prstClr val="black"/>
                </a:solidFill>
                <a:latin typeface="Century Gothic" pitchFamily="34" charset="0"/>
                <a:cs typeface="Arial" charset="0"/>
              </a:rPr>
              <a:t>„Quick Check: Auftragsbezogene Beurteilung – Anwendung der GoA nach </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IDW PS KMU möglich?“</a:t>
            </a:r>
          </a:p>
          <a:p>
            <a:pPr marL="266700" lvl="1" indent="-266700" defTabSz="898525" eaLnBrk="1" hangingPunct="1">
              <a:lnSpc>
                <a:spcPct val="100000"/>
              </a:lnSpc>
              <a:spcBef>
                <a:spcPts val="600"/>
              </a:spcBef>
              <a:spcAft>
                <a:spcPts val="600"/>
              </a:spcAft>
              <a:buClr>
                <a:prstClr val="black"/>
              </a:buClr>
              <a:buFont typeface="Arial" panose="020B0604020202020204" pitchFamily="34" charset="0"/>
              <a:buChar char="•"/>
              <a:tabLst>
                <a:tab pos="2063750" algn="l"/>
              </a:tabLst>
              <a:defRPr/>
            </a:pPr>
            <a:r>
              <a:rPr lang="de-DE" altLang="de-DE" sz="1600" dirty="0">
                <a:solidFill>
                  <a:prstClr val="black"/>
                </a:solidFill>
                <a:latin typeface="Century Gothic" pitchFamily="34" charset="0"/>
                <a:cs typeface="Arial" charset="0"/>
              </a:rPr>
              <a:t>Praxishilfe 6/4: 	</a:t>
            </a:r>
            <a:r>
              <a:rPr lang="de-DE" altLang="de-DE" sz="1600" b="0" dirty="0">
                <a:solidFill>
                  <a:prstClr val="black"/>
                </a:solidFill>
                <a:latin typeface="Century Gothic" pitchFamily="34" charset="0"/>
                <a:cs typeface="Arial" charset="0"/>
              </a:rPr>
              <a:t>„Praktische Umsetzung GoA KMU: Was ist als Prüfer nach IDW PS KMU 2 	konkret zu beachten? – Übergreifende Anforderungen an eine 	Abschlussprüfung“</a:t>
            </a:r>
          </a:p>
          <a:p>
            <a:pPr marL="266700" lvl="1" indent="-266700" defTabSz="898525" eaLnBrk="1" hangingPunct="1">
              <a:lnSpc>
                <a:spcPct val="100000"/>
              </a:lnSpc>
              <a:spcBef>
                <a:spcPts val="600"/>
              </a:spcBef>
              <a:spcAft>
                <a:spcPts val="600"/>
              </a:spcAft>
              <a:buClr>
                <a:prstClr val="black"/>
              </a:buClr>
              <a:buFont typeface="Arial" panose="020B0604020202020204" pitchFamily="34" charset="0"/>
              <a:buChar char="•"/>
              <a:tabLst>
                <a:tab pos="2063750" algn="l"/>
              </a:tabLst>
              <a:defRPr/>
            </a:pPr>
            <a:r>
              <a:rPr lang="de-DE" altLang="de-DE" sz="1600" dirty="0">
                <a:solidFill>
                  <a:prstClr val="black"/>
                </a:solidFill>
                <a:latin typeface="Century Gothic" pitchFamily="34" charset="0"/>
                <a:cs typeface="Arial" charset="0"/>
              </a:rPr>
              <a:t>Praxishilfe 6/5: 	</a:t>
            </a:r>
            <a:r>
              <a:rPr lang="de-DE" altLang="de-DE" sz="1600" b="0" dirty="0">
                <a:solidFill>
                  <a:prstClr val="black"/>
                </a:solidFill>
                <a:latin typeface="Century Gothic" pitchFamily="34" charset="0"/>
                <a:cs typeface="Arial" charset="0"/>
              </a:rPr>
              <a:t>„Praktische Umsetzung GoA KMU: Was ist als Prüfer nach IDW PS KMU 3 	konkret zu beachten? – Auftragsannahme und vorbereitende Tätigkeiten“</a:t>
            </a:r>
          </a:p>
          <a:p>
            <a:pPr marL="266700" lvl="1" indent="-266700" defTabSz="898525" eaLnBrk="1" hangingPunct="1">
              <a:lnSpc>
                <a:spcPct val="100000"/>
              </a:lnSpc>
              <a:spcBef>
                <a:spcPts val="600"/>
              </a:spcBef>
              <a:spcAft>
                <a:spcPts val="600"/>
              </a:spcAft>
              <a:buClr>
                <a:prstClr val="black"/>
              </a:buClr>
              <a:buFont typeface="Arial" panose="020B0604020202020204" pitchFamily="34" charset="0"/>
              <a:buChar char="•"/>
              <a:tabLst>
                <a:tab pos="2063750" algn="l"/>
              </a:tabLst>
              <a:defRPr/>
            </a:pPr>
            <a:r>
              <a:rPr lang="de-DE" altLang="de-DE" sz="1600" dirty="0">
                <a:solidFill>
                  <a:prstClr val="black"/>
                </a:solidFill>
                <a:latin typeface="Century Gothic" pitchFamily="34" charset="0"/>
                <a:cs typeface="Arial" charset="0"/>
              </a:rPr>
              <a:t>Praxishilfe 6/6: 	</a:t>
            </a:r>
            <a:r>
              <a:rPr lang="de-DE" altLang="de-DE" sz="1600" b="0" dirty="0">
                <a:solidFill>
                  <a:prstClr val="black"/>
                </a:solidFill>
                <a:latin typeface="Century Gothic" pitchFamily="34" charset="0"/>
                <a:cs typeface="Arial" charset="0"/>
              </a:rPr>
              <a:t>„Praktische Umsetzung GoA KMU: Was ist als Prüfer nach IDW PS KMU 5 	konkret zu beachten? – Reaktionen auf beurteilte Risiken “</a:t>
            </a:r>
          </a:p>
        </p:txBody>
      </p:sp>
      <p:sp>
        <p:nvSpPr>
          <p:cNvPr id="508933" name="Textfeld 1">
            <a:extLst>
              <a:ext uri="{FF2B5EF4-FFF2-40B4-BE49-F238E27FC236}">
                <a16:creationId xmlns:a16="http://schemas.microsoft.com/office/drawing/2014/main" id="{157CF3D2-DD5F-417C-903E-6207DA348D4E}"/>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Tree>
  </p:cSld>
  <p:clrMapOvr>
    <a:masterClrMapping/>
  </p:clrMapOvr>
  <p:transition spd="slow"/>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2">
            <a:extLst>
              <a:ext uri="{FF2B5EF4-FFF2-40B4-BE49-F238E27FC236}">
                <a16:creationId xmlns:a16="http://schemas.microsoft.com/office/drawing/2014/main" id="{89F36A39-F9F8-4A8A-9772-A5DC02D790EA}"/>
              </a:ext>
            </a:extLst>
          </p:cNvPr>
          <p:cNvSpPr>
            <a:spLocks noGrp="1"/>
          </p:cNvSpPr>
          <p:nvPr>
            <p:ph type="title" idx="4294967295"/>
          </p:nvPr>
        </p:nvSpPr>
        <p:spPr bwMode="auto">
          <a:xfrm>
            <a:off x="1054800" y="1080000"/>
            <a:ext cx="10801350" cy="323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altLang="de-DE" sz="1600" b="1" dirty="0">
                <a:latin typeface="Century Gothic" panose="020B0502020202020204" pitchFamily="34" charset="0"/>
              </a:rPr>
              <a:t>Anlagen zum Themenbereich</a:t>
            </a:r>
          </a:p>
        </p:txBody>
      </p:sp>
      <p:sp>
        <p:nvSpPr>
          <p:cNvPr id="8" name="Text Box 5">
            <a:extLst>
              <a:ext uri="{FF2B5EF4-FFF2-40B4-BE49-F238E27FC236}">
                <a16:creationId xmlns:a16="http://schemas.microsoft.com/office/drawing/2014/main" id="{89A6E49C-DE0C-4A3D-A6BB-D6EED173B95D}"/>
              </a:ext>
            </a:extLst>
          </p:cNvPr>
          <p:cNvSpPr txBox="1">
            <a:spLocks noChangeArrowheads="1"/>
          </p:cNvSpPr>
          <p:nvPr/>
        </p:nvSpPr>
        <p:spPr bwMode="auto">
          <a:xfrm>
            <a:off x="1054800" y="1504800"/>
            <a:ext cx="1080135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lnSpc>
                <a:spcPct val="110000"/>
              </a:lnSpc>
              <a:spcBef>
                <a:spcPts val="800"/>
              </a:spcBef>
              <a:buFont typeface="Arial" charset="0"/>
              <a:defRPr sz="1400">
                <a:solidFill>
                  <a:schemeClr val="tx1"/>
                </a:solidFill>
                <a:latin typeface="Verdana" pitchFamily="34" charset="0"/>
              </a:defRPr>
            </a:lvl1pPr>
            <a:lvl2pPr indent="-457200" eaLnBrk="0" hangingPunct="0">
              <a:lnSpc>
                <a:spcPct val="110000"/>
              </a:lnSpc>
              <a:spcBef>
                <a:spcPts val="800"/>
              </a:spcBef>
              <a:buFont typeface="Arial" charset="0"/>
              <a:buChar char="»"/>
              <a:defRPr sz="1400">
                <a:solidFill>
                  <a:schemeClr val="tx1"/>
                </a:solidFill>
                <a:latin typeface="Verdana" pitchFamily="34" charset="0"/>
              </a:defRPr>
            </a:lvl2pPr>
            <a:lvl3pPr marL="1257300" indent="-342900" eaLnBrk="0" hangingPunct="0">
              <a:lnSpc>
                <a:spcPct val="110000"/>
              </a:lnSpc>
              <a:spcBef>
                <a:spcPts val="800"/>
              </a:spcBef>
              <a:buFont typeface="Arial" charset="0"/>
              <a:buChar char="•"/>
              <a:defRPr sz="1400">
                <a:solidFill>
                  <a:schemeClr val="tx1"/>
                </a:solidFill>
                <a:latin typeface="Verdana" pitchFamily="34" charset="0"/>
              </a:defRPr>
            </a:lvl3pPr>
            <a:lvl4pPr marL="1714500" indent="-342900" eaLnBrk="0" hangingPunct="0">
              <a:lnSpc>
                <a:spcPct val="110000"/>
              </a:lnSpc>
              <a:spcBef>
                <a:spcPts val="800"/>
              </a:spcBef>
              <a:buFont typeface="Arial" charset="0"/>
              <a:buChar char="»"/>
              <a:defRPr sz="1400">
                <a:solidFill>
                  <a:schemeClr val="tx1"/>
                </a:solidFill>
                <a:latin typeface="Verdana" pitchFamily="34" charset="0"/>
              </a:defRPr>
            </a:lvl4pPr>
            <a:lvl5pPr marL="2171700" indent="-342900" eaLnBrk="0" hangingPunct="0">
              <a:lnSpc>
                <a:spcPct val="110000"/>
              </a:lnSpc>
              <a:spcBef>
                <a:spcPts val="800"/>
              </a:spcBef>
              <a:buFont typeface="Arial" charset="0"/>
              <a:buChar char="•"/>
              <a:defRPr sz="1400">
                <a:solidFill>
                  <a:schemeClr val="tx1"/>
                </a:solidFill>
                <a:latin typeface="Verdana" pitchFamily="34" charset="0"/>
              </a:defRPr>
            </a:lvl5pPr>
            <a:lvl6pPr marL="26289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30861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5433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40005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0" lvl="1" indent="0" eaLnBrk="1" hangingPunct="1">
              <a:lnSpc>
                <a:spcPct val="100000"/>
              </a:lnSpc>
              <a:spcBef>
                <a:spcPts val="600"/>
              </a:spcBef>
              <a:spcAft>
                <a:spcPts val="600"/>
              </a:spcAft>
              <a:buClr>
                <a:prstClr val="black"/>
              </a:buClr>
              <a:buFont typeface="Arial" charset="0"/>
              <a:buNone/>
              <a:defRPr/>
            </a:pPr>
            <a:r>
              <a:rPr lang="de-DE" altLang="de-DE" sz="1600" dirty="0">
                <a:solidFill>
                  <a:srgbClr val="00B0F0"/>
                </a:solidFill>
                <a:latin typeface="Century Gothic" pitchFamily="34" charset="0"/>
                <a:cs typeface="Arial" charset="0"/>
              </a:rPr>
              <a:t>Praxishilfen zu diesem Themenbereich; Forts.</a:t>
            </a:r>
          </a:p>
          <a:p>
            <a:pPr marL="266700" lvl="1" indent="-266700" defTabSz="898525" eaLnBrk="1" hangingPunct="1">
              <a:lnSpc>
                <a:spcPct val="100000"/>
              </a:lnSpc>
              <a:spcBef>
                <a:spcPts val="600"/>
              </a:spcBef>
              <a:spcAft>
                <a:spcPts val="600"/>
              </a:spcAft>
              <a:buClr>
                <a:prstClr val="black"/>
              </a:buClr>
              <a:buFont typeface="Arial" panose="020B0604020202020204" pitchFamily="34" charset="0"/>
              <a:buChar char="•"/>
              <a:tabLst>
                <a:tab pos="2063750" algn="l"/>
              </a:tabLst>
              <a:defRPr/>
            </a:pPr>
            <a:r>
              <a:rPr lang="de-DE" altLang="de-DE" sz="1600" dirty="0">
                <a:solidFill>
                  <a:prstClr val="black"/>
                </a:solidFill>
                <a:latin typeface="Century Gothic" pitchFamily="34" charset="0"/>
                <a:cs typeface="Arial" charset="0"/>
              </a:rPr>
              <a:t>Praxishilfe 6/7:	</a:t>
            </a:r>
            <a:r>
              <a:rPr lang="de-DE" altLang="de-DE" sz="1600" b="0" dirty="0">
                <a:solidFill>
                  <a:prstClr val="black"/>
                </a:solidFill>
                <a:latin typeface="Century Gothic" pitchFamily="34" charset="0"/>
                <a:cs typeface="Arial" charset="0"/>
              </a:rPr>
              <a:t>„Praxisbeispiele zur Anwendung des IDW PS KMU 9 – </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Beispiel 1: Anwendbarkeit der IDW PS KMU bei Bäckerei Münsterland GmbH“</a:t>
            </a:r>
          </a:p>
          <a:p>
            <a:pPr marL="266700" lvl="1" indent="-266700" defTabSz="898525" eaLnBrk="1" hangingPunct="1">
              <a:lnSpc>
                <a:spcPct val="100000"/>
              </a:lnSpc>
              <a:spcBef>
                <a:spcPts val="600"/>
              </a:spcBef>
              <a:spcAft>
                <a:spcPts val="600"/>
              </a:spcAft>
              <a:buClr>
                <a:prstClr val="black"/>
              </a:buClr>
              <a:buFont typeface="Arial" panose="020B0604020202020204" pitchFamily="34" charset="0"/>
              <a:buChar char="•"/>
              <a:tabLst>
                <a:tab pos="2063750" algn="l"/>
              </a:tabLst>
              <a:defRPr/>
            </a:pPr>
            <a:r>
              <a:rPr lang="de-DE" altLang="de-DE" sz="1600" dirty="0">
                <a:solidFill>
                  <a:prstClr val="black"/>
                </a:solidFill>
                <a:latin typeface="Century Gothic" pitchFamily="34" charset="0"/>
                <a:cs typeface="Arial" charset="0"/>
              </a:rPr>
              <a:t>Praxishilfe 6/8: 	</a:t>
            </a:r>
            <a:r>
              <a:rPr lang="de-DE" altLang="de-DE" sz="1600" b="0" dirty="0">
                <a:solidFill>
                  <a:prstClr val="black"/>
                </a:solidFill>
                <a:latin typeface="Century Gothic" pitchFamily="34" charset="0"/>
                <a:cs typeface="Arial" charset="0"/>
              </a:rPr>
              <a:t>„Praxisbeispiele zur Anwendung des IDW PS KMU 9 – </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Beispiel 2: Anwendbarkeit der IDW PS KMU bei dem Werbemittelhersteller </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OWL GmbH“</a:t>
            </a:r>
          </a:p>
        </p:txBody>
      </p:sp>
      <p:sp>
        <p:nvSpPr>
          <p:cNvPr id="508933" name="Textfeld 1">
            <a:extLst>
              <a:ext uri="{FF2B5EF4-FFF2-40B4-BE49-F238E27FC236}">
                <a16:creationId xmlns:a16="http://schemas.microsoft.com/office/drawing/2014/main" id="{157CF3D2-DD5F-417C-903E-6207DA348D4E}"/>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latin typeface="Century Gothic" panose="020B0502020202020204" pitchFamily="34" charset="0"/>
              </a:rPr>
              <a:t>Themenbereich 6: Zulässige Erleichterungen bei der Prüfung von KMU</a:t>
            </a:r>
            <a:endParaRPr lang="de-DE" altLang="de-DE" dirty="0">
              <a:solidFill>
                <a:srgbClr val="000000"/>
              </a:solidFill>
              <a:latin typeface="Century Gothic" panose="020B0502020202020204" pitchFamily="34" charset="0"/>
            </a:endParaRPr>
          </a:p>
        </p:txBody>
      </p:sp>
    </p:spTree>
    <p:extLst>
      <p:ext uri="{BB962C8B-B14F-4D97-AF65-F5344CB8AC3E}">
        <p14:creationId xmlns:p14="http://schemas.microsoft.com/office/powerpoint/2010/main" val="106408887"/>
      </p:ext>
    </p:extLst>
  </p:cSld>
  <p:clrMapOvr>
    <a:masterClrMapping/>
  </p:clrMapOvr>
  <p:transition spd="slow"/>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feld 4">
            <a:extLst>
              <a:ext uri="{FF2B5EF4-FFF2-40B4-BE49-F238E27FC236}">
                <a16:creationId xmlns:a16="http://schemas.microsoft.com/office/drawing/2014/main" id="{27192BAF-6013-4987-96C8-F12374552BC9}"/>
              </a:ext>
            </a:extLst>
          </p:cNvPr>
          <p:cNvSpPr txBox="1">
            <a:spLocks noChangeArrowheads="1"/>
          </p:cNvSpPr>
          <p:nvPr/>
        </p:nvSpPr>
        <p:spPr bwMode="auto">
          <a:xfrm>
            <a:off x="363538" y="180975"/>
            <a:ext cx="9721850" cy="34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2731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buClr>
                <a:srgbClr val="003371"/>
              </a:buClr>
            </a:pPr>
            <a:r>
              <a:rPr lang="de-DE" altLang="de-DE" sz="1600" dirty="0">
                <a:latin typeface="Century Gothic" panose="020B0502020202020204" pitchFamily="34" charset="0"/>
              </a:rPr>
              <a:t>Themenbereich 6: Zulässige Erleichterungen bei der Prüfung von KMU</a:t>
            </a:r>
            <a:endParaRPr lang="de-DE" altLang="de-DE" sz="1600" dirty="0">
              <a:solidFill>
                <a:srgbClr val="000000"/>
              </a:solidFill>
              <a:latin typeface="Century Gothic" panose="020B0502020202020204" pitchFamily="34" charset="0"/>
            </a:endParaRPr>
          </a:p>
        </p:txBody>
      </p:sp>
      <p:pic>
        <p:nvPicPr>
          <p:cNvPr id="7" name="Grafik 6">
            <a:extLst>
              <a:ext uri="{FF2B5EF4-FFF2-40B4-BE49-F238E27FC236}">
                <a16:creationId xmlns:a16="http://schemas.microsoft.com/office/drawing/2014/main" id="{A0DCA1BF-D7DF-4E3E-AC30-8026CB3DEAE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Layer>
                </a14:imgProps>
              </a:ext>
              <a:ext uri="{28A0092B-C50C-407E-A947-70E740481C1C}">
                <a14:useLocalDpi xmlns:a14="http://schemas.microsoft.com/office/drawing/2010/main" val="0"/>
              </a:ext>
            </a:extLst>
          </a:blip>
          <a:srcRect l="17889" r="3826"/>
          <a:stretch/>
        </p:blipFill>
        <p:spPr>
          <a:xfrm>
            <a:off x="479376" y="692696"/>
            <a:ext cx="9649072" cy="5544616"/>
          </a:xfrm>
          <a:prstGeom prst="rect">
            <a:avLst/>
          </a:prstGeom>
          <a:blipFill dpi="0" rotWithShape="1">
            <a:blip r:embed="rId5">
              <a:alphaModFix amt="17000"/>
            </a:blip>
            <a:srcRect/>
            <a:tile tx="0" ty="0" sx="100000" sy="100000" flip="none" algn="tl"/>
          </a:blipFill>
          <a:effectLst>
            <a:outerShdw blurRad="50800" dist="50800" dir="5400000" algn="ctr" rotWithShape="0">
              <a:srgbClr val="000000">
                <a:alpha val="14000"/>
              </a:srgbClr>
            </a:outerShdw>
          </a:effectLst>
        </p:spPr>
      </p:pic>
      <p:sp>
        <p:nvSpPr>
          <p:cNvPr id="10" name="Rectangle 2">
            <a:extLst>
              <a:ext uri="{FF2B5EF4-FFF2-40B4-BE49-F238E27FC236}">
                <a16:creationId xmlns:a16="http://schemas.microsoft.com/office/drawing/2014/main" id="{6EF5B6BF-3832-48BD-A51C-232A2FE1D4B2}"/>
              </a:ext>
            </a:extLst>
          </p:cNvPr>
          <p:cNvSpPr txBox="1">
            <a:spLocks/>
          </p:cNvSpPr>
          <p:nvPr/>
        </p:nvSpPr>
        <p:spPr bwMode="auto">
          <a:xfrm>
            <a:off x="1199456" y="1916832"/>
            <a:ext cx="8136904" cy="3168352"/>
          </a:xfrm>
          <a:prstGeom prst="rect">
            <a:avLst/>
          </a:prstGeom>
          <a:solidFill>
            <a:schemeClr val="bg1">
              <a:alpha val="85000"/>
            </a:schemeClr>
          </a:solidFill>
          <a:ln>
            <a:solidFill>
              <a:schemeClr val="tx1"/>
            </a:solidFill>
          </a:ln>
          <a:extLst/>
        </p:spPr>
        <p:style>
          <a:lnRef idx="1">
            <a:schemeClr val="accent6"/>
          </a:lnRef>
          <a:fillRef idx="2">
            <a:schemeClr val="accent6"/>
          </a:fillRef>
          <a:effectRef idx="1">
            <a:schemeClr val="accent6"/>
          </a:effectRef>
          <a:fontRef idx="minor">
            <a:schemeClr val="dk1"/>
          </a:fontRef>
        </p:style>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algn="ctr" defTabSz="900113">
              <a:lnSpc>
                <a:spcPts val="4000"/>
              </a:lnSpc>
              <a:spcBef>
                <a:spcPts val="600"/>
              </a:spcBef>
              <a:spcAft>
                <a:spcPts val="1200"/>
              </a:spcAft>
            </a:pPr>
            <a:r>
              <a:rPr lang="de-DE" altLang="de-DE" sz="2600" b="1" dirty="0">
                <a:latin typeface="Century Gothic" panose="020B0502020202020204" pitchFamily="34" charset="0"/>
              </a:rPr>
              <a:t>Soweit meine Ausführungen, </a:t>
            </a:r>
            <a:br>
              <a:rPr lang="de-DE" altLang="de-DE" sz="2600" b="1" dirty="0">
                <a:latin typeface="Century Gothic" panose="020B0502020202020204" pitchFamily="34" charset="0"/>
              </a:rPr>
            </a:br>
            <a:r>
              <a:rPr lang="de-DE" altLang="de-DE" sz="2600" b="1" dirty="0">
                <a:latin typeface="Century Gothic" panose="020B0502020202020204" pitchFamily="34" charset="0"/>
              </a:rPr>
              <a:t>praktischen Erfahrungen und fachlichen</a:t>
            </a:r>
            <a:br>
              <a:rPr lang="de-DE" altLang="de-DE" sz="2600" b="1" dirty="0">
                <a:latin typeface="Century Gothic" panose="020B0502020202020204" pitchFamily="34" charset="0"/>
              </a:rPr>
            </a:br>
            <a:r>
              <a:rPr lang="de-DE" altLang="de-DE" sz="2600" b="1" dirty="0">
                <a:latin typeface="Century Gothic" panose="020B0502020202020204" pitchFamily="34" charset="0"/>
              </a:rPr>
              <a:t>Hinweise zu diesem Thema.</a:t>
            </a:r>
          </a:p>
          <a:p>
            <a:pPr algn="ctr" defTabSz="900113">
              <a:lnSpc>
                <a:spcPts val="4000"/>
              </a:lnSpc>
              <a:spcBef>
                <a:spcPts val="600"/>
              </a:spcBef>
              <a:spcAft>
                <a:spcPts val="1200"/>
              </a:spcAft>
            </a:pPr>
            <a:r>
              <a:rPr lang="de-DE" altLang="de-DE" sz="2600" b="1" dirty="0">
                <a:latin typeface="Century Gothic" panose="020B0502020202020204" pitchFamily="34" charset="0"/>
              </a:rPr>
              <a:t>Vielen Dank für Ihre Aufmerksamkeit!</a:t>
            </a:r>
          </a:p>
        </p:txBody>
      </p:sp>
    </p:spTree>
    <p:extLst>
      <p:ext uri="{BB962C8B-B14F-4D97-AF65-F5344CB8AC3E}">
        <p14:creationId xmlns:p14="http://schemas.microsoft.com/office/powerpoint/2010/main" val="1120486619"/>
      </p:ext>
    </p:extLst>
  </p:cSld>
  <p:clrMapOvr>
    <a:masterClrMapping/>
  </p:clrMapOvr>
  <p:transition spd="slow"/>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4">
            <a:extLst>
              <a:ext uri="{FF2B5EF4-FFF2-40B4-BE49-F238E27FC236}">
                <a16:creationId xmlns:a16="http://schemas.microsoft.com/office/drawing/2014/main" id="{7CD4844E-CD4C-4E39-9A5F-82C290F547CA}"/>
              </a:ext>
            </a:extLst>
          </p:cNvPr>
          <p:cNvSpPr>
            <a:spLocks noGrp="1"/>
          </p:cNvSpPr>
          <p:nvPr>
            <p:ph type="ctrTitle" idx="4294967295"/>
          </p:nvPr>
        </p:nvSpPr>
        <p:spPr bwMode="auto">
          <a:xfrm>
            <a:off x="0" y="2997200"/>
            <a:ext cx="12192000" cy="172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spcBef>
                <a:spcPct val="0"/>
              </a:spcBef>
            </a:pPr>
            <a:r>
              <a:rPr lang="de-DE" altLang="de-DE" sz="2800" b="1" dirty="0">
                <a:latin typeface="Century Gothic" panose="020B0502020202020204" pitchFamily="34" charset="0"/>
              </a:rPr>
              <a:t>Themenbereich 7: </a:t>
            </a:r>
            <a:br>
              <a:rPr lang="de-DE" altLang="de-DE" sz="2800" dirty="0">
                <a:latin typeface="Century Gothic" panose="020B0502020202020204" pitchFamily="34" charset="0"/>
              </a:rPr>
            </a:br>
            <a:r>
              <a:rPr lang="de-DE" altLang="de-DE" sz="2800" b="1" dirty="0">
                <a:latin typeface="Century Gothic" panose="020B0502020202020204" pitchFamily="34" charset="0"/>
              </a:rPr>
              <a:t>Prüfung von Eröffnungsbilanzwerten im Rahmen</a:t>
            </a:r>
            <a:br>
              <a:rPr lang="de-DE" altLang="de-DE" sz="2800" b="1" dirty="0">
                <a:latin typeface="Century Gothic" panose="020B0502020202020204" pitchFamily="34" charset="0"/>
              </a:rPr>
            </a:br>
            <a:r>
              <a:rPr lang="de-DE" altLang="de-DE" sz="2800" b="1" dirty="0">
                <a:latin typeface="Century Gothic" panose="020B0502020202020204" pitchFamily="34" charset="0"/>
              </a:rPr>
              <a:t>von Erstprüfungen (ISA [DE] 510)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CE762CC8-D008-4137-AB76-29DD094F08EA}"/>
              </a:ext>
            </a:extLst>
          </p:cNvPr>
          <p:cNvSpPr txBox="1">
            <a:spLocks/>
          </p:cNvSpPr>
          <p:nvPr/>
        </p:nvSpPr>
        <p:spPr bwMode="auto">
          <a:xfrm>
            <a:off x="1065213" y="1025163"/>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1.2.4 Berichtskritiker</a:t>
            </a:r>
          </a:p>
        </p:txBody>
      </p:sp>
      <p:sp>
        <p:nvSpPr>
          <p:cNvPr id="14341" name="Textfeld 9">
            <a:extLst>
              <a:ext uri="{FF2B5EF4-FFF2-40B4-BE49-F238E27FC236}">
                <a16:creationId xmlns:a16="http://schemas.microsoft.com/office/drawing/2014/main" id="{4D430BB4-07D9-425F-B06A-DEE27260E01D}"/>
              </a:ext>
            </a:extLst>
          </p:cNvPr>
          <p:cNvSpPr txBox="1">
            <a:spLocks noChangeArrowheads="1"/>
          </p:cNvSpPr>
          <p:nvPr/>
        </p:nvSpPr>
        <p:spPr bwMode="auto">
          <a:xfrm>
            <a:off x="1054801" y="1418400"/>
            <a:ext cx="9327450" cy="4978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lnSpc>
                <a:spcPct val="110000"/>
              </a:lnSpc>
              <a:spcBef>
                <a:spcPts val="800"/>
              </a:spcBef>
              <a:buFont typeface="Arial" charset="0"/>
              <a:defRPr sz="1400">
                <a:solidFill>
                  <a:schemeClr val="tx1"/>
                </a:solidFill>
                <a:latin typeface="Verdana" pitchFamily="34" charset="0"/>
              </a:defRPr>
            </a:lvl1pPr>
            <a:lvl2pPr marL="355600" eaLnBrk="0" hangingPunct="0">
              <a:lnSpc>
                <a:spcPct val="110000"/>
              </a:lnSpc>
              <a:spcBef>
                <a:spcPts val="800"/>
              </a:spcBef>
              <a:buFont typeface="Arial"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charset="0"/>
              <a:defRPr sz="1400">
                <a:solidFill>
                  <a:schemeClr val="tx1"/>
                </a:solidFill>
                <a:latin typeface="Verdana" pitchFamily="34" charset="0"/>
              </a:defRPr>
            </a:lvl3pPr>
            <a:lvl4pPr marL="1600200" indent="-228600" eaLnBrk="0" hangingPunct="0">
              <a:lnSpc>
                <a:spcPct val="110000"/>
              </a:lnSpc>
              <a:spcBef>
                <a:spcPts val="800"/>
              </a:spcBef>
              <a:buFont typeface="Arial"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marL="266700" indent="-266700" eaLnBrk="1" hangingPunct="1">
              <a:lnSpc>
                <a:spcPct val="100000"/>
              </a:lnSpc>
              <a:spcBef>
                <a:spcPts val="600"/>
              </a:spcBef>
              <a:spcAft>
                <a:spcPts val="600"/>
              </a:spcAft>
              <a:buFont typeface="Arial Narrow" pitchFamily="34" charset="0"/>
              <a:buAutoNum type="alphaLcPeriod"/>
              <a:defRPr/>
            </a:pPr>
            <a:r>
              <a:rPr lang="de-DE" altLang="de-DE" sz="1600" dirty="0">
                <a:solidFill>
                  <a:srgbClr val="00B0F0"/>
                </a:solidFill>
                <a:latin typeface="Century Gothic" pitchFamily="34" charset="0"/>
                <a:cs typeface="Arial" charset="0"/>
              </a:rPr>
              <a:t>Qualifikation</a:t>
            </a:r>
            <a:endParaRPr lang="de-DE" altLang="de-DE" sz="1600" dirty="0">
              <a:latin typeface="Century Gothic" pitchFamily="34" charset="0"/>
              <a:cs typeface="Arial" charset="0"/>
            </a:endParaRPr>
          </a:p>
          <a:p>
            <a:pPr marL="542925" lvl="1" indent="-276225"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itchFamily="34" charset="0"/>
                <a:cs typeface="Arial" charset="0"/>
              </a:rPr>
              <a:t>Persönliche und fachliche Eignung</a:t>
            </a:r>
          </a:p>
          <a:p>
            <a:pPr marL="809625" lvl="1" indent="-266700" eaLnBrk="1" hangingPunct="1">
              <a:lnSpc>
                <a:spcPct val="100000"/>
              </a:lnSpc>
              <a:spcBef>
                <a:spcPts val="300"/>
              </a:spcBef>
              <a:spcAft>
                <a:spcPts val="300"/>
              </a:spcAft>
              <a:buFont typeface="Wingdings" panose="05000000000000000000" pitchFamily="2" charset="2"/>
              <a:buChar char=""/>
              <a:defRPr/>
            </a:pPr>
            <a:r>
              <a:rPr lang="de-DE" altLang="de-DE" sz="1600" b="0" dirty="0">
                <a:latin typeface="Century Gothic" pitchFamily="34" charset="0"/>
                <a:cs typeface="Arial" charset="0"/>
              </a:rPr>
              <a:t>Persönliche Eignung: Objektivität/Unabhängigkeit</a:t>
            </a:r>
          </a:p>
          <a:p>
            <a:pPr marL="809625" lvl="1" indent="-266700" eaLnBrk="1" hangingPunct="1">
              <a:lnSpc>
                <a:spcPct val="100000"/>
              </a:lnSpc>
              <a:spcBef>
                <a:spcPts val="300"/>
              </a:spcBef>
              <a:spcAft>
                <a:spcPts val="300"/>
              </a:spcAft>
              <a:buFont typeface="Wingdings" panose="05000000000000000000" pitchFamily="2" charset="2"/>
              <a:buChar char=""/>
              <a:defRPr/>
            </a:pPr>
            <a:r>
              <a:rPr lang="de-DE" altLang="de-DE" sz="1600" b="0" dirty="0">
                <a:latin typeface="Century Gothic" pitchFamily="34" charset="0"/>
                <a:cs typeface="Arial" charset="0"/>
              </a:rPr>
              <a:t>Fachliche Eignung: Wirtschaftsprüfer oder erfahrener Prüfer mit gegebener Fachkompetenz zur Beurteilung des Prüfungsberichts</a:t>
            </a:r>
          </a:p>
          <a:p>
            <a:pPr marL="266700" indent="-266700" eaLnBrk="1" hangingPunct="1">
              <a:lnSpc>
                <a:spcPct val="100000"/>
              </a:lnSpc>
              <a:spcBef>
                <a:spcPts val="600"/>
              </a:spcBef>
              <a:spcAft>
                <a:spcPts val="600"/>
              </a:spcAft>
              <a:buFont typeface="Arial Narrow" pitchFamily="34" charset="0"/>
              <a:buAutoNum type="alphaLcPeriod"/>
              <a:defRPr/>
            </a:pPr>
            <a:r>
              <a:rPr lang="de-DE" altLang="de-DE" sz="1600" dirty="0">
                <a:solidFill>
                  <a:srgbClr val="00B0F0"/>
                </a:solidFill>
                <a:latin typeface="Century Gothic" pitchFamily="34" charset="0"/>
                <a:cs typeface="Arial" charset="0"/>
              </a:rPr>
              <a:t>Aufgaben</a:t>
            </a:r>
            <a:endParaRPr lang="de-DE" altLang="de-DE" sz="1600" dirty="0">
              <a:latin typeface="Century Gothic" pitchFamily="34" charset="0"/>
              <a:cs typeface="Arial" charset="0"/>
            </a:endParaRP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Überprüfung des Prüfungsberichtes vor Auslieferung daraufhin, ob die für den Bericht geltenden fachlichen Regeln eingehalten wurden</a:t>
            </a: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Beurteilung, ob dargestellte Prüfungshandlungen und Feststellungen schlüssig sind</a:t>
            </a:r>
            <a:br>
              <a:rPr lang="de-DE" altLang="de-DE" sz="1600" b="0" dirty="0">
                <a:latin typeface="Century Gothic" pitchFamily="34" charset="0"/>
                <a:cs typeface="Arial" charset="0"/>
              </a:rPr>
            </a:br>
            <a:r>
              <a:rPr lang="de-DE" altLang="de-DE" sz="1600" b="0" dirty="0">
                <a:latin typeface="Century Gothic" pitchFamily="34" charset="0"/>
                <a:cs typeface="Arial" charset="0"/>
              </a:rPr>
              <a:t> (§ 48 Abs. 2 BS WP/</a:t>
            </a:r>
            <a:r>
              <a:rPr lang="de-DE" altLang="de-DE" sz="1600" b="0" dirty="0" err="1">
                <a:latin typeface="Century Gothic" pitchFamily="34" charset="0"/>
                <a:cs typeface="Arial" charset="0"/>
              </a:rPr>
              <a:t>vBP</a:t>
            </a:r>
            <a:r>
              <a:rPr lang="de-DE" altLang="de-DE" sz="1600" b="0" dirty="0">
                <a:latin typeface="Century Gothic" pitchFamily="34" charset="0"/>
                <a:cs typeface="Arial" charset="0"/>
              </a:rPr>
              <a:t>), ggf. unter Hinzuziehung der Arbeitspapiere</a:t>
            </a: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Unterzeichnung des Bestätigungsvermerks zulässig</a:t>
            </a:r>
          </a:p>
          <a:p>
            <a:pPr marL="266700" indent="-266700" eaLnBrk="1" hangingPunct="1">
              <a:lnSpc>
                <a:spcPct val="100000"/>
              </a:lnSpc>
              <a:spcBef>
                <a:spcPts val="600"/>
              </a:spcBef>
              <a:spcAft>
                <a:spcPts val="600"/>
              </a:spcAft>
              <a:buFont typeface="Arial Narrow" pitchFamily="34" charset="0"/>
              <a:buAutoNum type="alphaLcPeriod"/>
              <a:defRPr/>
            </a:pPr>
            <a:r>
              <a:rPr lang="de-DE" altLang="de-DE" sz="1600" dirty="0">
                <a:solidFill>
                  <a:srgbClr val="00B0F0"/>
                </a:solidFill>
                <a:latin typeface="Century Gothic" pitchFamily="34" charset="0"/>
                <a:cs typeface="Arial" charset="0"/>
              </a:rPr>
              <a:t>Unvereinbare auftragsbezogene Tätigkeiten</a:t>
            </a:r>
            <a:endParaRPr lang="de-DE" altLang="de-DE" sz="1600" dirty="0">
              <a:latin typeface="Century Gothic" pitchFamily="34" charset="0"/>
              <a:cs typeface="Arial" charset="0"/>
            </a:endParaRP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Mitwirkung an der Erstellung des Prüfungsberichts</a:t>
            </a: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Wesentliche Beteiligung an Prüfungsdurchführung (Lockerung: Begründung zur </a:t>
            </a:r>
            <a:br>
              <a:rPr lang="de-DE" altLang="de-DE" sz="1600" b="0" dirty="0">
                <a:latin typeface="Century Gothic" pitchFamily="34" charset="0"/>
                <a:cs typeface="Arial" charset="0"/>
              </a:rPr>
            </a:br>
            <a:r>
              <a:rPr lang="de-DE" altLang="de-DE" sz="1600" b="0" dirty="0">
                <a:latin typeface="Century Gothic" pitchFamily="34" charset="0"/>
                <a:cs typeface="Arial" charset="0"/>
              </a:rPr>
              <a:t>BS WP/vBP zu § 48 Abs. 2 S. 2)</a:t>
            </a:r>
          </a:p>
          <a:p>
            <a:pPr marL="542925" lvl="1" indent="-276225" eaLnBrk="1" hangingPunct="1">
              <a:lnSpc>
                <a:spcPct val="100000"/>
              </a:lnSpc>
              <a:spcBef>
                <a:spcPts val="300"/>
              </a:spcBef>
              <a:spcAft>
                <a:spcPts val="300"/>
              </a:spcAft>
              <a:buFont typeface="Arial" charset="0"/>
              <a:buChar char="•"/>
              <a:defRPr/>
            </a:pPr>
            <a:r>
              <a:rPr lang="de-DE" altLang="de-DE" sz="1600" b="0" dirty="0">
                <a:latin typeface="Century Gothic" pitchFamily="34" charset="0"/>
                <a:cs typeface="Arial" charset="0"/>
              </a:rPr>
              <a:t>Verantwortlicher WP oder Prüfungsleiter</a:t>
            </a:r>
          </a:p>
        </p:txBody>
      </p:sp>
      <p:pic>
        <p:nvPicPr>
          <p:cNvPr id="87046" name="Grafik 9">
            <a:extLst>
              <a:ext uri="{FF2B5EF4-FFF2-40B4-BE49-F238E27FC236}">
                <a16:creationId xmlns:a16="http://schemas.microsoft.com/office/drawing/2014/main" id="{DBBF9F71-0EDA-4F3E-8E3E-3840DF12812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1">
            <a:extLst>
              <a:ext uri="{FF2B5EF4-FFF2-40B4-BE49-F238E27FC236}">
                <a16:creationId xmlns:a16="http://schemas.microsoft.com/office/drawing/2014/main" id="{E19DA8CA-7C26-4770-BF41-E48555D58454}"/>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3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7875" name="Rectangle 1027">
            <a:extLst>
              <a:ext uri="{FF2B5EF4-FFF2-40B4-BE49-F238E27FC236}">
                <a16:creationId xmlns:a16="http://schemas.microsoft.com/office/drawing/2014/main" id="{5329507A-99AC-4C1D-8442-C2B4E43741ED}"/>
              </a:ext>
            </a:extLst>
          </p:cNvPr>
          <p:cNvSpPr>
            <a:spLocks noGrp="1" noChangeArrowheads="1"/>
          </p:cNvSpPr>
          <p:nvPr>
            <p:ph idx="4294967295"/>
          </p:nvPr>
        </p:nvSpPr>
        <p:spPr bwMode="auto">
          <a:xfrm>
            <a:off x="1054800" y="1080000"/>
            <a:ext cx="8065536" cy="4492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defTabSz="419100" eaLnBrk="1" hangingPunct="1">
              <a:spcBef>
                <a:spcPts val="600"/>
              </a:spcBef>
              <a:spcAft>
                <a:spcPts val="600"/>
              </a:spcAft>
              <a:buClr>
                <a:schemeClr val="tx1"/>
              </a:buClr>
              <a:buFont typeface="Wingdings" panose="05000000000000000000" pitchFamily="2" charset="2"/>
              <a:buNone/>
              <a:tabLst>
                <a:tab pos="357188" algn="l"/>
              </a:tabLst>
            </a:pPr>
            <a:r>
              <a:rPr lang="de-DE" altLang="de-DE" sz="1600" b="1" dirty="0">
                <a:latin typeface="Century Gothic" panose="020B0502020202020204" pitchFamily="34" charset="0"/>
              </a:rPr>
              <a:t>Gliederung</a:t>
            </a:r>
          </a:p>
          <a:p>
            <a:pPr marL="0" indent="0" defTabSz="419100" eaLnBrk="1" hangingPunct="1">
              <a:spcBef>
                <a:spcPts val="600"/>
              </a:spcBef>
              <a:spcAft>
                <a:spcPts val="600"/>
              </a:spcAft>
              <a:buClr>
                <a:schemeClr val="tx1"/>
              </a:buClr>
              <a:buFont typeface="Wingdings" panose="05000000000000000000" pitchFamily="2" charset="2"/>
              <a:buNone/>
              <a:tabLst>
                <a:tab pos="536575" algn="l"/>
              </a:tabLst>
            </a:pPr>
            <a:r>
              <a:rPr lang="de-DE" altLang="de-DE" sz="1600" b="1" dirty="0">
                <a:latin typeface="Century Gothic" panose="020B0502020202020204" pitchFamily="34" charset="0"/>
              </a:rPr>
              <a:t>7.1	Allgemeine Anforderungen</a:t>
            </a:r>
          </a:p>
          <a:p>
            <a:pPr marL="0" indent="0" defTabSz="419100" eaLnBrk="1" hangingPunct="1">
              <a:spcBef>
                <a:spcPts val="600"/>
              </a:spcBef>
              <a:spcAft>
                <a:spcPts val="600"/>
              </a:spcAft>
              <a:buClr>
                <a:schemeClr val="tx1"/>
              </a:buClr>
              <a:buFont typeface="Wingdings" panose="05000000000000000000" pitchFamily="2" charset="2"/>
              <a:buNone/>
              <a:tabLst>
                <a:tab pos="536575" algn="l"/>
              </a:tabLst>
            </a:pPr>
            <a:r>
              <a:rPr lang="de-DE" altLang="de-DE" sz="1600" b="1" dirty="0">
                <a:latin typeface="Century Gothic" panose="020B0502020202020204" pitchFamily="34" charset="0"/>
              </a:rPr>
              <a:t>7.2	Besondere Überlegungen des Prüfers</a:t>
            </a:r>
          </a:p>
          <a:p>
            <a:pPr marL="0" indent="0" defTabSz="419100" eaLnBrk="1" hangingPunct="1">
              <a:spcBef>
                <a:spcPts val="600"/>
              </a:spcBef>
              <a:spcAft>
                <a:spcPts val="600"/>
              </a:spcAft>
              <a:buClr>
                <a:schemeClr val="tx1"/>
              </a:buClr>
              <a:buFont typeface="Wingdings" panose="05000000000000000000" pitchFamily="2" charset="2"/>
              <a:buNone/>
              <a:tabLst>
                <a:tab pos="536575" algn="l"/>
              </a:tabLst>
            </a:pPr>
            <a:r>
              <a:rPr lang="de-DE" altLang="de-DE" sz="1600" b="1" dirty="0">
                <a:latin typeface="Century Gothic" panose="020B0502020202020204" pitchFamily="34" charset="0"/>
              </a:rPr>
              <a:t>7.3	Berichterstattung und Bestätigungsvermerk</a:t>
            </a:r>
          </a:p>
        </p:txBody>
      </p:sp>
      <p:sp>
        <p:nvSpPr>
          <p:cNvPr id="513028" name="Rechteck 1">
            <a:extLst>
              <a:ext uri="{FF2B5EF4-FFF2-40B4-BE49-F238E27FC236}">
                <a16:creationId xmlns:a16="http://schemas.microsoft.com/office/drawing/2014/main" id="{2706D5A1-0540-4192-A759-E4C1A799E046}"/>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1">
            <a:extLst>
              <a:ext uri="{FF2B5EF4-FFF2-40B4-BE49-F238E27FC236}">
                <a16:creationId xmlns:a16="http://schemas.microsoft.com/office/drawing/2014/main" id="{FAD39C77-8FA1-4C60-95F2-D85206079954}"/>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
        <p:nvSpPr>
          <p:cNvPr id="8" name="Rectangle 2">
            <a:extLst>
              <a:ext uri="{FF2B5EF4-FFF2-40B4-BE49-F238E27FC236}">
                <a16:creationId xmlns:a16="http://schemas.microsoft.com/office/drawing/2014/main" id="{5812DFA2-780A-40B9-903C-FCFCF07C462C}"/>
              </a:ext>
            </a:extLst>
          </p:cNvPr>
          <p:cNvSpPr txBox="1">
            <a:spLocks/>
          </p:cNvSpPr>
          <p:nvPr/>
        </p:nvSpPr>
        <p:spPr bwMode="auto">
          <a:xfrm>
            <a:off x="911424"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7.1	</a:t>
            </a:r>
            <a:r>
              <a:rPr lang="de-DE" sz="2800" dirty="0">
                <a:latin typeface="Century Gothic" panose="020B0502020202020204" pitchFamily="34" charset="0"/>
              </a:rPr>
              <a:t>Allgemeine Anforderungen</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7.1.1	</a:t>
            </a:r>
            <a:r>
              <a:rPr lang="de-DE" sz="1800" b="0" dirty="0">
                <a:latin typeface="Century Gothic" panose="020B0502020202020204" pitchFamily="34" charset="0"/>
              </a:rPr>
              <a:t>Begriff / Definition</a:t>
            </a:r>
          </a:p>
          <a:p>
            <a:pPr marL="2724150" lvl="4" indent="-895350">
              <a:spcBef>
                <a:spcPts val="600"/>
              </a:spcBef>
              <a:spcAft>
                <a:spcPts val="600"/>
              </a:spcAft>
              <a:tabLst>
                <a:tab pos="444500" algn="l"/>
              </a:tabLst>
            </a:pPr>
            <a:r>
              <a:rPr lang="de-DE" sz="1800" dirty="0">
                <a:latin typeface="Century Gothic" panose="020B0502020202020204" pitchFamily="34" charset="0"/>
              </a:rPr>
              <a:t>7.1.2	</a:t>
            </a:r>
            <a:r>
              <a:rPr lang="de-DE" sz="1800" b="0" dirty="0">
                <a:latin typeface="Century Gothic" panose="020B0502020202020204" pitchFamily="34" charset="0"/>
              </a:rPr>
              <a:t>Besondere Anforderungen an die Prüfung</a:t>
            </a:r>
          </a:p>
          <a:p>
            <a:pPr marL="2724150" lvl="4" indent="-895350">
              <a:spcBef>
                <a:spcPts val="600"/>
              </a:spcBef>
              <a:spcAft>
                <a:spcPts val="600"/>
              </a:spcAft>
              <a:tabLst>
                <a:tab pos="444500" algn="l"/>
              </a:tabLst>
            </a:pPr>
            <a:r>
              <a:rPr lang="de-DE" sz="1800" dirty="0">
                <a:latin typeface="Century Gothic" panose="020B0502020202020204" pitchFamily="34" charset="0"/>
              </a:rPr>
              <a:t>7.1.3	</a:t>
            </a:r>
            <a:r>
              <a:rPr lang="de-DE" sz="1800" b="0" dirty="0">
                <a:latin typeface="Century Gothic" panose="020B0502020202020204" pitchFamily="34" charset="0"/>
              </a:rPr>
              <a:t>Die besonderen Pflichten des Abschlussprüfers</a:t>
            </a:r>
          </a:p>
        </p:txBody>
      </p:sp>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315DE451-B87C-4270-A5E7-56708E8356DE}"/>
              </a:ext>
            </a:extLst>
          </p:cNvPr>
          <p:cNvSpPr>
            <a:spLocks noGrp="1" noChangeArrowheads="1"/>
          </p:cNvSpPr>
          <p:nvPr>
            <p:ph idx="4294967295"/>
          </p:nvPr>
        </p:nvSpPr>
        <p:spPr>
          <a:xfrm>
            <a:off x="1054800" y="1772568"/>
            <a:ext cx="9793728" cy="4176712"/>
          </a:xfrm>
        </p:spPr>
        <p:txBody>
          <a:bodyPr vert="horz" wrap="square" lIns="0" tIns="0" rIns="0" bIns="0" numCol="1" anchor="t" anchorCtr="0" compatLnSpc="1">
            <a:prstTxWarp prst="textNoShape">
              <a:avLst/>
            </a:prstTxWarp>
          </a:bodyPr>
          <a:lstStyle/>
          <a:p>
            <a:pPr marL="0" indent="0" defTabSz="419100" eaLnBrk="1" hangingPunct="1">
              <a:spcBef>
                <a:spcPts val="300"/>
              </a:spcBef>
              <a:spcAft>
                <a:spcPts val="300"/>
              </a:spcAft>
              <a:buClrTx/>
              <a:buFont typeface="Wingdings" panose="05000000000000000000" pitchFamily="2" charset="2"/>
              <a:buNone/>
              <a:defRPr/>
            </a:pPr>
            <a:r>
              <a:rPr lang="de-DE" altLang="de-DE" sz="1600" b="1" dirty="0">
                <a:solidFill>
                  <a:srgbClr val="00B0F0"/>
                </a:solidFill>
                <a:latin typeface="Century Gothic" pitchFamily="34" charset="0"/>
              </a:rPr>
              <a:t>Was ist unter dem Begriff Erstprüfung </a:t>
            </a:r>
            <a:r>
              <a:rPr lang="de-DE" altLang="de-DE" sz="1600" dirty="0">
                <a:latin typeface="Century Gothic" pitchFamily="34" charset="0"/>
              </a:rPr>
              <a:t>zu verstehen?</a:t>
            </a:r>
          </a:p>
          <a:p>
            <a:pPr marL="266700" indent="-266700" defTabSz="419100" eaLnBrk="1" hangingPunct="1">
              <a:spcBef>
                <a:spcPts val="300"/>
              </a:spcBef>
              <a:spcAft>
                <a:spcPts val="300"/>
              </a:spcAft>
              <a:buClrTx/>
              <a:buFont typeface="Verdana" pitchFamily="34" charset="0"/>
              <a:buAutoNum type="alphaLcPeriod"/>
              <a:defRPr/>
            </a:pPr>
            <a:r>
              <a:rPr lang="de-DE" altLang="de-DE" sz="1600" b="1" dirty="0">
                <a:solidFill>
                  <a:srgbClr val="00B0F0"/>
                </a:solidFill>
                <a:latin typeface="Century Gothic" pitchFamily="34" charset="0"/>
              </a:rPr>
              <a:t>Erstprüfung</a:t>
            </a:r>
          </a:p>
          <a:p>
            <a:pPr marL="266700" lvl="2" indent="0" defTabSz="419100" eaLnBrk="1" hangingPunct="1">
              <a:spcBef>
                <a:spcPts val="300"/>
              </a:spcBef>
              <a:spcAft>
                <a:spcPts val="300"/>
              </a:spcAft>
              <a:buFont typeface="Wingdings" panose="05000000000000000000" pitchFamily="2" charset="2"/>
              <a:buNone/>
              <a:defRPr/>
            </a:pPr>
            <a:r>
              <a:rPr lang="de-DE" altLang="de-DE" sz="1600" b="1" dirty="0">
                <a:latin typeface="Century Gothic" pitchFamily="34" charset="0"/>
              </a:rPr>
              <a:t>Variante I:</a:t>
            </a:r>
          </a:p>
          <a:p>
            <a:pPr marL="266700" lvl="2" indent="0" defTabSz="419100" eaLnBrk="1" hangingPunct="1">
              <a:spcBef>
                <a:spcPts val="300"/>
              </a:spcBef>
              <a:spcAft>
                <a:spcPts val="300"/>
              </a:spcAft>
              <a:buFont typeface="Wingdings" panose="05000000000000000000" pitchFamily="2" charset="2"/>
              <a:buNone/>
              <a:defRPr/>
            </a:pPr>
            <a:r>
              <a:rPr lang="de-DE" altLang="de-DE" sz="1600" dirty="0">
                <a:latin typeface="Century Gothic" pitchFamily="34" charset="0"/>
              </a:rPr>
              <a:t>Erstprüfungen eines Abschlussprüfers sind Abschlussprüfungen, bei denen der Jahres- oder Konzernabschluss ...</a:t>
            </a:r>
          </a:p>
          <a:p>
            <a:pPr marL="542925" lvl="2" indent="-276225" defTabSz="419100" eaLnBrk="1" hangingPunct="1">
              <a:spcBef>
                <a:spcPts val="300"/>
              </a:spcBef>
              <a:spcAft>
                <a:spcPts val="300"/>
              </a:spcAft>
              <a:buFont typeface="Wingdings" panose="05000000000000000000" pitchFamily="2" charset="2"/>
              <a:buNone/>
              <a:defRPr/>
            </a:pPr>
            <a:r>
              <a:rPr lang="de-DE" altLang="de-DE" sz="1600" dirty="0">
                <a:latin typeface="Century Gothic" pitchFamily="34" charset="0"/>
              </a:rPr>
              <a:t>… des Vorjahres ungeprüft ist oder (Fall 1)</a:t>
            </a:r>
          </a:p>
          <a:p>
            <a:pPr marL="542925" lvl="2" indent="-276225" defTabSz="419100" eaLnBrk="1" hangingPunct="1">
              <a:spcBef>
                <a:spcPts val="300"/>
              </a:spcBef>
              <a:spcAft>
                <a:spcPts val="300"/>
              </a:spcAft>
              <a:buFont typeface="Wingdings" panose="05000000000000000000" pitchFamily="2" charset="2"/>
              <a:buNone/>
              <a:defRPr/>
            </a:pPr>
            <a:r>
              <a:rPr lang="de-DE" altLang="de-DE" sz="1600" dirty="0">
                <a:latin typeface="Century Gothic" pitchFamily="34" charset="0"/>
              </a:rPr>
              <a:t>… durch einen anderen Abschlussprüfer geprüft worden ist (Fall 2).</a:t>
            </a:r>
          </a:p>
          <a:p>
            <a:pPr marL="266700" lvl="2" indent="0" defTabSz="419100" eaLnBrk="1" hangingPunct="1">
              <a:spcBef>
                <a:spcPts val="300"/>
              </a:spcBef>
              <a:spcAft>
                <a:spcPts val="300"/>
              </a:spcAft>
              <a:buFont typeface="Wingdings" panose="05000000000000000000" pitchFamily="2" charset="2"/>
              <a:buNone/>
              <a:defRPr/>
            </a:pPr>
            <a:r>
              <a:rPr lang="de-DE" altLang="de-DE" sz="1600" b="1" dirty="0">
                <a:latin typeface="Century Gothic" pitchFamily="34" charset="0"/>
              </a:rPr>
              <a:t>Variante II:</a:t>
            </a:r>
          </a:p>
          <a:p>
            <a:pPr marL="266700" lvl="2" indent="0" defTabSz="419100" eaLnBrk="1" hangingPunct="1">
              <a:spcBef>
                <a:spcPts val="300"/>
              </a:spcBef>
              <a:spcAft>
                <a:spcPts val="300"/>
              </a:spcAft>
              <a:buFont typeface="Wingdings" panose="05000000000000000000" pitchFamily="2" charset="2"/>
              <a:buNone/>
              <a:defRPr/>
            </a:pPr>
            <a:r>
              <a:rPr lang="de-DE" altLang="de-DE" sz="1600" dirty="0">
                <a:latin typeface="Century Gothic" pitchFamily="34" charset="0"/>
              </a:rPr>
              <a:t>Daneben gelten auch Prüfungen bei Unternehmen, die erstmals einen Jahres oder Konzernabschluss aufstellen, als Erstprüfung (Fall 3).</a:t>
            </a:r>
          </a:p>
        </p:txBody>
      </p:sp>
      <p:sp>
        <p:nvSpPr>
          <p:cNvPr id="518147" name="Rectangle 2">
            <a:extLst>
              <a:ext uri="{FF2B5EF4-FFF2-40B4-BE49-F238E27FC236}">
                <a16:creationId xmlns:a16="http://schemas.microsoft.com/office/drawing/2014/main" id="{1153A5F0-AE4C-47C9-852B-7B6CB32B21EE}"/>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7.1 Allgemeine Anforderungen</a:t>
            </a:r>
          </a:p>
        </p:txBody>
      </p:sp>
      <p:sp>
        <p:nvSpPr>
          <p:cNvPr id="518150" name="Rechteck 1">
            <a:extLst>
              <a:ext uri="{FF2B5EF4-FFF2-40B4-BE49-F238E27FC236}">
                <a16:creationId xmlns:a16="http://schemas.microsoft.com/office/drawing/2014/main" id="{33DE4029-1AD8-4E9E-8AFE-9BBE8D1C3925}"/>
              </a:ext>
            </a:extLst>
          </p:cNvPr>
          <p:cNvSpPr>
            <a:spLocks noChangeArrowheads="1"/>
          </p:cNvSpPr>
          <p:nvPr/>
        </p:nvSpPr>
        <p:spPr bwMode="auto">
          <a:xfrm>
            <a:off x="1054800" y="1418400"/>
            <a:ext cx="22682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419100">
              <a:defRPr sz="1600" b="1">
                <a:solidFill>
                  <a:schemeClr val="tx1"/>
                </a:solidFill>
                <a:latin typeface="Verdana" panose="020B0604030504040204" pitchFamily="34" charset="0"/>
                <a:cs typeface="Arial" panose="020B0604020202020204" pitchFamily="34" charset="0"/>
              </a:defRPr>
            </a:lvl1pPr>
            <a:lvl2pPr marL="742950" indent="-285750" defTabSz="419100">
              <a:defRPr sz="1600" b="1">
                <a:solidFill>
                  <a:schemeClr val="tx1"/>
                </a:solidFill>
                <a:latin typeface="Verdana" panose="020B0604030504040204" pitchFamily="34" charset="0"/>
                <a:cs typeface="Arial" panose="020B0604020202020204" pitchFamily="34" charset="0"/>
              </a:defRPr>
            </a:lvl2pPr>
            <a:lvl3pPr marL="1143000" indent="-228600" defTabSz="419100">
              <a:defRPr sz="1600" b="1">
                <a:solidFill>
                  <a:schemeClr val="tx1"/>
                </a:solidFill>
                <a:latin typeface="Verdana" panose="020B0604030504040204" pitchFamily="34" charset="0"/>
                <a:cs typeface="Arial" panose="020B0604020202020204" pitchFamily="34" charset="0"/>
              </a:defRPr>
            </a:lvl3pPr>
            <a:lvl4pPr marL="1600200" indent="-228600" defTabSz="419100">
              <a:defRPr sz="1600" b="1">
                <a:solidFill>
                  <a:schemeClr val="tx1"/>
                </a:solidFill>
                <a:latin typeface="Verdana" panose="020B0604030504040204" pitchFamily="34" charset="0"/>
                <a:cs typeface="Arial" panose="020B0604020202020204" pitchFamily="34" charset="0"/>
              </a:defRPr>
            </a:lvl4pPr>
            <a:lvl5pPr marL="2057400" indent="-228600" defTabSz="419100">
              <a:defRPr sz="1600" b="1">
                <a:solidFill>
                  <a:schemeClr val="tx1"/>
                </a:solidFill>
                <a:latin typeface="Verdana" panose="020B0604030504040204" pitchFamily="34" charset="0"/>
                <a:cs typeface="Arial" panose="020B0604020202020204" pitchFamily="34" charset="0"/>
              </a:defRPr>
            </a:lvl5pPr>
            <a:lvl6pPr marL="25146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buFont typeface="Wingdings" panose="05000000000000000000" pitchFamily="2" charset="2"/>
              <a:buNone/>
            </a:pPr>
            <a:r>
              <a:rPr lang="de-DE" altLang="de-DE" dirty="0">
                <a:solidFill>
                  <a:srgbClr val="00B0F0"/>
                </a:solidFill>
                <a:latin typeface="Century Gothic" panose="020B0502020202020204" pitchFamily="34" charset="0"/>
              </a:rPr>
              <a:t>7.1.1 Begriff / Definition</a:t>
            </a:r>
          </a:p>
        </p:txBody>
      </p:sp>
      <p:sp>
        <p:nvSpPr>
          <p:cNvPr id="10" name="Rechteck 1">
            <a:extLst>
              <a:ext uri="{FF2B5EF4-FFF2-40B4-BE49-F238E27FC236}">
                <a16:creationId xmlns:a16="http://schemas.microsoft.com/office/drawing/2014/main" id="{A4759E05-62D9-4A63-9C28-DFAA9146E000}"/>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C92F8E32-396A-4852-99E5-6E1EF80B079B}"/>
              </a:ext>
            </a:extLst>
          </p:cNvPr>
          <p:cNvSpPr>
            <a:spLocks noGrp="1" noChangeArrowheads="1"/>
          </p:cNvSpPr>
          <p:nvPr>
            <p:ph idx="4294967295"/>
          </p:nvPr>
        </p:nvSpPr>
        <p:spPr bwMode="auto">
          <a:xfrm>
            <a:off x="1054801" y="1418400"/>
            <a:ext cx="9232199" cy="4319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66700" lvl="1" indent="-269875" defTabSz="419100" eaLnBrk="1" hangingPunct="1">
              <a:spcAft>
                <a:spcPts val="300"/>
              </a:spcAft>
              <a:buClr>
                <a:srgbClr val="00B0F0"/>
              </a:buClr>
              <a:buFont typeface="Verdana" panose="020B0604030504040204" pitchFamily="34" charset="0"/>
              <a:buAutoNum type="alphaLcPeriod" startAt="2"/>
            </a:pPr>
            <a:r>
              <a:rPr lang="de-DE" altLang="de-DE" sz="1600" b="1" dirty="0">
                <a:solidFill>
                  <a:srgbClr val="00B0F0"/>
                </a:solidFill>
                <a:latin typeface="Century Gothic" panose="020B0502020202020204" pitchFamily="34" charset="0"/>
              </a:rPr>
              <a:t>Eröffnungsbilanzwerte (EB-Werte)</a:t>
            </a:r>
          </a:p>
          <a:p>
            <a:pPr marL="542925" lvl="3" indent="-269875" defTabSz="419100" eaLnBrk="1" hangingPunct="1">
              <a:spcBef>
                <a:spcPts val="300"/>
              </a:spcBef>
              <a:spcAft>
                <a:spcPts val="600"/>
              </a:spcAft>
              <a:buClr>
                <a:schemeClr val="tx1"/>
              </a:buClr>
              <a:buFont typeface="Arial" panose="020B0604020202020204" pitchFamily="34" charset="0"/>
              <a:buChar char="•"/>
            </a:pPr>
            <a:r>
              <a:rPr lang="de-DE" altLang="de-DE" sz="1600" dirty="0">
                <a:latin typeface="Century Gothic" panose="020B0502020202020204" pitchFamily="34" charset="0"/>
              </a:rPr>
              <a:t>EB-Werte sind Beträge, die sich aus den Posten der </a:t>
            </a:r>
            <a:r>
              <a:rPr lang="de-DE" altLang="de-DE" sz="1600" b="1" dirty="0">
                <a:solidFill>
                  <a:srgbClr val="00B0F0"/>
                </a:solidFill>
                <a:latin typeface="Century Gothic" panose="020B0502020202020204" pitchFamily="34" charset="0"/>
              </a:rPr>
              <a:t>Schlussbilanz</a:t>
            </a:r>
            <a:r>
              <a:rPr lang="de-DE" altLang="de-DE" sz="1600" dirty="0">
                <a:latin typeface="Century Gothic" panose="020B0502020202020204" pitchFamily="34" charset="0"/>
              </a:rPr>
              <a:t> des vorhergehenden Geschäftsjahres ergeben, § 252 I Nr. 1 HGB.</a:t>
            </a:r>
          </a:p>
          <a:p>
            <a:pPr marL="542925" lvl="3" indent="-269875" defTabSz="419100" eaLnBrk="1" hangingPunct="1">
              <a:spcAft>
                <a:spcPts val="600"/>
              </a:spcAft>
              <a:buClr>
                <a:schemeClr val="tx1"/>
              </a:buClr>
              <a:buFont typeface="Arial" panose="020B0604020202020204" pitchFamily="34" charset="0"/>
              <a:buChar char="•"/>
            </a:pPr>
            <a:r>
              <a:rPr lang="de-DE" altLang="de-DE" sz="1600" dirty="0">
                <a:latin typeface="Century Gothic" panose="020B0502020202020204" pitchFamily="34" charset="0"/>
              </a:rPr>
              <a:t>EB-Werte umfassen aber auch andere nach den </a:t>
            </a:r>
            <a:r>
              <a:rPr lang="de-DE" altLang="de-DE" sz="1600" b="1" dirty="0">
                <a:solidFill>
                  <a:srgbClr val="00B0F0"/>
                </a:solidFill>
                <a:latin typeface="Century Gothic" panose="020B0502020202020204" pitchFamily="34" charset="0"/>
              </a:rPr>
              <a:t>Rechnungslegungsgrundsätzen</a:t>
            </a:r>
            <a:r>
              <a:rPr lang="de-DE" altLang="de-DE" sz="1600" dirty="0">
                <a:latin typeface="Century Gothic" panose="020B0502020202020204" pitchFamily="34" charset="0"/>
              </a:rPr>
              <a:t> erforderliche Angaben zu Sachverhalten, die zu Beginn des Geschäftsjahres vorlagen oder solche Angaben, die beispielsweise im Anhang enthalten sind, </a:t>
            </a:r>
            <a:br>
              <a:rPr lang="de-DE" altLang="de-DE" sz="1600" dirty="0">
                <a:latin typeface="Century Gothic" panose="020B0502020202020204" pitchFamily="34" charset="0"/>
              </a:rPr>
            </a:br>
            <a:r>
              <a:rPr lang="de-DE" altLang="de-DE" sz="1600" dirty="0">
                <a:latin typeface="Century Gothic" panose="020B0502020202020204" pitchFamily="34" charset="0"/>
              </a:rPr>
              <a:t>z. B. </a:t>
            </a:r>
            <a:r>
              <a:rPr lang="de-DE" altLang="de-DE" sz="1600" b="1" dirty="0">
                <a:solidFill>
                  <a:srgbClr val="00B0F0"/>
                </a:solidFill>
                <a:latin typeface="Century Gothic" panose="020B0502020202020204" pitchFamily="34" charset="0"/>
              </a:rPr>
              <a:t>Eventualverbindlichkeiten.</a:t>
            </a:r>
          </a:p>
          <a:p>
            <a:pPr marL="542925" lvl="3" indent="-269875" defTabSz="419100" eaLnBrk="1" hangingPunct="1">
              <a:spcAft>
                <a:spcPts val="600"/>
              </a:spcAft>
              <a:buClr>
                <a:schemeClr val="tx1"/>
              </a:buClr>
              <a:buFont typeface="Arial" panose="020B0604020202020204" pitchFamily="34" charset="0"/>
              <a:buChar char="•"/>
            </a:pPr>
            <a:r>
              <a:rPr lang="de-DE" altLang="de-DE" sz="1600" dirty="0">
                <a:latin typeface="Century Gothic" panose="020B0502020202020204" pitchFamily="34" charset="0"/>
              </a:rPr>
              <a:t>EB-Werte sind das kumulierte Ergebnis von Geschäftsvorfällen vergangener Geschäftsjahre, z. B. Saldo aus mehreren 100.000 Buchungen</a:t>
            </a:r>
          </a:p>
          <a:p>
            <a:pPr marL="542925" lvl="3" indent="-269875" defTabSz="419100" eaLnBrk="1" hangingPunct="1">
              <a:spcAft>
                <a:spcPts val="600"/>
              </a:spcAft>
              <a:buClr>
                <a:schemeClr val="tx1"/>
              </a:buClr>
              <a:buFont typeface="Arial" panose="020B0604020202020204" pitchFamily="34" charset="0"/>
              <a:buChar char="•"/>
            </a:pPr>
            <a:r>
              <a:rPr lang="de-DE" altLang="de-DE" sz="1600" dirty="0">
                <a:latin typeface="Century Gothic" panose="020B0502020202020204" pitchFamily="34" charset="0"/>
              </a:rPr>
              <a:t>EB-Werte sind das Ergebnis von Ausweis-, Bewertungs- und Konsolidierungsmethoden, die in dem vorhergehenden Geschäftsjahr angewendet wurden.</a:t>
            </a:r>
          </a:p>
          <a:p>
            <a:pPr marL="542925" lvl="3" indent="-269875" defTabSz="419100" eaLnBrk="1" hangingPunct="1">
              <a:spcAft>
                <a:spcPts val="600"/>
              </a:spcAft>
              <a:buClr>
                <a:schemeClr val="tx1"/>
              </a:buClr>
              <a:buFont typeface="Arial" panose="020B0604020202020204" pitchFamily="34" charset="0"/>
              <a:buChar char="•"/>
            </a:pPr>
            <a:r>
              <a:rPr lang="de-DE" altLang="de-DE" sz="1600" dirty="0">
                <a:latin typeface="Century Gothic" panose="020B0502020202020204" pitchFamily="34" charset="0"/>
              </a:rPr>
              <a:t>EB-Werte ergeben sich im Fall von Unternehmensgründungen aus dem Gründungs- und Umwandlungsvorgang.</a:t>
            </a:r>
            <a:endParaRPr lang="de-DE" altLang="de-DE" sz="1800" b="1" dirty="0">
              <a:solidFill>
                <a:srgbClr val="00B0F0"/>
              </a:solidFill>
              <a:latin typeface="Century Gothic" panose="020B0502020202020204" pitchFamily="34" charset="0"/>
            </a:endParaRPr>
          </a:p>
        </p:txBody>
      </p:sp>
      <p:sp>
        <p:nvSpPr>
          <p:cNvPr id="520195" name="Rechteck 1">
            <a:extLst>
              <a:ext uri="{FF2B5EF4-FFF2-40B4-BE49-F238E27FC236}">
                <a16:creationId xmlns:a16="http://schemas.microsoft.com/office/drawing/2014/main" id="{DFF2BD36-349F-41C6-8908-170A138CC676}"/>
              </a:ext>
            </a:extLst>
          </p:cNvPr>
          <p:cNvSpPr>
            <a:spLocks noChangeArrowheads="1"/>
          </p:cNvSpPr>
          <p:nvPr/>
        </p:nvSpPr>
        <p:spPr bwMode="auto">
          <a:xfrm>
            <a:off x="1054800" y="1080000"/>
            <a:ext cx="10801350" cy="26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defTabSz="419100">
              <a:defRPr sz="1600" b="1">
                <a:solidFill>
                  <a:schemeClr val="tx1"/>
                </a:solidFill>
                <a:latin typeface="Verdana" panose="020B0604030504040204" pitchFamily="34" charset="0"/>
                <a:cs typeface="Arial" panose="020B0604020202020204" pitchFamily="34" charset="0"/>
              </a:defRPr>
            </a:lvl1pPr>
            <a:lvl2pPr defTabSz="419100">
              <a:defRPr sz="1600" b="1">
                <a:solidFill>
                  <a:schemeClr val="tx1"/>
                </a:solidFill>
                <a:latin typeface="Verdana" panose="020B0604030504040204" pitchFamily="34" charset="0"/>
                <a:cs typeface="Arial" panose="020B0604020202020204" pitchFamily="34" charset="0"/>
              </a:defRPr>
            </a:lvl2pPr>
            <a:lvl3pPr marL="1143000" indent="-228600" defTabSz="419100">
              <a:defRPr sz="1600" b="1">
                <a:solidFill>
                  <a:schemeClr val="tx1"/>
                </a:solidFill>
                <a:latin typeface="Verdana" panose="020B0604030504040204" pitchFamily="34" charset="0"/>
                <a:cs typeface="Arial" panose="020B0604020202020204" pitchFamily="34" charset="0"/>
              </a:defRPr>
            </a:lvl3pPr>
            <a:lvl4pPr marL="1600200" indent="-228600" defTabSz="419100">
              <a:defRPr sz="1600" b="1">
                <a:solidFill>
                  <a:schemeClr val="tx1"/>
                </a:solidFill>
                <a:latin typeface="Verdana" panose="020B0604030504040204" pitchFamily="34" charset="0"/>
                <a:cs typeface="Arial" panose="020B0604020202020204" pitchFamily="34" charset="0"/>
              </a:defRPr>
            </a:lvl4pPr>
            <a:lvl5pPr marL="2057400" indent="-228600" defTabSz="419100">
              <a:defRPr sz="1600" b="1">
                <a:solidFill>
                  <a:schemeClr val="tx1"/>
                </a:solidFill>
                <a:latin typeface="Verdana" panose="020B0604030504040204" pitchFamily="34" charset="0"/>
                <a:cs typeface="Arial" panose="020B0604020202020204" pitchFamily="34" charset="0"/>
              </a:defRPr>
            </a:lvl5pPr>
            <a:lvl6pPr marL="25146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0" lvl="1" eaLnBrk="1" hangingPunct="1">
              <a:lnSpc>
                <a:spcPct val="120000"/>
              </a:lnSpc>
              <a:spcBef>
                <a:spcPct val="50000"/>
              </a:spcBef>
              <a:spcAft>
                <a:spcPts val="600"/>
              </a:spcAft>
            </a:pPr>
            <a:r>
              <a:rPr lang="de-DE" altLang="de-DE" dirty="0">
                <a:solidFill>
                  <a:srgbClr val="00B0F0"/>
                </a:solidFill>
                <a:latin typeface="Century Gothic" panose="020B0502020202020204" pitchFamily="34" charset="0"/>
              </a:rPr>
              <a:t>7.1.1 Begriff / Definition; Forts.</a:t>
            </a:r>
          </a:p>
        </p:txBody>
      </p:sp>
      <p:sp>
        <p:nvSpPr>
          <p:cNvPr id="9" name="Rechteck 1">
            <a:extLst>
              <a:ext uri="{FF2B5EF4-FFF2-40B4-BE49-F238E27FC236}">
                <a16:creationId xmlns:a16="http://schemas.microsoft.com/office/drawing/2014/main" id="{DF06D982-9477-481A-B5AA-32A9D6018004}"/>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EF22BF1B-5FA3-4D1C-9DCF-474CAD376C8C}"/>
              </a:ext>
            </a:extLst>
          </p:cNvPr>
          <p:cNvSpPr>
            <a:spLocks noGrp="1" noChangeArrowheads="1"/>
          </p:cNvSpPr>
          <p:nvPr>
            <p:ph idx="4294967295"/>
          </p:nvPr>
        </p:nvSpPr>
        <p:spPr>
          <a:xfrm>
            <a:off x="1054800" y="1418400"/>
            <a:ext cx="9232200" cy="4103688"/>
          </a:xfrm>
        </p:spPr>
        <p:txBody>
          <a:bodyPr lIns="0" tIns="0" rIns="0" bIns="0" anchor="t"/>
          <a:lstStyle/>
          <a:p>
            <a:pPr marL="285750" lvl="1" indent="-270000" defTabSz="419100" eaLnBrk="1" hangingPunct="1">
              <a:spcBef>
                <a:spcPts val="600"/>
              </a:spcBef>
              <a:spcAft>
                <a:spcPts val="0"/>
              </a:spcAft>
              <a:buClr>
                <a:schemeClr val="tx1"/>
              </a:buClr>
              <a:buFont typeface="Arial" panose="020B0604020202020204" pitchFamily="34" charset="0"/>
              <a:buChar char="•"/>
              <a:defRPr/>
            </a:pPr>
            <a:r>
              <a:rPr lang="de-DE" altLang="de-DE" sz="1600" b="1" dirty="0">
                <a:solidFill>
                  <a:srgbClr val="00B0F0"/>
                </a:solidFill>
                <a:latin typeface="Century Gothic" panose="020B0502020202020204" pitchFamily="34" charset="0"/>
              </a:rPr>
              <a:t>Die Besonderheiten bei der Erstprüfung</a:t>
            </a:r>
            <a:r>
              <a:rPr lang="de-DE" altLang="de-DE" sz="1600" b="1" dirty="0">
                <a:latin typeface="Century Gothic" panose="020B0502020202020204" pitchFamily="34" charset="0"/>
              </a:rPr>
              <a:t> </a:t>
            </a:r>
            <a:r>
              <a:rPr lang="de-DE" altLang="de-DE" sz="1600" dirty="0">
                <a:latin typeface="Century Gothic" panose="020B0502020202020204" pitchFamily="34" charset="0"/>
              </a:rPr>
              <a:t>bestehen darin, dass gegenüber Folgeprüfungen ein </a:t>
            </a:r>
            <a:r>
              <a:rPr lang="de-DE" altLang="de-DE" sz="1600" b="1" dirty="0">
                <a:solidFill>
                  <a:srgbClr val="FF0000"/>
                </a:solidFill>
                <a:latin typeface="Century Gothic" panose="020B0502020202020204" pitchFamily="34" charset="0"/>
              </a:rPr>
              <a:t>unvermeidbar höheres Risiko </a:t>
            </a:r>
            <a:r>
              <a:rPr lang="de-DE" altLang="de-DE" sz="1600" dirty="0">
                <a:latin typeface="Century Gothic" panose="020B0502020202020204" pitchFamily="34" charset="0"/>
              </a:rPr>
              <a:t>hinsichtlich der Nichtentdeckung falscher Angaben im Jahresabschluss besteht.</a:t>
            </a:r>
          </a:p>
          <a:p>
            <a:pPr marL="273050" lvl="3" indent="-270000" defTabSz="419100" eaLnBrk="1" hangingPunct="1">
              <a:spcBef>
                <a:spcPts val="600"/>
              </a:spcBef>
              <a:spcAft>
                <a:spcPts val="0"/>
              </a:spcAft>
              <a:buClr>
                <a:schemeClr val="tx1"/>
              </a:buClr>
              <a:buFont typeface="Arial" panose="020B0604020202020204" pitchFamily="34" charset="0"/>
              <a:buChar char="•"/>
              <a:defRPr/>
            </a:pPr>
            <a:r>
              <a:rPr lang="de-DE" altLang="de-DE" sz="1600" dirty="0">
                <a:latin typeface="Century Gothic" panose="020B0502020202020204" pitchFamily="34" charset="0"/>
              </a:rPr>
              <a:t>Dies ist darauf zurückzuführen, dass dem Abschlussprüfer </a:t>
            </a:r>
            <a:r>
              <a:rPr lang="de-DE" altLang="de-DE" sz="1600" b="1" dirty="0">
                <a:solidFill>
                  <a:srgbClr val="00B0F0"/>
                </a:solidFill>
                <a:latin typeface="Century Gothic" panose="020B0502020202020204" pitchFamily="34" charset="0"/>
              </a:rPr>
              <a:t>keine eigenen </a:t>
            </a:r>
            <a:r>
              <a:rPr lang="de-DE" altLang="de-DE" sz="1600" dirty="0">
                <a:latin typeface="Century Gothic" panose="020B0502020202020204" pitchFamily="34" charset="0"/>
              </a:rPr>
              <a:t>Prüfungsnachweise aus der Vorjahresprüfung vorliegen, die eine Aussage zur Ordnungsmäßigkeit der Eröffnungsbilanzwerte erlauben.</a:t>
            </a:r>
          </a:p>
          <a:p>
            <a:pPr marL="273050" lvl="3" indent="-270000" defTabSz="419100" eaLnBrk="1" hangingPunct="1">
              <a:spcBef>
                <a:spcPts val="0"/>
              </a:spcBef>
              <a:spcAft>
                <a:spcPts val="0"/>
              </a:spcAft>
              <a:buClr>
                <a:schemeClr val="tx1"/>
              </a:buClr>
              <a:buFont typeface="Arial" panose="020B0604020202020204" pitchFamily="34" charset="0"/>
              <a:buChar char="•"/>
              <a:defRPr/>
            </a:pPr>
            <a:endParaRPr lang="de-DE" altLang="de-DE" sz="1600" dirty="0">
              <a:latin typeface="Century Gothic" panose="020B0502020202020204" pitchFamily="34" charset="0"/>
            </a:endParaRPr>
          </a:p>
          <a:p>
            <a:pPr marL="0" lvl="3" indent="-270000" defTabSz="419100" eaLnBrk="1" hangingPunct="1">
              <a:spcBef>
                <a:spcPts val="1200"/>
              </a:spcBef>
              <a:spcAft>
                <a:spcPts val="0"/>
              </a:spcAft>
              <a:buFont typeface="Verdana" panose="020B0604030504040204" pitchFamily="34" charset="0"/>
              <a:buNone/>
              <a:tabLst>
                <a:tab pos="266700" algn="l"/>
              </a:tabLst>
              <a:defRPr/>
            </a:pPr>
            <a:r>
              <a:rPr lang="de-DE" altLang="de-DE" sz="1600" b="1" dirty="0">
                <a:solidFill>
                  <a:srgbClr val="FF0000"/>
                </a:solidFill>
                <a:latin typeface="Century Gothic" panose="020B0502020202020204" pitchFamily="34" charset="0"/>
              </a:rPr>
              <a:t>	Praxishinweise:</a:t>
            </a:r>
          </a:p>
          <a:p>
            <a:pPr marL="542925" lvl="3" indent="-270000" defTabSz="419100" eaLnBrk="1" hangingPunct="1">
              <a:spcBef>
                <a:spcPts val="600"/>
              </a:spcBef>
              <a:spcAft>
                <a:spcPts val="0"/>
              </a:spcAft>
              <a:buClr>
                <a:srgbClr val="FF0000"/>
              </a:buClr>
              <a:buFont typeface="+mj-lt"/>
              <a:buAutoNum type="arabicPeriod"/>
              <a:defRPr/>
            </a:pPr>
            <a:r>
              <a:rPr lang="de-DE" altLang="de-DE" sz="1600" b="1" dirty="0">
                <a:solidFill>
                  <a:srgbClr val="FF0000"/>
                </a:solidFill>
                <a:latin typeface="Century Gothic" panose="020B0502020202020204" pitchFamily="34" charset="0"/>
              </a:rPr>
              <a:t>Eine Erstprüfung erfordert deutlich mehr Zeitaufwand als eine Folgeprüfung.</a:t>
            </a:r>
          </a:p>
          <a:p>
            <a:pPr marL="542925" lvl="3" indent="-270000" defTabSz="419100" eaLnBrk="1" hangingPunct="1">
              <a:spcBef>
                <a:spcPts val="600"/>
              </a:spcBef>
              <a:spcAft>
                <a:spcPts val="0"/>
              </a:spcAft>
              <a:buClr>
                <a:srgbClr val="FF0000"/>
              </a:buClr>
              <a:buFont typeface="+mj-lt"/>
              <a:buAutoNum type="arabicPeriod"/>
              <a:defRPr/>
            </a:pPr>
            <a:r>
              <a:rPr lang="de-DE" altLang="de-DE" sz="1600" b="1" dirty="0">
                <a:solidFill>
                  <a:srgbClr val="FF0000"/>
                </a:solidFill>
                <a:latin typeface="Century Gothic" panose="020B0502020202020204" pitchFamily="34" charset="0"/>
              </a:rPr>
              <a:t>Diese zusätzlichen Prüfungshandlungen und -zeiten werden regelmäßig beurteilt bei</a:t>
            </a:r>
          </a:p>
          <a:p>
            <a:pPr marL="809625" lvl="3" indent="-270000" defTabSz="419100" eaLnBrk="1" hangingPunct="1">
              <a:spcBef>
                <a:spcPts val="600"/>
              </a:spcBef>
              <a:spcAft>
                <a:spcPts val="0"/>
              </a:spcAft>
              <a:buClr>
                <a:srgbClr val="FF0000"/>
              </a:buClr>
              <a:buFont typeface="Arial" panose="020B0604020202020204" pitchFamily="34" charset="0"/>
              <a:buChar char="•"/>
              <a:defRPr/>
            </a:pPr>
            <a:r>
              <a:rPr lang="de-DE" altLang="de-DE" sz="1600" b="1" dirty="0">
                <a:solidFill>
                  <a:srgbClr val="FF0000"/>
                </a:solidFill>
                <a:latin typeface="Century Gothic" panose="020B0502020202020204" pitchFamily="34" charset="0"/>
              </a:rPr>
              <a:t>der Nachschau</a:t>
            </a:r>
          </a:p>
          <a:p>
            <a:pPr marL="809625" lvl="3" indent="-270000" defTabSz="419100" eaLnBrk="1" hangingPunct="1">
              <a:spcBef>
                <a:spcPts val="600"/>
              </a:spcBef>
              <a:spcAft>
                <a:spcPts val="0"/>
              </a:spcAft>
              <a:buClr>
                <a:srgbClr val="FF0000"/>
              </a:buClr>
              <a:buFont typeface="Arial" panose="020B0604020202020204" pitchFamily="34" charset="0"/>
              <a:buChar char="•"/>
              <a:defRPr/>
            </a:pPr>
            <a:r>
              <a:rPr lang="de-DE" altLang="de-DE" sz="1600" b="1" dirty="0">
                <a:solidFill>
                  <a:srgbClr val="FF0000"/>
                </a:solidFill>
                <a:latin typeface="Century Gothic" panose="020B0502020202020204" pitchFamily="34" charset="0"/>
              </a:rPr>
              <a:t>der Qualitätskontrolle</a:t>
            </a:r>
          </a:p>
        </p:txBody>
      </p:sp>
      <p:sp>
        <p:nvSpPr>
          <p:cNvPr id="522243" name="Rechteck 7">
            <a:extLst>
              <a:ext uri="{FF2B5EF4-FFF2-40B4-BE49-F238E27FC236}">
                <a16:creationId xmlns:a16="http://schemas.microsoft.com/office/drawing/2014/main" id="{B915B5B2-3D79-4067-ADA1-48217F850AB8}"/>
              </a:ext>
            </a:extLst>
          </p:cNvPr>
          <p:cNvSpPr>
            <a:spLocks noChangeArrowheads="1"/>
          </p:cNvSpPr>
          <p:nvPr/>
        </p:nvSpPr>
        <p:spPr bwMode="auto">
          <a:xfrm>
            <a:off x="1054800" y="1080000"/>
            <a:ext cx="10801350" cy="26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defTabSz="419100">
              <a:defRPr sz="1600" b="1">
                <a:solidFill>
                  <a:schemeClr val="tx1"/>
                </a:solidFill>
                <a:latin typeface="Verdana" panose="020B0604030504040204" pitchFamily="34" charset="0"/>
                <a:cs typeface="Arial" panose="020B0604020202020204" pitchFamily="34" charset="0"/>
              </a:defRPr>
            </a:lvl1pPr>
            <a:lvl2pPr defTabSz="419100">
              <a:defRPr sz="1600" b="1">
                <a:solidFill>
                  <a:schemeClr val="tx1"/>
                </a:solidFill>
                <a:latin typeface="Verdana" panose="020B0604030504040204" pitchFamily="34" charset="0"/>
                <a:cs typeface="Arial" panose="020B0604020202020204" pitchFamily="34" charset="0"/>
              </a:defRPr>
            </a:lvl2pPr>
            <a:lvl3pPr marL="1143000" indent="-228600" defTabSz="419100">
              <a:defRPr sz="1600" b="1">
                <a:solidFill>
                  <a:schemeClr val="tx1"/>
                </a:solidFill>
                <a:latin typeface="Verdana" panose="020B0604030504040204" pitchFamily="34" charset="0"/>
                <a:cs typeface="Arial" panose="020B0604020202020204" pitchFamily="34" charset="0"/>
              </a:defRPr>
            </a:lvl3pPr>
            <a:lvl4pPr marL="1600200" indent="-228600" defTabSz="419100">
              <a:defRPr sz="1600" b="1">
                <a:solidFill>
                  <a:schemeClr val="tx1"/>
                </a:solidFill>
                <a:latin typeface="Verdana" panose="020B0604030504040204" pitchFamily="34" charset="0"/>
                <a:cs typeface="Arial" panose="020B0604020202020204" pitchFamily="34" charset="0"/>
              </a:defRPr>
            </a:lvl4pPr>
            <a:lvl5pPr marL="2057400" indent="-228600" defTabSz="419100">
              <a:defRPr sz="1600" b="1">
                <a:solidFill>
                  <a:schemeClr val="tx1"/>
                </a:solidFill>
                <a:latin typeface="Verdana" panose="020B0604030504040204" pitchFamily="34" charset="0"/>
                <a:cs typeface="Arial" panose="020B0604020202020204" pitchFamily="34" charset="0"/>
              </a:defRPr>
            </a:lvl5pPr>
            <a:lvl6pPr marL="25146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0" lvl="1" eaLnBrk="1" hangingPunct="1">
              <a:lnSpc>
                <a:spcPct val="120000"/>
              </a:lnSpc>
              <a:spcBef>
                <a:spcPct val="50000"/>
              </a:spcBef>
              <a:spcAft>
                <a:spcPts val="600"/>
              </a:spcAft>
            </a:pPr>
            <a:r>
              <a:rPr lang="de-DE" altLang="de-DE" dirty="0">
                <a:solidFill>
                  <a:srgbClr val="00B0F0"/>
                </a:solidFill>
                <a:latin typeface="Century Gothic" panose="020B0502020202020204" pitchFamily="34" charset="0"/>
              </a:rPr>
              <a:t>7.1.2 Besondere Anforderungen an die Prüfung</a:t>
            </a:r>
          </a:p>
        </p:txBody>
      </p:sp>
      <p:sp>
        <p:nvSpPr>
          <p:cNvPr id="7" name="Rechteck 1">
            <a:extLst>
              <a:ext uri="{FF2B5EF4-FFF2-40B4-BE49-F238E27FC236}">
                <a16:creationId xmlns:a16="http://schemas.microsoft.com/office/drawing/2014/main" id="{A9152322-0A08-4CD7-9CAE-3696AACEDD87}"/>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BFD44D24-B871-4276-9499-5BD877CBB05B}"/>
              </a:ext>
            </a:extLst>
          </p:cNvPr>
          <p:cNvSpPr>
            <a:spLocks noGrp="1" noChangeArrowheads="1"/>
          </p:cNvSpPr>
          <p:nvPr>
            <p:ph idx="4294967295"/>
          </p:nvPr>
        </p:nvSpPr>
        <p:spPr bwMode="auto">
          <a:xfrm>
            <a:off x="1054800" y="1418400"/>
            <a:ext cx="9721720" cy="3671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66700" lvl="1" indent="-266700" defTabSz="419100" eaLnBrk="1" hangingPunct="1">
              <a:spcBef>
                <a:spcPts val="300"/>
              </a:spcBef>
              <a:spcAft>
                <a:spcPts val="300"/>
              </a:spcAft>
              <a:buClr>
                <a:schemeClr val="tx1"/>
              </a:buClr>
              <a:buFont typeface="Arial" panose="020B0604020202020204" pitchFamily="34" charset="0"/>
              <a:buChar char="•"/>
            </a:pPr>
            <a:r>
              <a:rPr lang="de-DE" altLang="de-DE" sz="1600" dirty="0">
                <a:latin typeface="Century Gothic" panose="020B0502020202020204" pitchFamily="34" charset="0"/>
              </a:rPr>
              <a:t>Die </a:t>
            </a:r>
            <a:r>
              <a:rPr lang="de-DE" altLang="de-DE" sz="1600" b="1" dirty="0">
                <a:solidFill>
                  <a:srgbClr val="00B0F0"/>
                </a:solidFill>
                <a:latin typeface="Century Gothic" panose="020B0502020202020204" pitchFamily="34" charset="0"/>
              </a:rPr>
              <a:t>besonderen Pflichten</a:t>
            </a:r>
            <a:r>
              <a:rPr lang="de-DE" altLang="de-DE" sz="1600" b="1" dirty="0">
                <a:latin typeface="Century Gothic" panose="020B0502020202020204" pitchFamily="34" charset="0"/>
              </a:rPr>
              <a:t> </a:t>
            </a:r>
            <a:r>
              <a:rPr lang="de-DE" altLang="de-DE" sz="1600" dirty="0">
                <a:latin typeface="Century Gothic" panose="020B0502020202020204" pitchFamily="34" charset="0"/>
              </a:rPr>
              <a:t>des Abschlussprüfers bestehen darin, dass die </a:t>
            </a:r>
            <a:r>
              <a:rPr lang="de-DE" altLang="de-DE" sz="1600" b="1" dirty="0">
                <a:solidFill>
                  <a:srgbClr val="FF0000"/>
                </a:solidFill>
                <a:latin typeface="Century Gothic" panose="020B0502020202020204" pitchFamily="34" charset="0"/>
              </a:rPr>
              <a:t>Prüfungshandlungen</a:t>
            </a:r>
            <a:r>
              <a:rPr lang="de-DE" altLang="de-DE" sz="1600" dirty="0">
                <a:latin typeface="Century Gothic" panose="020B0502020202020204" pitchFamily="34" charset="0"/>
              </a:rPr>
              <a:t> auch </a:t>
            </a:r>
            <a:r>
              <a:rPr lang="de-DE" altLang="de-DE" sz="1600" b="1" dirty="0">
                <a:solidFill>
                  <a:srgbClr val="FF0000"/>
                </a:solidFill>
                <a:latin typeface="Century Gothic" panose="020B0502020202020204" pitchFamily="34" charset="0"/>
              </a:rPr>
              <a:t>auf vorhergehende Geschäftsjahre ausgedehnt</a:t>
            </a:r>
            <a:r>
              <a:rPr lang="de-DE" altLang="de-DE" sz="1600" dirty="0">
                <a:solidFill>
                  <a:srgbClr val="FF0000"/>
                </a:solidFill>
                <a:latin typeface="Century Gothic" panose="020B0502020202020204" pitchFamily="34" charset="0"/>
              </a:rPr>
              <a:t> </a:t>
            </a:r>
            <a:r>
              <a:rPr lang="de-DE" altLang="de-DE" sz="1600" dirty="0">
                <a:latin typeface="Century Gothic" panose="020B0502020202020204" pitchFamily="34" charset="0"/>
              </a:rPr>
              <a:t>werden – d. h. zusätzliche Prüfungshandlungen, um eine Prüfungsaussage mit hinreichender Sicherheit zu erhalten.</a:t>
            </a:r>
          </a:p>
          <a:p>
            <a:pPr marL="266700" indent="-266700" defTabSz="419100" eaLnBrk="1" hangingPunct="1">
              <a:spcBef>
                <a:spcPts val="300"/>
              </a:spcBef>
              <a:spcAft>
                <a:spcPts val="300"/>
              </a:spcAft>
              <a:buClr>
                <a:schemeClr val="tx1"/>
              </a:buClr>
              <a:buFont typeface="Arial" panose="020B0604020202020204" pitchFamily="34" charset="0"/>
              <a:buChar char="•"/>
            </a:pPr>
            <a:r>
              <a:rPr lang="de-DE" altLang="de-DE" sz="1600" dirty="0">
                <a:latin typeface="Century Gothic" panose="020B0502020202020204" pitchFamily="34" charset="0"/>
              </a:rPr>
              <a:t>Der Abschlussprüfer muss </a:t>
            </a:r>
            <a:r>
              <a:rPr lang="de-DE" altLang="de-DE" sz="1600" dirty="0">
                <a:solidFill>
                  <a:srgbClr val="00B0F0"/>
                </a:solidFill>
                <a:latin typeface="Century Gothic" panose="020B0502020202020204" pitchFamily="34" charset="0"/>
              </a:rPr>
              <a:t>insbesondere feststellen</a:t>
            </a:r>
            <a:r>
              <a:rPr lang="de-DE" altLang="de-DE" sz="1600" dirty="0">
                <a:latin typeface="Century Gothic" panose="020B0502020202020204" pitchFamily="34" charset="0"/>
              </a:rPr>
              <a:t>, ob</a:t>
            </a:r>
          </a:p>
          <a:p>
            <a:pPr marL="542925" lvl="3" indent="-276225" defTabSz="419100" eaLnBrk="1" hangingPunct="1">
              <a:spcBef>
                <a:spcPts val="300"/>
              </a:spcBef>
              <a:spcAft>
                <a:spcPts val="300"/>
              </a:spcAft>
              <a:buClr>
                <a:schemeClr val="tx1"/>
              </a:buClr>
              <a:buFont typeface="Verdana" panose="020B0604030504040204" pitchFamily="34" charset="0"/>
              <a:buAutoNum type="alphaLcPeriod"/>
            </a:pPr>
            <a:r>
              <a:rPr lang="de-DE" altLang="de-DE" sz="1600" dirty="0">
                <a:latin typeface="Century Gothic" panose="020B0502020202020204" pitchFamily="34" charset="0"/>
              </a:rPr>
              <a:t>die Beträge aus der </a:t>
            </a:r>
            <a:r>
              <a:rPr lang="de-DE" altLang="de-DE" sz="1600" b="1" dirty="0">
                <a:solidFill>
                  <a:srgbClr val="00B0F0"/>
                </a:solidFill>
                <a:latin typeface="Century Gothic" panose="020B0502020202020204" pitchFamily="34" charset="0"/>
              </a:rPr>
              <a:t>Schlussbilanz</a:t>
            </a:r>
            <a:r>
              <a:rPr lang="de-DE" altLang="de-DE" sz="1600" dirty="0">
                <a:latin typeface="Century Gothic" panose="020B0502020202020204" pitchFamily="34" charset="0"/>
              </a:rPr>
              <a:t> des vorhergehenden Geschäftsjahres </a:t>
            </a:r>
            <a:r>
              <a:rPr lang="de-DE" altLang="de-DE" sz="1600" b="1" dirty="0">
                <a:solidFill>
                  <a:srgbClr val="00B0F0"/>
                </a:solidFill>
                <a:latin typeface="Century Gothic" panose="020B0502020202020204" pitchFamily="34" charset="0"/>
              </a:rPr>
              <a:t>korrekt vorgetragen </a:t>
            </a:r>
            <a:r>
              <a:rPr lang="de-DE" altLang="de-DE" sz="1600" dirty="0">
                <a:latin typeface="Century Gothic" panose="020B0502020202020204" pitchFamily="34" charset="0"/>
              </a:rPr>
              <a:t>worden sind – Bilanzidentität zur Schlussbilanz des Vorjahres, § 252 I Nr. 1 HGB (Prüfung des </a:t>
            </a:r>
            <a:r>
              <a:rPr lang="de-DE" altLang="de-DE" sz="1600" dirty="0" err="1">
                <a:latin typeface="Century Gothic" panose="020B0502020202020204" pitchFamily="34" charset="0"/>
              </a:rPr>
              <a:t>Bilanzenzusammenhanges</a:t>
            </a:r>
            <a:r>
              <a:rPr lang="de-DE" altLang="de-DE" sz="1600" dirty="0">
                <a:latin typeface="Century Gothic" panose="020B0502020202020204" pitchFamily="34" charset="0"/>
              </a:rPr>
              <a:t>).</a:t>
            </a:r>
          </a:p>
          <a:p>
            <a:pPr marL="542925" lvl="3" indent="-276225" defTabSz="419100" eaLnBrk="1" hangingPunct="1">
              <a:spcBef>
                <a:spcPts val="300"/>
              </a:spcBef>
              <a:spcAft>
                <a:spcPts val="300"/>
              </a:spcAft>
              <a:buClr>
                <a:schemeClr val="tx1"/>
              </a:buClr>
              <a:buFont typeface="Verdana" panose="020B0604030504040204" pitchFamily="34" charset="0"/>
              <a:buAutoNum type="alphaLcPeriod"/>
            </a:pPr>
            <a:r>
              <a:rPr lang="de-DE" altLang="de-DE" sz="1600" dirty="0">
                <a:latin typeface="Century Gothic" panose="020B0502020202020204" pitchFamily="34" charset="0"/>
              </a:rPr>
              <a:t>die </a:t>
            </a:r>
            <a:r>
              <a:rPr lang="de-DE" altLang="de-DE" sz="1600" b="1" dirty="0">
                <a:solidFill>
                  <a:srgbClr val="00B0F0"/>
                </a:solidFill>
                <a:latin typeface="Century Gothic" panose="020B0502020202020204" pitchFamily="34" charset="0"/>
              </a:rPr>
              <a:t>Eröffnungsbilanz keine falschen Angaben </a:t>
            </a:r>
            <a:r>
              <a:rPr lang="de-DE" altLang="de-DE" sz="1600" dirty="0">
                <a:latin typeface="Century Gothic" panose="020B0502020202020204" pitchFamily="34" charset="0"/>
              </a:rPr>
              <a:t>enthält, die den zu prüfenden Abschluss wesentlich beeinflussen.</a:t>
            </a:r>
          </a:p>
          <a:p>
            <a:pPr marL="542925" lvl="3" indent="-276225" defTabSz="419100" eaLnBrk="1" hangingPunct="1">
              <a:spcBef>
                <a:spcPts val="300"/>
              </a:spcBef>
              <a:spcAft>
                <a:spcPts val="300"/>
              </a:spcAft>
              <a:buClr>
                <a:schemeClr val="tx1"/>
              </a:buClr>
              <a:buFont typeface="Verdana" panose="020B0604030504040204" pitchFamily="34" charset="0"/>
              <a:buAutoNum type="alphaLcPeriod"/>
            </a:pPr>
            <a:r>
              <a:rPr lang="de-DE" altLang="de-DE" sz="1600" dirty="0">
                <a:latin typeface="Century Gothic" panose="020B0502020202020204" pitchFamily="34" charset="0"/>
              </a:rPr>
              <a:t>zulässige Ansatz-, Ausweis-, Bewertungs- und </a:t>
            </a:r>
            <a:r>
              <a:rPr lang="de-DE" altLang="de-DE" sz="1600" b="1" dirty="0">
                <a:solidFill>
                  <a:srgbClr val="00B0F0"/>
                </a:solidFill>
                <a:latin typeface="Century Gothic" panose="020B0502020202020204" pitchFamily="34" charset="0"/>
              </a:rPr>
              <a:t>Konsolidierungsmethoden</a:t>
            </a:r>
            <a:r>
              <a:rPr lang="de-DE" altLang="de-DE" sz="1600" dirty="0">
                <a:solidFill>
                  <a:srgbClr val="00B0F0"/>
                </a:solidFill>
                <a:latin typeface="Century Gothic" panose="020B0502020202020204" pitchFamily="34" charset="0"/>
              </a:rPr>
              <a:t> </a:t>
            </a:r>
            <a:r>
              <a:rPr lang="de-DE" altLang="de-DE" sz="1600" b="1" dirty="0">
                <a:solidFill>
                  <a:srgbClr val="00B0F0"/>
                </a:solidFill>
                <a:latin typeface="Century Gothic" panose="020B0502020202020204" pitchFamily="34" charset="0"/>
              </a:rPr>
              <a:t>stetig im Zeitablauf </a:t>
            </a:r>
            <a:r>
              <a:rPr lang="de-DE" altLang="de-DE" sz="1600" dirty="0">
                <a:latin typeface="Century Gothic" panose="020B0502020202020204" pitchFamily="34" charset="0"/>
              </a:rPr>
              <a:t>angewendet werden, §§ 246 III, 252 I Nr. 6, 265 I, 297 III HGB.</a:t>
            </a:r>
          </a:p>
        </p:txBody>
      </p:sp>
      <p:sp>
        <p:nvSpPr>
          <p:cNvPr id="524291" name="Rechteck 7">
            <a:extLst>
              <a:ext uri="{FF2B5EF4-FFF2-40B4-BE49-F238E27FC236}">
                <a16:creationId xmlns:a16="http://schemas.microsoft.com/office/drawing/2014/main" id="{31268B97-0BF9-4A54-A132-17D35F10CDC0}"/>
              </a:ext>
            </a:extLst>
          </p:cNvPr>
          <p:cNvSpPr>
            <a:spLocks noChangeArrowheads="1"/>
          </p:cNvSpPr>
          <p:nvPr/>
        </p:nvSpPr>
        <p:spPr bwMode="auto">
          <a:xfrm>
            <a:off x="1054800" y="1080000"/>
            <a:ext cx="10801350" cy="26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defTabSz="419100">
              <a:defRPr sz="1600" b="1">
                <a:solidFill>
                  <a:schemeClr val="tx1"/>
                </a:solidFill>
                <a:latin typeface="Verdana" panose="020B0604030504040204" pitchFamily="34" charset="0"/>
                <a:cs typeface="Arial" panose="020B0604020202020204" pitchFamily="34" charset="0"/>
              </a:defRPr>
            </a:lvl1pPr>
            <a:lvl2pPr defTabSz="419100">
              <a:defRPr sz="1600" b="1">
                <a:solidFill>
                  <a:schemeClr val="tx1"/>
                </a:solidFill>
                <a:latin typeface="Verdana" panose="020B0604030504040204" pitchFamily="34" charset="0"/>
                <a:cs typeface="Arial" panose="020B0604020202020204" pitchFamily="34" charset="0"/>
              </a:defRPr>
            </a:lvl2pPr>
            <a:lvl3pPr marL="1143000" indent="-228600" defTabSz="419100">
              <a:defRPr sz="1600" b="1">
                <a:solidFill>
                  <a:schemeClr val="tx1"/>
                </a:solidFill>
                <a:latin typeface="Verdana" panose="020B0604030504040204" pitchFamily="34" charset="0"/>
                <a:cs typeface="Arial" panose="020B0604020202020204" pitchFamily="34" charset="0"/>
              </a:defRPr>
            </a:lvl3pPr>
            <a:lvl4pPr marL="1600200" indent="-228600" defTabSz="419100">
              <a:defRPr sz="1600" b="1">
                <a:solidFill>
                  <a:schemeClr val="tx1"/>
                </a:solidFill>
                <a:latin typeface="Verdana" panose="020B0604030504040204" pitchFamily="34" charset="0"/>
                <a:cs typeface="Arial" panose="020B0604020202020204" pitchFamily="34" charset="0"/>
              </a:defRPr>
            </a:lvl4pPr>
            <a:lvl5pPr marL="2057400" indent="-228600" defTabSz="419100">
              <a:defRPr sz="1600" b="1">
                <a:solidFill>
                  <a:schemeClr val="tx1"/>
                </a:solidFill>
                <a:latin typeface="Verdana" panose="020B0604030504040204" pitchFamily="34" charset="0"/>
                <a:cs typeface="Arial" panose="020B0604020202020204" pitchFamily="34" charset="0"/>
              </a:defRPr>
            </a:lvl5pPr>
            <a:lvl6pPr marL="25146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0" lvl="1" eaLnBrk="1" hangingPunct="1">
              <a:lnSpc>
                <a:spcPct val="120000"/>
              </a:lnSpc>
              <a:spcBef>
                <a:spcPct val="50000"/>
              </a:spcBef>
              <a:spcAft>
                <a:spcPts val="600"/>
              </a:spcAft>
            </a:pPr>
            <a:r>
              <a:rPr lang="de-DE" altLang="de-DE" dirty="0">
                <a:solidFill>
                  <a:srgbClr val="00B0F0"/>
                </a:solidFill>
                <a:latin typeface="Century Gothic" panose="020B0502020202020204" pitchFamily="34" charset="0"/>
              </a:rPr>
              <a:t>7.1.3 Die besonderen Pflichten des Abschlussprüfers</a:t>
            </a:r>
          </a:p>
        </p:txBody>
      </p:sp>
      <p:sp>
        <p:nvSpPr>
          <p:cNvPr id="8" name="Rechteck 1">
            <a:extLst>
              <a:ext uri="{FF2B5EF4-FFF2-40B4-BE49-F238E27FC236}">
                <a16:creationId xmlns:a16="http://schemas.microsoft.com/office/drawing/2014/main" id="{A766D600-45EA-4FDD-A5AD-675A7DEA279B}"/>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1">
            <a:extLst>
              <a:ext uri="{FF2B5EF4-FFF2-40B4-BE49-F238E27FC236}">
                <a16:creationId xmlns:a16="http://schemas.microsoft.com/office/drawing/2014/main" id="{D79A3C03-CEF2-45F0-8A8F-1D17B560310D}"/>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
        <p:nvSpPr>
          <p:cNvPr id="7" name="Rectangle 2">
            <a:extLst>
              <a:ext uri="{FF2B5EF4-FFF2-40B4-BE49-F238E27FC236}">
                <a16:creationId xmlns:a16="http://schemas.microsoft.com/office/drawing/2014/main" id="{CF2E36AE-5E20-4244-A88A-8F8D137AEEB1}"/>
              </a:ext>
            </a:extLst>
          </p:cNvPr>
          <p:cNvSpPr txBox="1">
            <a:spLocks/>
          </p:cNvSpPr>
          <p:nvPr/>
        </p:nvSpPr>
        <p:spPr bwMode="auto">
          <a:xfrm>
            <a:off x="911424"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7.2	</a:t>
            </a:r>
            <a:r>
              <a:rPr lang="de-DE" sz="2800" dirty="0">
                <a:latin typeface="Century Gothic" panose="020B0502020202020204" pitchFamily="34" charset="0"/>
              </a:rPr>
              <a:t>Besondere Überlegungen des Prüfers</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7.2.1	</a:t>
            </a:r>
            <a:r>
              <a:rPr lang="de-DE" sz="1800" b="0" dirty="0">
                <a:latin typeface="Century Gothic" panose="020B0502020202020204" pitchFamily="34" charset="0"/>
              </a:rPr>
              <a:t>Besondere ergänzende Prüfungshandlungen</a:t>
            </a:r>
          </a:p>
          <a:p>
            <a:pPr marL="2724150" lvl="4" indent="-895350">
              <a:spcBef>
                <a:spcPts val="600"/>
              </a:spcBef>
              <a:spcAft>
                <a:spcPts val="600"/>
              </a:spcAft>
              <a:tabLst>
                <a:tab pos="444500" algn="l"/>
              </a:tabLst>
            </a:pPr>
            <a:r>
              <a:rPr lang="de-DE" sz="1800" dirty="0">
                <a:latin typeface="Century Gothic" panose="020B0502020202020204" pitchFamily="34" charset="0"/>
              </a:rPr>
              <a:t>7.2.2	</a:t>
            </a:r>
            <a:r>
              <a:rPr lang="de-DE" sz="1800" b="0" dirty="0" err="1">
                <a:latin typeface="Century Gothic" panose="020B0502020202020204" pitchFamily="34" charset="0"/>
              </a:rPr>
              <a:t>Prüferische</a:t>
            </a:r>
            <a:r>
              <a:rPr lang="de-DE" sz="1800" b="0" dirty="0">
                <a:latin typeface="Century Gothic" panose="020B0502020202020204" pitchFamily="34" charset="0"/>
              </a:rPr>
              <a:t> Qualität des Vorjahresabschlusses</a:t>
            </a:r>
          </a:p>
          <a:p>
            <a:pPr marL="2724150" lvl="4" indent="-895350">
              <a:spcBef>
                <a:spcPts val="600"/>
              </a:spcBef>
              <a:spcAft>
                <a:spcPts val="600"/>
              </a:spcAft>
              <a:tabLst>
                <a:tab pos="444500" algn="l"/>
              </a:tabLst>
            </a:pPr>
            <a:r>
              <a:rPr lang="de-DE" sz="1800" dirty="0">
                <a:latin typeface="Century Gothic" panose="020B0502020202020204" pitchFamily="34" charset="0"/>
              </a:rPr>
              <a:t>7.2.3	</a:t>
            </a:r>
            <a:r>
              <a:rPr lang="de-DE" sz="1800" b="0" dirty="0">
                <a:latin typeface="Century Gothic" panose="020B0502020202020204" pitchFamily="34" charset="0"/>
              </a:rPr>
              <a:t>Fall 1: Geprüfter Vorjahresabschluss</a:t>
            </a:r>
          </a:p>
          <a:p>
            <a:pPr marL="2724150" lvl="4" indent="-895350">
              <a:spcBef>
                <a:spcPts val="600"/>
              </a:spcBef>
              <a:spcAft>
                <a:spcPts val="600"/>
              </a:spcAft>
              <a:tabLst>
                <a:tab pos="444500" algn="l"/>
              </a:tabLst>
            </a:pPr>
            <a:r>
              <a:rPr lang="de-DE" sz="1800" dirty="0">
                <a:latin typeface="Century Gothic" panose="020B0502020202020204" pitchFamily="34" charset="0"/>
              </a:rPr>
              <a:t>7.2.4	</a:t>
            </a:r>
            <a:r>
              <a:rPr lang="de-DE" sz="1800" b="0" dirty="0">
                <a:latin typeface="Century Gothic" panose="020B0502020202020204" pitchFamily="34" charset="0"/>
              </a:rPr>
              <a:t>Sondersituation zu Fall 1: Keine ausreichende </a:t>
            </a:r>
            <a:r>
              <a:rPr lang="de-DE" sz="1800" b="0" dirty="0" err="1">
                <a:latin typeface="Century Gothic" panose="020B0502020202020204" pitchFamily="34" charset="0"/>
              </a:rPr>
              <a:t>prüferische</a:t>
            </a:r>
            <a:r>
              <a:rPr lang="de-DE" sz="1800" b="0" dirty="0">
                <a:latin typeface="Century Gothic" panose="020B0502020202020204" pitchFamily="34" charset="0"/>
              </a:rPr>
              <a:t> Sicherheit, obwohl Vorjahresabschluss geprüft</a:t>
            </a:r>
          </a:p>
          <a:p>
            <a:pPr marL="2724150" lvl="4" indent="-895350">
              <a:spcBef>
                <a:spcPts val="600"/>
              </a:spcBef>
              <a:spcAft>
                <a:spcPts val="600"/>
              </a:spcAft>
              <a:tabLst>
                <a:tab pos="444500" algn="l"/>
              </a:tabLst>
            </a:pPr>
            <a:r>
              <a:rPr lang="de-DE" sz="1800" dirty="0">
                <a:latin typeface="Century Gothic" panose="020B0502020202020204" pitchFamily="34" charset="0"/>
              </a:rPr>
              <a:t>7.2.5	</a:t>
            </a:r>
            <a:r>
              <a:rPr lang="de-DE" sz="1800" b="0" dirty="0">
                <a:latin typeface="Century Gothic" panose="020B0502020202020204" pitchFamily="34" charset="0"/>
              </a:rPr>
              <a:t>Feststellung von Fehlern in der Eröffnungsbilanz</a:t>
            </a:r>
          </a:p>
          <a:p>
            <a:pPr marL="2724150" lvl="4" indent="-895350">
              <a:spcBef>
                <a:spcPts val="600"/>
              </a:spcBef>
              <a:spcAft>
                <a:spcPts val="600"/>
              </a:spcAft>
              <a:tabLst>
                <a:tab pos="444500" algn="l"/>
              </a:tabLst>
            </a:pPr>
            <a:r>
              <a:rPr lang="de-DE" sz="1800" dirty="0">
                <a:latin typeface="Century Gothic" panose="020B0502020202020204" pitchFamily="34" charset="0"/>
              </a:rPr>
              <a:t>7.2.6	</a:t>
            </a:r>
            <a:r>
              <a:rPr lang="de-DE" sz="1800" b="0" dirty="0">
                <a:latin typeface="Century Gothic" panose="020B0502020202020204" pitchFamily="34" charset="0"/>
              </a:rPr>
              <a:t>Fall 2: Ungeprüfter Vorjahresabschluss</a:t>
            </a:r>
          </a:p>
          <a:p>
            <a:pPr marL="2724150" lvl="4" indent="-895350">
              <a:spcBef>
                <a:spcPts val="600"/>
              </a:spcBef>
              <a:spcAft>
                <a:spcPts val="600"/>
              </a:spcAft>
              <a:tabLst>
                <a:tab pos="444500" algn="l"/>
              </a:tabLst>
            </a:pPr>
            <a:r>
              <a:rPr lang="de-DE" sz="1800" dirty="0">
                <a:latin typeface="Century Gothic" panose="020B0502020202020204" pitchFamily="34" charset="0"/>
              </a:rPr>
              <a:t>7.2.7	</a:t>
            </a:r>
            <a:r>
              <a:rPr lang="de-DE" sz="1800" b="0" dirty="0">
                <a:latin typeface="Century Gothic" panose="020B0502020202020204" pitchFamily="34" charset="0"/>
              </a:rPr>
              <a:t>Fall 3: Erstmalige Aufstellung des Jahres- und Konzernabschlusses</a:t>
            </a:r>
          </a:p>
        </p:txBody>
      </p:sp>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F63C0822-BF5F-4435-A482-940C4BA90F57}"/>
              </a:ext>
            </a:extLst>
          </p:cNvPr>
          <p:cNvSpPr>
            <a:spLocks noGrp="1" noChangeArrowheads="1"/>
          </p:cNvSpPr>
          <p:nvPr>
            <p:ph idx="4294967295"/>
          </p:nvPr>
        </p:nvSpPr>
        <p:spPr>
          <a:xfrm>
            <a:off x="1054800" y="1774478"/>
            <a:ext cx="9073648" cy="3814762"/>
          </a:xfrm>
        </p:spPr>
        <p:txBody>
          <a:bodyPr lIns="0" tIns="0" rIns="0" bIns="0" anchor="t" anchorCtr="0"/>
          <a:lstStyle/>
          <a:p>
            <a:pPr marL="0" lvl="1" indent="0" defTabSz="419100" eaLnBrk="1" hangingPunct="1">
              <a:spcBef>
                <a:spcPts val="600"/>
              </a:spcBef>
              <a:spcAft>
                <a:spcPts val="600"/>
              </a:spcAft>
              <a:buFont typeface="Verdana" panose="020B0604030504040204" pitchFamily="34" charset="0"/>
              <a:buNone/>
              <a:defRPr/>
            </a:pPr>
            <a:r>
              <a:rPr lang="de-DE" altLang="de-DE" sz="1600" dirty="0">
                <a:latin typeface="Century Gothic" panose="020B0502020202020204" pitchFamily="34" charset="0"/>
              </a:rPr>
              <a:t>Der Abschlussprüfer hat ausreichende und angemessene Prüfungsnachweise zu beschaffen. Der </a:t>
            </a:r>
            <a:r>
              <a:rPr lang="de-DE" altLang="de-DE" sz="1600" b="1" dirty="0">
                <a:solidFill>
                  <a:srgbClr val="00B0F0"/>
                </a:solidFill>
                <a:latin typeface="Century Gothic" panose="020B0502020202020204" pitchFamily="34" charset="0"/>
              </a:rPr>
              <a:t>Umfang und die Angemessenheit der Prüfungsnachweise</a:t>
            </a:r>
            <a:r>
              <a:rPr lang="de-DE" altLang="de-DE" sz="1600" b="1" dirty="0">
                <a:latin typeface="Century Gothic" panose="020B0502020202020204" pitchFamily="34" charset="0"/>
              </a:rPr>
              <a:t> </a:t>
            </a:r>
            <a:r>
              <a:rPr lang="de-DE" altLang="de-DE" sz="1600" dirty="0">
                <a:latin typeface="Century Gothic" panose="020B0502020202020204" pitchFamily="34" charset="0"/>
              </a:rPr>
              <a:t>bestimmt sich dabei anhand der nachfolgend genannten Faktoren:</a:t>
            </a:r>
          </a:p>
          <a:p>
            <a:pPr marL="266700" lvl="3" indent="-266700" defTabSz="419100" eaLnBrk="1" hangingPunct="1">
              <a:spcBef>
                <a:spcPts val="600"/>
              </a:spcBef>
              <a:spcAft>
                <a:spcPts val="600"/>
              </a:spcAft>
              <a:buClr>
                <a:schemeClr val="tx1"/>
              </a:buClr>
              <a:buFont typeface="Arial" panose="020B0604020202020204" pitchFamily="34" charset="0"/>
              <a:buChar char="•"/>
              <a:defRPr/>
            </a:pPr>
            <a:r>
              <a:rPr lang="de-DE" altLang="de-DE" sz="1600" dirty="0">
                <a:latin typeface="Century Gothic" panose="020B0502020202020204" pitchFamily="34" charset="0"/>
              </a:rPr>
              <a:t>Vom Unternehmen angewandte Ansatz-, Ausweis-, Bewertungs- und Konsolidierungsmethoden</a:t>
            </a:r>
          </a:p>
          <a:p>
            <a:pPr marL="266700" lvl="3" indent="-266700" defTabSz="419100" eaLnBrk="1" hangingPunct="1">
              <a:spcBef>
                <a:spcPts val="600"/>
              </a:spcBef>
              <a:spcAft>
                <a:spcPts val="600"/>
              </a:spcAft>
              <a:buClr>
                <a:schemeClr val="tx1"/>
              </a:buClr>
              <a:buFont typeface="Arial" panose="020B0604020202020204" pitchFamily="34" charset="0"/>
              <a:buChar char="•"/>
              <a:defRPr/>
            </a:pPr>
            <a:r>
              <a:rPr lang="de-DE" altLang="de-DE" sz="1600" dirty="0">
                <a:latin typeface="Century Gothic" panose="020B0502020202020204" pitchFamily="34" charset="0"/>
              </a:rPr>
              <a:t>Art der Eröffnungsbilanzwerte</a:t>
            </a:r>
          </a:p>
          <a:p>
            <a:pPr marL="266700" lvl="3" indent="-266700" defTabSz="419100" eaLnBrk="1" hangingPunct="1">
              <a:spcBef>
                <a:spcPts val="600"/>
              </a:spcBef>
              <a:spcAft>
                <a:spcPts val="600"/>
              </a:spcAft>
              <a:buClr>
                <a:schemeClr val="tx1"/>
              </a:buClr>
              <a:buFont typeface="Arial" panose="020B0604020202020204" pitchFamily="34" charset="0"/>
              <a:buChar char="•"/>
              <a:defRPr/>
            </a:pPr>
            <a:r>
              <a:rPr lang="de-DE" altLang="de-DE" sz="1600" dirty="0">
                <a:latin typeface="Century Gothic" panose="020B0502020202020204" pitchFamily="34" charset="0"/>
              </a:rPr>
              <a:t>Risiko falscher Angaben im zu prüfenden Abschluss</a:t>
            </a:r>
          </a:p>
          <a:p>
            <a:pPr marL="266700" lvl="3" indent="-266700" defTabSz="419100" eaLnBrk="1" hangingPunct="1">
              <a:spcBef>
                <a:spcPts val="600"/>
              </a:spcBef>
              <a:spcAft>
                <a:spcPts val="600"/>
              </a:spcAft>
              <a:buClr>
                <a:schemeClr val="tx1"/>
              </a:buClr>
              <a:buFont typeface="Arial" panose="020B0604020202020204" pitchFamily="34" charset="0"/>
              <a:buChar char="•"/>
              <a:defRPr/>
            </a:pPr>
            <a:r>
              <a:rPr lang="de-DE" altLang="de-DE" sz="1600" dirty="0">
                <a:latin typeface="Century Gothic" panose="020B0502020202020204" pitchFamily="34" charset="0"/>
              </a:rPr>
              <a:t>Wesentlichkeit der einzelnen Eröffnungsbilanzwerte für den zu prüfenden Abschluss</a:t>
            </a:r>
          </a:p>
        </p:txBody>
      </p:sp>
      <p:sp>
        <p:nvSpPr>
          <p:cNvPr id="527363" name="Rectangle 2">
            <a:extLst>
              <a:ext uri="{FF2B5EF4-FFF2-40B4-BE49-F238E27FC236}">
                <a16:creationId xmlns:a16="http://schemas.microsoft.com/office/drawing/2014/main" id="{2EA78C48-2E54-4A33-901C-5C2836C2C4B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7.2 Besondere Überlegungen des Prüfers</a:t>
            </a:r>
          </a:p>
        </p:txBody>
      </p:sp>
      <p:sp>
        <p:nvSpPr>
          <p:cNvPr id="527366" name="Rechteck 1">
            <a:extLst>
              <a:ext uri="{FF2B5EF4-FFF2-40B4-BE49-F238E27FC236}">
                <a16:creationId xmlns:a16="http://schemas.microsoft.com/office/drawing/2014/main" id="{C3324EA2-6F8D-4B0E-B477-036EE13DCFED}"/>
              </a:ext>
            </a:extLst>
          </p:cNvPr>
          <p:cNvSpPr>
            <a:spLocks noChangeArrowheads="1"/>
          </p:cNvSpPr>
          <p:nvPr/>
        </p:nvSpPr>
        <p:spPr bwMode="auto">
          <a:xfrm>
            <a:off x="1054800" y="1418400"/>
            <a:ext cx="494686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342900" indent="-342900" defTabSz="419100">
              <a:defRPr sz="1600" b="1">
                <a:solidFill>
                  <a:schemeClr val="tx1"/>
                </a:solidFill>
                <a:latin typeface="Verdana" panose="020B0604030504040204" pitchFamily="34" charset="0"/>
                <a:cs typeface="Arial" panose="020B0604020202020204" pitchFamily="34" charset="0"/>
              </a:defRPr>
            </a:lvl1pPr>
            <a:lvl2pPr defTabSz="419100">
              <a:defRPr sz="1600" b="1">
                <a:solidFill>
                  <a:schemeClr val="tx1"/>
                </a:solidFill>
                <a:latin typeface="Verdana" panose="020B0604030504040204" pitchFamily="34" charset="0"/>
                <a:cs typeface="Arial" panose="020B0604020202020204" pitchFamily="34" charset="0"/>
              </a:defRPr>
            </a:lvl2pPr>
            <a:lvl3pPr marL="1143000" indent="-228600" defTabSz="419100">
              <a:defRPr sz="1600" b="1">
                <a:solidFill>
                  <a:schemeClr val="tx1"/>
                </a:solidFill>
                <a:latin typeface="Verdana" panose="020B0604030504040204" pitchFamily="34" charset="0"/>
                <a:cs typeface="Arial" panose="020B0604020202020204" pitchFamily="34" charset="0"/>
              </a:defRPr>
            </a:lvl3pPr>
            <a:lvl4pPr marL="1600200" indent="-228600" defTabSz="419100">
              <a:defRPr sz="1600" b="1">
                <a:solidFill>
                  <a:schemeClr val="tx1"/>
                </a:solidFill>
                <a:latin typeface="Verdana" panose="020B0604030504040204" pitchFamily="34" charset="0"/>
                <a:cs typeface="Arial" panose="020B0604020202020204" pitchFamily="34" charset="0"/>
              </a:defRPr>
            </a:lvl4pPr>
            <a:lvl5pPr marL="2057400" indent="-228600" defTabSz="419100">
              <a:defRPr sz="1600" b="1">
                <a:solidFill>
                  <a:schemeClr val="tx1"/>
                </a:solidFill>
                <a:latin typeface="Verdana" panose="020B0604030504040204" pitchFamily="34" charset="0"/>
                <a:cs typeface="Arial" panose="020B0604020202020204" pitchFamily="34" charset="0"/>
              </a:defRPr>
            </a:lvl5pPr>
            <a:lvl6pPr marL="25146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0" lvl="1" eaLnBrk="1" hangingPunct="1">
              <a:spcBef>
                <a:spcPts val="600"/>
              </a:spcBef>
              <a:spcAft>
                <a:spcPts val="600"/>
              </a:spcAft>
              <a:buFont typeface="Verdana" panose="020B0604030504040204" pitchFamily="34" charset="0"/>
              <a:buNone/>
            </a:pPr>
            <a:r>
              <a:rPr lang="de-DE" altLang="de-DE" dirty="0">
                <a:solidFill>
                  <a:srgbClr val="00B0F0"/>
                </a:solidFill>
                <a:latin typeface="Century Gothic" panose="020B0502020202020204" pitchFamily="34" charset="0"/>
              </a:rPr>
              <a:t>7.2.1 Besondere ergänzende Prüfungshandlungen</a:t>
            </a:r>
          </a:p>
        </p:txBody>
      </p:sp>
      <p:sp>
        <p:nvSpPr>
          <p:cNvPr id="8" name="Rechteck 1">
            <a:extLst>
              <a:ext uri="{FF2B5EF4-FFF2-40B4-BE49-F238E27FC236}">
                <a16:creationId xmlns:a16="http://schemas.microsoft.com/office/drawing/2014/main" id="{FC7830ED-A0FA-43DD-8241-6F8D86E4FD31}"/>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56B28BA3-61F6-44D2-86C4-4A3E96AA819F}"/>
              </a:ext>
            </a:extLst>
          </p:cNvPr>
          <p:cNvSpPr>
            <a:spLocks noGrp="1" noChangeArrowheads="1"/>
          </p:cNvSpPr>
          <p:nvPr>
            <p:ph idx="4294967295"/>
          </p:nvPr>
        </p:nvSpPr>
        <p:spPr bwMode="auto">
          <a:xfrm>
            <a:off x="1065213" y="1341438"/>
            <a:ext cx="10801350" cy="530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defTabSz="419100" eaLnBrk="1" hangingPunct="1">
              <a:spcBef>
                <a:spcPts val="600"/>
              </a:spcBef>
              <a:spcAft>
                <a:spcPts val="600"/>
              </a:spcAft>
              <a:buFont typeface="Wingdings" panose="05000000000000000000" pitchFamily="2" charset="2"/>
              <a:buNone/>
            </a:pPr>
            <a:r>
              <a:rPr lang="de-DE" altLang="de-DE">
                <a:latin typeface="Century Gothic" panose="020B0502020202020204" pitchFamily="34" charset="0"/>
              </a:rPr>
              <a:t>Anhaltspunkte für die Qualität des Vorjahresabschlusses ergeben sich aus folgender Dreiteilung:</a:t>
            </a:r>
          </a:p>
        </p:txBody>
      </p:sp>
      <p:sp>
        <p:nvSpPr>
          <p:cNvPr id="529412" name="Rectangle 2">
            <a:extLst>
              <a:ext uri="{FF2B5EF4-FFF2-40B4-BE49-F238E27FC236}">
                <a16:creationId xmlns:a16="http://schemas.microsoft.com/office/drawing/2014/main" id="{EB4F98F7-6891-4ECE-978C-79BA387540AE}"/>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7.2.2 Prüferische Qualität des Vorjahresabschlusses</a:t>
            </a:r>
          </a:p>
        </p:txBody>
      </p:sp>
      <p:cxnSp>
        <p:nvCxnSpPr>
          <p:cNvPr id="4" name="Gerade Verbindung 3">
            <a:extLst>
              <a:ext uri="{FF2B5EF4-FFF2-40B4-BE49-F238E27FC236}">
                <a16:creationId xmlns:a16="http://schemas.microsoft.com/office/drawing/2014/main" id="{473C02CD-7DB8-4DA5-AC9B-102259C4360D}"/>
              </a:ext>
            </a:extLst>
          </p:cNvPr>
          <p:cNvCxnSpPr/>
          <p:nvPr/>
        </p:nvCxnSpPr>
        <p:spPr>
          <a:xfrm>
            <a:off x="6399213" y="2573338"/>
            <a:ext cx="0" cy="504825"/>
          </a:xfrm>
          <a:prstGeom prst="line">
            <a:avLst/>
          </a:prstGeom>
          <a:ln w="19050">
            <a:solidFill>
              <a:schemeClr val="tx2">
                <a:lumMod val="50000"/>
              </a:schemeClr>
            </a:solidFill>
            <a:tailEnd type="none" w="med" len="lg"/>
          </a:ln>
        </p:spPr>
        <p:style>
          <a:lnRef idx="1">
            <a:schemeClr val="accent1"/>
          </a:lnRef>
          <a:fillRef idx="0">
            <a:schemeClr val="accent1"/>
          </a:fillRef>
          <a:effectRef idx="0">
            <a:schemeClr val="accent1"/>
          </a:effectRef>
          <a:fontRef idx="minor">
            <a:schemeClr val="tx1"/>
          </a:fontRef>
        </p:style>
      </p:cxnSp>
      <p:cxnSp>
        <p:nvCxnSpPr>
          <p:cNvPr id="11" name="Gerade Verbindung 10">
            <a:extLst>
              <a:ext uri="{FF2B5EF4-FFF2-40B4-BE49-F238E27FC236}">
                <a16:creationId xmlns:a16="http://schemas.microsoft.com/office/drawing/2014/main" id="{30B7A997-133D-45A3-AAF5-F30BF70F5095}"/>
              </a:ext>
            </a:extLst>
          </p:cNvPr>
          <p:cNvCxnSpPr/>
          <p:nvPr/>
        </p:nvCxnSpPr>
        <p:spPr>
          <a:xfrm>
            <a:off x="6119813" y="2933700"/>
            <a:ext cx="0" cy="0"/>
          </a:xfrm>
          <a:prstGeom prst="line">
            <a:avLst/>
          </a:prstGeom>
          <a:ln>
            <a:solidFill>
              <a:schemeClr val="tx2">
                <a:lumMod val="50000"/>
              </a:schemeClr>
            </a:solidFill>
            <a:tailEnd type="none" w="med" len="lg"/>
          </a:ln>
        </p:spPr>
        <p:style>
          <a:lnRef idx="1">
            <a:schemeClr val="accent1"/>
          </a:lnRef>
          <a:fillRef idx="0">
            <a:schemeClr val="accent1"/>
          </a:fillRef>
          <a:effectRef idx="0">
            <a:schemeClr val="accent1"/>
          </a:effectRef>
          <a:fontRef idx="minor">
            <a:schemeClr val="tx1"/>
          </a:fontRef>
        </p:style>
      </p:cxnSp>
      <p:cxnSp>
        <p:nvCxnSpPr>
          <p:cNvPr id="16" name="Gerade Verbindung 15">
            <a:extLst>
              <a:ext uri="{FF2B5EF4-FFF2-40B4-BE49-F238E27FC236}">
                <a16:creationId xmlns:a16="http://schemas.microsoft.com/office/drawing/2014/main" id="{C0393109-B9CE-44D2-A77E-E69B6B0C1933}"/>
              </a:ext>
            </a:extLst>
          </p:cNvPr>
          <p:cNvCxnSpPr/>
          <p:nvPr/>
        </p:nvCxnSpPr>
        <p:spPr>
          <a:xfrm>
            <a:off x="2927350" y="3078163"/>
            <a:ext cx="0" cy="287337"/>
          </a:xfrm>
          <a:prstGeom prst="line">
            <a:avLst/>
          </a:prstGeom>
          <a:ln w="19050">
            <a:solidFill>
              <a:schemeClr val="tx2">
                <a:lumMod val="50000"/>
              </a:schemeClr>
            </a:solidFill>
            <a:tailEnd type="none" w="med" len="lg"/>
          </a:ln>
        </p:spPr>
        <p:style>
          <a:lnRef idx="1">
            <a:schemeClr val="accent1"/>
          </a:lnRef>
          <a:fillRef idx="0">
            <a:schemeClr val="accent1"/>
          </a:fillRef>
          <a:effectRef idx="0">
            <a:schemeClr val="accent1"/>
          </a:effectRef>
          <a:fontRef idx="minor">
            <a:schemeClr val="tx1"/>
          </a:fontRef>
        </p:style>
      </p:cxnSp>
      <p:cxnSp>
        <p:nvCxnSpPr>
          <p:cNvPr id="18" name="Gerade Verbindung 17">
            <a:extLst>
              <a:ext uri="{FF2B5EF4-FFF2-40B4-BE49-F238E27FC236}">
                <a16:creationId xmlns:a16="http://schemas.microsoft.com/office/drawing/2014/main" id="{F326FDA1-0DE3-46A0-A57C-6D89938B08C7}"/>
              </a:ext>
            </a:extLst>
          </p:cNvPr>
          <p:cNvCxnSpPr/>
          <p:nvPr/>
        </p:nvCxnSpPr>
        <p:spPr>
          <a:xfrm>
            <a:off x="9872663" y="3082925"/>
            <a:ext cx="0" cy="287338"/>
          </a:xfrm>
          <a:prstGeom prst="line">
            <a:avLst/>
          </a:prstGeom>
          <a:ln w="19050">
            <a:solidFill>
              <a:schemeClr val="tx2">
                <a:lumMod val="50000"/>
              </a:schemeClr>
            </a:solidFill>
            <a:tailEnd type="none" w="med" len="lg"/>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ECB03380-1BF4-4BD3-B66E-799727C141DA}"/>
              </a:ext>
            </a:extLst>
          </p:cNvPr>
          <p:cNvCxnSpPr/>
          <p:nvPr/>
        </p:nvCxnSpPr>
        <p:spPr>
          <a:xfrm>
            <a:off x="6399213" y="3078163"/>
            <a:ext cx="0" cy="287337"/>
          </a:xfrm>
          <a:prstGeom prst="line">
            <a:avLst/>
          </a:prstGeom>
          <a:ln w="19050">
            <a:solidFill>
              <a:schemeClr val="tx2">
                <a:lumMod val="50000"/>
              </a:schemeClr>
            </a:solidFill>
            <a:tailEnd type="none" w="med" len="lg"/>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8BE609A4-12E3-46E1-A6A0-6F9A950B8BDA}"/>
              </a:ext>
            </a:extLst>
          </p:cNvPr>
          <p:cNvCxnSpPr>
            <a:cxnSpLocks/>
          </p:cNvCxnSpPr>
          <p:nvPr/>
        </p:nvCxnSpPr>
        <p:spPr>
          <a:xfrm flipH="1">
            <a:off x="2918899" y="3078163"/>
            <a:ext cx="6966000" cy="0"/>
          </a:xfrm>
          <a:prstGeom prst="line">
            <a:avLst/>
          </a:prstGeom>
          <a:ln w="19050">
            <a:solidFill>
              <a:schemeClr val="tx2">
                <a:lumMod val="50000"/>
              </a:schemeClr>
            </a:solidFill>
            <a:tailEnd type="none" w="med" len="lg"/>
          </a:ln>
        </p:spPr>
        <p:style>
          <a:lnRef idx="1">
            <a:schemeClr val="accent1"/>
          </a:lnRef>
          <a:fillRef idx="0">
            <a:schemeClr val="accent1"/>
          </a:fillRef>
          <a:effectRef idx="0">
            <a:schemeClr val="accent1"/>
          </a:effectRef>
          <a:fontRef idx="minor">
            <a:schemeClr val="tx1"/>
          </a:fontRef>
        </p:style>
      </p:cxnSp>
      <p:sp>
        <p:nvSpPr>
          <p:cNvPr id="2" name="Abgerundetes Rechteck 1">
            <a:extLst>
              <a:ext uri="{FF2B5EF4-FFF2-40B4-BE49-F238E27FC236}">
                <a16:creationId xmlns:a16="http://schemas.microsoft.com/office/drawing/2014/main" id="{5E8AD638-4340-4AB7-8BBC-83513C52A796}"/>
              </a:ext>
            </a:extLst>
          </p:cNvPr>
          <p:cNvSpPr/>
          <p:nvPr/>
        </p:nvSpPr>
        <p:spPr>
          <a:xfrm>
            <a:off x="2927351" y="2068512"/>
            <a:ext cx="6945310" cy="504825"/>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latin typeface="Century Gothic" panose="020B0502020202020204" pitchFamily="34" charset="0"/>
              </a:rPr>
              <a:t>Erstprüfungsfall</a:t>
            </a:r>
          </a:p>
        </p:txBody>
      </p:sp>
      <p:sp>
        <p:nvSpPr>
          <p:cNvPr id="13" name="Abgerundetes Rechteck 12">
            <a:extLst>
              <a:ext uri="{FF2B5EF4-FFF2-40B4-BE49-F238E27FC236}">
                <a16:creationId xmlns:a16="http://schemas.microsoft.com/office/drawing/2014/main" id="{3D7FAD5F-AB59-4563-8C5A-262965989A0D}"/>
              </a:ext>
            </a:extLst>
          </p:cNvPr>
          <p:cNvSpPr/>
          <p:nvPr/>
        </p:nvSpPr>
        <p:spPr>
          <a:xfrm>
            <a:off x="1774825" y="3365500"/>
            <a:ext cx="2527300" cy="230505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tx1"/>
                </a:solidFill>
                <a:latin typeface="Century Gothic" panose="020B0502020202020204" pitchFamily="34" charset="0"/>
              </a:rPr>
              <a:t>Fall 1:</a:t>
            </a:r>
          </a:p>
          <a:p>
            <a:pPr algn="ctr" eaLnBrk="1" hangingPunct="1">
              <a:spcBef>
                <a:spcPct val="50000"/>
              </a:spcBef>
              <a:defRPr/>
            </a:pPr>
            <a:endParaRPr lang="de-DE" sz="1400" dirty="0">
              <a:solidFill>
                <a:schemeClr val="tx1"/>
              </a:solidFill>
              <a:latin typeface="Century Gothic" panose="020B0502020202020204" pitchFamily="34" charset="0"/>
            </a:endParaRPr>
          </a:p>
          <a:p>
            <a:pPr algn="ctr" eaLnBrk="1" hangingPunct="1">
              <a:spcBef>
                <a:spcPct val="50000"/>
              </a:spcBef>
              <a:defRPr/>
            </a:pPr>
            <a:r>
              <a:rPr lang="de-DE" sz="1400" dirty="0">
                <a:solidFill>
                  <a:schemeClr val="tx1"/>
                </a:solidFill>
                <a:latin typeface="Century Gothic" panose="020B0502020202020204" pitchFamily="34" charset="0"/>
              </a:rPr>
              <a:t>Vorjahresabschluss geprüft</a:t>
            </a:r>
          </a:p>
        </p:txBody>
      </p:sp>
      <p:sp>
        <p:nvSpPr>
          <p:cNvPr id="14" name="Abgerundetes Rechteck 13">
            <a:extLst>
              <a:ext uri="{FF2B5EF4-FFF2-40B4-BE49-F238E27FC236}">
                <a16:creationId xmlns:a16="http://schemas.microsoft.com/office/drawing/2014/main" id="{189CA6ED-D2D5-4EEF-82E2-E0761EB6F274}"/>
              </a:ext>
            </a:extLst>
          </p:cNvPr>
          <p:cNvSpPr/>
          <p:nvPr/>
        </p:nvSpPr>
        <p:spPr>
          <a:xfrm>
            <a:off x="5135563" y="3365500"/>
            <a:ext cx="2527300" cy="2303463"/>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tx1"/>
                </a:solidFill>
                <a:latin typeface="Century Gothic" panose="020B0502020202020204" pitchFamily="34" charset="0"/>
              </a:rPr>
              <a:t>Fall 2:</a:t>
            </a:r>
          </a:p>
          <a:p>
            <a:pPr algn="ctr" eaLnBrk="1" hangingPunct="1">
              <a:spcBef>
                <a:spcPct val="50000"/>
              </a:spcBef>
              <a:defRPr/>
            </a:pPr>
            <a:endParaRPr lang="de-DE" sz="1400" dirty="0">
              <a:solidFill>
                <a:schemeClr val="tx1"/>
              </a:solidFill>
              <a:latin typeface="Century Gothic" panose="020B0502020202020204" pitchFamily="34" charset="0"/>
            </a:endParaRPr>
          </a:p>
          <a:p>
            <a:pPr algn="ctr" eaLnBrk="1" hangingPunct="1">
              <a:spcBef>
                <a:spcPct val="50000"/>
              </a:spcBef>
              <a:defRPr/>
            </a:pPr>
            <a:r>
              <a:rPr lang="de-DE" sz="1400" dirty="0">
                <a:solidFill>
                  <a:schemeClr val="tx1"/>
                </a:solidFill>
                <a:latin typeface="Century Gothic" panose="020B0502020202020204" pitchFamily="34" charset="0"/>
              </a:rPr>
              <a:t>Vorjahresabschluss ungeprüft</a:t>
            </a:r>
          </a:p>
        </p:txBody>
      </p:sp>
      <p:sp>
        <p:nvSpPr>
          <p:cNvPr id="15" name="Abgerundetes Rechteck 14">
            <a:extLst>
              <a:ext uri="{FF2B5EF4-FFF2-40B4-BE49-F238E27FC236}">
                <a16:creationId xmlns:a16="http://schemas.microsoft.com/office/drawing/2014/main" id="{511B527F-87F4-4278-AED0-38C5B4B51951}"/>
              </a:ext>
            </a:extLst>
          </p:cNvPr>
          <p:cNvSpPr/>
          <p:nvPr/>
        </p:nvSpPr>
        <p:spPr>
          <a:xfrm>
            <a:off x="8609013" y="3365500"/>
            <a:ext cx="2527300" cy="230505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tx1"/>
                </a:solidFill>
                <a:latin typeface="Century Gothic" panose="020B0502020202020204" pitchFamily="34" charset="0"/>
              </a:rPr>
              <a:t>Fall 3:</a:t>
            </a:r>
          </a:p>
          <a:p>
            <a:pPr algn="ctr" eaLnBrk="1" hangingPunct="1">
              <a:spcBef>
                <a:spcPct val="50000"/>
              </a:spcBef>
              <a:defRPr/>
            </a:pPr>
            <a:endParaRPr lang="de-DE" sz="1400" dirty="0">
              <a:solidFill>
                <a:schemeClr val="tx1"/>
              </a:solidFill>
              <a:latin typeface="Century Gothic" panose="020B0502020202020204" pitchFamily="34" charset="0"/>
            </a:endParaRPr>
          </a:p>
          <a:p>
            <a:pPr algn="ctr" eaLnBrk="1" hangingPunct="1">
              <a:spcBef>
                <a:spcPct val="50000"/>
              </a:spcBef>
              <a:defRPr/>
            </a:pPr>
            <a:r>
              <a:rPr lang="de-DE" sz="1400" dirty="0">
                <a:solidFill>
                  <a:schemeClr val="tx1"/>
                </a:solidFill>
                <a:latin typeface="Century Gothic" panose="020B0502020202020204" pitchFamily="34" charset="0"/>
              </a:rPr>
              <a:t>Erstmalige Aufstellung des Jahres- oder Konzernabschlusses, </a:t>
            </a:r>
            <a:r>
              <a:rPr lang="de-DE" sz="900" dirty="0">
                <a:solidFill>
                  <a:schemeClr val="tx1"/>
                </a:solidFill>
                <a:latin typeface="Century Gothic" panose="020B0502020202020204" pitchFamily="34" charset="0"/>
              </a:rPr>
              <a:t>bspw. bei Unternehmensgründungen oder beim Wechsel von der EÜR zur Bilanzierung oder bei der Begründung von Konzernverhältnissen</a:t>
            </a:r>
          </a:p>
        </p:txBody>
      </p:sp>
      <p:sp>
        <p:nvSpPr>
          <p:cNvPr id="22" name="Rechteck 1">
            <a:extLst>
              <a:ext uri="{FF2B5EF4-FFF2-40B4-BE49-F238E27FC236}">
                <a16:creationId xmlns:a16="http://schemas.microsoft.com/office/drawing/2014/main" id="{3F7B99F4-E82E-4CF8-96E5-19CA3ECA7595}"/>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6A59DB66-B0A3-41D1-8071-E5298E4B760A}"/>
              </a:ext>
            </a:extLst>
          </p:cNvPr>
          <p:cNvSpPr>
            <a:spLocks noGrp="1" noChangeArrowheads="1"/>
          </p:cNvSpPr>
          <p:nvPr>
            <p:ph idx="4294967295"/>
          </p:nvPr>
        </p:nvSpPr>
        <p:spPr>
          <a:xfrm>
            <a:off x="1054800" y="1418400"/>
            <a:ext cx="9145656" cy="4966295"/>
          </a:xfrm>
        </p:spPr>
        <p:txBody>
          <a:bodyPr lIns="0" tIns="0" rIns="0" bIns="0" anchor="t" anchorCtr="0"/>
          <a:lstStyle/>
          <a:p>
            <a:pPr marL="0" indent="0" defTabSz="419100" eaLnBrk="1" hangingPunct="1">
              <a:spcBef>
                <a:spcPts val="300"/>
              </a:spcBef>
              <a:spcAft>
                <a:spcPts val="300"/>
              </a:spcAft>
              <a:buFont typeface="Wingdings" panose="05000000000000000000" pitchFamily="2" charset="2"/>
              <a:buNone/>
              <a:defRPr/>
            </a:pPr>
            <a:r>
              <a:rPr lang="de-DE" altLang="de-DE" sz="1600" dirty="0">
                <a:latin typeface="Century Gothic" panose="020B0502020202020204" pitchFamily="34" charset="0"/>
              </a:rPr>
              <a:t>Wurde der </a:t>
            </a:r>
            <a:r>
              <a:rPr lang="de-DE" altLang="de-DE" sz="1600" dirty="0">
                <a:solidFill>
                  <a:srgbClr val="00B0F0"/>
                </a:solidFill>
                <a:latin typeface="Century Gothic" panose="020B0502020202020204" pitchFamily="34" charset="0"/>
              </a:rPr>
              <a:t>Vorjahresabschluss von einem anderen Abschlussprüfer geprüft,</a:t>
            </a:r>
            <a:r>
              <a:rPr lang="de-DE" altLang="de-DE" sz="1600" dirty="0">
                <a:latin typeface="Century Gothic" panose="020B0502020202020204" pitchFamily="34" charset="0"/>
              </a:rPr>
              <a:t> können die </a:t>
            </a:r>
            <a:r>
              <a:rPr lang="de-DE" altLang="de-DE" sz="1600" dirty="0" err="1">
                <a:latin typeface="Century Gothic" panose="020B0502020202020204" pitchFamily="34" charset="0"/>
              </a:rPr>
              <a:t>prüferische</a:t>
            </a:r>
            <a:r>
              <a:rPr lang="de-DE" altLang="de-DE" sz="1600" dirty="0">
                <a:latin typeface="Century Gothic" panose="020B0502020202020204" pitchFamily="34" charset="0"/>
              </a:rPr>
              <a:t> Sicherheit und die Prüfungsnachweise zur Beurteilung der Eröffnungsbilanzwerte grundsätzlich wie folgt erlangt werden:</a:t>
            </a:r>
          </a:p>
          <a:p>
            <a:pPr marL="266700" lvl="3" indent="-266700" defTabSz="419100" eaLnBrk="1" hangingPunct="1">
              <a:spcBef>
                <a:spcPts val="300"/>
              </a:spcBef>
              <a:spcAft>
                <a:spcPts val="300"/>
              </a:spcAft>
              <a:buClr>
                <a:schemeClr val="tx1"/>
              </a:buClr>
              <a:buFont typeface="Arial" panose="020B0604020202020204" pitchFamily="34" charset="0"/>
              <a:buChar char="•"/>
              <a:defRPr/>
            </a:pPr>
            <a:r>
              <a:rPr lang="de-DE" altLang="de-DE" sz="1600" b="1" dirty="0">
                <a:solidFill>
                  <a:srgbClr val="FF0000"/>
                </a:solidFill>
                <a:latin typeface="Century Gothic" panose="020B0502020202020204" pitchFamily="34" charset="0"/>
              </a:rPr>
              <a:t>Durchsicht des Prüfungsberichts </a:t>
            </a:r>
            <a:r>
              <a:rPr lang="de-DE" altLang="de-DE" sz="1600" dirty="0">
                <a:latin typeface="Century Gothic" panose="020B0502020202020204" pitchFamily="34" charset="0"/>
              </a:rPr>
              <a:t>des Vorjahresprüfers</a:t>
            </a:r>
          </a:p>
          <a:p>
            <a:pPr marL="266700" lvl="3" indent="-266700" defTabSz="419100" eaLnBrk="1" hangingPunct="1">
              <a:spcBef>
                <a:spcPts val="300"/>
              </a:spcBef>
              <a:spcAft>
                <a:spcPts val="300"/>
              </a:spcAft>
              <a:buClr>
                <a:schemeClr val="tx1"/>
              </a:buClr>
              <a:buFont typeface="Arial" panose="020B0604020202020204" pitchFamily="34" charset="0"/>
              <a:buChar char="•"/>
              <a:defRPr/>
            </a:pPr>
            <a:r>
              <a:rPr lang="de-DE" altLang="de-DE" sz="1600" b="1" dirty="0">
                <a:solidFill>
                  <a:srgbClr val="FF0000"/>
                </a:solidFill>
                <a:latin typeface="Century Gothic" panose="020B0502020202020204" pitchFamily="34" charset="0"/>
              </a:rPr>
              <a:t>Erörterung bedeutsamer Sachverhalte </a:t>
            </a:r>
            <a:r>
              <a:rPr lang="de-DE" altLang="de-DE" sz="1600" dirty="0">
                <a:latin typeface="Century Gothic" panose="020B0502020202020204" pitchFamily="34" charset="0"/>
              </a:rPr>
              <a:t>mit dem </a:t>
            </a:r>
            <a:r>
              <a:rPr lang="de-DE" altLang="de-DE" sz="1600" b="1" dirty="0">
                <a:solidFill>
                  <a:srgbClr val="FF0000"/>
                </a:solidFill>
                <a:latin typeface="Century Gothic" panose="020B0502020202020204" pitchFamily="34" charset="0"/>
              </a:rPr>
              <a:t>Vorjahresprüfer</a:t>
            </a:r>
          </a:p>
          <a:p>
            <a:pPr marL="266700" lvl="3" indent="-266700" defTabSz="419100" eaLnBrk="1" hangingPunct="1">
              <a:spcBef>
                <a:spcPts val="300"/>
              </a:spcBef>
              <a:spcAft>
                <a:spcPts val="300"/>
              </a:spcAft>
              <a:buClr>
                <a:schemeClr val="tx1"/>
              </a:buClr>
              <a:buFont typeface="Arial" panose="020B0604020202020204" pitchFamily="34" charset="0"/>
              <a:buChar char="•"/>
              <a:tabLst>
                <a:tab pos="2000250" algn="l"/>
                <a:tab pos="2217738" algn="l"/>
              </a:tabLst>
              <a:defRPr/>
            </a:pPr>
            <a:r>
              <a:rPr lang="de-DE" altLang="de-DE" sz="1600" b="1" dirty="0">
                <a:solidFill>
                  <a:srgbClr val="FF0000"/>
                </a:solidFill>
                <a:latin typeface="Century Gothic" panose="020B0502020202020204" pitchFamily="34" charset="0"/>
              </a:rPr>
              <a:t>Neu ISA [DE] 510:	-	Durchsicht der Arbeitspapiere des Vorjahresprüfers</a:t>
            </a:r>
          </a:p>
          <a:p>
            <a:pPr marL="1770063" lvl="3" indent="0" defTabSz="419100" eaLnBrk="1" hangingPunct="1">
              <a:spcBef>
                <a:spcPts val="300"/>
              </a:spcBef>
              <a:spcAft>
                <a:spcPts val="1200"/>
              </a:spcAft>
              <a:buClr>
                <a:schemeClr val="tx1"/>
              </a:buClr>
              <a:buFont typeface="Verdana" panose="020B0604030504040204" pitchFamily="34" charset="0"/>
              <a:buNone/>
              <a:tabLst>
                <a:tab pos="2000250" algn="l"/>
                <a:tab pos="2217738" algn="l"/>
              </a:tabLst>
              <a:defRPr/>
            </a:pPr>
            <a:r>
              <a:rPr lang="de-DE" altLang="de-DE" sz="1600" b="1" dirty="0">
                <a:solidFill>
                  <a:srgbClr val="FF0000"/>
                </a:solidFill>
                <a:latin typeface="Century Gothic" panose="020B0502020202020204" pitchFamily="34" charset="0"/>
              </a:rPr>
              <a:t>	-	PH speziell für EB-Werte</a:t>
            </a:r>
            <a:endParaRPr lang="de-DE" altLang="de-DE" sz="1600" dirty="0">
              <a:latin typeface="Century Gothic" panose="020B0502020202020204" pitchFamily="34" charset="0"/>
            </a:endParaRPr>
          </a:p>
          <a:p>
            <a:pPr marL="0" lvl="1" indent="0" defTabSz="419100" eaLnBrk="1" hangingPunct="1">
              <a:spcBef>
                <a:spcPts val="300"/>
              </a:spcBef>
              <a:spcAft>
                <a:spcPts val="300"/>
              </a:spcAft>
              <a:buNone/>
              <a:defRPr/>
            </a:pPr>
            <a:r>
              <a:rPr lang="de-DE" altLang="de-DE" sz="1600" b="1" dirty="0">
                <a:solidFill>
                  <a:srgbClr val="00B0F0"/>
                </a:solidFill>
                <a:latin typeface="Century Gothic" panose="020B0502020202020204" pitchFamily="34" charset="0"/>
              </a:rPr>
              <a:t>7.2.4 Sondersituation zu Fall 1: Keine ausreichende </a:t>
            </a:r>
            <a:r>
              <a:rPr lang="de-DE" altLang="de-DE" sz="1600" b="1" dirty="0" err="1">
                <a:solidFill>
                  <a:srgbClr val="00B0F0"/>
                </a:solidFill>
                <a:latin typeface="Century Gothic" panose="020B0502020202020204" pitchFamily="34" charset="0"/>
              </a:rPr>
              <a:t>prüferische</a:t>
            </a:r>
            <a:r>
              <a:rPr lang="de-DE" altLang="de-DE" sz="1600" b="1" dirty="0">
                <a:solidFill>
                  <a:srgbClr val="00B0F0"/>
                </a:solidFill>
                <a:latin typeface="Century Gothic" panose="020B0502020202020204" pitchFamily="34" charset="0"/>
              </a:rPr>
              <a:t> Sicherheit, obwohl Vorjahresabschluss geprüft</a:t>
            </a:r>
            <a:endParaRPr lang="de-DE" altLang="de-DE" sz="1600" dirty="0">
              <a:latin typeface="Century Gothic" panose="020B0502020202020204" pitchFamily="34" charset="0"/>
            </a:endParaRPr>
          </a:p>
          <a:p>
            <a:pPr marL="0" lvl="1" indent="0" defTabSz="419100" eaLnBrk="1" hangingPunct="1">
              <a:spcBef>
                <a:spcPts val="300"/>
              </a:spcBef>
              <a:spcAft>
                <a:spcPts val="300"/>
              </a:spcAft>
              <a:buFont typeface="Verdana" panose="020B0604030504040204" pitchFamily="34" charset="0"/>
              <a:buNone/>
              <a:defRPr/>
            </a:pPr>
            <a:r>
              <a:rPr lang="de-DE" altLang="de-DE" sz="1600" dirty="0">
                <a:latin typeface="Century Gothic" panose="020B0502020202020204" pitchFamily="34" charset="0"/>
              </a:rPr>
              <a:t>Können auf diesem Wege </a:t>
            </a:r>
            <a:r>
              <a:rPr lang="de-DE" altLang="de-DE" sz="1600" b="1" dirty="0">
                <a:solidFill>
                  <a:srgbClr val="00B0F0"/>
                </a:solidFill>
                <a:latin typeface="Century Gothic" panose="020B0502020202020204" pitchFamily="34" charset="0"/>
              </a:rPr>
              <a:t>keine</a:t>
            </a:r>
            <a:r>
              <a:rPr lang="de-DE" altLang="de-DE" sz="1600" dirty="0">
                <a:solidFill>
                  <a:srgbClr val="00B0F0"/>
                </a:solidFill>
                <a:latin typeface="Century Gothic" panose="020B0502020202020204" pitchFamily="34" charset="0"/>
              </a:rPr>
              <a:t> </a:t>
            </a:r>
            <a:r>
              <a:rPr lang="de-DE" altLang="de-DE" sz="1600" b="1" dirty="0">
                <a:solidFill>
                  <a:srgbClr val="00B0F0"/>
                </a:solidFill>
                <a:latin typeface="Century Gothic" panose="020B0502020202020204" pitchFamily="34" charset="0"/>
              </a:rPr>
              <a:t>ausreichenden</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und angemessenen Prüfungsnachweise erlangt werden, sind weitere </a:t>
            </a:r>
            <a:r>
              <a:rPr lang="de-DE" altLang="de-DE" sz="1600" b="1" dirty="0">
                <a:solidFill>
                  <a:srgbClr val="00B0F0"/>
                </a:solidFill>
                <a:latin typeface="Century Gothic" panose="020B0502020202020204" pitchFamily="34" charset="0"/>
              </a:rPr>
              <a:t>Prüfungshandlungen</a:t>
            </a:r>
            <a:r>
              <a:rPr lang="de-DE" altLang="de-DE" sz="1600" dirty="0">
                <a:latin typeface="Century Gothic" panose="020B0502020202020204" pitchFamily="34" charset="0"/>
              </a:rPr>
              <a:t> vorzunehmen bzw. heranzuziehen, bspw.</a:t>
            </a:r>
          </a:p>
          <a:p>
            <a:pPr marL="266700" lvl="3" indent="-266700" defTabSz="419100" eaLnBrk="1" hangingPunct="1">
              <a:spcBef>
                <a:spcPts val="300"/>
              </a:spcBef>
              <a:spcAft>
                <a:spcPts val="300"/>
              </a:spcAft>
              <a:buClr>
                <a:schemeClr val="tx1"/>
              </a:buClr>
              <a:buFont typeface="Arial" panose="020B0604020202020204" pitchFamily="34" charset="0"/>
              <a:buChar char="•"/>
              <a:defRPr/>
            </a:pPr>
            <a:r>
              <a:rPr lang="de-DE" altLang="de-DE" sz="1600" b="1" dirty="0">
                <a:solidFill>
                  <a:srgbClr val="FF0000"/>
                </a:solidFill>
                <a:latin typeface="Century Gothic" panose="020B0502020202020204" pitchFamily="34" charset="0"/>
              </a:rPr>
              <a:t>Prüfungshandlungen</a:t>
            </a:r>
            <a:r>
              <a:rPr lang="de-DE" altLang="de-DE" sz="1600" dirty="0">
                <a:solidFill>
                  <a:srgbClr val="FF0000"/>
                </a:solidFill>
                <a:latin typeface="Century Gothic" panose="020B0502020202020204" pitchFamily="34" charset="0"/>
              </a:rPr>
              <a:t> </a:t>
            </a:r>
            <a:r>
              <a:rPr lang="de-DE" altLang="de-DE" sz="1600" dirty="0">
                <a:latin typeface="Century Gothic" panose="020B0502020202020204" pitchFamily="34" charset="0"/>
              </a:rPr>
              <a:t>der laufenden Prüfung, sofern hierdurch Nachweise für die </a:t>
            </a:r>
            <a:r>
              <a:rPr lang="de-DE" altLang="de-DE" sz="1600" b="1" dirty="0">
                <a:solidFill>
                  <a:srgbClr val="FF0000"/>
                </a:solidFill>
                <a:latin typeface="Century Gothic" panose="020B0502020202020204" pitchFamily="34" charset="0"/>
              </a:rPr>
              <a:t>Eröffnungsbilanzwerte</a:t>
            </a:r>
            <a:r>
              <a:rPr lang="de-DE" altLang="de-DE" sz="1600" dirty="0">
                <a:solidFill>
                  <a:srgbClr val="FF0000"/>
                </a:solidFill>
                <a:latin typeface="Century Gothic" panose="020B0502020202020204" pitchFamily="34" charset="0"/>
              </a:rPr>
              <a:t> </a:t>
            </a:r>
            <a:r>
              <a:rPr lang="de-DE" altLang="de-DE" sz="1600" dirty="0">
                <a:latin typeface="Century Gothic" panose="020B0502020202020204" pitchFamily="34" charset="0"/>
              </a:rPr>
              <a:t>erlangt werden können</a:t>
            </a:r>
          </a:p>
          <a:p>
            <a:pPr marL="266700" lvl="3" indent="-266700" defTabSz="4191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Prüfungshandlungen speziell für </a:t>
            </a:r>
            <a:r>
              <a:rPr lang="de-DE" altLang="de-DE" sz="1600" b="1" dirty="0">
                <a:solidFill>
                  <a:srgbClr val="FF0000"/>
                </a:solidFill>
                <a:latin typeface="Century Gothic" panose="020B0502020202020204" pitchFamily="34" charset="0"/>
              </a:rPr>
              <a:t>Eröffnungsbilanzwerte</a:t>
            </a:r>
          </a:p>
          <a:p>
            <a:pPr marL="266700" lvl="3" indent="-266700" defTabSz="419100" eaLnBrk="1" hangingPunct="1">
              <a:spcBef>
                <a:spcPts val="300"/>
              </a:spcBef>
              <a:spcAft>
                <a:spcPts val="300"/>
              </a:spcAft>
              <a:buClr>
                <a:schemeClr val="tx1"/>
              </a:buClr>
              <a:buFont typeface="Arial" panose="020B0604020202020204" pitchFamily="34" charset="0"/>
              <a:buChar char="•"/>
              <a:defRPr/>
            </a:pPr>
            <a:r>
              <a:rPr lang="de-DE" altLang="de-DE" sz="1600" b="1" dirty="0">
                <a:solidFill>
                  <a:srgbClr val="FF0000"/>
                </a:solidFill>
                <a:latin typeface="Century Gothic" panose="020B0502020202020204" pitchFamily="34" charset="0"/>
              </a:rPr>
              <a:t>Durchsicht der Arbeitspapiere </a:t>
            </a:r>
            <a:r>
              <a:rPr lang="de-DE" altLang="de-DE" sz="1600" dirty="0">
                <a:latin typeface="Century Gothic" panose="020B0502020202020204" pitchFamily="34" charset="0"/>
              </a:rPr>
              <a:t>des Vorprüfers</a:t>
            </a:r>
          </a:p>
        </p:txBody>
      </p:sp>
      <p:sp>
        <p:nvSpPr>
          <p:cNvPr id="531459" name="Rectangle 2">
            <a:extLst>
              <a:ext uri="{FF2B5EF4-FFF2-40B4-BE49-F238E27FC236}">
                <a16:creationId xmlns:a16="http://schemas.microsoft.com/office/drawing/2014/main" id="{571A5400-BF02-4C5B-B176-96D24F43A0F5}"/>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7.2.3 Fall 1: Geprüfter Vorjahresabschluss</a:t>
            </a:r>
          </a:p>
        </p:txBody>
      </p:sp>
      <p:sp>
        <p:nvSpPr>
          <p:cNvPr id="8" name="Rechteck 1">
            <a:extLst>
              <a:ext uri="{FF2B5EF4-FFF2-40B4-BE49-F238E27FC236}">
                <a16:creationId xmlns:a16="http://schemas.microsoft.com/office/drawing/2014/main" id="{65D39FDB-B8F9-4334-8AC9-FC423E762571}"/>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D50AC572-F7E5-4BB4-8FC8-472C29D89DB5}"/>
              </a:ext>
            </a:extLst>
          </p:cNvPr>
          <p:cNvSpPr txBox="1">
            <a:spLocks/>
          </p:cNvSpPr>
          <p:nvPr/>
        </p:nvSpPr>
        <p:spPr bwMode="auto">
          <a:xfrm>
            <a:off x="1065213" y="1038727"/>
            <a:ext cx="1080135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1.2.5 Auftragsbegleitender Qualitätssicherer i.S. von IDW QMS 2 (ab 15.12.2023)</a:t>
            </a:r>
          </a:p>
        </p:txBody>
      </p:sp>
      <p:sp>
        <p:nvSpPr>
          <p:cNvPr id="86020" name="Textfeld 9">
            <a:extLst>
              <a:ext uri="{FF2B5EF4-FFF2-40B4-BE49-F238E27FC236}">
                <a16:creationId xmlns:a16="http://schemas.microsoft.com/office/drawing/2014/main" id="{6B8FCFBD-D416-48B3-801E-82553229985B}"/>
              </a:ext>
            </a:extLst>
          </p:cNvPr>
          <p:cNvSpPr txBox="1">
            <a:spLocks noChangeArrowheads="1"/>
          </p:cNvSpPr>
          <p:nvPr/>
        </p:nvSpPr>
        <p:spPr bwMode="auto">
          <a:xfrm>
            <a:off x="1065213" y="1457920"/>
            <a:ext cx="10287371"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66700" indent="-2667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542925" indent="-2762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300"/>
              </a:spcBef>
              <a:spcAft>
                <a:spcPts val="300"/>
              </a:spcAft>
              <a:buFont typeface="Arial Narrow" panose="020B0606020202030204" pitchFamily="34" charset="0"/>
              <a:buAutoNum type="alphaLcPeriod"/>
              <a:defRPr/>
            </a:pPr>
            <a:r>
              <a:rPr lang="de-DE" altLang="de-DE" sz="1500" dirty="0">
                <a:solidFill>
                  <a:srgbClr val="00B0F0"/>
                </a:solidFill>
                <a:latin typeface="Century Gothic" panose="020B0502020202020204" pitchFamily="34" charset="0"/>
              </a:rPr>
              <a:t>Qualifikation</a:t>
            </a:r>
            <a:endParaRPr lang="de-DE" altLang="de-DE" sz="1500" dirty="0">
              <a:latin typeface="Century Gothic" panose="020B0502020202020204" pitchFamily="34" charset="0"/>
            </a:endParaRPr>
          </a:p>
          <a:p>
            <a:pPr marL="266700" lvl="1" indent="0" eaLnBrk="1" hangingPunct="1">
              <a:lnSpc>
                <a:spcPct val="100000"/>
              </a:lnSpc>
              <a:spcBef>
                <a:spcPts val="300"/>
              </a:spcBef>
              <a:spcAft>
                <a:spcPts val="300"/>
              </a:spcAft>
              <a:buFont typeface="Arial" panose="020B0604020202020204" pitchFamily="34" charset="0"/>
              <a:buNone/>
              <a:defRPr/>
            </a:pPr>
            <a:r>
              <a:rPr lang="de-DE" altLang="de-DE" sz="1500" b="0" dirty="0">
                <a:latin typeface="Century Gothic" panose="020B0502020202020204" pitchFamily="34" charset="0"/>
              </a:rPr>
              <a:t>Bei Prüfung von</a:t>
            </a:r>
          </a:p>
          <a:p>
            <a:pPr lvl="1" eaLnBrk="1" hangingPunct="1">
              <a:lnSpc>
                <a:spcPct val="100000"/>
              </a:lnSpc>
              <a:spcBef>
                <a:spcPts val="300"/>
              </a:spcBef>
              <a:spcAft>
                <a:spcPts val="300"/>
              </a:spcAft>
              <a:buFont typeface="Arial" panose="020B0604020202020204" pitchFamily="34" charset="0"/>
              <a:buChar char="•"/>
              <a:defRPr/>
            </a:pPr>
            <a:r>
              <a:rPr lang="de-DE" altLang="de-DE" sz="1500" b="0" dirty="0">
                <a:latin typeface="Century Gothic" panose="020B0502020202020204" pitchFamily="34" charset="0"/>
              </a:rPr>
              <a:t> PIE: als gesetzlicher Abschlussprüfer (= QK durchlaufen) registrierter Berufsangehöriger</a:t>
            </a:r>
            <a:br>
              <a:rPr lang="de-DE" altLang="de-DE" sz="1500" b="0" dirty="0">
                <a:latin typeface="Century Gothic" panose="020B0502020202020204" pitchFamily="34" charset="0"/>
              </a:rPr>
            </a:br>
            <a:r>
              <a:rPr lang="de-DE" altLang="de-DE" sz="1500" b="0" dirty="0">
                <a:latin typeface="Century Gothic" panose="020B0502020202020204" pitchFamily="34" charset="0"/>
              </a:rPr>
              <a:t> (Art. 8 Abs. 2 S. 2 </a:t>
            </a:r>
            <a:r>
              <a:rPr lang="de-DE" altLang="de-DE" sz="1500" b="0" dirty="0" err="1">
                <a:latin typeface="Century Gothic" panose="020B0502020202020204" pitchFamily="34" charset="0"/>
              </a:rPr>
              <a:t>EUAPvVO</a:t>
            </a:r>
            <a:r>
              <a:rPr lang="de-DE" altLang="de-DE" sz="1500" b="0" dirty="0">
                <a:latin typeface="Century Gothic" panose="020B0502020202020204" pitchFamily="34" charset="0"/>
              </a:rPr>
              <a:t>, § 38 Nr. 1 Buchst. h WPO)</a:t>
            </a:r>
          </a:p>
          <a:p>
            <a:pPr lvl="1" eaLnBrk="1" hangingPunct="1">
              <a:lnSpc>
                <a:spcPct val="100000"/>
              </a:lnSpc>
              <a:spcBef>
                <a:spcPts val="300"/>
              </a:spcBef>
              <a:spcAft>
                <a:spcPts val="1200"/>
              </a:spcAft>
              <a:buFont typeface="Arial" panose="020B0604020202020204" pitchFamily="34" charset="0"/>
              <a:buChar char="•"/>
              <a:defRPr/>
            </a:pPr>
            <a:r>
              <a:rPr lang="de-DE" altLang="de-DE" sz="1500" dirty="0">
                <a:latin typeface="Century Gothic" panose="020B0502020202020204" pitchFamily="34" charset="0"/>
              </a:rPr>
              <a:t> </a:t>
            </a:r>
            <a:r>
              <a:rPr lang="de-DE" altLang="de-DE" sz="1500" dirty="0">
                <a:solidFill>
                  <a:srgbClr val="FF0000"/>
                </a:solidFill>
                <a:latin typeface="Century Gothic" panose="020B0502020202020204" pitchFamily="34" charset="0"/>
              </a:rPr>
              <a:t>NON-PIE</a:t>
            </a:r>
            <a:r>
              <a:rPr lang="de-DE" altLang="de-DE" sz="1500" b="0" dirty="0">
                <a:latin typeface="Century Gothic" panose="020B0502020202020204" pitchFamily="34" charset="0"/>
              </a:rPr>
              <a:t>: fachlich und persönlich geeignete Personen; muss nicht notwendigerweise WP sein</a:t>
            </a:r>
            <a:br>
              <a:rPr lang="de-DE" altLang="de-DE" sz="1500" b="0" dirty="0">
                <a:latin typeface="Century Gothic" panose="020B0502020202020204" pitchFamily="34" charset="0"/>
              </a:rPr>
            </a:br>
            <a:r>
              <a:rPr lang="de-DE" altLang="de-DE" sz="1500" b="0" dirty="0">
                <a:latin typeface="Century Gothic" panose="020B0502020202020204" pitchFamily="34" charset="0"/>
              </a:rPr>
              <a:t>Definition NON-PIE: Alle nicht kapitalmarktorientierten mittelgroßen oder großen Unternehmen nach</a:t>
            </a:r>
            <a:br>
              <a:rPr lang="de-DE" altLang="de-DE" sz="1500" b="0" dirty="0">
                <a:latin typeface="Century Gothic" panose="020B0502020202020204" pitchFamily="34" charset="0"/>
              </a:rPr>
            </a:br>
            <a:r>
              <a:rPr lang="de-DE" altLang="de-DE" sz="1500" b="0" dirty="0">
                <a:latin typeface="Century Gothic" panose="020B0502020202020204" pitchFamily="34" charset="0"/>
              </a:rPr>
              <a:t>§ 267 Abs. 2 und 3 HGB (in Deutschland ca. 40.000 Unternehmen)</a:t>
            </a:r>
          </a:p>
          <a:p>
            <a:pPr eaLnBrk="1" hangingPunct="1">
              <a:lnSpc>
                <a:spcPct val="100000"/>
              </a:lnSpc>
              <a:spcBef>
                <a:spcPts val="300"/>
              </a:spcBef>
              <a:spcAft>
                <a:spcPts val="300"/>
              </a:spcAft>
              <a:buFont typeface="Arial Narrow" panose="020B0606020202030204" pitchFamily="34" charset="0"/>
              <a:buAutoNum type="alphaLcPeriod"/>
              <a:defRPr/>
            </a:pPr>
            <a:r>
              <a:rPr lang="de-DE" altLang="de-DE" sz="1500" dirty="0">
                <a:solidFill>
                  <a:srgbClr val="00B0F0"/>
                </a:solidFill>
                <a:latin typeface="Century Gothic" panose="020B0502020202020204" pitchFamily="34" charset="0"/>
              </a:rPr>
              <a:t>Aufgabe</a:t>
            </a:r>
            <a:endParaRPr lang="de-DE" altLang="de-DE" sz="1500" dirty="0">
              <a:latin typeface="Century Gothic" panose="020B0502020202020204" pitchFamily="34" charset="0"/>
            </a:endParaRPr>
          </a:p>
          <a:p>
            <a:pPr lvl="1" eaLnBrk="1" hangingPunct="1">
              <a:lnSpc>
                <a:spcPct val="100000"/>
              </a:lnSpc>
              <a:spcBef>
                <a:spcPts val="300"/>
              </a:spcBef>
              <a:spcAft>
                <a:spcPts val="300"/>
              </a:spcAft>
              <a:buFont typeface="Arial" panose="020B0604020202020204" pitchFamily="34" charset="0"/>
              <a:buChar char="•"/>
              <a:defRPr/>
            </a:pPr>
            <a:r>
              <a:rPr lang="de-DE" altLang="de-DE" sz="1500" b="0" dirty="0">
                <a:latin typeface="Century Gothic" panose="020B0502020202020204" pitchFamily="34" charset="0"/>
              </a:rPr>
              <a:t>Beurteilung, ob Anhaltspunkte dafür vorliegen, dass die Prüfung nicht unter Beachtung der gesetzlichen und fachlichen Regeln durchgeführt wird.</a:t>
            </a:r>
          </a:p>
          <a:p>
            <a:pPr lvl="1" eaLnBrk="1" hangingPunct="1">
              <a:lnSpc>
                <a:spcPct val="100000"/>
              </a:lnSpc>
              <a:spcBef>
                <a:spcPts val="300"/>
              </a:spcBef>
              <a:spcAft>
                <a:spcPts val="1200"/>
              </a:spcAft>
              <a:buFont typeface="Arial" panose="020B0604020202020204" pitchFamily="34" charset="0"/>
              <a:buChar char="•"/>
              <a:defRPr/>
            </a:pPr>
            <a:r>
              <a:rPr lang="de-DE" altLang="de-DE" sz="1500" b="0" dirty="0">
                <a:latin typeface="Century Gothic" panose="020B0502020202020204" pitchFamily="34" charset="0"/>
              </a:rPr>
              <a:t>Beurteilung, ob Behandlung wesentlicher Sachverhalte angemessen ist (§ 48 Abs. 3 BS WP/vBP).</a:t>
            </a:r>
          </a:p>
          <a:p>
            <a:pPr eaLnBrk="1" hangingPunct="1">
              <a:lnSpc>
                <a:spcPct val="100000"/>
              </a:lnSpc>
              <a:spcBef>
                <a:spcPts val="300"/>
              </a:spcBef>
              <a:spcAft>
                <a:spcPts val="300"/>
              </a:spcAft>
              <a:buFont typeface="Arial Narrow" panose="020B0606020202030204" pitchFamily="34" charset="0"/>
              <a:buAutoNum type="alphaLcPeriod"/>
              <a:defRPr/>
            </a:pPr>
            <a:r>
              <a:rPr lang="de-DE" altLang="de-DE" sz="1500" dirty="0">
                <a:solidFill>
                  <a:srgbClr val="00B0F0"/>
                </a:solidFill>
                <a:latin typeface="Century Gothic" panose="020B0502020202020204" pitchFamily="34" charset="0"/>
              </a:rPr>
              <a:t>Unvereinbare auftragsbezogene Tätigkeiten</a:t>
            </a:r>
            <a:endParaRPr lang="de-DE" altLang="de-DE" sz="1500" dirty="0">
              <a:latin typeface="Century Gothic" panose="020B0502020202020204" pitchFamily="34" charset="0"/>
            </a:endParaRPr>
          </a:p>
          <a:p>
            <a:pPr lvl="1" eaLnBrk="1" hangingPunct="1">
              <a:lnSpc>
                <a:spcPct val="100000"/>
              </a:lnSpc>
              <a:spcBef>
                <a:spcPts val="300"/>
              </a:spcBef>
              <a:spcAft>
                <a:spcPts val="300"/>
              </a:spcAft>
              <a:buFont typeface="Arial" panose="020B0604020202020204" pitchFamily="34" charset="0"/>
              <a:buChar char="•"/>
              <a:defRPr/>
            </a:pPr>
            <a:r>
              <a:rPr lang="de-DE" altLang="de-DE" sz="1500" b="0" dirty="0">
                <a:latin typeface="Century Gothic" panose="020B0502020202020204" pitchFamily="34" charset="0"/>
              </a:rPr>
              <a:t>Mitwirkung bei der Prüfungsdurchführung</a:t>
            </a:r>
          </a:p>
          <a:p>
            <a:pPr lvl="1" eaLnBrk="1" hangingPunct="1">
              <a:lnSpc>
                <a:spcPct val="100000"/>
              </a:lnSpc>
              <a:spcBef>
                <a:spcPts val="300"/>
              </a:spcBef>
              <a:spcAft>
                <a:spcPts val="300"/>
              </a:spcAft>
              <a:buFont typeface="Arial" panose="020B0604020202020204" pitchFamily="34" charset="0"/>
              <a:buChar char="•"/>
              <a:defRPr/>
            </a:pPr>
            <a:r>
              <a:rPr lang="de-DE" altLang="de-DE" sz="1500" b="0" dirty="0">
                <a:latin typeface="Century Gothic" panose="020B0502020202020204" pitchFamily="34" charset="0"/>
              </a:rPr>
              <a:t>Verantwortlicher WP</a:t>
            </a:r>
          </a:p>
          <a:p>
            <a:pPr lvl="1" eaLnBrk="1" hangingPunct="1">
              <a:lnSpc>
                <a:spcPct val="100000"/>
              </a:lnSpc>
              <a:spcBef>
                <a:spcPts val="300"/>
              </a:spcBef>
              <a:spcAft>
                <a:spcPts val="300"/>
              </a:spcAft>
              <a:buFont typeface="Arial" panose="020B0604020202020204" pitchFamily="34" charset="0"/>
              <a:buChar char="•"/>
              <a:defRPr/>
            </a:pPr>
            <a:r>
              <a:rPr lang="de-DE" altLang="de-DE" sz="1500" b="0" dirty="0">
                <a:latin typeface="Century Gothic" panose="020B0502020202020204" pitchFamily="34" charset="0"/>
              </a:rPr>
              <a:t>Prüfungsleiter</a:t>
            </a:r>
          </a:p>
          <a:p>
            <a:pPr lvl="1" eaLnBrk="1" hangingPunct="1">
              <a:lnSpc>
                <a:spcPct val="100000"/>
              </a:lnSpc>
              <a:spcBef>
                <a:spcPts val="300"/>
              </a:spcBef>
              <a:spcAft>
                <a:spcPts val="300"/>
              </a:spcAft>
              <a:buFont typeface="Arial" panose="020B0604020202020204" pitchFamily="34" charset="0"/>
              <a:buChar char="•"/>
              <a:defRPr/>
            </a:pPr>
            <a:r>
              <a:rPr lang="de-DE" altLang="de-DE" sz="1500" b="0" dirty="0">
                <a:latin typeface="Century Gothic" panose="020B0502020202020204" pitchFamily="34" charset="0"/>
              </a:rPr>
              <a:t>Verantwortlicher Prüfungspartner</a:t>
            </a:r>
          </a:p>
        </p:txBody>
      </p:sp>
      <p:sp>
        <p:nvSpPr>
          <p:cNvPr id="8" name="Textfeld 1">
            <a:extLst>
              <a:ext uri="{FF2B5EF4-FFF2-40B4-BE49-F238E27FC236}">
                <a16:creationId xmlns:a16="http://schemas.microsoft.com/office/drawing/2014/main" id="{A1240D8C-BF78-44C4-914D-C64942FCBA4E}"/>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3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DB30E008-F000-4ADD-BEAE-D5FDF8BA5C02}"/>
              </a:ext>
            </a:extLst>
          </p:cNvPr>
          <p:cNvSpPr>
            <a:spLocks noGrp="1" noChangeArrowheads="1"/>
          </p:cNvSpPr>
          <p:nvPr>
            <p:ph idx="4294967295"/>
          </p:nvPr>
        </p:nvSpPr>
        <p:spPr bwMode="auto">
          <a:xfrm>
            <a:off x="1054800" y="1418400"/>
            <a:ext cx="9232200" cy="4464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defTabSz="419100" eaLnBrk="1" hangingPunct="1">
              <a:spcBef>
                <a:spcPts val="300"/>
              </a:spcBef>
              <a:spcAft>
                <a:spcPts val="300"/>
              </a:spcAft>
              <a:buFont typeface="Wingdings" panose="05000000000000000000" pitchFamily="2" charset="2"/>
              <a:buNone/>
            </a:pPr>
            <a:r>
              <a:rPr lang="de-DE" altLang="de-DE" sz="1600" dirty="0">
                <a:latin typeface="Century Gothic" panose="020B0502020202020204" pitchFamily="34" charset="0"/>
              </a:rPr>
              <a:t>Wie muss der Prüfer bei </a:t>
            </a:r>
            <a:r>
              <a:rPr lang="de-DE" altLang="de-DE" sz="1600" dirty="0">
                <a:solidFill>
                  <a:srgbClr val="00B0F0"/>
                </a:solidFill>
                <a:latin typeface="Century Gothic" panose="020B0502020202020204" pitchFamily="34" charset="0"/>
              </a:rPr>
              <a:t>Entdeckung von wesentlichen falschen Angaben</a:t>
            </a:r>
            <a:r>
              <a:rPr lang="de-DE" altLang="de-DE" sz="1600" dirty="0">
                <a:latin typeface="Century Gothic" panose="020B0502020202020204" pitchFamily="34" charset="0"/>
              </a:rPr>
              <a:t> weiter vorgehen?</a:t>
            </a:r>
          </a:p>
          <a:p>
            <a:pPr marL="266700" lvl="3" indent="-266700" defTabSz="419100" eaLnBrk="1" hangingPunct="1">
              <a:spcBef>
                <a:spcPts val="300"/>
              </a:spcBef>
              <a:spcAft>
                <a:spcPts val="300"/>
              </a:spcAft>
              <a:buClr>
                <a:schemeClr val="tx1"/>
              </a:buClr>
              <a:buFont typeface="Wingdings" panose="05000000000000000000" pitchFamily="2" charset="2"/>
              <a:buChar char=""/>
            </a:pPr>
            <a:r>
              <a:rPr lang="de-DE" altLang="de-DE" sz="1600" dirty="0">
                <a:latin typeface="Century Gothic" panose="020B0502020202020204" pitchFamily="34" charset="0"/>
              </a:rPr>
              <a:t>Durchführung angemessener </a:t>
            </a:r>
            <a:r>
              <a:rPr lang="de-DE" altLang="de-DE" sz="1600" b="1" dirty="0">
                <a:solidFill>
                  <a:srgbClr val="00B0F0"/>
                </a:solidFill>
                <a:latin typeface="Century Gothic" panose="020B0502020202020204" pitchFamily="34" charset="0"/>
              </a:rPr>
              <a:t>ergänzender Prüfungshandlungen</a:t>
            </a:r>
            <a:r>
              <a:rPr lang="de-DE" altLang="de-DE" sz="1600" dirty="0">
                <a:latin typeface="Century Gothic" panose="020B0502020202020204" pitchFamily="34" charset="0"/>
              </a:rPr>
              <a:t>, zur Bestimmung der Auswirkungen auf den zu prüfenden Abschluss – </a:t>
            </a:r>
            <a:r>
              <a:rPr lang="de-DE" altLang="de-DE" sz="1600" b="1" dirty="0">
                <a:solidFill>
                  <a:srgbClr val="00B0F0"/>
                </a:solidFill>
                <a:latin typeface="Century Gothic" panose="020B0502020202020204" pitchFamily="34" charset="0"/>
              </a:rPr>
              <a:t>Welche Auswirkung</a:t>
            </a:r>
            <a:r>
              <a:rPr lang="de-DE" altLang="de-DE" sz="1600" dirty="0">
                <a:latin typeface="Century Gothic" panose="020B0502020202020204" pitchFamily="34" charset="0"/>
              </a:rPr>
              <a:t> haben die </a:t>
            </a:r>
            <a:r>
              <a:rPr lang="de-DE" altLang="de-DE" sz="1600" b="1" dirty="0">
                <a:solidFill>
                  <a:srgbClr val="00B0F0"/>
                </a:solidFill>
                <a:latin typeface="Century Gothic" panose="020B0502020202020204" pitchFamily="34" charset="0"/>
              </a:rPr>
              <a:t>falschen Angaben </a:t>
            </a:r>
            <a:r>
              <a:rPr lang="de-DE" altLang="de-DE" sz="1600" dirty="0">
                <a:latin typeface="Century Gothic" panose="020B0502020202020204" pitchFamily="34" charset="0"/>
              </a:rPr>
              <a:t>auf den Abschluss?</a:t>
            </a:r>
          </a:p>
          <a:p>
            <a:pPr marL="266700" lvl="3" indent="-266700" defTabSz="419100" eaLnBrk="1" hangingPunct="1">
              <a:spcBef>
                <a:spcPts val="300"/>
              </a:spcBef>
              <a:spcAft>
                <a:spcPts val="300"/>
              </a:spcAft>
              <a:buClr>
                <a:schemeClr val="tx1"/>
              </a:buClr>
              <a:buFont typeface="Wingdings" panose="05000000000000000000" pitchFamily="2" charset="2"/>
              <a:buChar char=""/>
            </a:pPr>
            <a:r>
              <a:rPr lang="de-DE" altLang="de-DE" sz="1600" dirty="0">
                <a:latin typeface="Century Gothic" panose="020B0502020202020204" pitchFamily="34" charset="0"/>
              </a:rPr>
              <a:t>Sofern die falschen Angaben auch im zu prüfenden Abschluss enthalten sind, muss das mit der </a:t>
            </a:r>
            <a:r>
              <a:rPr lang="de-DE" altLang="de-DE" sz="1600" b="1" dirty="0">
                <a:solidFill>
                  <a:srgbClr val="00B0F0"/>
                </a:solidFill>
                <a:latin typeface="Century Gothic" panose="020B0502020202020204" pitchFamily="34" charset="0"/>
              </a:rPr>
              <a:t>Unternehmensleitung</a:t>
            </a:r>
            <a:r>
              <a:rPr lang="de-DE" altLang="de-DE" sz="1600" dirty="0">
                <a:latin typeface="Century Gothic" panose="020B0502020202020204" pitchFamily="34" charset="0"/>
              </a:rPr>
              <a:t> und dem Aufsichtsorgan kommuniziert werden.</a:t>
            </a:r>
          </a:p>
          <a:p>
            <a:pPr marL="266700" lvl="3" indent="-266700" defTabSz="419100" eaLnBrk="1" hangingPunct="1">
              <a:spcBef>
                <a:spcPts val="300"/>
              </a:spcBef>
              <a:spcAft>
                <a:spcPts val="300"/>
              </a:spcAft>
              <a:buClr>
                <a:schemeClr val="tx1"/>
              </a:buClr>
              <a:buFont typeface="Wingdings" panose="05000000000000000000" pitchFamily="2" charset="2"/>
              <a:buChar char=""/>
            </a:pPr>
            <a:r>
              <a:rPr lang="de-DE" altLang="de-DE" sz="1600" dirty="0">
                <a:latin typeface="Century Gothic" panose="020B0502020202020204" pitchFamily="34" charset="0"/>
              </a:rPr>
              <a:t>Erfolgt </a:t>
            </a:r>
            <a:r>
              <a:rPr lang="de-DE" altLang="de-DE" sz="1600" b="1" dirty="0">
                <a:solidFill>
                  <a:srgbClr val="00B0F0"/>
                </a:solidFill>
                <a:latin typeface="Century Gothic" panose="020B0502020202020204" pitchFamily="34" charset="0"/>
              </a:rPr>
              <a:t>keine Berichtigung </a:t>
            </a:r>
            <a:r>
              <a:rPr lang="de-DE" altLang="de-DE" sz="1600" dirty="0">
                <a:latin typeface="Century Gothic" panose="020B0502020202020204" pitchFamily="34" charset="0"/>
              </a:rPr>
              <a:t>der fehlerhaften Eröffnungsbilanzwerte zumindest in laufender Rechnung, muss der Abschlussprüfer den Bestätigungsvermerk ggf. einschränken.</a:t>
            </a:r>
          </a:p>
          <a:p>
            <a:pPr marL="266700" lvl="3" indent="-266700" defTabSz="419100" eaLnBrk="1" hangingPunct="1">
              <a:spcBef>
                <a:spcPts val="300"/>
              </a:spcBef>
              <a:spcAft>
                <a:spcPts val="300"/>
              </a:spcAft>
              <a:buClr>
                <a:schemeClr val="tx1"/>
              </a:buClr>
              <a:buFont typeface="Wingdings" panose="05000000000000000000" pitchFamily="2" charset="2"/>
              <a:buChar char=""/>
            </a:pPr>
            <a:r>
              <a:rPr lang="de-DE" altLang="de-DE" sz="1600" dirty="0">
                <a:latin typeface="Century Gothic" panose="020B0502020202020204" pitchFamily="34" charset="0"/>
              </a:rPr>
              <a:t>Wurde bereits der </a:t>
            </a:r>
            <a:r>
              <a:rPr lang="de-DE" altLang="de-DE" sz="1600" b="1" dirty="0">
                <a:solidFill>
                  <a:srgbClr val="FF0000"/>
                </a:solidFill>
                <a:latin typeface="Century Gothic" panose="020B0502020202020204" pitchFamily="34" charset="0"/>
              </a:rPr>
              <a:t>Bestätigungsvermerk des Vorjahres eingeschränkt</a:t>
            </a:r>
            <a:r>
              <a:rPr lang="de-DE" altLang="de-DE" sz="1600" dirty="0">
                <a:latin typeface="Century Gothic" panose="020B0502020202020204" pitchFamily="34" charset="0"/>
              </a:rPr>
              <a:t>, muss der Abschlussprüfer in besonderer Weise diese Sachverhalte bei der Prüfung des laufenden Geschäftsjahres berücksichtigen.</a:t>
            </a:r>
          </a:p>
        </p:txBody>
      </p:sp>
      <p:sp>
        <p:nvSpPr>
          <p:cNvPr id="533507" name="Rectangle 2">
            <a:extLst>
              <a:ext uri="{FF2B5EF4-FFF2-40B4-BE49-F238E27FC236}">
                <a16:creationId xmlns:a16="http://schemas.microsoft.com/office/drawing/2014/main" id="{09BADD87-5D17-42AA-B44A-AF1ED75DAA60}"/>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7.2.5 Feststellung von Fehlern in der Eröffnungsbilanz</a:t>
            </a:r>
          </a:p>
        </p:txBody>
      </p:sp>
      <p:sp>
        <p:nvSpPr>
          <p:cNvPr id="7" name="Rechteck 1">
            <a:extLst>
              <a:ext uri="{FF2B5EF4-FFF2-40B4-BE49-F238E27FC236}">
                <a16:creationId xmlns:a16="http://schemas.microsoft.com/office/drawing/2014/main" id="{4BF22D88-7D52-4C9A-8A38-3ECD6509EFA7}"/>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0AAD4A96-6D5F-467B-BCDA-F088FE83ED4B}"/>
              </a:ext>
            </a:extLst>
          </p:cNvPr>
          <p:cNvSpPr>
            <a:spLocks noGrp="1" noChangeArrowheads="1"/>
          </p:cNvSpPr>
          <p:nvPr>
            <p:ph idx="4294967295"/>
          </p:nvPr>
        </p:nvSpPr>
        <p:spPr>
          <a:xfrm>
            <a:off x="1065214" y="1418400"/>
            <a:ext cx="9351962" cy="4608513"/>
          </a:xfrm>
        </p:spPr>
        <p:txBody>
          <a:bodyPr lIns="0" tIns="0" rIns="0" bIns="0" anchor="t"/>
          <a:lstStyle/>
          <a:p>
            <a:pPr marL="0" indent="0" defTabSz="419100" eaLnBrk="1" hangingPunct="1">
              <a:spcBef>
                <a:spcPts val="300"/>
              </a:spcBef>
              <a:spcAft>
                <a:spcPts val="300"/>
              </a:spcAft>
              <a:buFont typeface="Wingdings" panose="05000000000000000000" pitchFamily="2" charset="2"/>
              <a:buNone/>
              <a:defRPr/>
            </a:pPr>
            <a:r>
              <a:rPr lang="de-DE" altLang="de-DE" sz="1600" dirty="0">
                <a:latin typeface="Century Gothic" panose="020B0502020202020204" pitchFamily="34" charset="0"/>
              </a:rPr>
              <a:t>Wurde der Vorjahresabschluss </a:t>
            </a:r>
          </a:p>
          <a:p>
            <a:pPr marL="266700" lvl="2" indent="-266700" defTabSz="419100" eaLnBrk="1" hangingPunct="1">
              <a:spcBef>
                <a:spcPts val="300"/>
              </a:spcBef>
              <a:spcAft>
                <a:spcPts val="300"/>
              </a:spcAft>
              <a:buClr>
                <a:schemeClr val="tx1"/>
              </a:buClr>
              <a:buFont typeface="Arial" panose="020B0604020202020204" pitchFamily="34" charset="0"/>
              <a:buChar char="•"/>
              <a:tabLst>
                <a:tab pos="273050" algn="l"/>
              </a:tabLst>
              <a:defRPr/>
            </a:pPr>
            <a:r>
              <a:rPr lang="de-DE" altLang="de-DE" sz="1600" dirty="0">
                <a:latin typeface="Century Gothic" panose="020B0502020202020204" pitchFamily="34" charset="0"/>
              </a:rPr>
              <a:t>nicht von einem anderen Abschlussprüfer geprüft </a:t>
            </a:r>
            <a:r>
              <a:rPr lang="de-DE" altLang="de-DE" sz="1600" b="1" dirty="0">
                <a:solidFill>
                  <a:srgbClr val="00B0F0"/>
                </a:solidFill>
                <a:latin typeface="Century Gothic" panose="020B0502020202020204" pitchFamily="34" charset="0"/>
              </a:rPr>
              <a:t>oder</a:t>
            </a:r>
            <a:r>
              <a:rPr lang="de-DE" altLang="de-DE" sz="1600" b="1" dirty="0">
                <a:latin typeface="Century Gothic" panose="020B0502020202020204" pitchFamily="34" charset="0"/>
              </a:rPr>
              <a:t> </a:t>
            </a:r>
          </a:p>
          <a:p>
            <a:pPr marL="266700" lvl="2" indent="-266700" defTabSz="419100" eaLnBrk="1" hangingPunct="1">
              <a:spcBef>
                <a:spcPts val="300"/>
              </a:spcBef>
              <a:spcAft>
                <a:spcPts val="300"/>
              </a:spcAft>
              <a:buClr>
                <a:schemeClr val="tx1"/>
              </a:buClr>
              <a:buFont typeface="Arial" panose="020B0604020202020204" pitchFamily="34" charset="0"/>
              <a:buChar char="•"/>
              <a:tabLst>
                <a:tab pos="273050" algn="l"/>
              </a:tabLst>
              <a:defRPr/>
            </a:pPr>
            <a:r>
              <a:rPr lang="de-DE" altLang="de-DE" sz="1600" dirty="0">
                <a:latin typeface="Century Gothic" panose="020B0502020202020204" pitchFamily="34" charset="0"/>
              </a:rPr>
              <a:t>können auf Grundlage der Prüfungsergebnisse des Vorjahresprüfers keine ausreichenden Prüfungsnachweise erlangt werden,</a:t>
            </a:r>
          </a:p>
          <a:p>
            <a:pPr marL="0" lvl="2" indent="0" defTabSz="419100" eaLnBrk="1" hangingPunct="1">
              <a:spcBef>
                <a:spcPts val="300"/>
              </a:spcBef>
              <a:spcAft>
                <a:spcPts val="300"/>
              </a:spcAft>
              <a:buFont typeface="Wingdings" panose="05000000000000000000" pitchFamily="2" charset="2"/>
              <a:buNone/>
              <a:tabLst>
                <a:tab pos="273050" algn="l"/>
              </a:tabLst>
              <a:defRPr/>
            </a:pPr>
            <a:r>
              <a:rPr lang="de-DE" altLang="de-DE" sz="1600" dirty="0">
                <a:latin typeface="Century Gothic" panose="020B0502020202020204" pitchFamily="34" charset="0"/>
              </a:rPr>
              <a:t>so sind beispielsweise nachfolgende genannte Prüfungshandlungen zusätzliche durchzuführen, um eine </a:t>
            </a:r>
            <a:r>
              <a:rPr lang="de-DE" altLang="de-DE" sz="1600" b="1" dirty="0">
                <a:solidFill>
                  <a:srgbClr val="FF0000"/>
                </a:solidFill>
                <a:latin typeface="Century Gothic" panose="020B0502020202020204" pitchFamily="34" charset="0"/>
              </a:rPr>
              <a:t>Prüfungssicherheit</a:t>
            </a:r>
            <a:r>
              <a:rPr lang="de-DE" altLang="de-DE" sz="1600" dirty="0">
                <a:solidFill>
                  <a:srgbClr val="FF0000"/>
                </a:solidFill>
                <a:latin typeface="Century Gothic" panose="020B0502020202020204" pitchFamily="34" charset="0"/>
              </a:rPr>
              <a:t> </a:t>
            </a:r>
            <a:r>
              <a:rPr lang="de-DE" altLang="de-DE" sz="1600" dirty="0">
                <a:latin typeface="Century Gothic" panose="020B0502020202020204" pitchFamily="34" charset="0"/>
              </a:rPr>
              <a:t>für die einzelnen </a:t>
            </a:r>
            <a:r>
              <a:rPr lang="de-DE" altLang="de-DE" sz="1600" b="1" dirty="0">
                <a:solidFill>
                  <a:srgbClr val="FF0000"/>
                </a:solidFill>
                <a:latin typeface="Century Gothic" panose="020B0502020202020204" pitchFamily="34" charset="0"/>
              </a:rPr>
              <a:t>Posten</a:t>
            </a:r>
            <a:r>
              <a:rPr lang="de-DE" altLang="de-DE" sz="1600" dirty="0">
                <a:solidFill>
                  <a:srgbClr val="FF0000"/>
                </a:solidFill>
                <a:latin typeface="Century Gothic" panose="020B0502020202020204" pitchFamily="34" charset="0"/>
              </a:rPr>
              <a:t> </a:t>
            </a:r>
            <a:r>
              <a:rPr lang="de-DE" altLang="de-DE" sz="1600" dirty="0">
                <a:latin typeface="Century Gothic" panose="020B0502020202020204" pitchFamily="34" charset="0"/>
              </a:rPr>
              <a:t>zu erhalten.</a:t>
            </a:r>
          </a:p>
          <a:p>
            <a:pPr marL="0" lvl="2" indent="0" defTabSz="419100" eaLnBrk="1" hangingPunct="1">
              <a:spcBef>
                <a:spcPts val="0"/>
              </a:spcBef>
              <a:spcAft>
                <a:spcPts val="0"/>
              </a:spcAft>
              <a:buFont typeface="Wingdings" panose="05000000000000000000" pitchFamily="2" charset="2"/>
              <a:buNone/>
              <a:tabLst>
                <a:tab pos="273050" algn="l"/>
              </a:tabLst>
              <a:defRPr/>
            </a:pPr>
            <a:endParaRPr lang="de-DE" altLang="de-DE" sz="1600" dirty="0">
              <a:latin typeface="Century Gothic" panose="020B0502020202020204" pitchFamily="34" charset="0"/>
            </a:endParaRPr>
          </a:p>
          <a:p>
            <a:pPr marL="266700" lvl="3" indent="-266700" defTabSz="419100" eaLnBrk="1" hangingPunct="1">
              <a:spcBef>
                <a:spcPts val="300"/>
              </a:spcBef>
              <a:spcAft>
                <a:spcPts val="300"/>
              </a:spcAft>
              <a:buClr>
                <a:srgbClr val="00B0F0"/>
              </a:buClr>
              <a:buFont typeface="+mj-lt"/>
              <a:buAutoNum type="alphaLcPeriod"/>
              <a:defRPr/>
            </a:pPr>
            <a:r>
              <a:rPr lang="de-DE" altLang="de-DE" sz="1600" b="1" dirty="0">
                <a:solidFill>
                  <a:srgbClr val="00B0F0"/>
                </a:solidFill>
                <a:latin typeface="Century Gothic" panose="020B0502020202020204" pitchFamily="34" charset="0"/>
              </a:rPr>
              <a:t>Verschaffung des Überblicks</a:t>
            </a:r>
          </a:p>
          <a:p>
            <a:pPr marL="266700" lvl="3" indent="0" defTabSz="419100" eaLnBrk="1" hangingPunct="1">
              <a:spcBef>
                <a:spcPts val="300"/>
              </a:spcBef>
              <a:spcAft>
                <a:spcPts val="300"/>
              </a:spcAft>
              <a:buFont typeface="Verdana" panose="020B0604030504040204" pitchFamily="34" charset="0"/>
              <a:buNone/>
              <a:defRPr/>
            </a:pPr>
            <a:r>
              <a:rPr lang="de-DE" altLang="de-DE" sz="1600" dirty="0">
                <a:latin typeface="Century Gothic" panose="020B0502020202020204" pitchFamily="34" charset="0"/>
              </a:rPr>
              <a:t>Vertraut machen mit </a:t>
            </a:r>
            <a:r>
              <a:rPr lang="de-DE" altLang="de-DE" sz="1600" b="1" dirty="0">
                <a:solidFill>
                  <a:srgbClr val="00B0F0"/>
                </a:solidFill>
                <a:latin typeface="Century Gothic" panose="020B0502020202020204" pitchFamily="34" charset="0"/>
              </a:rPr>
              <a:t>Vorjahressachverhalten</a:t>
            </a:r>
            <a:r>
              <a:rPr lang="de-DE" altLang="de-DE" sz="1600" dirty="0">
                <a:latin typeface="Century Gothic" panose="020B0502020202020204" pitchFamily="34" charset="0"/>
              </a:rPr>
              <a:t>: Geschäftstätigkeit, Organisation, Ausgestaltung Rechnungslegung des Unternehmens</a:t>
            </a:r>
          </a:p>
          <a:p>
            <a:pPr marL="266700" lvl="3" indent="0" defTabSz="419100" eaLnBrk="1" hangingPunct="1">
              <a:spcBef>
                <a:spcPts val="0"/>
              </a:spcBef>
              <a:spcAft>
                <a:spcPts val="0"/>
              </a:spcAft>
              <a:buFont typeface="Verdana" panose="020B0604030504040204" pitchFamily="34" charset="0"/>
              <a:buNone/>
              <a:defRPr/>
            </a:pPr>
            <a:endParaRPr lang="de-DE" altLang="de-DE" sz="1600" dirty="0">
              <a:latin typeface="Century Gothic" panose="020B0502020202020204" pitchFamily="34" charset="0"/>
            </a:endParaRPr>
          </a:p>
          <a:p>
            <a:pPr marL="266700" lvl="3" indent="-266700" defTabSz="419100" eaLnBrk="1" hangingPunct="1">
              <a:spcBef>
                <a:spcPts val="300"/>
              </a:spcBef>
              <a:spcAft>
                <a:spcPts val="300"/>
              </a:spcAft>
              <a:buClr>
                <a:srgbClr val="00B0F0"/>
              </a:buClr>
              <a:buFont typeface="+mj-lt"/>
              <a:buAutoNum type="alphaLcPeriod" startAt="2"/>
              <a:defRPr/>
            </a:pPr>
            <a:r>
              <a:rPr lang="de-DE" altLang="de-DE" sz="1600" b="1" dirty="0">
                <a:solidFill>
                  <a:srgbClr val="00B0F0"/>
                </a:solidFill>
                <a:latin typeface="Century Gothic" panose="020B0502020202020204" pitchFamily="34" charset="0"/>
              </a:rPr>
              <a:t>Anlagevermögen</a:t>
            </a:r>
          </a:p>
          <a:p>
            <a:pPr marL="266700" lvl="3" indent="0" defTabSz="419100" eaLnBrk="1" hangingPunct="1">
              <a:spcBef>
                <a:spcPts val="300"/>
              </a:spcBef>
              <a:spcAft>
                <a:spcPts val="300"/>
              </a:spcAft>
              <a:buFont typeface="Verdana" panose="020B0604030504040204" pitchFamily="34" charset="0"/>
              <a:buNone/>
              <a:defRPr/>
            </a:pPr>
            <a:r>
              <a:rPr lang="de-DE" altLang="de-DE" sz="1600" dirty="0">
                <a:latin typeface="Century Gothic" panose="020B0502020202020204" pitchFamily="34" charset="0"/>
              </a:rPr>
              <a:t>Abgleich der Eröffnungsbilanzwerte mit Belegen der Anlagenbuchführung und/oder Bestätigungen der Eröffnungsbilanzwerte von Dritten</a:t>
            </a:r>
          </a:p>
        </p:txBody>
      </p:sp>
      <p:sp>
        <p:nvSpPr>
          <p:cNvPr id="535555" name="Rectangle 2">
            <a:extLst>
              <a:ext uri="{FF2B5EF4-FFF2-40B4-BE49-F238E27FC236}">
                <a16:creationId xmlns:a16="http://schemas.microsoft.com/office/drawing/2014/main" id="{154E566E-29D7-49BE-B03D-E5228A2D2417}"/>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7.2.6 Fall 2: Ungeprüfter Vorjahresabschluss</a:t>
            </a:r>
          </a:p>
        </p:txBody>
      </p:sp>
      <p:sp>
        <p:nvSpPr>
          <p:cNvPr id="7" name="Rechteck 1">
            <a:extLst>
              <a:ext uri="{FF2B5EF4-FFF2-40B4-BE49-F238E27FC236}">
                <a16:creationId xmlns:a16="http://schemas.microsoft.com/office/drawing/2014/main" id="{6182B539-9775-4532-8903-6A152230B2B8}"/>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91728DAD-69A9-47CF-9B77-B4ED1B6CF097}"/>
              </a:ext>
            </a:extLst>
          </p:cNvPr>
          <p:cNvSpPr>
            <a:spLocks noGrp="1" noChangeArrowheads="1"/>
          </p:cNvSpPr>
          <p:nvPr>
            <p:ph idx="4294967295"/>
          </p:nvPr>
        </p:nvSpPr>
        <p:spPr>
          <a:xfrm>
            <a:off x="1054800" y="1418400"/>
            <a:ext cx="9639299" cy="6301267"/>
          </a:xfrm>
        </p:spPr>
        <p:txBody>
          <a:bodyPr lIns="0" tIns="0" rIns="0" bIns="0" anchor="t"/>
          <a:lstStyle/>
          <a:p>
            <a:pPr marL="266700" lvl="3" indent="-266700" defTabSz="419100" eaLnBrk="1" hangingPunct="1">
              <a:spcBef>
                <a:spcPts val="300"/>
              </a:spcBef>
              <a:spcAft>
                <a:spcPts val="300"/>
              </a:spcAft>
              <a:buClr>
                <a:srgbClr val="00B0F0"/>
              </a:buClr>
              <a:buFont typeface="+mj-lt"/>
              <a:buAutoNum type="alphaLcPeriod" startAt="3"/>
              <a:defRPr/>
            </a:pPr>
            <a:r>
              <a:rPr lang="de-DE" altLang="de-DE" sz="1500" b="1" dirty="0">
                <a:solidFill>
                  <a:srgbClr val="00B0F0"/>
                </a:solidFill>
                <a:latin typeface="Century Gothic" panose="020B0502020202020204" pitchFamily="34" charset="0"/>
              </a:rPr>
              <a:t>Umlaufvermögen – Forderungen</a:t>
            </a:r>
            <a:br>
              <a:rPr lang="de-DE" altLang="de-DE" sz="1500" dirty="0">
                <a:solidFill>
                  <a:srgbClr val="00B0F0"/>
                </a:solidFill>
                <a:latin typeface="Century Gothic" panose="020B0502020202020204" pitchFamily="34" charset="0"/>
              </a:rPr>
            </a:br>
            <a:r>
              <a:rPr lang="de-DE" altLang="de-DE" sz="1500" dirty="0">
                <a:latin typeface="Century Gothic" panose="020B0502020202020204" pitchFamily="34" charset="0"/>
              </a:rPr>
              <a:t>Im Rahmen der Prüfungshandlungen des laufenden Jahres, bspw. Ausgleich von in den Eröffnungsbilanzwerten enthaltenen Forderungen</a:t>
            </a:r>
          </a:p>
          <a:p>
            <a:pPr marL="266700" lvl="3" indent="-266700" defTabSz="419100" eaLnBrk="1" hangingPunct="1">
              <a:spcBef>
                <a:spcPts val="300"/>
              </a:spcBef>
              <a:spcAft>
                <a:spcPts val="300"/>
              </a:spcAft>
              <a:buClr>
                <a:srgbClr val="00B0F0"/>
              </a:buClr>
              <a:buFont typeface="+mj-lt"/>
              <a:buAutoNum type="alphaLcPeriod" startAt="3"/>
              <a:defRPr/>
            </a:pPr>
            <a:r>
              <a:rPr lang="de-DE" altLang="de-DE" sz="1500" b="1" dirty="0">
                <a:solidFill>
                  <a:srgbClr val="00B0F0"/>
                </a:solidFill>
                <a:latin typeface="Century Gothic" panose="020B0502020202020204" pitchFamily="34" charset="0"/>
              </a:rPr>
              <a:t>Umlaufvermögen – Vorräte</a:t>
            </a:r>
            <a:br>
              <a:rPr lang="de-DE" altLang="de-DE" sz="1500" dirty="0">
                <a:solidFill>
                  <a:srgbClr val="00B0F0"/>
                </a:solidFill>
                <a:latin typeface="Century Gothic" panose="020B0502020202020204" pitchFamily="34" charset="0"/>
              </a:rPr>
            </a:br>
            <a:r>
              <a:rPr lang="de-DE" altLang="de-DE" sz="1500" dirty="0">
                <a:latin typeface="Century Gothic" panose="020B0502020202020204" pitchFamily="34" charset="0"/>
              </a:rPr>
              <a:t>Inventurbeobachtung im zu prüfenden Jahr und Rückrechnung auf den 1.1.</a:t>
            </a:r>
          </a:p>
          <a:p>
            <a:pPr marL="266700" lvl="3" indent="-266700" defTabSz="419100" eaLnBrk="1" hangingPunct="1">
              <a:spcBef>
                <a:spcPts val="300"/>
              </a:spcBef>
              <a:spcAft>
                <a:spcPts val="300"/>
              </a:spcAft>
              <a:buClr>
                <a:srgbClr val="00B0F0"/>
              </a:buClr>
              <a:buFont typeface="+mj-lt"/>
              <a:buAutoNum type="alphaLcPeriod" startAt="5"/>
              <a:defRPr/>
            </a:pPr>
            <a:r>
              <a:rPr lang="de-DE" altLang="de-DE" sz="1500" b="1" dirty="0">
                <a:solidFill>
                  <a:srgbClr val="00B0F0"/>
                </a:solidFill>
                <a:latin typeface="Century Gothic" panose="020B0502020202020204" pitchFamily="34" charset="0"/>
              </a:rPr>
              <a:t>Eigenkapital</a:t>
            </a:r>
            <a:r>
              <a:rPr lang="de-DE" altLang="de-DE" sz="1500" dirty="0">
                <a:solidFill>
                  <a:srgbClr val="00B0F0"/>
                </a:solidFill>
                <a:latin typeface="Century Gothic" panose="020B0502020202020204" pitchFamily="34" charset="0"/>
              </a:rPr>
              <a:t> </a:t>
            </a:r>
            <a:br>
              <a:rPr lang="de-DE" altLang="de-DE" sz="1500" dirty="0">
                <a:solidFill>
                  <a:srgbClr val="00B0F0"/>
                </a:solidFill>
                <a:latin typeface="Century Gothic" panose="020B0502020202020204" pitchFamily="34" charset="0"/>
              </a:rPr>
            </a:br>
            <a:r>
              <a:rPr lang="de-DE" altLang="de-DE" sz="1500" dirty="0">
                <a:latin typeface="Century Gothic" panose="020B0502020202020204" pitchFamily="34" charset="0"/>
              </a:rPr>
              <a:t>Gesellschaftsvertrag/Satzung, Handelsregisterauszug, Beschlüsse und Protokolle der Gesellschafterversammlungen/Aufsichtsratssitzungen</a:t>
            </a:r>
          </a:p>
          <a:p>
            <a:pPr marL="266700" lvl="3" indent="-266700" defTabSz="419100" eaLnBrk="1" hangingPunct="1">
              <a:spcBef>
                <a:spcPts val="300"/>
              </a:spcBef>
              <a:spcAft>
                <a:spcPts val="300"/>
              </a:spcAft>
              <a:buClr>
                <a:srgbClr val="00B0F0"/>
              </a:buClr>
              <a:buFont typeface="+mj-lt"/>
              <a:buAutoNum type="alphaLcPeriod" startAt="5"/>
              <a:defRPr/>
            </a:pPr>
            <a:r>
              <a:rPr lang="de-DE" altLang="de-DE" sz="1500" b="1" dirty="0">
                <a:solidFill>
                  <a:srgbClr val="00B0F0"/>
                </a:solidFill>
                <a:latin typeface="Century Gothic" panose="020B0502020202020204" pitchFamily="34" charset="0"/>
              </a:rPr>
              <a:t>Langfristige Rückstellungen </a:t>
            </a:r>
            <a:r>
              <a:rPr lang="de-DE" altLang="de-DE" sz="1500" dirty="0">
                <a:latin typeface="Century Gothic" panose="020B0502020202020204" pitchFamily="34" charset="0"/>
              </a:rPr>
              <a:t>und</a:t>
            </a:r>
            <a:r>
              <a:rPr lang="de-DE" altLang="de-DE" sz="1500" b="1" dirty="0">
                <a:latin typeface="Century Gothic" panose="020B0502020202020204" pitchFamily="34" charset="0"/>
              </a:rPr>
              <a:t> </a:t>
            </a:r>
            <a:r>
              <a:rPr lang="de-DE" altLang="de-DE" sz="1500" b="1" dirty="0">
                <a:solidFill>
                  <a:srgbClr val="00B0F0"/>
                </a:solidFill>
                <a:latin typeface="Century Gothic" panose="020B0502020202020204" pitchFamily="34" charset="0"/>
              </a:rPr>
              <a:t>Verbindlichkeiten</a:t>
            </a:r>
            <a:br>
              <a:rPr lang="de-DE" altLang="de-DE" sz="1500" dirty="0">
                <a:solidFill>
                  <a:srgbClr val="00B0F0"/>
                </a:solidFill>
                <a:latin typeface="Century Gothic" panose="020B0502020202020204" pitchFamily="34" charset="0"/>
              </a:rPr>
            </a:br>
            <a:r>
              <a:rPr lang="de-DE" altLang="de-DE" sz="1500" dirty="0">
                <a:latin typeface="Century Gothic" panose="020B0502020202020204" pitchFamily="34" charset="0"/>
              </a:rPr>
              <a:t>zu Grunde liegende Aufzeichnungen wie bspw. Darlehensauszüge oder Bestätigungen Dritter</a:t>
            </a:r>
          </a:p>
          <a:p>
            <a:pPr marL="266700" lvl="3" indent="-266700" defTabSz="419100" eaLnBrk="1" hangingPunct="1">
              <a:spcBef>
                <a:spcPts val="300"/>
              </a:spcBef>
              <a:spcAft>
                <a:spcPts val="1200"/>
              </a:spcAft>
              <a:buClr>
                <a:srgbClr val="00B0F0"/>
              </a:buClr>
              <a:buFont typeface="+mj-lt"/>
              <a:buAutoNum type="alphaLcPeriod" startAt="5"/>
              <a:defRPr/>
            </a:pPr>
            <a:r>
              <a:rPr lang="de-DE" altLang="de-DE" sz="1500" b="1" dirty="0">
                <a:solidFill>
                  <a:srgbClr val="00B0F0"/>
                </a:solidFill>
                <a:latin typeface="Century Gothic" panose="020B0502020202020204" pitchFamily="34" charset="0"/>
              </a:rPr>
              <a:t>Kurzfristige Rückstellungen </a:t>
            </a:r>
            <a:r>
              <a:rPr lang="de-DE" altLang="de-DE" sz="1500" dirty="0">
                <a:latin typeface="Century Gothic" panose="020B0502020202020204" pitchFamily="34" charset="0"/>
              </a:rPr>
              <a:t>und</a:t>
            </a:r>
            <a:r>
              <a:rPr lang="de-DE" altLang="de-DE" sz="1500" b="1" dirty="0">
                <a:latin typeface="Century Gothic" panose="020B0502020202020204" pitchFamily="34" charset="0"/>
              </a:rPr>
              <a:t> </a:t>
            </a:r>
            <a:r>
              <a:rPr lang="de-DE" altLang="de-DE" sz="1500" b="1" dirty="0">
                <a:solidFill>
                  <a:srgbClr val="00B0F0"/>
                </a:solidFill>
                <a:latin typeface="Century Gothic" panose="020B0502020202020204" pitchFamily="34" charset="0"/>
              </a:rPr>
              <a:t>Verbindlichkeiten</a:t>
            </a:r>
            <a:br>
              <a:rPr lang="de-DE" altLang="de-DE" sz="1500" dirty="0">
                <a:solidFill>
                  <a:srgbClr val="00B0F0"/>
                </a:solidFill>
                <a:latin typeface="Century Gothic" panose="020B0502020202020204" pitchFamily="34" charset="0"/>
              </a:rPr>
            </a:br>
            <a:r>
              <a:rPr lang="de-DE" altLang="de-DE" sz="1500" dirty="0">
                <a:latin typeface="Century Gothic" panose="020B0502020202020204" pitchFamily="34" charset="0"/>
              </a:rPr>
              <a:t>Im Rahmen der Prüfungshandlungen des laufenden Jahres, bspw. Ausgleich von in den Eröffnungsbilanzwerten enthaltenen Verbindlichkeiten</a:t>
            </a:r>
          </a:p>
          <a:p>
            <a:pPr marL="0" lvl="3" indent="0" defTabSz="419100" eaLnBrk="1" hangingPunct="1">
              <a:spcBef>
                <a:spcPts val="300"/>
              </a:spcBef>
              <a:spcAft>
                <a:spcPts val="300"/>
              </a:spcAft>
              <a:buClr>
                <a:srgbClr val="00B0F0"/>
              </a:buClr>
              <a:buNone/>
              <a:defRPr/>
            </a:pPr>
            <a:r>
              <a:rPr lang="de-DE" altLang="de-DE" sz="1500" b="1" dirty="0">
                <a:solidFill>
                  <a:srgbClr val="00B0F0"/>
                </a:solidFill>
                <a:latin typeface="Century Gothic" panose="020B0502020202020204" pitchFamily="34" charset="0"/>
              </a:rPr>
              <a:t>7.2.7 Fall 3: Erstmalige Aufstellung des Jahres- und Konzernabschlusses</a:t>
            </a:r>
          </a:p>
          <a:p>
            <a:pPr marL="0" lvl="1" indent="-180975" defTabSz="419100" eaLnBrk="1" hangingPunct="1">
              <a:spcBef>
                <a:spcPts val="300"/>
              </a:spcBef>
              <a:spcAft>
                <a:spcPts val="300"/>
              </a:spcAft>
              <a:buFont typeface="Verdana" panose="020B0604030504040204" pitchFamily="34" charset="0"/>
              <a:buNone/>
            </a:pPr>
            <a:r>
              <a:rPr lang="de-DE" altLang="de-DE" sz="1500" kern="0" dirty="0">
                <a:latin typeface="Century Gothic" panose="020B0502020202020204" pitchFamily="34" charset="0"/>
              </a:rPr>
              <a:t>Zusätzliche Prüfungshandlungen bei </a:t>
            </a:r>
            <a:r>
              <a:rPr lang="de-DE" altLang="de-DE" sz="1500" b="1" kern="0" dirty="0">
                <a:solidFill>
                  <a:srgbClr val="00B0F0"/>
                </a:solidFill>
                <a:latin typeface="Century Gothic" panose="020B0502020202020204" pitchFamily="34" charset="0"/>
              </a:rPr>
              <a:t>neu gegründeten Unternehmen oder Umwandlungsfällen</a:t>
            </a:r>
          </a:p>
          <a:p>
            <a:pPr marL="266700" lvl="3" indent="-266700" defTabSz="419100" eaLnBrk="1" hangingPunct="1">
              <a:spcBef>
                <a:spcPts val="300"/>
              </a:spcBef>
              <a:spcAft>
                <a:spcPts val="300"/>
              </a:spcAft>
              <a:buClr>
                <a:schemeClr val="tx1"/>
              </a:buClr>
              <a:buFont typeface="Arial" panose="020B0604020202020204" pitchFamily="34" charset="0"/>
              <a:buChar char="•"/>
            </a:pPr>
            <a:r>
              <a:rPr lang="de-DE" altLang="de-DE" sz="1500" kern="0" dirty="0">
                <a:latin typeface="Century Gothic" panose="020B0502020202020204" pitchFamily="34" charset="0"/>
              </a:rPr>
              <a:t>Wurden alle rechtlichen Formalitäten, bspw. Registereintragungen und Verträge ordnungsgemäß abgewickelt</a:t>
            </a:r>
            <a:endParaRPr lang="de-DE" altLang="de-DE" sz="1500" dirty="0">
              <a:latin typeface="Century Gothic" panose="020B0502020202020204" pitchFamily="34" charset="0"/>
            </a:endParaRPr>
          </a:p>
        </p:txBody>
      </p:sp>
      <p:sp>
        <p:nvSpPr>
          <p:cNvPr id="537603" name="Rectangle 2">
            <a:extLst>
              <a:ext uri="{FF2B5EF4-FFF2-40B4-BE49-F238E27FC236}">
                <a16:creationId xmlns:a16="http://schemas.microsoft.com/office/drawing/2014/main" id="{66A82226-A575-4AEF-8529-DC7AD0BCE3A9}"/>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7.2.6 Fall 2: Ungeprüfter Vorjahresabschluss; Forts.</a:t>
            </a:r>
          </a:p>
        </p:txBody>
      </p:sp>
      <p:sp>
        <p:nvSpPr>
          <p:cNvPr id="11" name="Rechteck 1">
            <a:extLst>
              <a:ext uri="{FF2B5EF4-FFF2-40B4-BE49-F238E27FC236}">
                <a16:creationId xmlns:a16="http://schemas.microsoft.com/office/drawing/2014/main" id="{4F8F1326-9132-46A1-B983-72CAAB728222}"/>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1">
            <a:extLst>
              <a:ext uri="{FF2B5EF4-FFF2-40B4-BE49-F238E27FC236}">
                <a16:creationId xmlns:a16="http://schemas.microsoft.com/office/drawing/2014/main" id="{EA3A29F9-4F46-45C5-A040-005240B88C9C}"/>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
        <p:nvSpPr>
          <p:cNvPr id="7" name="Rectangle 2">
            <a:extLst>
              <a:ext uri="{FF2B5EF4-FFF2-40B4-BE49-F238E27FC236}">
                <a16:creationId xmlns:a16="http://schemas.microsoft.com/office/drawing/2014/main" id="{CD4C87FE-645C-4817-B68A-4596228860AD}"/>
              </a:ext>
            </a:extLst>
          </p:cNvPr>
          <p:cNvSpPr txBox="1">
            <a:spLocks/>
          </p:cNvSpPr>
          <p:nvPr/>
        </p:nvSpPr>
        <p:spPr bwMode="auto">
          <a:xfrm>
            <a:off x="911424"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7.3	</a:t>
            </a:r>
            <a:r>
              <a:rPr lang="de-DE" sz="2800" dirty="0">
                <a:latin typeface="Century Gothic" panose="020B0502020202020204" pitchFamily="34" charset="0"/>
              </a:rPr>
              <a:t>Berichtserstattung und Bestätigungsvermerk</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7.3.1	</a:t>
            </a:r>
            <a:r>
              <a:rPr lang="de-DE" sz="1800" b="0" dirty="0">
                <a:latin typeface="Century Gothic" panose="020B0502020202020204" pitchFamily="34" charset="0"/>
              </a:rPr>
              <a:t>Regelfall</a:t>
            </a:r>
          </a:p>
          <a:p>
            <a:pPr marL="2724150" lvl="4" indent="-895350">
              <a:spcBef>
                <a:spcPts val="600"/>
              </a:spcBef>
              <a:spcAft>
                <a:spcPts val="600"/>
              </a:spcAft>
              <a:tabLst>
                <a:tab pos="444500" algn="l"/>
              </a:tabLst>
            </a:pPr>
            <a:r>
              <a:rPr lang="de-DE" sz="1800" dirty="0">
                <a:latin typeface="Century Gothic" panose="020B0502020202020204" pitchFamily="34" charset="0"/>
              </a:rPr>
              <a:t>7.3.2	</a:t>
            </a:r>
            <a:r>
              <a:rPr lang="de-DE" sz="1800" b="0" dirty="0">
                <a:latin typeface="Century Gothic" panose="020B0502020202020204" pitchFamily="34" charset="0"/>
              </a:rPr>
              <a:t>Sonderfall 1: Weiterführende Angaben zum Vorjahresabschluss im Bestätigungsvermerk</a:t>
            </a:r>
          </a:p>
          <a:p>
            <a:pPr marL="2724150" lvl="4" indent="-895350">
              <a:spcBef>
                <a:spcPts val="600"/>
              </a:spcBef>
              <a:spcAft>
                <a:spcPts val="600"/>
              </a:spcAft>
              <a:tabLst>
                <a:tab pos="444500" algn="l"/>
              </a:tabLst>
            </a:pPr>
            <a:r>
              <a:rPr lang="de-DE" sz="1800" dirty="0">
                <a:latin typeface="Century Gothic" panose="020B0502020202020204" pitchFamily="34" charset="0"/>
              </a:rPr>
              <a:t>7.3.3	</a:t>
            </a:r>
            <a:r>
              <a:rPr lang="de-DE" sz="1800" b="0" dirty="0">
                <a:latin typeface="Century Gothic" panose="020B0502020202020204" pitchFamily="34" charset="0"/>
              </a:rPr>
              <a:t>Sonderfall 2: Vorjahresabschluss nicht geprüft, obwohl prüfungspflichtig</a:t>
            </a:r>
          </a:p>
          <a:p>
            <a:pPr marL="2724150" lvl="4" indent="-895350">
              <a:spcBef>
                <a:spcPts val="600"/>
              </a:spcBef>
              <a:spcAft>
                <a:spcPts val="600"/>
              </a:spcAft>
              <a:tabLst>
                <a:tab pos="444500" algn="l"/>
              </a:tabLst>
            </a:pPr>
            <a:r>
              <a:rPr lang="de-DE" sz="1800" dirty="0">
                <a:latin typeface="Century Gothic" panose="020B0502020202020204" pitchFamily="34" charset="0"/>
              </a:rPr>
              <a:t>7.3.4	</a:t>
            </a:r>
            <a:r>
              <a:rPr lang="de-DE" sz="1800" b="0" dirty="0">
                <a:latin typeface="Century Gothic" panose="020B0502020202020204" pitchFamily="34" charset="0"/>
              </a:rPr>
              <a:t>Prüfungshandlungen</a:t>
            </a:r>
          </a:p>
          <a:p>
            <a:pPr marL="2724150" lvl="4" indent="-895350">
              <a:spcBef>
                <a:spcPts val="600"/>
              </a:spcBef>
              <a:spcAft>
                <a:spcPts val="600"/>
              </a:spcAft>
              <a:tabLst>
                <a:tab pos="444500" algn="l"/>
              </a:tabLst>
            </a:pPr>
            <a:r>
              <a:rPr lang="de-DE" sz="1800" dirty="0">
                <a:latin typeface="Century Gothic" panose="020B0502020202020204" pitchFamily="34" charset="0"/>
              </a:rPr>
              <a:t>7.3.5	</a:t>
            </a:r>
            <a:r>
              <a:rPr lang="de-DE" sz="1800" b="0" dirty="0">
                <a:latin typeface="Century Gothic" panose="020B0502020202020204" pitchFamily="34" charset="0"/>
              </a:rPr>
              <a:t>Ergänzende Angaben im Prüfungsbericht</a:t>
            </a:r>
          </a:p>
        </p:txBody>
      </p:sp>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F8791D5E-9B9F-47BC-91EB-9105D0A07ACC}"/>
              </a:ext>
            </a:extLst>
          </p:cNvPr>
          <p:cNvSpPr>
            <a:spLocks noGrp="1" noChangeArrowheads="1"/>
          </p:cNvSpPr>
          <p:nvPr>
            <p:ph idx="4294967295"/>
          </p:nvPr>
        </p:nvSpPr>
        <p:spPr>
          <a:xfrm>
            <a:off x="1054800" y="1418400"/>
            <a:ext cx="9505696" cy="4608512"/>
          </a:xfrm>
        </p:spPr>
        <p:txBody>
          <a:bodyPr lIns="0" tIns="0" rIns="0" bIns="0" anchor="t" anchorCtr="0"/>
          <a:lstStyle/>
          <a:p>
            <a:pPr marL="0" indent="0" defTabSz="419100" eaLnBrk="1" hangingPunct="1">
              <a:spcBef>
                <a:spcPts val="300"/>
              </a:spcBef>
              <a:spcAft>
                <a:spcPts val="300"/>
              </a:spcAft>
              <a:buFont typeface="Wingdings" panose="05000000000000000000" pitchFamily="2" charset="2"/>
              <a:buNone/>
              <a:defRPr/>
            </a:pPr>
            <a:r>
              <a:rPr lang="de-DE" altLang="de-DE" sz="1600" b="1" dirty="0">
                <a:solidFill>
                  <a:srgbClr val="00B0F0"/>
                </a:solidFill>
                <a:latin typeface="Century Gothic" panose="020B0502020202020204" pitchFamily="34" charset="0"/>
              </a:rPr>
              <a:t>7.3.1 Regelfall</a:t>
            </a:r>
          </a:p>
          <a:p>
            <a:pPr marL="447675" indent="-266700" defTabSz="4191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Grundsätzlich enthält der Bestätigungsvermerk keine Angabe zur Prüfung der Eröffnungsbilanzwerte. </a:t>
            </a:r>
          </a:p>
          <a:p>
            <a:pPr marL="447675" indent="-266700" defTabSz="4191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Es ist anhand des Bestätigungsvermerks nicht ersichtlich, ob es sich um eine Erstprüfung handelt. </a:t>
            </a:r>
          </a:p>
          <a:p>
            <a:pPr marL="447675" indent="-266700" defTabSz="419100" eaLnBrk="1" hangingPunct="1">
              <a:spcBef>
                <a:spcPts val="300"/>
              </a:spcBef>
              <a:spcAft>
                <a:spcPts val="300"/>
              </a:spcAft>
              <a:buClr>
                <a:schemeClr val="tx1"/>
              </a:buClr>
              <a:buFont typeface="Arial" panose="020B0604020202020204" pitchFamily="34" charset="0"/>
              <a:buChar char="•"/>
              <a:defRPr/>
            </a:pPr>
            <a:r>
              <a:rPr lang="de-DE" altLang="de-DE" sz="1600" b="1" dirty="0">
                <a:solidFill>
                  <a:srgbClr val="00B0F0"/>
                </a:solidFill>
                <a:latin typeface="Century Gothic" panose="020B0502020202020204" pitchFamily="34" charset="0"/>
              </a:rPr>
              <a:t>Auswirkungen auf den Bestätigungsvermerk </a:t>
            </a:r>
            <a:r>
              <a:rPr lang="de-DE" altLang="de-DE" sz="1600" dirty="0">
                <a:latin typeface="Century Gothic" panose="020B0502020202020204" pitchFamily="34" charset="0"/>
              </a:rPr>
              <a:t>können sich jedoch in folgenden Sonderfällen ergeben:</a:t>
            </a:r>
          </a:p>
          <a:p>
            <a:pPr marL="1768475" indent="-1768475" defTabSz="419100" eaLnBrk="1" hangingPunct="1">
              <a:spcBef>
                <a:spcPts val="1800"/>
              </a:spcBef>
              <a:spcAft>
                <a:spcPts val="300"/>
              </a:spcAft>
              <a:buClr>
                <a:schemeClr val="tx1"/>
              </a:buClr>
              <a:buFont typeface="Wingdings" panose="05000000000000000000" pitchFamily="2" charset="2"/>
              <a:buNone/>
              <a:tabLst>
                <a:tab pos="1614488" algn="l"/>
              </a:tabLst>
              <a:defRPr/>
            </a:pPr>
            <a:r>
              <a:rPr lang="de-DE" altLang="de-DE" sz="1600" b="1" dirty="0">
                <a:solidFill>
                  <a:srgbClr val="00B0F0"/>
                </a:solidFill>
                <a:latin typeface="Century Gothic" panose="020B0502020202020204" pitchFamily="34" charset="0"/>
              </a:rPr>
              <a:t>7.3.2 Sonderfall 1: Weiterführende Angaben zum Vorjahresabschluss im Bestätigungsvermerk</a:t>
            </a:r>
            <a:endParaRPr lang="de-DE" altLang="de-DE" sz="1600" b="1" dirty="0">
              <a:latin typeface="Century Gothic" panose="020B0502020202020204" pitchFamily="34" charset="0"/>
            </a:endParaRPr>
          </a:p>
          <a:p>
            <a:pPr marL="266700" indent="0" defTabSz="419100" eaLnBrk="1" hangingPunct="1">
              <a:spcBef>
                <a:spcPts val="300"/>
              </a:spcBef>
              <a:spcAft>
                <a:spcPts val="300"/>
              </a:spcAft>
              <a:buFont typeface="Wingdings" panose="05000000000000000000" pitchFamily="2" charset="2"/>
              <a:buNone/>
              <a:tabLst>
                <a:tab pos="542925" algn="l"/>
                <a:tab pos="1790700" algn="l"/>
              </a:tabLst>
              <a:defRPr/>
            </a:pPr>
            <a:r>
              <a:rPr lang="de-DE" altLang="de-DE" sz="1600" dirty="0">
                <a:latin typeface="Century Gothic" panose="020B0502020202020204" pitchFamily="34" charset="0"/>
              </a:rPr>
              <a:t>Variante I:</a:t>
            </a:r>
          </a:p>
          <a:p>
            <a:pPr marL="266700" indent="0" defTabSz="419100" eaLnBrk="1" hangingPunct="1">
              <a:spcBef>
                <a:spcPts val="300"/>
              </a:spcBef>
              <a:spcAft>
                <a:spcPts val="300"/>
              </a:spcAft>
              <a:buFont typeface="Wingdings" panose="05000000000000000000" pitchFamily="2" charset="2"/>
              <a:buNone/>
              <a:tabLst>
                <a:tab pos="266700" algn="l"/>
                <a:tab pos="1790700" algn="l"/>
              </a:tabLst>
              <a:defRPr/>
            </a:pPr>
            <a:r>
              <a:rPr lang="de-DE" altLang="de-DE" sz="1600" dirty="0">
                <a:latin typeface="Century Gothic" panose="020B0502020202020204" pitchFamily="34" charset="0"/>
              </a:rPr>
              <a:t>Der Bestätigungsvermerk zum </a:t>
            </a:r>
            <a:r>
              <a:rPr lang="de-DE" altLang="de-DE" sz="1600" b="1" dirty="0">
                <a:solidFill>
                  <a:srgbClr val="00B0F0"/>
                </a:solidFill>
                <a:latin typeface="Century Gothic" panose="020B0502020202020204" pitchFamily="34" charset="0"/>
              </a:rPr>
              <a:t>Vorjahresabschluss wurde eingeschränkt </a:t>
            </a:r>
            <a:r>
              <a:rPr lang="de-DE" altLang="de-DE" sz="1600" dirty="0">
                <a:latin typeface="Century Gothic" panose="020B0502020202020204" pitchFamily="34" charset="0"/>
              </a:rPr>
              <a:t>/ versagt oder im Prüfungsurteil wurde auf Besonderheiten hingewiesen.</a:t>
            </a:r>
          </a:p>
          <a:p>
            <a:pPr marL="266700" indent="0" defTabSz="419100" eaLnBrk="1" hangingPunct="1">
              <a:spcBef>
                <a:spcPts val="300"/>
              </a:spcBef>
              <a:spcAft>
                <a:spcPts val="300"/>
              </a:spcAft>
              <a:buFont typeface="Wingdings" panose="05000000000000000000" pitchFamily="2" charset="2"/>
              <a:buNone/>
              <a:tabLst>
                <a:tab pos="266700" algn="l"/>
                <a:tab pos="1790700" algn="l"/>
              </a:tabLst>
              <a:defRPr/>
            </a:pPr>
            <a:r>
              <a:rPr lang="de-DE" altLang="de-DE" sz="1600" b="0" dirty="0">
                <a:latin typeface="Century Gothic" panose="020B0502020202020204" pitchFamily="34" charset="0"/>
              </a:rPr>
              <a:t>Sollten diese Gründe auch für den zu prüfenden Abschlussprüfer relevant und wesentlich sein, so wäre in entsprechender Weise erneut einzuschränken</a:t>
            </a:r>
          </a:p>
        </p:txBody>
      </p:sp>
      <p:sp>
        <p:nvSpPr>
          <p:cNvPr id="542723" name="Rectangle 2">
            <a:extLst>
              <a:ext uri="{FF2B5EF4-FFF2-40B4-BE49-F238E27FC236}">
                <a16:creationId xmlns:a16="http://schemas.microsoft.com/office/drawing/2014/main" id="{B06926C8-F971-48D2-BE35-FFF7DDCE340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7.3 Berichterstattung und Bestätigungsvermerk</a:t>
            </a:r>
          </a:p>
        </p:txBody>
      </p:sp>
      <p:sp>
        <p:nvSpPr>
          <p:cNvPr id="7" name="Rechteck 1">
            <a:extLst>
              <a:ext uri="{FF2B5EF4-FFF2-40B4-BE49-F238E27FC236}">
                <a16:creationId xmlns:a16="http://schemas.microsoft.com/office/drawing/2014/main" id="{2D7663B7-DCD5-4274-BE05-0D446BF3CE86}"/>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FACC4423-72A0-4955-81FA-588DE4263912}"/>
              </a:ext>
            </a:extLst>
          </p:cNvPr>
          <p:cNvSpPr>
            <a:spLocks noGrp="1" noChangeArrowheads="1"/>
          </p:cNvSpPr>
          <p:nvPr>
            <p:ph idx="4294967295"/>
          </p:nvPr>
        </p:nvSpPr>
        <p:spPr bwMode="auto">
          <a:xfrm>
            <a:off x="1054800" y="1706432"/>
            <a:ext cx="9577704" cy="373879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defTabSz="419100" eaLnBrk="1" hangingPunct="1">
              <a:spcBef>
                <a:spcPts val="1200"/>
              </a:spcBef>
              <a:spcAft>
                <a:spcPts val="600"/>
              </a:spcAft>
              <a:buFont typeface="Wingdings" panose="05000000000000000000" pitchFamily="2" charset="2"/>
              <a:buNone/>
            </a:pPr>
            <a:r>
              <a:rPr lang="de-DE" altLang="de-DE" sz="1600" b="1" dirty="0">
                <a:latin typeface="Century Gothic" panose="020B0502020202020204" pitchFamily="34" charset="0"/>
              </a:rPr>
              <a:t>Variante II:</a:t>
            </a:r>
          </a:p>
          <a:p>
            <a:pPr marL="0" indent="0" defTabSz="419100" eaLnBrk="1" hangingPunct="1">
              <a:spcBef>
                <a:spcPts val="300"/>
              </a:spcBef>
              <a:spcAft>
                <a:spcPts val="1200"/>
              </a:spcAft>
              <a:buFont typeface="Wingdings" panose="05000000000000000000" pitchFamily="2" charset="2"/>
              <a:buNone/>
            </a:pPr>
            <a:r>
              <a:rPr lang="de-DE" altLang="de-DE" sz="1600" dirty="0">
                <a:latin typeface="Century Gothic" panose="020B0502020202020204" pitchFamily="34" charset="0"/>
              </a:rPr>
              <a:t>Unzulässige </a:t>
            </a:r>
            <a:r>
              <a:rPr lang="de-DE" altLang="de-DE" sz="1600" b="1" dirty="0">
                <a:solidFill>
                  <a:srgbClr val="00B0F0"/>
                </a:solidFill>
                <a:latin typeface="Century Gothic" panose="020B0502020202020204" pitchFamily="34" charset="0"/>
              </a:rPr>
              <a:t>Durchbrechung des Stetigkeitsgebots</a:t>
            </a:r>
            <a:r>
              <a:rPr lang="de-DE" altLang="de-DE" sz="1600" b="1" dirty="0">
                <a:latin typeface="Century Gothic" panose="020B0502020202020204" pitchFamily="34" charset="0"/>
              </a:rPr>
              <a:t> </a:t>
            </a:r>
            <a:r>
              <a:rPr lang="de-DE" altLang="de-DE" sz="1600" dirty="0">
                <a:latin typeface="Century Gothic" panose="020B0502020202020204" pitchFamily="34" charset="0"/>
              </a:rPr>
              <a:t>oder zulässige Durchbrechung des Stetigkeitsgebots, jedoch ohne angemessene Angabe oder Erläuterung</a:t>
            </a:r>
          </a:p>
          <a:p>
            <a:pPr marL="0" lvl="3" indent="0" eaLnBrk="1" hangingPunct="1">
              <a:spcBef>
                <a:spcPts val="600"/>
              </a:spcBef>
              <a:spcAft>
                <a:spcPts val="300"/>
              </a:spcAft>
              <a:buNone/>
              <a:defRPr/>
            </a:pPr>
            <a:r>
              <a:rPr lang="de-DE" altLang="de-DE" sz="1600" b="1" dirty="0">
                <a:latin typeface="Century Gothic" pitchFamily="34" charset="0"/>
              </a:rPr>
              <a:t>Variante III:</a:t>
            </a:r>
          </a:p>
          <a:p>
            <a:pPr marL="266700" lvl="3" indent="-266700" eaLnBrk="1" hangingPunct="1">
              <a:spcBef>
                <a:spcPts val="600"/>
              </a:spcBef>
              <a:spcAft>
                <a:spcPts val="600"/>
              </a:spcAft>
              <a:buFontTx/>
              <a:buChar char="•"/>
              <a:defRPr/>
            </a:pPr>
            <a:r>
              <a:rPr lang="de-DE" altLang="de-DE" sz="1600" b="1" dirty="0">
                <a:latin typeface="Century Gothic" pitchFamily="34" charset="0"/>
              </a:rPr>
              <a:t>Es können </a:t>
            </a:r>
            <a:r>
              <a:rPr lang="de-DE" altLang="de-DE" sz="1600" b="1" dirty="0">
                <a:solidFill>
                  <a:srgbClr val="00B0F0"/>
                </a:solidFill>
                <a:latin typeface="Century Gothic" pitchFamily="34" charset="0"/>
              </a:rPr>
              <a:t>keine ausreichenden </a:t>
            </a:r>
            <a:r>
              <a:rPr lang="de-DE" altLang="de-DE" sz="1600" b="1" dirty="0">
                <a:latin typeface="Century Gothic" pitchFamily="34" charset="0"/>
              </a:rPr>
              <a:t>und angemessenen </a:t>
            </a:r>
            <a:r>
              <a:rPr lang="de-DE" altLang="de-DE" sz="1600" b="1" dirty="0">
                <a:solidFill>
                  <a:srgbClr val="00B0F0"/>
                </a:solidFill>
                <a:latin typeface="Century Gothic" pitchFamily="34" charset="0"/>
              </a:rPr>
              <a:t>Prüfungsnachweise </a:t>
            </a:r>
            <a:r>
              <a:rPr lang="de-DE" altLang="de-DE" sz="1600" b="1" dirty="0">
                <a:latin typeface="Century Gothic" pitchFamily="34" charset="0"/>
              </a:rPr>
              <a:t>zur Prüfung der Eröffnungsbilanzwerte erlangt werden</a:t>
            </a:r>
          </a:p>
          <a:p>
            <a:pPr marL="266700" lvl="4" indent="-266700" eaLnBrk="1" hangingPunct="1">
              <a:spcBef>
                <a:spcPts val="600"/>
              </a:spcBef>
              <a:spcAft>
                <a:spcPts val="600"/>
              </a:spcAft>
              <a:buFontTx/>
              <a:buChar char="•"/>
              <a:defRPr/>
            </a:pPr>
            <a:r>
              <a:rPr lang="de-DE" altLang="de-DE" sz="1600" b="1" dirty="0">
                <a:latin typeface="Century Gothic" pitchFamily="34" charset="0"/>
              </a:rPr>
              <a:t>Einschränkung des Bestätigungsvermerks wegen </a:t>
            </a:r>
            <a:r>
              <a:rPr lang="de-DE" altLang="de-DE" sz="1600" b="1" dirty="0">
                <a:solidFill>
                  <a:srgbClr val="FF0000"/>
                </a:solidFill>
                <a:latin typeface="Century Gothic" pitchFamily="34" charset="0"/>
              </a:rPr>
              <a:t>Prüfungshemmnis </a:t>
            </a:r>
            <a:r>
              <a:rPr lang="de-DE" altLang="de-DE" sz="1600" b="1" dirty="0">
                <a:latin typeface="Century Gothic" pitchFamily="34" charset="0"/>
              </a:rPr>
              <a:t>oder sogar Versagung, sofern kein Prüfungsurteil mit positiver Gesamtaussage möglich ist</a:t>
            </a:r>
          </a:p>
          <a:p>
            <a:pPr marL="0" indent="0" defTabSz="419100" eaLnBrk="1" hangingPunct="1">
              <a:spcBef>
                <a:spcPts val="1200"/>
              </a:spcBef>
              <a:spcAft>
                <a:spcPts val="1200"/>
              </a:spcAft>
              <a:buFont typeface="Wingdings" panose="05000000000000000000" pitchFamily="2" charset="2"/>
              <a:buNone/>
            </a:pPr>
            <a:endParaRPr lang="de-DE" altLang="de-DE" sz="1600" dirty="0">
              <a:latin typeface="Century Gothic" panose="020B0502020202020204" pitchFamily="34" charset="0"/>
            </a:endParaRPr>
          </a:p>
        </p:txBody>
      </p:sp>
      <p:sp>
        <p:nvSpPr>
          <p:cNvPr id="544771" name="Rectangle 2">
            <a:extLst>
              <a:ext uri="{FF2B5EF4-FFF2-40B4-BE49-F238E27FC236}">
                <a16:creationId xmlns:a16="http://schemas.microsoft.com/office/drawing/2014/main" id="{4711F966-C877-4DC3-9826-3949D5740FA5}"/>
              </a:ext>
            </a:extLst>
          </p:cNvPr>
          <p:cNvSpPr txBox="1">
            <a:spLocks/>
          </p:cNvSpPr>
          <p:nvPr/>
        </p:nvSpPr>
        <p:spPr bwMode="auto">
          <a:xfrm>
            <a:off x="1054801" y="1080000"/>
            <a:ext cx="8569592" cy="626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tabLst>
                <a:tab pos="536575" algn="l"/>
                <a:tab pos="1790700" algn="l"/>
              </a:tabLst>
              <a:defRPr sz="1600" b="1">
                <a:solidFill>
                  <a:schemeClr val="tx1"/>
                </a:solidFill>
                <a:latin typeface="Verdana" panose="020B0604030504040204" pitchFamily="34" charset="0"/>
                <a:cs typeface="Arial" panose="020B0604020202020204" pitchFamily="34" charset="0"/>
              </a:defRPr>
            </a:lvl1pPr>
            <a:lvl2pPr marL="180975" indent="-179388">
              <a:tabLst>
                <a:tab pos="536575" algn="l"/>
                <a:tab pos="1790700" algn="l"/>
              </a:tabLst>
              <a:defRPr sz="1600" b="1">
                <a:solidFill>
                  <a:schemeClr val="tx1"/>
                </a:solidFill>
                <a:latin typeface="Verdana" panose="020B0604030504040204" pitchFamily="34" charset="0"/>
                <a:cs typeface="Arial" panose="020B0604020202020204" pitchFamily="34" charset="0"/>
              </a:defRPr>
            </a:lvl2pPr>
            <a:lvl3pPr marL="541338" indent="-180975">
              <a:tabLst>
                <a:tab pos="536575" algn="l"/>
                <a:tab pos="1790700" algn="l"/>
              </a:tabLst>
              <a:defRPr sz="1600" b="1">
                <a:solidFill>
                  <a:schemeClr val="tx1"/>
                </a:solidFill>
                <a:latin typeface="Verdana" panose="020B0604030504040204" pitchFamily="34" charset="0"/>
                <a:cs typeface="Arial" panose="020B0604020202020204" pitchFamily="34" charset="0"/>
              </a:defRPr>
            </a:lvl3pPr>
            <a:lvl4pPr marL="895350" indent="-174625">
              <a:tabLst>
                <a:tab pos="536575" algn="l"/>
                <a:tab pos="1790700" algn="l"/>
              </a:tabLst>
              <a:defRPr sz="1600" b="1">
                <a:solidFill>
                  <a:schemeClr val="tx1"/>
                </a:solidFill>
                <a:latin typeface="Verdana" panose="020B0604030504040204" pitchFamily="34" charset="0"/>
                <a:cs typeface="Arial" panose="020B0604020202020204" pitchFamily="34" charset="0"/>
              </a:defRPr>
            </a:lvl4pPr>
            <a:lvl5pPr marL="1257300" indent="-180975">
              <a:tabLst>
                <a:tab pos="536575" algn="l"/>
                <a:tab pos="1790700" algn="l"/>
              </a:tabLst>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tabLst>
                <a:tab pos="536575" algn="l"/>
                <a:tab pos="1790700" algn="l"/>
              </a:tabLs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tabLst>
                <a:tab pos="536575" algn="l"/>
                <a:tab pos="1790700" algn="l"/>
              </a:tabLs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tabLst>
                <a:tab pos="536575" algn="l"/>
                <a:tab pos="1790700" algn="l"/>
              </a:tabLs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tabLst>
                <a:tab pos="536575" algn="l"/>
                <a:tab pos="1790700" algn="l"/>
              </a:tabLst>
              <a:defRPr sz="1600" b="1">
                <a:solidFill>
                  <a:schemeClr val="tx1"/>
                </a:solidFill>
                <a:latin typeface="Verdana" panose="020B0604030504040204" pitchFamily="34" charset="0"/>
                <a:cs typeface="Arial" panose="020B0604020202020204" pitchFamily="34" charset="0"/>
              </a:defRPr>
            </a:lvl9pPr>
          </a:lstStyle>
          <a:p>
            <a:pPr marL="720725" indent="-720725">
              <a:tabLst>
                <a:tab pos="534988" algn="l"/>
                <a:tab pos="1790700" algn="l"/>
              </a:tabLst>
            </a:pPr>
            <a:r>
              <a:rPr lang="de-DE" altLang="de-DE" dirty="0">
                <a:solidFill>
                  <a:srgbClr val="00B0F0"/>
                </a:solidFill>
                <a:latin typeface="Century Gothic" panose="020B0502020202020204" pitchFamily="34" charset="0"/>
              </a:rPr>
              <a:t>7.3.2 Sonderfall 1: Weiterführende Angaben zum Vorjahresabschluss im</a:t>
            </a:r>
          </a:p>
          <a:p>
            <a:pPr marL="720725" indent="-720725">
              <a:tabLst>
                <a:tab pos="534988" algn="l"/>
                <a:tab pos="1790700" algn="l"/>
              </a:tabLst>
            </a:pPr>
            <a:r>
              <a:rPr lang="de-DE" altLang="de-DE" dirty="0">
                <a:solidFill>
                  <a:srgbClr val="00B0F0"/>
                </a:solidFill>
                <a:latin typeface="Century Gothic" panose="020B0502020202020204" pitchFamily="34" charset="0"/>
              </a:rPr>
              <a:t>	Bestätigungsvermerk; Forts. </a:t>
            </a:r>
          </a:p>
        </p:txBody>
      </p:sp>
      <p:sp>
        <p:nvSpPr>
          <p:cNvPr id="9" name="Rechteck 1">
            <a:extLst>
              <a:ext uri="{FF2B5EF4-FFF2-40B4-BE49-F238E27FC236}">
                <a16:creationId xmlns:a16="http://schemas.microsoft.com/office/drawing/2014/main" id="{97749F3A-BF90-4BE0-91A1-D1B7E886B13C}"/>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6819" name="Rectangle 2">
            <a:extLst>
              <a:ext uri="{FF2B5EF4-FFF2-40B4-BE49-F238E27FC236}">
                <a16:creationId xmlns:a16="http://schemas.microsoft.com/office/drawing/2014/main" id="{1EABDA41-E849-4079-BC70-AA33FC8A3643}"/>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tabLst>
                <a:tab pos="536575" algn="l"/>
                <a:tab pos="1790700" algn="l"/>
              </a:tabLst>
              <a:defRPr sz="1600" b="1">
                <a:solidFill>
                  <a:schemeClr val="tx1"/>
                </a:solidFill>
                <a:latin typeface="Verdana" panose="020B0604030504040204" pitchFamily="34" charset="0"/>
                <a:cs typeface="Arial" panose="020B0604020202020204" pitchFamily="34" charset="0"/>
              </a:defRPr>
            </a:lvl1pPr>
            <a:lvl2pPr marL="180975" indent="-179388">
              <a:tabLst>
                <a:tab pos="536575" algn="l"/>
                <a:tab pos="1790700" algn="l"/>
              </a:tabLst>
              <a:defRPr sz="1600" b="1">
                <a:solidFill>
                  <a:schemeClr val="tx1"/>
                </a:solidFill>
                <a:latin typeface="Verdana" panose="020B0604030504040204" pitchFamily="34" charset="0"/>
                <a:cs typeface="Arial" panose="020B0604020202020204" pitchFamily="34" charset="0"/>
              </a:defRPr>
            </a:lvl2pPr>
            <a:lvl3pPr marL="541338" indent="-180975">
              <a:tabLst>
                <a:tab pos="536575" algn="l"/>
                <a:tab pos="1790700" algn="l"/>
              </a:tabLst>
              <a:defRPr sz="1600" b="1">
                <a:solidFill>
                  <a:schemeClr val="tx1"/>
                </a:solidFill>
                <a:latin typeface="Verdana" panose="020B0604030504040204" pitchFamily="34" charset="0"/>
                <a:cs typeface="Arial" panose="020B0604020202020204" pitchFamily="34" charset="0"/>
              </a:defRPr>
            </a:lvl3pPr>
            <a:lvl4pPr marL="895350" indent="-174625">
              <a:tabLst>
                <a:tab pos="536575" algn="l"/>
                <a:tab pos="1790700" algn="l"/>
              </a:tabLst>
              <a:defRPr sz="1600" b="1">
                <a:solidFill>
                  <a:schemeClr val="tx1"/>
                </a:solidFill>
                <a:latin typeface="Verdana" panose="020B0604030504040204" pitchFamily="34" charset="0"/>
                <a:cs typeface="Arial" panose="020B0604020202020204" pitchFamily="34" charset="0"/>
              </a:defRPr>
            </a:lvl4pPr>
            <a:lvl5pPr marL="1257300" indent="-180975">
              <a:tabLst>
                <a:tab pos="536575" algn="l"/>
                <a:tab pos="1790700" algn="l"/>
              </a:tabLst>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tabLst>
                <a:tab pos="536575" algn="l"/>
                <a:tab pos="1790700" algn="l"/>
              </a:tabLs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tabLst>
                <a:tab pos="536575" algn="l"/>
                <a:tab pos="1790700" algn="l"/>
              </a:tabLs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tabLst>
                <a:tab pos="536575" algn="l"/>
                <a:tab pos="1790700" algn="l"/>
              </a:tabLs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tabLst>
                <a:tab pos="536575" algn="l"/>
                <a:tab pos="1790700" algn="l"/>
              </a:tabLs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7.3.3 Sonderfall 2: Vorjahresabschluss nicht geprüft, obwohl prüfungspflichtig</a:t>
            </a:r>
          </a:p>
        </p:txBody>
      </p:sp>
      <p:sp>
        <p:nvSpPr>
          <p:cNvPr id="9" name="Rectangle 3">
            <a:extLst>
              <a:ext uri="{FF2B5EF4-FFF2-40B4-BE49-F238E27FC236}">
                <a16:creationId xmlns:a16="http://schemas.microsoft.com/office/drawing/2014/main" id="{1A3F1F84-7671-40D2-AD0A-C58A19F77EFD}"/>
              </a:ext>
            </a:extLst>
          </p:cNvPr>
          <p:cNvSpPr>
            <a:spLocks noGrp="1" noChangeArrowheads="1"/>
          </p:cNvSpPr>
          <p:nvPr>
            <p:ph idx="4294967295"/>
          </p:nvPr>
        </p:nvSpPr>
        <p:spPr bwMode="auto">
          <a:xfrm>
            <a:off x="1054800" y="1418400"/>
            <a:ext cx="10801350" cy="381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defTabSz="419100" eaLnBrk="1" hangingPunct="1">
              <a:spcBef>
                <a:spcPts val="600"/>
              </a:spcBef>
              <a:spcAft>
                <a:spcPts val="1200"/>
              </a:spcAft>
              <a:buFont typeface="Wingdings" panose="05000000000000000000" pitchFamily="2" charset="2"/>
              <a:buNone/>
            </a:pPr>
            <a:r>
              <a:rPr lang="de-DE" altLang="de-DE" sz="1600" dirty="0">
                <a:latin typeface="Century Gothic" panose="020B0502020202020204" pitchFamily="34" charset="0"/>
              </a:rPr>
              <a:t>Eine Einschränkung und /oder ein Hinweis zum Bestätigungsvermerk ist auch erforderlich, wenn</a:t>
            </a:r>
          </a:p>
          <a:p>
            <a:pPr marL="266700" lvl="3" indent="-266700" defTabSz="419100" eaLnBrk="1" hangingPunct="1">
              <a:spcBef>
                <a:spcPts val="600"/>
              </a:spcBef>
              <a:spcAft>
                <a:spcPts val="600"/>
              </a:spcAft>
              <a:buClr>
                <a:schemeClr val="tx1"/>
              </a:buClr>
              <a:buFont typeface="Arial" panose="020B0604020202020204" pitchFamily="34" charset="0"/>
              <a:buChar char="•"/>
            </a:pPr>
            <a:r>
              <a:rPr lang="de-DE" altLang="de-DE" sz="1600" dirty="0">
                <a:latin typeface="Century Gothic" panose="020B0502020202020204" pitchFamily="34" charset="0"/>
              </a:rPr>
              <a:t>der Vorjahresabschluss nicht geprüft oder nicht (ordnungsgemäß) festgestellt wurde, obwohl hierzu eine gesetzliche Pflicht bestand und</a:t>
            </a:r>
          </a:p>
          <a:p>
            <a:pPr marL="266700" lvl="3" indent="-266700" defTabSz="419100" eaLnBrk="1" hangingPunct="1">
              <a:spcBef>
                <a:spcPts val="600"/>
              </a:spcBef>
              <a:spcAft>
                <a:spcPts val="600"/>
              </a:spcAft>
              <a:buClr>
                <a:schemeClr val="tx1"/>
              </a:buClr>
              <a:buFont typeface="Arial" panose="020B0604020202020204" pitchFamily="34" charset="0"/>
              <a:buChar char="•"/>
            </a:pPr>
            <a:r>
              <a:rPr lang="de-DE" altLang="de-DE" sz="1600" dirty="0">
                <a:latin typeface="Century Gothic" panose="020B0502020202020204" pitchFamily="34" charset="0"/>
              </a:rPr>
              <a:t>dies Auswirkungen auf den zu prüfenden Abschluss hat,</a:t>
            </a:r>
          </a:p>
          <a:p>
            <a:pPr marL="266700" lvl="3" indent="-266700" defTabSz="419100" eaLnBrk="1" hangingPunct="1">
              <a:spcBef>
                <a:spcPts val="600"/>
              </a:spcBef>
              <a:spcAft>
                <a:spcPts val="1200"/>
              </a:spcAft>
              <a:buClr>
                <a:schemeClr val="tx1"/>
              </a:buClr>
              <a:buFont typeface="Arial" panose="020B0604020202020204" pitchFamily="34" charset="0"/>
              <a:buChar char="•"/>
            </a:pPr>
            <a:r>
              <a:rPr lang="de-DE" altLang="de-DE" sz="1600" dirty="0">
                <a:latin typeface="Century Gothic" panose="020B0502020202020204" pitchFamily="34" charset="0"/>
              </a:rPr>
              <a:t>bspw. unwirksamer Ergebnisverwendungsbeschluss des Vorjahres wird im zu prüfenden Abschluss nicht korrigiert, z. B. durch Stornierung der Rücklagenzuweisung und Vortrag des Ergebnisanteils</a:t>
            </a:r>
          </a:p>
          <a:p>
            <a:pPr marL="0" lvl="3" indent="0" defTabSz="419100" eaLnBrk="1" hangingPunct="1">
              <a:spcBef>
                <a:spcPts val="600"/>
              </a:spcBef>
              <a:spcAft>
                <a:spcPts val="600"/>
              </a:spcAft>
              <a:buClr>
                <a:schemeClr val="tx1"/>
              </a:buClr>
              <a:buNone/>
            </a:pPr>
            <a:r>
              <a:rPr lang="de-DE" altLang="de-DE" sz="1600" b="1" dirty="0">
                <a:solidFill>
                  <a:srgbClr val="00B0F0"/>
                </a:solidFill>
                <a:latin typeface="Century Gothic" panose="020B0502020202020204" pitchFamily="34" charset="0"/>
              </a:rPr>
              <a:t>7.3.4 Prüfungshandlungen</a:t>
            </a:r>
          </a:p>
          <a:p>
            <a:pPr marL="266700" lvl="3" indent="-266700" defTabSz="419100" eaLnBrk="1" hangingPunct="1">
              <a:spcBef>
                <a:spcPts val="600"/>
              </a:spcBef>
              <a:spcAft>
                <a:spcPts val="600"/>
              </a:spcAft>
              <a:buClr>
                <a:schemeClr val="tx1"/>
              </a:buClr>
              <a:buFont typeface="Arial" panose="020B0604020202020204" pitchFamily="34" charset="0"/>
              <a:buChar char="•"/>
            </a:pPr>
            <a:r>
              <a:rPr lang="de-DE" altLang="de-DE" sz="1600" dirty="0">
                <a:latin typeface="Century Gothic" panose="020B0502020202020204" pitchFamily="34" charset="0"/>
              </a:rPr>
              <a:t>Die ergänzenden Prüfungshandlungen im Zusammenhang mit einer Erstprüfung</a:t>
            </a:r>
          </a:p>
          <a:p>
            <a:pPr marL="0" lvl="3" indent="0" defTabSz="419100" eaLnBrk="1" hangingPunct="1">
              <a:spcBef>
                <a:spcPts val="600"/>
              </a:spcBef>
              <a:spcAft>
                <a:spcPts val="600"/>
              </a:spcAft>
              <a:buClr>
                <a:schemeClr val="tx1"/>
              </a:buClr>
              <a:buNone/>
            </a:pPr>
            <a:r>
              <a:rPr lang="de-DE" altLang="de-DE" sz="1600" b="1" dirty="0">
                <a:latin typeface="Century Gothic" panose="020B0502020202020204" pitchFamily="34" charset="0"/>
                <a:sym typeface="Wingdings" panose="05000000000000000000" pitchFamily="2" charset="2"/>
              </a:rPr>
              <a:t>   </a:t>
            </a:r>
            <a:r>
              <a:rPr lang="de-DE" altLang="de-DE" sz="1600" b="1" dirty="0">
                <a:solidFill>
                  <a:srgbClr val="00B0F0"/>
                </a:solidFill>
                <a:latin typeface="Century Gothic" panose="020B0502020202020204" pitchFamily="34" charset="0"/>
                <a:sym typeface="Wingdings" panose="05000000000000000000" pitchFamily="2" charset="2"/>
              </a:rPr>
              <a:t>Praxishilfe 7/2</a:t>
            </a:r>
            <a:endParaRPr lang="de-DE" altLang="de-DE" sz="1600" b="1" dirty="0">
              <a:solidFill>
                <a:srgbClr val="00B0F0"/>
              </a:solidFill>
              <a:latin typeface="Century Gothic" panose="020B0502020202020204" pitchFamily="34" charset="0"/>
            </a:endParaRPr>
          </a:p>
          <a:p>
            <a:pPr marL="266700" lvl="3" indent="-266700" defTabSz="419100" eaLnBrk="1" hangingPunct="1">
              <a:spcBef>
                <a:spcPts val="600"/>
              </a:spcBef>
              <a:spcAft>
                <a:spcPts val="600"/>
              </a:spcAft>
              <a:buClr>
                <a:schemeClr val="tx1"/>
              </a:buClr>
              <a:buFont typeface="Arial" panose="020B0604020202020204" pitchFamily="34" charset="0"/>
              <a:buChar char="•"/>
            </a:pPr>
            <a:endParaRPr lang="de-DE" altLang="de-DE" sz="1600" dirty="0">
              <a:solidFill>
                <a:srgbClr val="00B0F0"/>
              </a:solidFill>
              <a:latin typeface="Century Gothic" panose="020B0502020202020204" pitchFamily="34" charset="0"/>
            </a:endParaRPr>
          </a:p>
          <a:p>
            <a:pPr marL="266700" lvl="3" indent="-266700" defTabSz="419100" eaLnBrk="1" hangingPunct="1">
              <a:spcBef>
                <a:spcPts val="600"/>
              </a:spcBef>
              <a:spcAft>
                <a:spcPts val="600"/>
              </a:spcAft>
              <a:buClr>
                <a:schemeClr val="tx1"/>
              </a:buClr>
              <a:buFont typeface="Arial" panose="020B0604020202020204" pitchFamily="34" charset="0"/>
              <a:buChar char="•"/>
            </a:pPr>
            <a:endParaRPr lang="de-DE" altLang="de-DE" sz="1600" dirty="0">
              <a:latin typeface="Century Gothic" panose="020B0502020202020204" pitchFamily="34" charset="0"/>
            </a:endParaRPr>
          </a:p>
        </p:txBody>
      </p:sp>
      <p:sp>
        <p:nvSpPr>
          <p:cNvPr id="10" name="Rechteck 1">
            <a:extLst>
              <a:ext uri="{FF2B5EF4-FFF2-40B4-BE49-F238E27FC236}">
                <a16:creationId xmlns:a16="http://schemas.microsoft.com/office/drawing/2014/main" id="{C794954C-BFF7-4628-8E0F-35AA3822B0BE}"/>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8866" name="Rectangle 2">
            <a:extLst>
              <a:ext uri="{FF2B5EF4-FFF2-40B4-BE49-F238E27FC236}">
                <a16:creationId xmlns:a16="http://schemas.microsoft.com/office/drawing/2014/main" id="{60869947-14C7-48B9-B935-37B800DDA759}"/>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tabLst>
                <a:tab pos="536575" algn="l"/>
              </a:tabLst>
              <a:defRPr sz="1600" b="1">
                <a:solidFill>
                  <a:schemeClr val="tx1"/>
                </a:solidFill>
                <a:latin typeface="Verdana" panose="020B0604030504040204" pitchFamily="34" charset="0"/>
                <a:cs typeface="Arial" panose="020B0604020202020204" pitchFamily="34" charset="0"/>
              </a:defRPr>
            </a:lvl1pPr>
            <a:lvl2pPr marL="180975" indent="-179388">
              <a:tabLst>
                <a:tab pos="536575" algn="l"/>
              </a:tabLst>
              <a:defRPr sz="1600" b="1">
                <a:solidFill>
                  <a:schemeClr val="tx1"/>
                </a:solidFill>
                <a:latin typeface="Verdana" panose="020B0604030504040204" pitchFamily="34" charset="0"/>
                <a:cs typeface="Arial" panose="020B0604020202020204" pitchFamily="34" charset="0"/>
              </a:defRPr>
            </a:lvl2pPr>
            <a:lvl3pPr marL="541338" indent="-180975">
              <a:tabLst>
                <a:tab pos="536575" algn="l"/>
              </a:tabLst>
              <a:defRPr sz="1600" b="1">
                <a:solidFill>
                  <a:schemeClr val="tx1"/>
                </a:solidFill>
                <a:latin typeface="Verdana" panose="020B0604030504040204" pitchFamily="34" charset="0"/>
                <a:cs typeface="Arial" panose="020B0604020202020204" pitchFamily="34" charset="0"/>
              </a:defRPr>
            </a:lvl3pPr>
            <a:lvl4pPr marL="895350" indent="-174625">
              <a:tabLst>
                <a:tab pos="536575" algn="l"/>
              </a:tabLst>
              <a:defRPr sz="1600" b="1">
                <a:solidFill>
                  <a:schemeClr val="tx1"/>
                </a:solidFill>
                <a:latin typeface="Verdana" panose="020B0604030504040204" pitchFamily="34" charset="0"/>
                <a:cs typeface="Arial" panose="020B0604020202020204" pitchFamily="34" charset="0"/>
              </a:defRPr>
            </a:lvl4pPr>
            <a:lvl5pPr marL="1257300" indent="-180975">
              <a:tabLst>
                <a:tab pos="536575" algn="l"/>
              </a:tabLst>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7.3.5 Ergänzende Angaben im Prüfungsbericht</a:t>
            </a:r>
          </a:p>
        </p:txBody>
      </p:sp>
      <p:sp>
        <p:nvSpPr>
          <p:cNvPr id="10" name="Rectangle 3">
            <a:extLst>
              <a:ext uri="{FF2B5EF4-FFF2-40B4-BE49-F238E27FC236}">
                <a16:creationId xmlns:a16="http://schemas.microsoft.com/office/drawing/2014/main" id="{6FE5E59E-E795-4D56-BA5E-6676AA0AEF40}"/>
              </a:ext>
            </a:extLst>
          </p:cNvPr>
          <p:cNvSpPr>
            <a:spLocks noGrp="1" noChangeArrowheads="1"/>
          </p:cNvSpPr>
          <p:nvPr>
            <p:ph idx="4294967295"/>
          </p:nvPr>
        </p:nvSpPr>
        <p:spPr>
          <a:xfrm>
            <a:off x="1054800" y="1418400"/>
            <a:ext cx="9232200" cy="4176713"/>
          </a:xfrm>
        </p:spPr>
        <p:txBody>
          <a:bodyPr lIns="0" tIns="0" rIns="0" bIns="0" anchor="t" anchorCtr="0"/>
          <a:lstStyle/>
          <a:p>
            <a:pPr marL="0" indent="0" defTabSz="419100" eaLnBrk="1" hangingPunct="1">
              <a:lnSpc>
                <a:spcPct val="120000"/>
              </a:lnSpc>
              <a:spcAft>
                <a:spcPts val="0"/>
              </a:spcAft>
              <a:buFont typeface="Wingdings" panose="05000000000000000000" pitchFamily="2" charset="2"/>
              <a:buNone/>
              <a:defRPr/>
            </a:pPr>
            <a:r>
              <a:rPr lang="de-DE" altLang="de-DE" sz="1600" dirty="0">
                <a:latin typeface="Century Gothic" panose="020B0502020202020204" pitchFamily="34" charset="0"/>
              </a:rPr>
              <a:t>Im </a:t>
            </a:r>
            <a:r>
              <a:rPr lang="de-DE" altLang="de-DE" sz="1600" b="1" dirty="0">
                <a:solidFill>
                  <a:srgbClr val="00B0F0"/>
                </a:solidFill>
                <a:latin typeface="Century Gothic" panose="020B0502020202020204" pitchFamily="34" charset="0"/>
              </a:rPr>
              <a:t>Prüfungsbericht</a:t>
            </a:r>
            <a:r>
              <a:rPr lang="de-DE" altLang="de-DE" sz="1600" dirty="0">
                <a:latin typeface="Century Gothic" panose="020B0502020202020204" pitchFamily="34" charset="0"/>
              </a:rPr>
              <a:t> ist zur Prüfung der Eröffnungsbilanzwerte zusätzlich aufzunehmen:</a:t>
            </a:r>
          </a:p>
          <a:p>
            <a:pPr marL="266700" lvl="3" indent="-266700" defTabSz="419100" eaLnBrk="1" hangingPunct="1">
              <a:lnSpc>
                <a:spcPct val="120000"/>
              </a:lnSpc>
              <a:spcAft>
                <a:spcPts val="0"/>
              </a:spcAft>
              <a:buClr>
                <a:schemeClr val="tx1"/>
              </a:buClr>
              <a:buFont typeface="Arial" panose="020B0604020202020204" pitchFamily="34" charset="0"/>
              <a:buChar char="•"/>
              <a:defRPr/>
            </a:pPr>
            <a:r>
              <a:rPr lang="de-DE" altLang="de-DE" sz="1600" dirty="0">
                <a:latin typeface="Century Gothic" panose="020B0502020202020204" pitchFamily="34" charset="0"/>
              </a:rPr>
              <a:t>Aussage zur ordnungsgemäßen Übernahme aus dem Vorjahr</a:t>
            </a:r>
          </a:p>
          <a:p>
            <a:pPr marL="266700" lvl="3" indent="-266700" defTabSz="419100" eaLnBrk="1" hangingPunct="1">
              <a:lnSpc>
                <a:spcPct val="120000"/>
              </a:lnSpc>
              <a:spcAft>
                <a:spcPts val="0"/>
              </a:spcAft>
              <a:buClr>
                <a:schemeClr val="tx1"/>
              </a:buClr>
              <a:buFont typeface="Arial" panose="020B0604020202020204" pitchFamily="34" charset="0"/>
              <a:buChar char="•"/>
              <a:defRPr/>
            </a:pPr>
            <a:r>
              <a:rPr lang="de-DE" altLang="de-DE" sz="1600" dirty="0">
                <a:latin typeface="Century Gothic" panose="020B0502020202020204" pitchFamily="34" charset="0"/>
              </a:rPr>
              <a:t>Bei Erstprüfungen: Aussage zum Umfang der vorgenommenen ergänzenden Prüfungshandlungen</a:t>
            </a:r>
          </a:p>
          <a:p>
            <a:pPr marL="266700" lvl="3" indent="-266700" defTabSz="419100" eaLnBrk="1" hangingPunct="1">
              <a:lnSpc>
                <a:spcPct val="120000"/>
              </a:lnSpc>
              <a:spcAft>
                <a:spcPts val="0"/>
              </a:spcAft>
              <a:buClr>
                <a:schemeClr val="tx1"/>
              </a:buClr>
              <a:buFont typeface="Arial" panose="020B0604020202020204" pitchFamily="34" charset="0"/>
              <a:buChar char="•"/>
              <a:defRPr/>
            </a:pPr>
            <a:endParaRPr lang="de-DE" altLang="de-DE" sz="1600" dirty="0">
              <a:latin typeface="Century Gothic" panose="020B0502020202020204" pitchFamily="34" charset="0"/>
            </a:endParaRPr>
          </a:p>
          <a:p>
            <a:pPr marL="0" lvl="3" indent="0" defTabSz="419100" eaLnBrk="1" hangingPunct="1">
              <a:lnSpc>
                <a:spcPct val="120000"/>
              </a:lnSpc>
              <a:spcAft>
                <a:spcPts val="0"/>
              </a:spcAft>
              <a:buFont typeface="Verdana" panose="020B0604030504040204" pitchFamily="34" charset="0"/>
              <a:buNone/>
              <a:defRPr/>
            </a:pPr>
            <a:r>
              <a:rPr lang="de-DE" altLang="de-DE" sz="1600" b="1" dirty="0">
                <a:solidFill>
                  <a:srgbClr val="FF0000"/>
                </a:solidFill>
                <a:latin typeface="Century Gothic" panose="020B0502020202020204" pitchFamily="34" charset="0"/>
              </a:rPr>
              <a:t>Praxishinweis:</a:t>
            </a:r>
          </a:p>
          <a:p>
            <a:pPr marL="0" lvl="3" indent="0" defTabSz="419100" eaLnBrk="1" hangingPunct="1">
              <a:lnSpc>
                <a:spcPct val="120000"/>
              </a:lnSpc>
              <a:spcAft>
                <a:spcPts val="0"/>
              </a:spcAft>
              <a:buFont typeface="Verdana" panose="020B0604030504040204" pitchFamily="34" charset="0"/>
              <a:buNone/>
              <a:defRPr/>
            </a:pPr>
            <a:r>
              <a:rPr lang="de-DE" altLang="de-DE" sz="1600" b="1" dirty="0">
                <a:solidFill>
                  <a:srgbClr val="FF0000"/>
                </a:solidFill>
                <a:latin typeface="Century Gothic" panose="020B0502020202020204" pitchFamily="34" charset="0"/>
              </a:rPr>
              <a:t>Bei Nachschauen und Qualitätskontrollen wird häufig kontrolliert, ob die zusätzlichen Ausführungen im Prüfungsbericht bei „Sonderfall 2“, d. h. „Vorjahresabschluss nicht geprüft, obwohl prüfungspflichtig“ vorgenommen werden.</a:t>
            </a:r>
          </a:p>
        </p:txBody>
      </p:sp>
      <p:sp>
        <p:nvSpPr>
          <p:cNvPr id="7" name="Rechteck 1">
            <a:extLst>
              <a:ext uri="{FF2B5EF4-FFF2-40B4-BE49-F238E27FC236}">
                <a16:creationId xmlns:a16="http://schemas.microsoft.com/office/drawing/2014/main" id="{C9C4F418-4E50-450C-83F0-6EBE02977379}"/>
              </a:ext>
            </a:extLst>
          </p:cNvPr>
          <p:cNvSpPr>
            <a:spLocks noChangeArrowheads="1"/>
          </p:cNvSpPr>
          <p:nvPr/>
        </p:nvSpPr>
        <p:spPr bwMode="auto">
          <a:xfrm>
            <a:off x="371475" y="165100"/>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7875" name="Rectangle 1027">
            <a:extLst>
              <a:ext uri="{FF2B5EF4-FFF2-40B4-BE49-F238E27FC236}">
                <a16:creationId xmlns:a16="http://schemas.microsoft.com/office/drawing/2014/main" id="{9CFD5FBE-A222-4883-947E-A4714EE33582}"/>
              </a:ext>
            </a:extLst>
          </p:cNvPr>
          <p:cNvSpPr>
            <a:spLocks noGrp="1" noChangeArrowheads="1"/>
          </p:cNvSpPr>
          <p:nvPr>
            <p:ph idx="4294967295"/>
          </p:nvPr>
        </p:nvSpPr>
        <p:spPr>
          <a:xfrm>
            <a:off x="1054800" y="1504800"/>
            <a:ext cx="8847211" cy="4492625"/>
          </a:xfrm>
        </p:spPr>
        <p:txBody>
          <a:bodyPr vert="horz" wrap="square" lIns="0" tIns="0" rIns="0" bIns="0" numCol="1" anchor="t" anchorCtr="0" compatLnSpc="1">
            <a:prstTxWarp prst="textNoShape">
              <a:avLst/>
            </a:prstTxWarp>
          </a:bodyPr>
          <a:lstStyle/>
          <a:p>
            <a:pPr marL="0" indent="0" defTabSz="419100" eaLnBrk="1" hangingPunct="1">
              <a:spcBef>
                <a:spcPts val="600"/>
              </a:spcBef>
              <a:spcAft>
                <a:spcPts val="600"/>
              </a:spcAft>
              <a:buFont typeface="Wingdings" panose="05000000000000000000" pitchFamily="2" charset="2"/>
              <a:buNone/>
              <a:defRPr/>
            </a:pPr>
            <a:r>
              <a:rPr lang="de-DE" altLang="de-DE" sz="1600" b="1" dirty="0">
                <a:solidFill>
                  <a:srgbClr val="00B0F0"/>
                </a:solidFill>
                <a:latin typeface="Century Gothic" pitchFamily="34" charset="0"/>
              </a:rPr>
              <a:t>Praxishilfen zu diesem Themenbereich</a:t>
            </a:r>
          </a:p>
          <a:p>
            <a:pPr marL="266700" indent="-266700" defTabSz="419100" eaLnBrk="1" hangingPunct="1">
              <a:spcBef>
                <a:spcPts val="600"/>
              </a:spcBef>
              <a:spcAft>
                <a:spcPts val="600"/>
              </a:spcAft>
              <a:buClr>
                <a:schemeClr val="tx1"/>
              </a:buClr>
              <a:buFont typeface="Arial" pitchFamily="34" charset="0"/>
              <a:buChar char="•"/>
              <a:tabLst>
                <a:tab pos="2058988" algn="l"/>
              </a:tabLst>
              <a:defRPr/>
            </a:pPr>
            <a:r>
              <a:rPr lang="de-DE" altLang="de-DE" sz="1600" b="1" dirty="0">
                <a:latin typeface="Century Gothic" pitchFamily="34" charset="0"/>
              </a:rPr>
              <a:t>Praxishilfe 7/1:	</a:t>
            </a:r>
            <a:r>
              <a:rPr lang="de-DE" altLang="de-DE" sz="1600" dirty="0">
                <a:latin typeface="Century Gothic" pitchFamily="34" charset="0"/>
              </a:rPr>
              <a:t>„Regelung und Vorgaben zur Durchführung von Erstprüfungen“</a:t>
            </a:r>
          </a:p>
          <a:p>
            <a:pPr marL="266700" indent="-266700" defTabSz="419100" eaLnBrk="1" hangingPunct="1">
              <a:spcBef>
                <a:spcPts val="600"/>
              </a:spcBef>
              <a:spcAft>
                <a:spcPts val="600"/>
              </a:spcAft>
              <a:buClr>
                <a:schemeClr val="tx1"/>
              </a:buClr>
              <a:buFont typeface="Arial" pitchFamily="34" charset="0"/>
              <a:buChar char="•"/>
              <a:tabLst>
                <a:tab pos="2058988" algn="l"/>
              </a:tabLst>
              <a:defRPr/>
            </a:pPr>
            <a:r>
              <a:rPr lang="de-DE" altLang="de-DE" sz="1600" b="1" dirty="0">
                <a:latin typeface="Century Gothic" pitchFamily="34" charset="0"/>
              </a:rPr>
              <a:t>Praxishilfe 7/2:	</a:t>
            </a:r>
            <a:r>
              <a:rPr lang="de-DE" altLang="de-DE" sz="1600" dirty="0">
                <a:latin typeface="Century Gothic" pitchFamily="34" charset="0"/>
              </a:rPr>
              <a:t>„Ergänzende Prüfungshandlungen bei Erstprüfungen“</a:t>
            </a:r>
          </a:p>
        </p:txBody>
      </p:sp>
      <p:sp>
        <p:nvSpPr>
          <p:cNvPr id="550916" name="Rectangle 2">
            <a:extLst>
              <a:ext uri="{FF2B5EF4-FFF2-40B4-BE49-F238E27FC236}">
                <a16:creationId xmlns:a16="http://schemas.microsoft.com/office/drawing/2014/main" id="{1C60F811-8977-45CA-A87F-D766F47A0550}"/>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Anlagen zum Themenbereich</a:t>
            </a:r>
            <a:endParaRPr lang="de-DE" altLang="de-DE" dirty="0">
              <a:solidFill>
                <a:srgbClr val="92D050"/>
              </a:solidFill>
              <a:latin typeface="Century Gothic" panose="020B0502020202020204" pitchFamily="34" charset="0"/>
            </a:endParaRPr>
          </a:p>
        </p:txBody>
      </p:sp>
      <p:sp>
        <p:nvSpPr>
          <p:cNvPr id="7" name="Rechteck 1">
            <a:extLst>
              <a:ext uri="{FF2B5EF4-FFF2-40B4-BE49-F238E27FC236}">
                <a16:creationId xmlns:a16="http://schemas.microsoft.com/office/drawing/2014/main" id="{65785BB1-0310-412B-B896-6E349ACC5A92}"/>
              </a:ext>
            </a:extLst>
          </p:cNvPr>
          <p:cNvSpPr>
            <a:spLocks noChangeArrowheads="1"/>
          </p:cNvSpPr>
          <p:nvPr/>
        </p:nvSpPr>
        <p:spPr bwMode="auto">
          <a:xfrm>
            <a:off x="371475" y="138118"/>
            <a:ext cx="10045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Themenbereich 7:	Prüfung von Eröffnungsbilanzwerten im Rahmen von Erstprüfungen (ISA [DE] 510)</a:t>
            </a:r>
          </a:p>
        </p:txBody>
      </p:sp>
    </p:spTree>
  </p:cSld>
  <p:clrMapOvr>
    <a:masterClrMapping/>
  </p:clrMapOvr>
  <p:transition spd="slow"/>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feld 4">
            <a:extLst>
              <a:ext uri="{FF2B5EF4-FFF2-40B4-BE49-F238E27FC236}">
                <a16:creationId xmlns:a16="http://schemas.microsoft.com/office/drawing/2014/main" id="{27192BAF-6013-4987-96C8-F12374552BC9}"/>
              </a:ext>
            </a:extLst>
          </p:cNvPr>
          <p:cNvSpPr txBox="1">
            <a:spLocks noChangeArrowheads="1"/>
          </p:cNvSpPr>
          <p:nvPr/>
        </p:nvSpPr>
        <p:spPr bwMode="auto">
          <a:xfrm>
            <a:off x="363538" y="180975"/>
            <a:ext cx="10484990" cy="34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262731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r>
              <a:rPr lang="de-DE" altLang="de-DE" sz="1600" dirty="0">
                <a:latin typeface="Century Gothic" panose="020B0502020202020204" pitchFamily="34" charset="0"/>
              </a:rPr>
              <a:t>Themenbereich 7:	Prüfung von Eröffnungsbilanzwerten im Rahmen von Erstprüfungen (ISA [DE] 510)</a:t>
            </a:r>
          </a:p>
        </p:txBody>
      </p:sp>
      <p:pic>
        <p:nvPicPr>
          <p:cNvPr id="7" name="Grafik 6">
            <a:extLst>
              <a:ext uri="{FF2B5EF4-FFF2-40B4-BE49-F238E27FC236}">
                <a16:creationId xmlns:a16="http://schemas.microsoft.com/office/drawing/2014/main" id="{BEAADD2E-B55B-4131-9D26-651C6534A8F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Layer>
                </a14:imgProps>
              </a:ext>
              <a:ext uri="{28A0092B-C50C-407E-A947-70E740481C1C}">
                <a14:useLocalDpi xmlns:a14="http://schemas.microsoft.com/office/drawing/2010/main" val="0"/>
              </a:ext>
            </a:extLst>
          </a:blip>
          <a:srcRect l="17889" r="3826"/>
          <a:stretch/>
        </p:blipFill>
        <p:spPr>
          <a:xfrm>
            <a:off x="479376" y="692696"/>
            <a:ext cx="9649072" cy="5544616"/>
          </a:xfrm>
          <a:prstGeom prst="rect">
            <a:avLst/>
          </a:prstGeom>
          <a:blipFill dpi="0" rotWithShape="1">
            <a:blip r:embed="rId5">
              <a:alphaModFix amt="17000"/>
            </a:blip>
            <a:srcRect/>
            <a:tile tx="0" ty="0" sx="100000" sy="100000" flip="none" algn="tl"/>
          </a:blipFill>
          <a:effectLst>
            <a:outerShdw blurRad="50800" dist="50800" dir="5400000" algn="ctr" rotWithShape="0">
              <a:srgbClr val="000000">
                <a:alpha val="14000"/>
              </a:srgbClr>
            </a:outerShdw>
          </a:effectLst>
        </p:spPr>
      </p:pic>
      <p:sp>
        <p:nvSpPr>
          <p:cNvPr id="10" name="Rectangle 2">
            <a:extLst>
              <a:ext uri="{FF2B5EF4-FFF2-40B4-BE49-F238E27FC236}">
                <a16:creationId xmlns:a16="http://schemas.microsoft.com/office/drawing/2014/main" id="{8AAC3144-F269-4D31-A07E-5ED57CE8749D}"/>
              </a:ext>
            </a:extLst>
          </p:cNvPr>
          <p:cNvSpPr txBox="1">
            <a:spLocks/>
          </p:cNvSpPr>
          <p:nvPr/>
        </p:nvSpPr>
        <p:spPr bwMode="auto">
          <a:xfrm>
            <a:off x="1199456" y="1916832"/>
            <a:ext cx="8136904" cy="3168352"/>
          </a:xfrm>
          <a:prstGeom prst="rect">
            <a:avLst/>
          </a:prstGeom>
          <a:solidFill>
            <a:schemeClr val="bg1">
              <a:alpha val="85000"/>
            </a:schemeClr>
          </a:solidFill>
          <a:ln>
            <a:solidFill>
              <a:schemeClr val="tx1"/>
            </a:solidFill>
          </a:ln>
          <a:extLst/>
        </p:spPr>
        <p:style>
          <a:lnRef idx="1">
            <a:schemeClr val="accent6"/>
          </a:lnRef>
          <a:fillRef idx="2">
            <a:schemeClr val="accent6"/>
          </a:fillRef>
          <a:effectRef idx="1">
            <a:schemeClr val="accent6"/>
          </a:effectRef>
          <a:fontRef idx="minor">
            <a:schemeClr val="dk1"/>
          </a:fontRef>
        </p:style>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algn="ctr" defTabSz="900113">
              <a:lnSpc>
                <a:spcPts val="4000"/>
              </a:lnSpc>
              <a:spcBef>
                <a:spcPts val="600"/>
              </a:spcBef>
              <a:spcAft>
                <a:spcPts val="1200"/>
              </a:spcAft>
            </a:pPr>
            <a:r>
              <a:rPr lang="de-DE" altLang="de-DE" sz="2600" b="1" dirty="0">
                <a:latin typeface="Century Gothic" panose="020B0502020202020204" pitchFamily="34" charset="0"/>
              </a:rPr>
              <a:t>Soweit meine Ausführungen, </a:t>
            </a:r>
            <a:br>
              <a:rPr lang="de-DE" altLang="de-DE" sz="2600" b="1" dirty="0">
                <a:latin typeface="Century Gothic" panose="020B0502020202020204" pitchFamily="34" charset="0"/>
              </a:rPr>
            </a:br>
            <a:r>
              <a:rPr lang="de-DE" altLang="de-DE" sz="2600" b="1" dirty="0">
                <a:latin typeface="Century Gothic" panose="020B0502020202020204" pitchFamily="34" charset="0"/>
              </a:rPr>
              <a:t>praktischen Erfahrungen und fachlichen</a:t>
            </a:r>
            <a:br>
              <a:rPr lang="de-DE" altLang="de-DE" sz="2600" b="1" dirty="0">
                <a:latin typeface="Century Gothic" panose="020B0502020202020204" pitchFamily="34" charset="0"/>
              </a:rPr>
            </a:br>
            <a:r>
              <a:rPr lang="de-DE" altLang="de-DE" sz="2600" b="1" dirty="0">
                <a:latin typeface="Century Gothic" panose="020B0502020202020204" pitchFamily="34" charset="0"/>
              </a:rPr>
              <a:t>Hinweise zu diesem Thema.</a:t>
            </a:r>
          </a:p>
          <a:p>
            <a:pPr algn="ctr" defTabSz="900113">
              <a:lnSpc>
                <a:spcPts val="4000"/>
              </a:lnSpc>
              <a:spcBef>
                <a:spcPts val="600"/>
              </a:spcBef>
              <a:spcAft>
                <a:spcPts val="1200"/>
              </a:spcAft>
            </a:pPr>
            <a:r>
              <a:rPr lang="de-DE" altLang="de-DE" sz="2600" b="1" dirty="0">
                <a:latin typeface="Century Gothic" panose="020B0502020202020204" pitchFamily="34" charset="0"/>
              </a:rPr>
              <a:t>Vielen Dank für Ihre Aufmerksamkeit!</a:t>
            </a:r>
          </a:p>
        </p:txBody>
      </p:sp>
    </p:spTree>
    <p:extLst>
      <p:ext uri="{BB962C8B-B14F-4D97-AF65-F5344CB8AC3E}">
        <p14:creationId xmlns:p14="http://schemas.microsoft.com/office/powerpoint/2010/main" val="729036463"/>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1">
            <a:extLst>
              <a:ext uri="{FF2B5EF4-FFF2-40B4-BE49-F238E27FC236}">
                <a16:creationId xmlns:a16="http://schemas.microsoft.com/office/drawing/2014/main" id="{FE0DE72E-7684-4403-9558-EA699CF5F507}"/>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7" name="Rectangle 2">
            <a:extLst>
              <a:ext uri="{FF2B5EF4-FFF2-40B4-BE49-F238E27FC236}">
                <a16:creationId xmlns:a16="http://schemas.microsoft.com/office/drawing/2014/main" id="{752212A1-B07E-4225-97F8-5D1F84AB188C}"/>
              </a:ext>
            </a:extLst>
          </p:cNvPr>
          <p:cNvSpPr txBox="1">
            <a:spLocks/>
          </p:cNvSpPr>
          <p:nvPr/>
        </p:nvSpPr>
        <p:spPr bwMode="auto">
          <a:xfrm>
            <a:off x="1018206" y="729000"/>
            <a:ext cx="932815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1.3	</a:t>
            </a:r>
            <a:r>
              <a:rPr lang="de-DE" sz="2800" dirty="0">
                <a:latin typeface="Century Gothic" panose="020B0502020202020204" pitchFamily="34" charset="0"/>
              </a:rPr>
              <a:t>Zielsetzung: Neun zentrale Vorsätze für die künftige Auftragsabwicklung</a:t>
            </a:r>
            <a:endParaRPr lang="de-DE" sz="2800" b="0" dirty="0">
              <a:latin typeface="Century Gothic" panose="020B0502020202020204" pitchFamily="34" charset="0"/>
            </a:endParaRPr>
          </a:p>
        </p:txBody>
      </p:sp>
      <p:sp>
        <p:nvSpPr>
          <p:cNvPr id="9" name="Textfeld 8">
            <a:extLst>
              <a:ext uri="{FF2B5EF4-FFF2-40B4-BE49-F238E27FC236}">
                <a16:creationId xmlns:a16="http://schemas.microsoft.com/office/drawing/2014/main" id="{90156A1E-B300-434D-A838-FC17FBFBDEA3}"/>
              </a:ext>
            </a:extLst>
          </p:cNvPr>
          <p:cNvSpPr txBox="1"/>
          <p:nvPr/>
        </p:nvSpPr>
        <p:spPr>
          <a:xfrm>
            <a:off x="11534700" y="5661248"/>
            <a:ext cx="323165" cy="648072"/>
          </a:xfrm>
          <a:prstGeom prst="rect">
            <a:avLst/>
          </a:prstGeom>
          <a:noFill/>
        </p:spPr>
        <p:txBody>
          <a:bodyPr vert="vert270" wrap="square">
            <a:spAutoFit/>
          </a:bodyPr>
          <a:lstStyle/>
          <a:p>
            <a:pPr eaLnBrk="1" hangingPunct="1">
              <a:defRPr/>
            </a:pPr>
            <a:r>
              <a:rPr lang="de-DE" sz="900" dirty="0">
                <a:solidFill>
                  <a:srgbClr val="CCECFF"/>
                </a:solidFill>
                <a:highlight>
                  <a:srgbClr val="CCECFF"/>
                </a:highlight>
                <a:latin typeface="Century Gothic" panose="020B0502020202020204" pitchFamily="34" charset="0"/>
                <a:cs typeface="Arial" charset="0"/>
              </a:rPr>
              <a:t>05/2025</a:t>
            </a:r>
          </a:p>
        </p:txBody>
      </p:sp>
    </p:spTree>
    <p:extLst>
      <p:ext uri="{BB962C8B-B14F-4D97-AF65-F5344CB8AC3E}">
        <p14:creationId xmlns:p14="http://schemas.microsoft.com/office/powerpoint/2010/main" val="931743083"/>
      </p:ext>
    </p:extLst>
  </p:cSld>
  <p:clrMapOvr>
    <a:masterClrMapping/>
  </p:clrMapOvr>
  <p:transition spd="slow"/>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62" name="Rectangle 4">
            <a:extLst>
              <a:ext uri="{FF2B5EF4-FFF2-40B4-BE49-F238E27FC236}">
                <a16:creationId xmlns:a16="http://schemas.microsoft.com/office/drawing/2014/main" id="{B0F4E583-D910-40CF-85FC-0A63CA67D399}"/>
              </a:ext>
            </a:extLst>
          </p:cNvPr>
          <p:cNvSpPr>
            <a:spLocks noGrp="1"/>
          </p:cNvSpPr>
          <p:nvPr>
            <p:ph type="ctrTitle" idx="4294967295"/>
          </p:nvPr>
        </p:nvSpPr>
        <p:spPr bwMode="auto">
          <a:xfrm>
            <a:off x="0" y="3027363"/>
            <a:ext cx="12192000" cy="13684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spcBef>
                <a:spcPct val="0"/>
              </a:spcBef>
            </a:pPr>
            <a:r>
              <a:rPr lang="de-DE" altLang="de-DE" sz="2800" b="1" dirty="0">
                <a:latin typeface="Century Gothic" panose="020B0502020202020204" pitchFamily="34" charset="0"/>
              </a:rPr>
              <a:t>Themenbereich 8: </a:t>
            </a:r>
            <a:br>
              <a:rPr lang="de-DE" altLang="de-DE" sz="2800" b="1" dirty="0">
                <a:latin typeface="Century Gothic" panose="020B0502020202020204" pitchFamily="34" charset="0"/>
              </a:rPr>
            </a:br>
            <a:r>
              <a:rPr lang="de-DE" altLang="de-DE" sz="2800" b="1" dirty="0">
                <a:latin typeface="Century Gothic" panose="020B0502020202020204" pitchFamily="34" charset="0"/>
              </a:rPr>
              <a:t>Beziehungen zu nahestehenden Personen im Rahmen </a:t>
            </a:r>
            <a:br>
              <a:rPr lang="de-DE" altLang="de-DE" sz="2800" b="1" dirty="0">
                <a:latin typeface="Century Gothic" panose="020B0502020202020204" pitchFamily="34" charset="0"/>
              </a:rPr>
            </a:br>
            <a:r>
              <a:rPr lang="de-DE" altLang="de-DE" sz="2800" b="1" dirty="0">
                <a:latin typeface="Century Gothic" panose="020B0502020202020204" pitchFamily="34" charset="0"/>
              </a:rPr>
              <a:t>der Abschlussprüfung</a:t>
            </a:r>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7875" name="Rectangle 1027">
            <a:extLst>
              <a:ext uri="{FF2B5EF4-FFF2-40B4-BE49-F238E27FC236}">
                <a16:creationId xmlns:a16="http://schemas.microsoft.com/office/drawing/2014/main" id="{9F4F981A-57E5-435D-9110-97E8625D73D7}"/>
              </a:ext>
            </a:extLst>
          </p:cNvPr>
          <p:cNvSpPr>
            <a:spLocks noGrp="1" noChangeArrowheads="1"/>
          </p:cNvSpPr>
          <p:nvPr>
            <p:ph idx="4294967295"/>
          </p:nvPr>
        </p:nvSpPr>
        <p:spPr bwMode="auto">
          <a:xfrm>
            <a:off x="1054800" y="1080000"/>
            <a:ext cx="8785616" cy="4492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defTabSz="419100" eaLnBrk="1" hangingPunct="1">
              <a:spcBef>
                <a:spcPts val="600"/>
              </a:spcBef>
              <a:spcAft>
                <a:spcPts val="600"/>
              </a:spcAft>
              <a:buFont typeface="Wingdings" panose="05000000000000000000" pitchFamily="2" charset="2"/>
              <a:buNone/>
              <a:tabLst>
                <a:tab pos="538163" algn="l"/>
              </a:tabLst>
            </a:pPr>
            <a:r>
              <a:rPr lang="de-DE" altLang="de-DE" sz="1600" b="1" dirty="0">
                <a:solidFill>
                  <a:srgbClr val="000000"/>
                </a:solidFill>
                <a:latin typeface="Century Gothic" panose="020B0502020202020204" pitchFamily="34" charset="0"/>
              </a:rPr>
              <a:t>Gliederung</a:t>
            </a:r>
            <a:endParaRPr lang="de-DE" altLang="de-DE" sz="1600" b="1" dirty="0">
              <a:latin typeface="Century Gothic" panose="020B0502020202020204" pitchFamily="34" charset="0"/>
            </a:endParaRPr>
          </a:p>
          <a:p>
            <a:pPr marL="0" indent="0" defTabSz="419100" eaLnBrk="1" hangingPunct="1">
              <a:spcBef>
                <a:spcPts val="600"/>
              </a:spcBef>
              <a:spcAft>
                <a:spcPts val="600"/>
              </a:spcAft>
              <a:buFont typeface="Wingdings" panose="05000000000000000000" pitchFamily="2" charset="2"/>
              <a:buNone/>
              <a:tabLst>
                <a:tab pos="538163" algn="l"/>
              </a:tabLst>
            </a:pPr>
            <a:r>
              <a:rPr lang="de-DE" altLang="de-DE" sz="1600" b="1" dirty="0">
                <a:latin typeface="Century Gothic" panose="020B0502020202020204" pitchFamily="34" charset="0"/>
              </a:rPr>
              <a:t>8.1	Nahestehende Personen</a:t>
            </a:r>
          </a:p>
          <a:p>
            <a:pPr marL="0" indent="0" defTabSz="419100" eaLnBrk="1" hangingPunct="1">
              <a:spcBef>
                <a:spcPts val="600"/>
              </a:spcBef>
              <a:spcAft>
                <a:spcPts val="600"/>
              </a:spcAft>
              <a:buFont typeface="Wingdings" panose="05000000000000000000" pitchFamily="2" charset="2"/>
              <a:buNone/>
              <a:tabLst>
                <a:tab pos="538163" algn="l"/>
              </a:tabLst>
            </a:pPr>
            <a:r>
              <a:rPr lang="de-DE" altLang="de-DE" sz="1600" b="1" dirty="0">
                <a:latin typeface="Century Gothic" panose="020B0502020202020204" pitchFamily="34" charset="0"/>
              </a:rPr>
              <a:t>8.2	Verantwortung der gesetzlichen Vertreter</a:t>
            </a:r>
          </a:p>
          <a:p>
            <a:pPr marL="0" indent="0" defTabSz="419100" eaLnBrk="1" hangingPunct="1">
              <a:spcBef>
                <a:spcPts val="600"/>
              </a:spcBef>
              <a:spcAft>
                <a:spcPts val="600"/>
              </a:spcAft>
              <a:buFont typeface="Wingdings" panose="05000000000000000000" pitchFamily="2" charset="2"/>
              <a:buNone/>
              <a:tabLst>
                <a:tab pos="538163" algn="l"/>
              </a:tabLst>
            </a:pPr>
            <a:r>
              <a:rPr lang="de-DE" altLang="de-DE" sz="1600" b="1" dirty="0">
                <a:latin typeface="Century Gothic" panose="020B0502020202020204" pitchFamily="34" charset="0"/>
              </a:rPr>
              <a:t>8.3	Verantwortung des Abschlussprüfers</a:t>
            </a:r>
          </a:p>
          <a:p>
            <a:pPr marL="0" indent="0" defTabSz="419100" eaLnBrk="1" hangingPunct="1">
              <a:spcBef>
                <a:spcPts val="600"/>
              </a:spcBef>
              <a:spcAft>
                <a:spcPts val="600"/>
              </a:spcAft>
              <a:buFont typeface="Wingdings" panose="05000000000000000000" pitchFamily="2" charset="2"/>
              <a:buNone/>
              <a:tabLst>
                <a:tab pos="538163" algn="l"/>
              </a:tabLst>
            </a:pPr>
            <a:r>
              <a:rPr lang="de-DE" altLang="de-DE" sz="1600" b="1" dirty="0">
                <a:latin typeface="Century Gothic" panose="020B0502020202020204" pitchFamily="34" charset="0"/>
              </a:rPr>
              <a:t>8.4	Besonderheiten bei der Planung und Durchführung der Abschlussprüfung</a:t>
            </a:r>
          </a:p>
        </p:txBody>
      </p:sp>
      <p:sp>
        <p:nvSpPr>
          <p:cNvPr id="555012" name="Textfeld 1">
            <a:extLst>
              <a:ext uri="{FF2B5EF4-FFF2-40B4-BE49-F238E27FC236}">
                <a16:creationId xmlns:a16="http://schemas.microsoft.com/office/drawing/2014/main" id="{6C904757-9A4C-4B09-919F-92CCEFFD660E}"/>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8" name="Textfeld 1">
            <a:extLst>
              <a:ext uri="{FF2B5EF4-FFF2-40B4-BE49-F238E27FC236}">
                <a16:creationId xmlns:a16="http://schemas.microsoft.com/office/drawing/2014/main" id="{E4987194-017D-4977-8770-65248E4ADB65}"/>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6" name="Rectangle 2">
            <a:extLst>
              <a:ext uri="{FF2B5EF4-FFF2-40B4-BE49-F238E27FC236}">
                <a16:creationId xmlns:a16="http://schemas.microsoft.com/office/drawing/2014/main" id="{146EE05C-BD20-4D11-B8F8-F34E5AF2EA3B}"/>
              </a:ext>
            </a:extLst>
          </p:cNvPr>
          <p:cNvSpPr txBox="1">
            <a:spLocks/>
          </p:cNvSpPr>
          <p:nvPr/>
        </p:nvSpPr>
        <p:spPr bwMode="auto">
          <a:xfrm>
            <a:off x="911424"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8.1	</a:t>
            </a:r>
            <a:r>
              <a:rPr lang="de-DE" sz="2800" dirty="0">
                <a:latin typeface="Century Gothic" panose="020B0502020202020204" pitchFamily="34" charset="0"/>
              </a:rPr>
              <a:t>Nahestehende Personen</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8.1.1	</a:t>
            </a:r>
            <a:r>
              <a:rPr lang="de-DE" sz="1800" b="0" dirty="0">
                <a:latin typeface="Century Gothic" panose="020B0502020202020204" pitchFamily="34" charset="0"/>
              </a:rPr>
              <a:t>Zentrale Frage: Warum spielen die nahestehenden Personen</a:t>
            </a:r>
            <a:br>
              <a:rPr lang="de-DE" sz="1800" b="0" dirty="0">
                <a:latin typeface="Century Gothic" panose="020B0502020202020204" pitchFamily="34" charset="0"/>
              </a:rPr>
            </a:br>
            <a:r>
              <a:rPr lang="de-DE" sz="1800" b="0" dirty="0">
                <a:latin typeface="Century Gothic" panose="020B0502020202020204" pitchFamily="34" charset="0"/>
              </a:rPr>
              <a:t>bei der Abschlussprüfung eine besondere Rolle?</a:t>
            </a:r>
          </a:p>
          <a:p>
            <a:pPr marL="2724150" lvl="4" indent="-895350">
              <a:spcBef>
                <a:spcPts val="600"/>
              </a:spcBef>
              <a:spcAft>
                <a:spcPts val="600"/>
              </a:spcAft>
              <a:tabLst>
                <a:tab pos="444500" algn="l"/>
              </a:tabLst>
            </a:pPr>
            <a:r>
              <a:rPr lang="de-DE" sz="1800" dirty="0">
                <a:latin typeface="Century Gothic" panose="020B0502020202020204" pitchFamily="34" charset="0"/>
              </a:rPr>
              <a:t>8.1.2	</a:t>
            </a:r>
            <a:r>
              <a:rPr lang="de-DE" sz="1800" b="0" dirty="0">
                <a:latin typeface="Century Gothic" panose="020B0502020202020204" pitchFamily="34" charset="0"/>
              </a:rPr>
              <a:t>Definitionen / Begriffsbestimmungen</a:t>
            </a: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A2BCFA62-56EA-49E0-8A38-6DD0D2A8BCB3}"/>
              </a:ext>
            </a:extLst>
          </p:cNvPr>
          <p:cNvSpPr>
            <a:spLocks noGrp="1" noChangeArrowheads="1"/>
          </p:cNvSpPr>
          <p:nvPr>
            <p:ph idx="4294967295"/>
          </p:nvPr>
        </p:nvSpPr>
        <p:spPr bwMode="auto">
          <a:xfrm>
            <a:off x="1054800" y="2052000"/>
            <a:ext cx="10801350" cy="2560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defTabSz="419100" eaLnBrk="1" hangingPunct="1">
              <a:spcBef>
                <a:spcPts val="300"/>
              </a:spcBef>
              <a:spcAft>
                <a:spcPts val="300"/>
              </a:spcAft>
              <a:buClrTx/>
              <a:buFont typeface="Wingdings" panose="05000000000000000000" pitchFamily="2" charset="2"/>
              <a:buNone/>
              <a:tabLst>
                <a:tab pos="2333625" algn="l"/>
              </a:tabLst>
            </a:pPr>
            <a:r>
              <a:rPr lang="de-DE" altLang="de-DE" sz="1600" dirty="0">
                <a:latin typeface="Century Gothic" panose="020B0502020202020204" pitchFamily="34" charset="0"/>
              </a:rPr>
              <a:t>Im Rahmen der Abschlussprüfung ist bei Geschäftsvorfällen mit nahestehenden Personen besondere Aufmerksamkeit geboten, da kaufmännische </a:t>
            </a:r>
            <a:r>
              <a:rPr lang="de-DE" altLang="de-DE" sz="1600" b="1" dirty="0">
                <a:solidFill>
                  <a:srgbClr val="00B0F0"/>
                </a:solidFill>
                <a:latin typeface="Century Gothic" panose="020B0502020202020204" pitchFamily="34" charset="0"/>
              </a:rPr>
              <a:t>Entscheidungen von den Beteiligten nicht fremd- bzw. drittüblich</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getroffen worden sein können.</a:t>
            </a:r>
            <a:br>
              <a:rPr lang="de-DE" altLang="de-DE" sz="1600" dirty="0">
                <a:latin typeface="Century Gothic" panose="020B0502020202020204" pitchFamily="34" charset="0"/>
              </a:rPr>
            </a:br>
            <a:br>
              <a:rPr lang="de-DE" altLang="de-DE" sz="1600" dirty="0">
                <a:latin typeface="Century Gothic" panose="020B0502020202020204" pitchFamily="34" charset="0"/>
              </a:rPr>
            </a:br>
            <a:r>
              <a:rPr lang="de-DE" altLang="de-DE" sz="1600" dirty="0">
                <a:latin typeface="Century Gothic" panose="020B0502020202020204" pitchFamily="34" charset="0"/>
              </a:rPr>
              <a:t>Folgende besondere Überlegungen sind anzustellen:</a:t>
            </a:r>
          </a:p>
          <a:p>
            <a:pPr marL="266700" lvl="1" indent="-266700" defTabSz="419100" eaLnBrk="1" hangingPunct="1">
              <a:spcBef>
                <a:spcPts val="300"/>
              </a:spcBef>
              <a:spcAft>
                <a:spcPts val="300"/>
              </a:spcAft>
              <a:buClr>
                <a:schemeClr val="tx1"/>
              </a:buClr>
              <a:buFont typeface="Arial" panose="020B0604020202020204" pitchFamily="34" charset="0"/>
              <a:buChar char="•"/>
              <a:tabLst>
                <a:tab pos="2333625" algn="l"/>
              </a:tabLst>
            </a:pPr>
            <a:r>
              <a:rPr lang="de-DE" altLang="de-DE" sz="1600" dirty="0">
                <a:latin typeface="Century Gothic" panose="020B0502020202020204" pitchFamily="34" charset="0"/>
              </a:rPr>
              <a:t>Kann bei einem solchen Geschäftsvorfall anstelle</a:t>
            </a:r>
            <a:r>
              <a:rPr lang="de-DE" altLang="de-DE" sz="1600" dirty="0">
                <a:solidFill>
                  <a:srgbClr val="00B050"/>
                </a:solidFill>
                <a:latin typeface="Century Gothic" panose="020B0502020202020204" pitchFamily="34" charset="0"/>
              </a:rPr>
              <a:t> </a:t>
            </a:r>
            <a:r>
              <a:rPr lang="de-DE" altLang="de-DE" sz="1600" dirty="0">
                <a:latin typeface="Century Gothic" panose="020B0502020202020204" pitchFamily="34" charset="0"/>
              </a:rPr>
              <a:t>einer kaufmännischen Überlegung ein </a:t>
            </a:r>
            <a:r>
              <a:rPr lang="de-DE" altLang="de-DE" sz="1600" b="1" dirty="0">
                <a:solidFill>
                  <a:srgbClr val="00B0F0"/>
                </a:solidFill>
                <a:latin typeface="Century Gothic" panose="020B0502020202020204" pitchFamily="34" charset="0"/>
              </a:rPr>
              <a:t>persönliches</a:t>
            </a:r>
            <a:r>
              <a:rPr lang="de-DE" altLang="de-DE" sz="1600" dirty="0">
                <a:solidFill>
                  <a:srgbClr val="00B0F0"/>
                </a:solidFill>
                <a:latin typeface="Century Gothic" panose="020B0502020202020204" pitchFamily="34" charset="0"/>
              </a:rPr>
              <a:t> </a:t>
            </a:r>
            <a:r>
              <a:rPr lang="de-DE" altLang="de-DE" sz="1600" b="1" dirty="0">
                <a:solidFill>
                  <a:srgbClr val="00B0F0"/>
                </a:solidFill>
                <a:latin typeface="Century Gothic" panose="020B0502020202020204" pitchFamily="34" charset="0"/>
              </a:rPr>
              <a:t>Motiv</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zu Grunde liegen? </a:t>
            </a:r>
          </a:p>
          <a:p>
            <a:pPr marL="266700" lvl="1" indent="-266700" defTabSz="419100" eaLnBrk="1" hangingPunct="1">
              <a:spcBef>
                <a:spcPts val="300"/>
              </a:spcBef>
              <a:spcAft>
                <a:spcPts val="300"/>
              </a:spcAft>
              <a:buClr>
                <a:schemeClr val="tx1"/>
              </a:buClr>
              <a:buFont typeface="Arial" panose="020B0604020202020204" pitchFamily="34" charset="0"/>
              <a:buChar char="•"/>
              <a:tabLst>
                <a:tab pos="2333625" algn="l"/>
              </a:tabLst>
            </a:pPr>
            <a:r>
              <a:rPr lang="de-DE" altLang="de-DE" sz="1600" dirty="0">
                <a:latin typeface="Century Gothic" panose="020B0502020202020204" pitchFamily="34" charset="0"/>
              </a:rPr>
              <a:t>Besteht eine bewusste Gewinnverlagerung zwischen nahestehenden Personen?</a:t>
            </a:r>
          </a:p>
        </p:txBody>
      </p:sp>
      <p:sp>
        <p:nvSpPr>
          <p:cNvPr id="560131" name="Rectangle 2">
            <a:extLst>
              <a:ext uri="{FF2B5EF4-FFF2-40B4-BE49-F238E27FC236}">
                <a16:creationId xmlns:a16="http://schemas.microsoft.com/office/drawing/2014/main" id="{2C520FB6-4D82-4760-923F-5B7DB8B84259}"/>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8.1 Nahestehende Personen</a:t>
            </a:r>
          </a:p>
        </p:txBody>
      </p:sp>
      <p:sp>
        <p:nvSpPr>
          <p:cNvPr id="560133" name="Textfeld 1">
            <a:extLst>
              <a:ext uri="{FF2B5EF4-FFF2-40B4-BE49-F238E27FC236}">
                <a16:creationId xmlns:a16="http://schemas.microsoft.com/office/drawing/2014/main" id="{217738A0-60D8-49E0-9D60-DEE420BE097A}"/>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560134" name="Rechteck 1">
            <a:extLst>
              <a:ext uri="{FF2B5EF4-FFF2-40B4-BE49-F238E27FC236}">
                <a16:creationId xmlns:a16="http://schemas.microsoft.com/office/drawing/2014/main" id="{C377F063-A767-40B5-B912-668F3A070A64}"/>
              </a:ext>
            </a:extLst>
          </p:cNvPr>
          <p:cNvSpPr>
            <a:spLocks noChangeArrowheads="1"/>
          </p:cNvSpPr>
          <p:nvPr/>
        </p:nvSpPr>
        <p:spPr bwMode="auto">
          <a:xfrm>
            <a:off x="1054800" y="1418400"/>
            <a:ext cx="1101725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19100">
              <a:tabLst>
                <a:tab pos="2066925" algn="l"/>
              </a:tabLst>
              <a:defRPr sz="1600" b="1">
                <a:solidFill>
                  <a:schemeClr val="tx1"/>
                </a:solidFill>
                <a:latin typeface="Verdana" panose="020B0604030504040204" pitchFamily="34" charset="0"/>
                <a:cs typeface="Arial" panose="020B0604020202020204" pitchFamily="34" charset="0"/>
              </a:defRPr>
            </a:lvl1pPr>
            <a:lvl2pPr marL="742950" indent="-285750" defTabSz="419100">
              <a:tabLst>
                <a:tab pos="2066925" algn="l"/>
              </a:tabLst>
              <a:defRPr sz="1600" b="1">
                <a:solidFill>
                  <a:schemeClr val="tx1"/>
                </a:solidFill>
                <a:latin typeface="Verdana" panose="020B0604030504040204" pitchFamily="34" charset="0"/>
                <a:cs typeface="Arial" panose="020B0604020202020204" pitchFamily="34" charset="0"/>
              </a:defRPr>
            </a:lvl2pPr>
            <a:lvl3pPr marL="1143000" indent="-228600" defTabSz="419100">
              <a:tabLst>
                <a:tab pos="2066925" algn="l"/>
              </a:tabLst>
              <a:defRPr sz="1600" b="1">
                <a:solidFill>
                  <a:schemeClr val="tx1"/>
                </a:solidFill>
                <a:latin typeface="Verdana" panose="020B0604030504040204" pitchFamily="34" charset="0"/>
                <a:cs typeface="Arial" panose="020B0604020202020204" pitchFamily="34" charset="0"/>
              </a:defRPr>
            </a:lvl3pPr>
            <a:lvl4pPr marL="1600200" indent="-228600" defTabSz="419100">
              <a:tabLst>
                <a:tab pos="2066925" algn="l"/>
              </a:tabLst>
              <a:defRPr sz="1600" b="1">
                <a:solidFill>
                  <a:schemeClr val="tx1"/>
                </a:solidFill>
                <a:latin typeface="Verdana" panose="020B0604030504040204" pitchFamily="34" charset="0"/>
                <a:cs typeface="Arial" panose="020B0604020202020204" pitchFamily="34" charset="0"/>
              </a:defRPr>
            </a:lvl4pPr>
            <a:lvl5pPr marL="2057400" indent="-228600" defTabSz="419100">
              <a:tabLst>
                <a:tab pos="2066925" algn="l"/>
              </a:tabLst>
              <a:defRPr sz="1600" b="1">
                <a:solidFill>
                  <a:schemeClr val="tx1"/>
                </a:solidFill>
                <a:latin typeface="Verdana" panose="020B0604030504040204" pitchFamily="34" charset="0"/>
                <a:cs typeface="Arial" panose="020B0604020202020204" pitchFamily="34" charset="0"/>
              </a:defRPr>
            </a:lvl5pPr>
            <a:lvl6pPr marL="2514600" indent="-228600" defTabSz="419100" eaLnBrk="0" fontAlgn="base" hangingPunct="0">
              <a:spcBef>
                <a:spcPct val="0"/>
              </a:spcBef>
              <a:spcAft>
                <a:spcPct val="0"/>
              </a:spcAft>
              <a:tabLst>
                <a:tab pos="2066925" algn="l"/>
              </a:tabLst>
              <a:defRPr sz="1600" b="1">
                <a:solidFill>
                  <a:schemeClr val="tx1"/>
                </a:solidFill>
                <a:latin typeface="Verdana" panose="020B0604030504040204" pitchFamily="34" charset="0"/>
                <a:cs typeface="Arial" panose="020B0604020202020204" pitchFamily="34" charset="0"/>
              </a:defRPr>
            </a:lvl6pPr>
            <a:lvl7pPr marL="2971800" indent="-228600" defTabSz="419100" eaLnBrk="0" fontAlgn="base" hangingPunct="0">
              <a:spcBef>
                <a:spcPct val="0"/>
              </a:spcBef>
              <a:spcAft>
                <a:spcPct val="0"/>
              </a:spcAft>
              <a:tabLst>
                <a:tab pos="2066925" algn="l"/>
              </a:tabLst>
              <a:defRPr sz="1600" b="1">
                <a:solidFill>
                  <a:schemeClr val="tx1"/>
                </a:solidFill>
                <a:latin typeface="Verdana" panose="020B0604030504040204" pitchFamily="34" charset="0"/>
                <a:cs typeface="Arial" panose="020B0604020202020204" pitchFamily="34" charset="0"/>
              </a:defRPr>
            </a:lvl7pPr>
            <a:lvl8pPr marL="3429000" indent="-228600" defTabSz="419100" eaLnBrk="0" fontAlgn="base" hangingPunct="0">
              <a:spcBef>
                <a:spcPct val="0"/>
              </a:spcBef>
              <a:spcAft>
                <a:spcPct val="0"/>
              </a:spcAft>
              <a:tabLst>
                <a:tab pos="2066925" algn="l"/>
              </a:tabLst>
              <a:defRPr sz="1600" b="1">
                <a:solidFill>
                  <a:schemeClr val="tx1"/>
                </a:solidFill>
                <a:latin typeface="Verdana" panose="020B0604030504040204" pitchFamily="34" charset="0"/>
                <a:cs typeface="Arial" panose="020B0604020202020204" pitchFamily="34" charset="0"/>
              </a:defRPr>
            </a:lvl8pPr>
            <a:lvl9pPr marL="3886200" indent="-228600" defTabSz="419100" eaLnBrk="0" fontAlgn="base" hangingPunct="0">
              <a:spcBef>
                <a:spcPct val="0"/>
              </a:spcBef>
              <a:spcAft>
                <a:spcPct val="0"/>
              </a:spcAft>
              <a:tabLst>
                <a:tab pos="2066925" algn="l"/>
              </a:tabLs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buFont typeface="Wingdings" panose="05000000000000000000" pitchFamily="2" charset="2"/>
              <a:buNone/>
            </a:pPr>
            <a:r>
              <a:rPr lang="de-DE" altLang="de-DE" dirty="0">
                <a:solidFill>
                  <a:srgbClr val="00B0F0"/>
                </a:solidFill>
                <a:latin typeface="Century Gothic" panose="020B0502020202020204" pitchFamily="34" charset="0"/>
              </a:rPr>
              <a:t>8.1.1 Zentrale Frage:	Warum spielen die nahestehenden Personen bei der Abschlussprüfung </a:t>
            </a:r>
            <a:br>
              <a:rPr lang="de-DE" altLang="de-DE" dirty="0">
                <a:solidFill>
                  <a:srgbClr val="00B0F0"/>
                </a:solidFill>
                <a:latin typeface="Century Gothic" panose="020B0502020202020204" pitchFamily="34" charset="0"/>
              </a:rPr>
            </a:br>
            <a:r>
              <a:rPr lang="de-DE" altLang="de-DE" dirty="0">
                <a:solidFill>
                  <a:srgbClr val="00B0F0"/>
                </a:solidFill>
                <a:latin typeface="Century Gothic" panose="020B0502020202020204" pitchFamily="34" charset="0"/>
              </a:rPr>
              <a:t>	eine besondere Rolle?</a:t>
            </a:r>
          </a:p>
        </p:txBody>
      </p:sp>
    </p:spTree>
  </p:cSld>
  <p:clrMapOvr>
    <a:masterClrMapping/>
  </p:clrMapOvr>
  <p:transition spd="slow"/>
</p:sld>
</file>

<file path=ppt/slides/slide3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DEAA9954-068E-41C3-8821-6E297317CF42}"/>
              </a:ext>
            </a:extLst>
          </p:cNvPr>
          <p:cNvSpPr>
            <a:spLocks noGrp="1" noChangeArrowheads="1"/>
          </p:cNvSpPr>
          <p:nvPr>
            <p:ph idx="4294967295"/>
          </p:nvPr>
        </p:nvSpPr>
        <p:spPr bwMode="auto">
          <a:xfrm>
            <a:off x="1054800" y="1418400"/>
            <a:ext cx="9327450" cy="3810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66700" lvl="2" indent="-266700" defTabSz="419100" eaLnBrk="1" hangingPunct="1">
              <a:lnSpc>
                <a:spcPct val="120000"/>
              </a:lnSpc>
              <a:spcBef>
                <a:spcPts val="1200"/>
              </a:spcBef>
              <a:spcAft>
                <a:spcPts val="600"/>
              </a:spcAft>
              <a:buClr>
                <a:srgbClr val="00B0F0"/>
              </a:buClr>
              <a:buFont typeface="Verdana" panose="020B0604030504040204" pitchFamily="34" charset="0"/>
              <a:buAutoNum type="alphaLcPeriod"/>
            </a:pPr>
            <a:r>
              <a:rPr lang="de-DE" altLang="de-DE" sz="1600" b="1" dirty="0">
                <a:solidFill>
                  <a:srgbClr val="00B0F0"/>
                </a:solidFill>
                <a:latin typeface="Century Gothic" panose="020B0502020202020204" pitchFamily="34" charset="0"/>
              </a:rPr>
              <a:t>Typ 1: Natürliche Person als nahestehende Person</a:t>
            </a:r>
            <a:endParaRPr lang="de-DE" altLang="de-DE" sz="1600" b="1" dirty="0">
              <a:solidFill>
                <a:srgbClr val="00B050"/>
              </a:solidFill>
              <a:latin typeface="Century Gothic" panose="020B0502020202020204" pitchFamily="34" charset="0"/>
            </a:endParaRPr>
          </a:p>
          <a:p>
            <a:pPr marL="354012" lvl="3" indent="0" defTabSz="419100" eaLnBrk="1" hangingPunct="1">
              <a:lnSpc>
                <a:spcPct val="120000"/>
              </a:lnSpc>
              <a:spcBef>
                <a:spcPts val="600"/>
              </a:spcBef>
              <a:spcAft>
                <a:spcPts val="600"/>
              </a:spcAft>
              <a:buClr>
                <a:srgbClr val="00B0F0"/>
              </a:buClr>
              <a:buNone/>
            </a:pPr>
            <a:r>
              <a:rPr lang="de-DE" altLang="de-DE" sz="1600" i="1" dirty="0">
                <a:latin typeface="Century Gothic" panose="020B0502020202020204" pitchFamily="34" charset="0"/>
              </a:rPr>
              <a:t>„Eine </a:t>
            </a:r>
            <a:r>
              <a:rPr lang="de-DE" altLang="de-DE" sz="1600" b="1" i="1" dirty="0">
                <a:solidFill>
                  <a:srgbClr val="00B0F0"/>
                </a:solidFill>
                <a:latin typeface="Century Gothic" panose="020B0502020202020204" pitchFamily="34" charset="0"/>
              </a:rPr>
              <a:t>Person</a:t>
            </a:r>
            <a:r>
              <a:rPr lang="de-DE" altLang="de-DE" sz="1600" i="1" dirty="0">
                <a:latin typeface="Century Gothic" panose="020B0502020202020204" pitchFamily="34" charset="0"/>
              </a:rPr>
              <a:t> oder </a:t>
            </a:r>
            <a:r>
              <a:rPr lang="de-DE" altLang="de-DE" sz="1600" b="1" i="1" dirty="0">
                <a:solidFill>
                  <a:srgbClr val="00B0F0"/>
                </a:solidFill>
                <a:latin typeface="Century Gothic" panose="020B0502020202020204" pitchFamily="34" charset="0"/>
              </a:rPr>
              <a:t>ein naher Familienangehöriger </a:t>
            </a:r>
            <a:r>
              <a:rPr lang="de-DE" altLang="de-DE" sz="1600" i="1" dirty="0">
                <a:latin typeface="Century Gothic" panose="020B0502020202020204" pitchFamily="34" charset="0"/>
              </a:rPr>
              <a:t>dieser Person steht einem berichtenden Unternehmen nahe, wenn sie/er …</a:t>
            </a:r>
          </a:p>
          <a:p>
            <a:pPr marL="990600" lvl="4" indent="-723900" defTabSz="419100" eaLnBrk="1" hangingPunct="1">
              <a:lnSpc>
                <a:spcPct val="120000"/>
              </a:lnSpc>
              <a:spcBef>
                <a:spcPts val="300"/>
              </a:spcBef>
              <a:spcAft>
                <a:spcPts val="300"/>
              </a:spcAft>
              <a:buFont typeface="Wingdings" panose="05000000000000000000" pitchFamily="2" charset="2"/>
              <a:buNone/>
            </a:pPr>
            <a:r>
              <a:rPr lang="de-DE" altLang="de-DE" sz="1600" dirty="0">
                <a:latin typeface="Century Gothic" panose="020B0502020202020204" pitchFamily="34" charset="0"/>
              </a:rPr>
              <a:t>Fall a:	…	das berichtende Unternehmen </a:t>
            </a:r>
            <a:r>
              <a:rPr lang="de-DE" altLang="de-DE" sz="1600" b="1" dirty="0">
                <a:solidFill>
                  <a:srgbClr val="00B0F0"/>
                </a:solidFill>
                <a:latin typeface="Century Gothic" panose="020B0502020202020204" pitchFamily="34" charset="0"/>
              </a:rPr>
              <a:t>beherrscht</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oder an dessen gemeinschaftlicher Führung 	beteiligt ist“</a:t>
            </a:r>
          </a:p>
          <a:p>
            <a:pPr marL="990600" lvl="4" indent="-723900" defTabSz="419100" eaLnBrk="1" hangingPunct="1">
              <a:lnSpc>
                <a:spcPct val="120000"/>
              </a:lnSpc>
              <a:spcBef>
                <a:spcPts val="300"/>
              </a:spcBef>
              <a:spcAft>
                <a:spcPts val="300"/>
              </a:spcAft>
              <a:buFont typeface="Wingdings" panose="05000000000000000000" pitchFamily="2" charset="2"/>
              <a:buNone/>
            </a:pPr>
            <a:r>
              <a:rPr lang="de-DE" altLang="de-DE" sz="1600" dirty="0">
                <a:latin typeface="Century Gothic" panose="020B0502020202020204" pitchFamily="34" charset="0"/>
              </a:rPr>
              <a:t>Fall b:	…	</a:t>
            </a:r>
            <a:r>
              <a:rPr lang="de-DE" altLang="de-DE" sz="1600" b="1" dirty="0">
                <a:solidFill>
                  <a:srgbClr val="00B0F0"/>
                </a:solidFill>
                <a:latin typeface="Century Gothic" panose="020B0502020202020204" pitchFamily="34" charset="0"/>
              </a:rPr>
              <a:t>maßgeblichen Einfluss </a:t>
            </a:r>
            <a:r>
              <a:rPr lang="de-DE" altLang="de-DE" sz="1600" dirty="0">
                <a:latin typeface="Century Gothic" panose="020B0502020202020204" pitchFamily="34" charset="0"/>
              </a:rPr>
              <a:t>auf das berichtende Unternehmen hat“</a:t>
            </a:r>
          </a:p>
          <a:p>
            <a:pPr marL="990600" lvl="4" indent="-723900" defTabSz="419100" eaLnBrk="1" hangingPunct="1">
              <a:lnSpc>
                <a:spcPct val="120000"/>
              </a:lnSpc>
              <a:spcBef>
                <a:spcPts val="300"/>
              </a:spcBef>
              <a:spcAft>
                <a:spcPts val="300"/>
              </a:spcAft>
              <a:buFont typeface="Wingdings" panose="05000000000000000000" pitchFamily="2" charset="2"/>
              <a:buNone/>
            </a:pPr>
            <a:r>
              <a:rPr lang="de-DE" altLang="de-DE" sz="1600" dirty="0">
                <a:latin typeface="Century Gothic" panose="020B0502020202020204" pitchFamily="34" charset="0"/>
              </a:rPr>
              <a:t>Fall c:	…	im </a:t>
            </a:r>
            <a:r>
              <a:rPr lang="de-DE" altLang="de-DE" sz="1600" b="1" dirty="0">
                <a:solidFill>
                  <a:srgbClr val="00B0F0"/>
                </a:solidFill>
                <a:latin typeface="Century Gothic" panose="020B0502020202020204" pitchFamily="34" charset="0"/>
              </a:rPr>
              <a:t>Management</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des berichtenden Unternehmens oder eines Mutterunternehmens des 	berichtenden Unternehmens eine </a:t>
            </a:r>
            <a:r>
              <a:rPr lang="de-DE" altLang="de-DE" sz="1600" b="1" dirty="0">
                <a:solidFill>
                  <a:srgbClr val="00B0F0"/>
                </a:solidFill>
                <a:latin typeface="Century Gothic" panose="020B0502020202020204" pitchFamily="34" charset="0"/>
              </a:rPr>
              <a:t>Schlüsselposition</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bekleidet“</a:t>
            </a:r>
          </a:p>
        </p:txBody>
      </p:sp>
      <p:sp>
        <p:nvSpPr>
          <p:cNvPr id="562179" name="Rectangle 2">
            <a:extLst>
              <a:ext uri="{FF2B5EF4-FFF2-40B4-BE49-F238E27FC236}">
                <a16:creationId xmlns:a16="http://schemas.microsoft.com/office/drawing/2014/main" id="{16493778-674A-4C08-AB08-15666D03F858}"/>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8.1.2 Definitionen / Begriffsbestimmungen</a:t>
            </a:r>
          </a:p>
        </p:txBody>
      </p:sp>
      <p:sp>
        <p:nvSpPr>
          <p:cNvPr id="562181" name="Textfeld 1">
            <a:extLst>
              <a:ext uri="{FF2B5EF4-FFF2-40B4-BE49-F238E27FC236}">
                <a16:creationId xmlns:a16="http://schemas.microsoft.com/office/drawing/2014/main" id="{66553134-C398-463A-BC37-9FED45459B10}"/>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78B918EB-3992-4C8B-A190-55F6FCD69464}"/>
              </a:ext>
            </a:extLst>
          </p:cNvPr>
          <p:cNvSpPr>
            <a:spLocks noGrp="1" noChangeArrowheads="1"/>
          </p:cNvSpPr>
          <p:nvPr>
            <p:ph idx="4294967295"/>
          </p:nvPr>
        </p:nvSpPr>
        <p:spPr>
          <a:xfrm>
            <a:off x="1064232" y="1418400"/>
            <a:ext cx="9496264" cy="4752000"/>
          </a:xfrm>
        </p:spPr>
        <p:txBody>
          <a:bodyPr lIns="0" tIns="0" rIns="0" bIns="0" anchor="t" anchorCtr="0"/>
          <a:lstStyle/>
          <a:p>
            <a:pPr marL="342900" lvl="2" indent="-342900" defTabSz="419100" eaLnBrk="1" hangingPunct="1">
              <a:lnSpc>
                <a:spcPct val="120000"/>
              </a:lnSpc>
              <a:spcBef>
                <a:spcPts val="1200"/>
              </a:spcBef>
              <a:spcAft>
                <a:spcPts val="300"/>
              </a:spcAft>
              <a:buFont typeface="Wingdings" panose="05000000000000000000" pitchFamily="2" charset="2"/>
              <a:buAutoNum type="alphaLcPeriod" startAt="2"/>
              <a:defRPr/>
            </a:pPr>
            <a:r>
              <a:rPr lang="de-DE" altLang="de-DE" sz="1600" b="1" dirty="0">
                <a:solidFill>
                  <a:srgbClr val="00B0F0"/>
                </a:solidFill>
                <a:latin typeface="Century Gothic" panose="020B0502020202020204" pitchFamily="34" charset="0"/>
              </a:rPr>
              <a:t>Typ 2: Juristische Personen (= andere Gesellschaften) als nahestehende Personen</a:t>
            </a:r>
            <a:endParaRPr lang="de-DE" altLang="de-DE" sz="1600" b="1" dirty="0">
              <a:solidFill>
                <a:srgbClr val="00B050"/>
              </a:solidFill>
              <a:latin typeface="Century Gothic" panose="020B0502020202020204" pitchFamily="34" charset="0"/>
            </a:endParaRPr>
          </a:p>
          <a:p>
            <a:pPr marL="0" lvl="2" indent="0" defTabSz="419100" eaLnBrk="1" hangingPunct="1">
              <a:lnSpc>
                <a:spcPct val="120000"/>
              </a:lnSpc>
              <a:spcBef>
                <a:spcPts val="600"/>
              </a:spcBef>
              <a:spcAft>
                <a:spcPts val="300"/>
              </a:spcAft>
              <a:buNone/>
              <a:tabLst>
                <a:tab pos="360363" algn="l"/>
              </a:tabLst>
              <a:defRPr/>
            </a:pPr>
            <a:r>
              <a:rPr lang="de-DE" altLang="de-DE" sz="1600" b="1" dirty="0">
                <a:solidFill>
                  <a:srgbClr val="00B050"/>
                </a:solidFill>
                <a:latin typeface="Century Gothic" panose="020B0502020202020204" pitchFamily="34" charset="0"/>
              </a:rPr>
              <a:t>	</a:t>
            </a:r>
            <a:r>
              <a:rPr lang="de-DE" altLang="de-DE" sz="1600" dirty="0">
                <a:latin typeface="Century Gothic" panose="020B0502020202020204" pitchFamily="34" charset="0"/>
              </a:rPr>
              <a:t>Auch andere </a:t>
            </a:r>
            <a:r>
              <a:rPr lang="de-DE" altLang="de-DE" sz="1600" b="1" dirty="0">
                <a:solidFill>
                  <a:srgbClr val="00B0F0"/>
                </a:solidFill>
                <a:latin typeface="Century Gothic" panose="020B0502020202020204" pitchFamily="34" charset="0"/>
              </a:rPr>
              <a:t>Unternehmen</a:t>
            </a:r>
            <a:r>
              <a:rPr lang="de-DE" altLang="de-DE" sz="1600" dirty="0">
                <a:latin typeface="Century Gothic" panose="020B0502020202020204" pitchFamily="34" charset="0"/>
              </a:rPr>
              <a:t> können dem berichtenden Unternehmen nahe stehen, sofern 	bestimmte Voraussetzungen erfüllt sind, so z. B.</a:t>
            </a:r>
          </a:p>
          <a:p>
            <a:pPr marL="1162050" lvl="4" indent="-889000" defTabSz="419100" eaLnBrk="1" hangingPunct="1">
              <a:lnSpc>
                <a:spcPct val="120000"/>
              </a:lnSpc>
              <a:spcBef>
                <a:spcPts val="300"/>
              </a:spcBef>
              <a:spcAft>
                <a:spcPts val="300"/>
              </a:spcAft>
              <a:buFont typeface="Wingdings" panose="05000000000000000000" pitchFamily="2" charset="2"/>
              <a:buNone/>
              <a:defRPr/>
            </a:pPr>
            <a:r>
              <a:rPr lang="de-DE" altLang="de-DE" sz="1600" i="1" dirty="0">
                <a:latin typeface="Century Gothic" panose="020B0502020202020204" pitchFamily="34" charset="0"/>
              </a:rPr>
              <a:t>  Fall d: … wenn ein Unternehmen sowie das berichtende Unternehmen </a:t>
            </a:r>
            <a:r>
              <a:rPr lang="de-DE" altLang="de-DE" sz="1600" b="1" i="1" dirty="0">
                <a:solidFill>
                  <a:srgbClr val="00B0F0"/>
                </a:solidFill>
                <a:latin typeface="Century Gothic" panose="020B0502020202020204" pitchFamily="34" charset="0"/>
              </a:rPr>
              <a:t>derselben Unternehmensgruppe </a:t>
            </a:r>
            <a:r>
              <a:rPr lang="de-DE" altLang="de-DE" sz="1600" i="1" dirty="0">
                <a:latin typeface="Century Gothic" panose="020B0502020202020204" pitchFamily="34" charset="0"/>
              </a:rPr>
              <a:t>angehören</a:t>
            </a:r>
          </a:p>
          <a:p>
            <a:pPr marL="266700" lvl="4" indent="-266700" defTabSz="419100" eaLnBrk="1" hangingPunct="1">
              <a:lnSpc>
                <a:spcPct val="120000"/>
              </a:lnSpc>
              <a:spcBef>
                <a:spcPts val="1200"/>
              </a:spcBef>
              <a:spcAft>
                <a:spcPts val="300"/>
              </a:spcAft>
              <a:buClr>
                <a:srgbClr val="00B0F0"/>
              </a:buClr>
              <a:buFont typeface="+mj-lt"/>
              <a:buAutoNum type="alphaLcPeriod" startAt="3"/>
              <a:defRPr/>
            </a:pPr>
            <a:r>
              <a:rPr lang="de-DE" altLang="de-DE" sz="1600" b="1" dirty="0">
                <a:solidFill>
                  <a:srgbClr val="00B0F0"/>
                </a:solidFill>
                <a:latin typeface="Century Gothic" panose="020B0502020202020204" pitchFamily="34" charset="0"/>
              </a:rPr>
              <a:t>Normative Vorgaben / Quellen</a:t>
            </a:r>
          </a:p>
          <a:p>
            <a:pPr marL="552450" lvl="5" indent="-270000" defTabSz="419100">
              <a:lnSpc>
                <a:spcPct val="120000"/>
              </a:lnSpc>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Die Fallentscheidungen a - d ergeben sich aus IDW RS HFA 33 Tz. 8 i. V. m. IAS 24 </a:t>
            </a:r>
          </a:p>
          <a:p>
            <a:pPr marL="552450" lvl="5" indent="-270000" defTabSz="419100">
              <a:lnSpc>
                <a:spcPct val="120000"/>
              </a:lnSpc>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Weitere Ausführungen zu Unternehmen, nahen Familienangehörigen, Mitgliedern des Managements und Öffentlichen Stellen beinhaltet die Anlage 1 des IDW RS HFA 33</a:t>
            </a:r>
          </a:p>
        </p:txBody>
      </p:sp>
      <p:sp>
        <p:nvSpPr>
          <p:cNvPr id="564227" name="Rectangle 2">
            <a:extLst>
              <a:ext uri="{FF2B5EF4-FFF2-40B4-BE49-F238E27FC236}">
                <a16:creationId xmlns:a16="http://schemas.microsoft.com/office/drawing/2014/main" id="{638A65AB-9158-4E8A-8E32-E3333D53459C}"/>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8.1.2 Definitionen / Begriffsbestimmungen; Forts.</a:t>
            </a:r>
          </a:p>
        </p:txBody>
      </p:sp>
      <p:sp>
        <p:nvSpPr>
          <p:cNvPr id="564229" name="Textfeld 1">
            <a:extLst>
              <a:ext uri="{FF2B5EF4-FFF2-40B4-BE49-F238E27FC236}">
                <a16:creationId xmlns:a16="http://schemas.microsoft.com/office/drawing/2014/main" id="{1936276B-FF2C-41F3-994F-E3CDB8EB8702}"/>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6" name="Textfeld 1">
            <a:extLst>
              <a:ext uri="{FF2B5EF4-FFF2-40B4-BE49-F238E27FC236}">
                <a16:creationId xmlns:a16="http://schemas.microsoft.com/office/drawing/2014/main" id="{19D89712-B75E-4A9D-A36E-C2EDECAFC64C}"/>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6" name="Rectangle 2">
            <a:extLst>
              <a:ext uri="{FF2B5EF4-FFF2-40B4-BE49-F238E27FC236}">
                <a16:creationId xmlns:a16="http://schemas.microsoft.com/office/drawing/2014/main" id="{440EE856-3645-4B19-B0E7-2736A99FC3E0}"/>
              </a:ext>
            </a:extLst>
          </p:cNvPr>
          <p:cNvSpPr txBox="1">
            <a:spLocks/>
          </p:cNvSpPr>
          <p:nvPr/>
        </p:nvSpPr>
        <p:spPr bwMode="auto">
          <a:xfrm>
            <a:off x="911424"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8.2	</a:t>
            </a:r>
            <a:r>
              <a:rPr lang="de-DE" sz="2800" dirty="0">
                <a:latin typeface="Century Gothic" panose="020B0502020202020204" pitchFamily="34" charset="0"/>
              </a:rPr>
              <a:t>Verantwortung der gesetzlichen Vertreter</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8.2.1	</a:t>
            </a:r>
            <a:r>
              <a:rPr lang="de-DE" sz="1800" b="0" dirty="0">
                <a:latin typeface="Century Gothic" panose="020B0502020202020204" pitchFamily="34" charset="0"/>
              </a:rPr>
              <a:t>Besondere Anforderungen an das IKS</a:t>
            </a:r>
          </a:p>
        </p:txBody>
      </p:sp>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6B55D667-8285-486D-BB90-124410AD453A}"/>
              </a:ext>
            </a:extLst>
          </p:cNvPr>
          <p:cNvSpPr>
            <a:spLocks noGrp="1" noChangeArrowheads="1"/>
          </p:cNvSpPr>
          <p:nvPr>
            <p:ph idx="4294967295"/>
          </p:nvPr>
        </p:nvSpPr>
        <p:spPr bwMode="auto">
          <a:xfrm>
            <a:off x="1054800" y="1700237"/>
            <a:ext cx="10791825" cy="4537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lvl="1" indent="0" defTabSz="419100" eaLnBrk="1" hangingPunct="1">
              <a:spcBef>
                <a:spcPts val="300"/>
              </a:spcBef>
              <a:spcAft>
                <a:spcPts val="300"/>
              </a:spcAft>
              <a:buFont typeface="Verdana" panose="020B0604030504040204" pitchFamily="34" charset="0"/>
              <a:buNone/>
            </a:pPr>
            <a:endParaRPr lang="de-DE" altLang="de-DE" sz="100" b="1" dirty="0">
              <a:solidFill>
                <a:srgbClr val="00B0F0"/>
              </a:solidFill>
              <a:latin typeface="Century Gothic" panose="020B0502020202020204" pitchFamily="34" charset="0"/>
            </a:endParaRPr>
          </a:p>
          <a:p>
            <a:pPr marL="0" lvl="1" indent="0" defTabSz="419100" eaLnBrk="1" hangingPunct="1">
              <a:spcBef>
                <a:spcPts val="300"/>
              </a:spcBef>
              <a:spcAft>
                <a:spcPts val="300"/>
              </a:spcAft>
              <a:buFont typeface="Verdana" panose="020B0604030504040204" pitchFamily="34" charset="0"/>
              <a:buNone/>
            </a:pPr>
            <a:r>
              <a:rPr lang="de-DE" altLang="de-DE" sz="1600" dirty="0">
                <a:latin typeface="Century Gothic" panose="020B0502020202020204" pitchFamily="34" charset="0"/>
              </a:rPr>
              <a:t>Die Unternehmensvorgaben für das </a:t>
            </a:r>
            <a:r>
              <a:rPr lang="de-DE" altLang="de-DE" sz="1600" b="1" dirty="0">
                <a:solidFill>
                  <a:srgbClr val="00B0F0"/>
                </a:solidFill>
                <a:latin typeface="Century Gothic" panose="020B0502020202020204" pitchFamily="34" charset="0"/>
              </a:rPr>
              <a:t>interne Kontrollsystem </a:t>
            </a:r>
            <a:r>
              <a:rPr lang="de-DE" altLang="de-DE" sz="1600" dirty="0">
                <a:latin typeface="Century Gothic" panose="020B0502020202020204" pitchFamily="34" charset="0"/>
              </a:rPr>
              <a:t>und das Rechnungslegungssystem </a:t>
            </a:r>
            <a:r>
              <a:rPr lang="de-DE" altLang="de-DE" sz="1600" b="1" dirty="0">
                <a:solidFill>
                  <a:srgbClr val="00B0F0"/>
                </a:solidFill>
                <a:latin typeface="Century Gothic" panose="020B0502020202020204" pitchFamily="34" charset="0"/>
              </a:rPr>
              <a:t>in Bezug auf Geschäftsvorfälle mit nahestehenden Personen</a:t>
            </a:r>
            <a:r>
              <a:rPr lang="de-DE" altLang="de-DE" sz="1600" dirty="0">
                <a:latin typeface="Century Gothic" panose="020B0502020202020204" pitchFamily="34" charset="0"/>
              </a:rPr>
              <a:t> müssen angemessen und wirksam sein.</a:t>
            </a:r>
          </a:p>
          <a:p>
            <a:pPr marL="0" lvl="1" indent="0" defTabSz="419100" eaLnBrk="1" hangingPunct="1">
              <a:spcBef>
                <a:spcPts val="300"/>
              </a:spcBef>
              <a:spcAft>
                <a:spcPts val="300"/>
              </a:spcAft>
              <a:buFont typeface="Verdana" panose="020B0604030504040204" pitchFamily="34" charset="0"/>
              <a:buNone/>
            </a:pPr>
            <a:r>
              <a:rPr lang="de-DE" altLang="de-DE" sz="1600" dirty="0">
                <a:latin typeface="Century Gothic" panose="020B0502020202020204" pitchFamily="34" charset="0"/>
              </a:rPr>
              <a:t>Die gesetzlichen Vertreter müssen dafür Sorge tragen, dass Geschäftsvorfälle mit nahestehenden Unternehmen</a:t>
            </a:r>
          </a:p>
          <a:p>
            <a:pPr marL="266700" lvl="3" indent="-269875" defTabSz="419100" eaLnBrk="1" hangingPunct="1">
              <a:spcBef>
                <a:spcPts val="300"/>
              </a:spcBef>
              <a:spcAft>
                <a:spcPts val="300"/>
              </a:spcAft>
              <a:buClr>
                <a:schemeClr val="tx1"/>
              </a:buClr>
              <a:buFont typeface="Arial" panose="020B0604020202020204" pitchFamily="34" charset="0"/>
              <a:buChar char="•"/>
            </a:pPr>
            <a:r>
              <a:rPr lang="de-DE" altLang="de-DE" sz="1600" dirty="0">
                <a:latin typeface="Century Gothic" panose="020B0502020202020204" pitchFamily="34" charset="0"/>
              </a:rPr>
              <a:t>in der Buchführung ordnungsgemäß erfasst werden,</a:t>
            </a:r>
          </a:p>
          <a:p>
            <a:pPr marL="266700" lvl="3" indent="-269875" defTabSz="419100" eaLnBrk="1" hangingPunct="1">
              <a:spcBef>
                <a:spcPts val="300"/>
              </a:spcBef>
              <a:spcAft>
                <a:spcPts val="300"/>
              </a:spcAft>
              <a:buClr>
                <a:schemeClr val="tx1"/>
              </a:buClr>
              <a:buFont typeface="Arial" panose="020B0604020202020204" pitchFamily="34" charset="0"/>
              <a:buChar char="•"/>
            </a:pPr>
            <a:r>
              <a:rPr lang="de-DE" altLang="de-DE" sz="1600" dirty="0">
                <a:latin typeface="Century Gothic" panose="020B0502020202020204" pitchFamily="34" charset="0"/>
              </a:rPr>
              <a:t>im Jahres- / Konzernabschluss und Lage- / Konzernlagebericht entsprechend den angewandten Rechnungslegungs-Grundsätzen dargestellt sind. Beispielsweise</a:t>
            </a:r>
          </a:p>
          <a:p>
            <a:pPr marL="542925" lvl="4" indent="-269875" defTabSz="419100" eaLnBrk="1" hangingPunct="1">
              <a:spcBef>
                <a:spcPts val="300"/>
              </a:spcBef>
              <a:spcAft>
                <a:spcPts val="300"/>
              </a:spcAft>
              <a:buFont typeface="Symbol" panose="05050102010706020507" pitchFamily="18" charset="2"/>
              <a:buChar char="-"/>
            </a:pPr>
            <a:r>
              <a:rPr lang="de-DE" altLang="de-DE" sz="1600" dirty="0">
                <a:latin typeface="Century Gothic" panose="020B0502020202020204" pitchFamily="34" charset="0"/>
              </a:rPr>
              <a:t>Forderungen und Verbindlichkeiten gegen </a:t>
            </a:r>
            <a:r>
              <a:rPr lang="de-DE" altLang="de-DE" sz="1600" b="1" dirty="0">
                <a:solidFill>
                  <a:srgbClr val="00B0F0"/>
                </a:solidFill>
                <a:latin typeface="Century Gothic" panose="020B0502020202020204" pitchFamily="34" charset="0"/>
              </a:rPr>
              <a:t>verbundene Unternehmen</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 266 HGB)</a:t>
            </a:r>
          </a:p>
          <a:p>
            <a:pPr marL="542925" lvl="4" indent="-269875" defTabSz="419100" eaLnBrk="1" hangingPunct="1">
              <a:spcBef>
                <a:spcPts val="300"/>
              </a:spcBef>
              <a:spcAft>
                <a:spcPts val="300"/>
              </a:spcAft>
              <a:buFont typeface="Symbol" panose="05050102010706020507" pitchFamily="18" charset="2"/>
              <a:buChar char="-"/>
            </a:pPr>
            <a:r>
              <a:rPr lang="de-DE" altLang="de-DE" sz="1600" dirty="0">
                <a:latin typeface="Century Gothic" panose="020B0502020202020204" pitchFamily="34" charset="0"/>
              </a:rPr>
              <a:t>Ausleihungen, Forderungen, Verbindlichkeiten gegenüber </a:t>
            </a:r>
            <a:r>
              <a:rPr lang="de-DE" altLang="de-DE" sz="1600" b="1" dirty="0">
                <a:solidFill>
                  <a:srgbClr val="00B0F0"/>
                </a:solidFill>
                <a:latin typeface="Century Gothic" panose="020B0502020202020204" pitchFamily="34" charset="0"/>
              </a:rPr>
              <a:t>Gesellschaftern</a:t>
            </a:r>
            <a:r>
              <a:rPr lang="de-DE" altLang="de-DE" sz="1600" dirty="0">
                <a:latin typeface="Century Gothic" panose="020B0502020202020204" pitchFamily="34" charset="0"/>
              </a:rPr>
              <a:t> gemäß § 42 Abs. 3 GmbHG</a:t>
            </a:r>
          </a:p>
          <a:p>
            <a:pPr marL="542925" lvl="4" indent="-269875" defTabSz="419100" eaLnBrk="1" hangingPunct="1">
              <a:spcBef>
                <a:spcPts val="300"/>
              </a:spcBef>
              <a:spcAft>
                <a:spcPts val="300"/>
              </a:spcAft>
              <a:buFont typeface="Symbol" panose="05050102010706020507" pitchFamily="18" charset="2"/>
              <a:buChar char="-"/>
            </a:pPr>
            <a:r>
              <a:rPr lang="de-DE" altLang="de-DE" sz="1600" dirty="0">
                <a:latin typeface="Century Gothic" panose="020B0502020202020204" pitchFamily="34" charset="0"/>
              </a:rPr>
              <a:t>Ausweis der </a:t>
            </a:r>
            <a:r>
              <a:rPr lang="de-DE" altLang="de-DE" sz="1600" b="1" dirty="0">
                <a:solidFill>
                  <a:srgbClr val="00B0F0"/>
                </a:solidFill>
                <a:latin typeface="Century Gothic" panose="020B0502020202020204" pitchFamily="34" charset="0"/>
              </a:rPr>
              <a:t>Organbezüge</a:t>
            </a:r>
            <a:r>
              <a:rPr lang="de-DE" altLang="de-DE" sz="1600" b="1" dirty="0">
                <a:latin typeface="Century Gothic" panose="020B0502020202020204" pitchFamily="34" charset="0"/>
              </a:rPr>
              <a:t> </a:t>
            </a:r>
            <a:r>
              <a:rPr lang="de-DE" altLang="de-DE" sz="1600" dirty="0">
                <a:latin typeface="Century Gothic" panose="020B0502020202020204" pitchFamily="34" charset="0"/>
              </a:rPr>
              <a:t>gemäß § 285 Nr. 9 HGB</a:t>
            </a:r>
            <a:endParaRPr lang="de-DE" altLang="de-DE" dirty="0">
              <a:latin typeface="Century Gothic" panose="020B0502020202020204" pitchFamily="34" charset="0"/>
            </a:endParaRPr>
          </a:p>
        </p:txBody>
      </p:sp>
      <p:sp>
        <p:nvSpPr>
          <p:cNvPr id="567299" name="Rectangle 2">
            <a:extLst>
              <a:ext uri="{FF2B5EF4-FFF2-40B4-BE49-F238E27FC236}">
                <a16:creationId xmlns:a16="http://schemas.microsoft.com/office/drawing/2014/main" id="{5E4CE293-DC89-4D98-928C-C9A5983C52C2}"/>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8.2 Verantwortung der gesetzlichen Vertreter</a:t>
            </a:r>
          </a:p>
        </p:txBody>
      </p:sp>
      <p:sp>
        <p:nvSpPr>
          <p:cNvPr id="567301" name="Textfeld 1">
            <a:extLst>
              <a:ext uri="{FF2B5EF4-FFF2-40B4-BE49-F238E27FC236}">
                <a16:creationId xmlns:a16="http://schemas.microsoft.com/office/drawing/2014/main" id="{E8899E1A-9241-47BD-ACC0-95C52E696DA3}"/>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567302" name="Rechteck 1">
            <a:extLst>
              <a:ext uri="{FF2B5EF4-FFF2-40B4-BE49-F238E27FC236}">
                <a16:creationId xmlns:a16="http://schemas.microsoft.com/office/drawing/2014/main" id="{8B75F1AB-766D-47FF-9700-9A2BCFFFF542}"/>
              </a:ext>
            </a:extLst>
          </p:cNvPr>
          <p:cNvSpPr>
            <a:spLocks noChangeArrowheads="1"/>
          </p:cNvSpPr>
          <p:nvPr/>
        </p:nvSpPr>
        <p:spPr bwMode="auto">
          <a:xfrm>
            <a:off x="1054800" y="1418400"/>
            <a:ext cx="422551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342900" indent="-342900" defTabSz="419100">
              <a:defRPr sz="1600" b="1">
                <a:solidFill>
                  <a:schemeClr val="tx1"/>
                </a:solidFill>
                <a:latin typeface="Verdana" panose="020B0604030504040204" pitchFamily="34" charset="0"/>
                <a:cs typeface="Arial" panose="020B0604020202020204" pitchFamily="34" charset="0"/>
              </a:defRPr>
            </a:lvl1pPr>
            <a:lvl2pPr defTabSz="419100">
              <a:defRPr sz="1600" b="1">
                <a:solidFill>
                  <a:schemeClr val="tx1"/>
                </a:solidFill>
                <a:latin typeface="Verdana" panose="020B0604030504040204" pitchFamily="34" charset="0"/>
                <a:cs typeface="Arial" panose="020B0604020202020204" pitchFamily="34" charset="0"/>
              </a:defRPr>
            </a:lvl2pPr>
            <a:lvl3pPr marL="1143000" indent="-228600" defTabSz="419100">
              <a:defRPr sz="1600" b="1">
                <a:solidFill>
                  <a:schemeClr val="tx1"/>
                </a:solidFill>
                <a:latin typeface="Verdana" panose="020B0604030504040204" pitchFamily="34" charset="0"/>
                <a:cs typeface="Arial" panose="020B0604020202020204" pitchFamily="34" charset="0"/>
              </a:defRPr>
            </a:lvl3pPr>
            <a:lvl4pPr marL="1600200" indent="-228600" defTabSz="419100">
              <a:defRPr sz="1600" b="1">
                <a:solidFill>
                  <a:schemeClr val="tx1"/>
                </a:solidFill>
                <a:latin typeface="Verdana" panose="020B0604030504040204" pitchFamily="34" charset="0"/>
                <a:cs typeface="Arial" panose="020B0604020202020204" pitchFamily="34" charset="0"/>
              </a:defRPr>
            </a:lvl4pPr>
            <a:lvl5pPr marL="2057400" indent="-228600" defTabSz="419100">
              <a:defRPr sz="1600" b="1">
                <a:solidFill>
                  <a:schemeClr val="tx1"/>
                </a:solidFill>
                <a:latin typeface="Verdana" panose="020B0604030504040204" pitchFamily="34" charset="0"/>
                <a:cs typeface="Arial" panose="020B0604020202020204" pitchFamily="34" charset="0"/>
              </a:defRPr>
            </a:lvl5pPr>
            <a:lvl6pPr marL="25146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0" lvl="1" eaLnBrk="1" hangingPunct="1">
              <a:spcBef>
                <a:spcPts val="300"/>
              </a:spcBef>
              <a:spcAft>
                <a:spcPts val="300"/>
              </a:spcAft>
              <a:buFont typeface="Verdana" panose="020B0604030504040204" pitchFamily="34" charset="0"/>
              <a:buNone/>
            </a:pPr>
            <a:r>
              <a:rPr lang="de-DE" altLang="de-DE" dirty="0">
                <a:solidFill>
                  <a:srgbClr val="00B0F0"/>
                </a:solidFill>
                <a:latin typeface="Century Gothic" panose="020B0502020202020204" pitchFamily="34" charset="0"/>
              </a:rPr>
              <a:t>8.2.1 Besondere Anforderungen an das IKS</a:t>
            </a:r>
          </a:p>
        </p:txBody>
      </p:sp>
    </p:spTree>
  </p:cSld>
  <p:clrMapOvr>
    <a:masterClrMapping/>
  </p:clrMapOvr>
  <p:transition spd="slow"/>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8" name="Textfeld 1">
            <a:extLst>
              <a:ext uri="{FF2B5EF4-FFF2-40B4-BE49-F238E27FC236}">
                <a16:creationId xmlns:a16="http://schemas.microsoft.com/office/drawing/2014/main" id="{1078B99B-9B08-46C1-AF8C-72D2971D4193}"/>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6" name="Rectangle 2">
            <a:extLst>
              <a:ext uri="{FF2B5EF4-FFF2-40B4-BE49-F238E27FC236}">
                <a16:creationId xmlns:a16="http://schemas.microsoft.com/office/drawing/2014/main" id="{477B857F-1FA0-48BD-A3EA-7AB55BB6649E}"/>
              </a:ext>
            </a:extLst>
          </p:cNvPr>
          <p:cNvSpPr txBox="1">
            <a:spLocks/>
          </p:cNvSpPr>
          <p:nvPr/>
        </p:nvSpPr>
        <p:spPr bwMode="auto">
          <a:xfrm>
            <a:off x="911424"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8.3	</a:t>
            </a:r>
            <a:r>
              <a:rPr lang="de-DE" sz="2800" dirty="0">
                <a:latin typeface="Century Gothic" panose="020B0502020202020204" pitchFamily="34" charset="0"/>
              </a:rPr>
              <a:t>Verantwortung der des Abschlussprüfers</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8.3.1	</a:t>
            </a:r>
            <a:r>
              <a:rPr lang="de-DE" sz="1800" b="0" dirty="0">
                <a:latin typeface="Century Gothic" panose="020B0502020202020204" pitchFamily="34" charset="0"/>
              </a:rPr>
              <a:t>Besonderer </a:t>
            </a:r>
            <a:r>
              <a:rPr lang="de-DE" sz="1800" b="0" dirty="0" err="1">
                <a:latin typeface="Century Gothic" panose="020B0502020202020204" pitchFamily="34" charset="0"/>
              </a:rPr>
              <a:t>prüferischer</a:t>
            </a:r>
            <a:r>
              <a:rPr lang="de-DE" sz="1800" b="0" dirty="0">
                <a:latin typeface="Century Gothic" panose="020B0502020202020204" pitchFamily="34" charset="0"/>
              </a:rPr>
              <a:t> Fokus</a:t>
            </a:r>
          </a:p>
          <a:p>
            <a:pPr marL="2724150" lvl="4" indent="-895350">
              <a:spcBef>
                <a:spcPts val="600"/>
              </a:spcBef>
              <a:spcAft>
                <a:spcPts val="600"/>
              </a:spcAft>
              <a:tabLst>
                <a:tab pos="444500" algn="l"/>
              </a:tabLst>
            </a:pPr>
            <a:r>
              <a:rPr lang="de-DE" sz="1800" dirty="0">
                <a:latin typeface="Century Gothic" panose="020B0502020202020204" pitchFamily="34" charset="0"/>
              </a:rPr>
              <a:t>8.3.2	</a:t>
            </a:r>
            <a:r>
              <a:rPr lang="de-DE" sz="1800" b="0" dirty="0">
                <a:latin typeface="Century Gothic" panose="020B0502020202020204" pitchFamily="34" charset="0"/>
              </a:rPr>
              <a:t>Praxisbeispiele</a:t>
            </a:r>
          </a:p>
          <a:p>
            <a:pPr marL="2724150" lvl="4" indent="-895350">
              <a:spcBef>
                <a:spcPts val="600"/>
              </a:spcBef>
              <a:spcAft>
                <a:spcPts val="600"/>
              </a:spcAft>
              <a:tabLst>
                <a:tab pos="444500" algn="l"/>
              </a:tabLst>
            </a:pPr>
            <a:r>
              <a:rPr lang="de-DE" sz="1800" dirty="0">
                <a:latin typeface="Century Gothic" panose="020B0502020202020204" pitchFamily="34" charset="0"/>
              </a:rPr>
              <a:t>8.3.3	</a:t>
            </a:r>
            <a:r>
              <a:rPr lang="de-DE" sz="1800" b="0" dirty="0">
                <a:latin typeface="Century Gothic" panose="020B0502020202020204" pitchFamily="34" charset="0"/>
              </a:rPr>
              <a:t>Weiterführende Prüfungshandlungen</a:t>
            </a:r>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4698F5C6-37B1-4384-8D90-CFC05621AC9B}"/>
              </a:ext>
            </a:extLst>
          </p:cNvPr>
          <p:cNvSpPr>
            <a:spLocks noGrp="1" noChangeArrowheads="1"/>
          </p:cNvSpPr>
          <p:nvPr>
            <p:ph idx="4294967295"/>
          </p:nvPr>
        </p:nvSpPr>
        <p:spPr>
          <a:xfrm>
            <a:off x="1054800" y="1772816"/>
            <a:ext cx="8425576" cy="2592288"/>
          </a:xfrm>
        </p:spPr>
        <p:txBody>
          <a:bodyPr lIns="0" tIns="0" rIns="0" bIns="0" anchor="t" anchorCtr="0"/>
          <a:lstStyle/>
          <a:p>
            <a:pPr marL="0" indent="0" defTabSz="419100" eaLnBrk="1" hangingPunct="1">
              <a:spcBef>
                <a:spcPts val="300"/>
              </a:spcBef>
              <a:spcAft>
                <a:spcPts val="300"/>
              </a:spcAft>
              <a:buClrTx/>
              <a:buFont typeface="Wingdings" panose="05000000000000000000" pitchFamily="2" charset="2"/>
              <a:buNone/>
              <a:defRPr/>
            </a:pPr>
            <a:r>
              <a:rPr lang="de-DE" altLang="de-DE" sz="1600" dirty="0">
                <a:latin typeface="Century Gothic" panose="020B0502020202020204" pitchFamily="34" charset="0"/>
              </a:rPr>
              <a:t>Bei Geschäften mit nahestehenden Personen sind folgenden </a:t>
            </a:r>
            <a:r>
              <a:rPr lang="de-DE" altLang="de-DE" sz="1600" dirty="0">
                <a:solidFill>
                  <a:srgbClr val="00B0F0"/>
                </a:solidFill>
                <a:latin typeface="Century Gothic" panose="020B0502020202020204" pitchFamily="34" charset="0"/>
              </a:rPr>
              <a:t>Merkmale</a:t>
            </a:r>
            <a:r>
              <a:rPr lang="de-DE" altLang="de-DE" sz="1600" dirty="0">
                <a:latin typeface="Century Gothic" panose="020B0502020202020204" pitchFamily="34" charset="0"/>
              </a:rPr>
              <a:t> besonders zu beachten:</a:t>
            </a:r>
            <a:endParaRPr lang="de-DE" altLang="de-DE" sz="1600" dirty="0">
              <a:solidFill>
                <a:srgbClr val="00B0F0"/>
              </a:solidFill>
              <a:latin typeface="Century Gothic" panose="020B0502020202020204" pitchFamily="34" charset="0"/>
            </a:endParaRPr>
          </a:p>
          <a:p>
            <a:pPr marL="266700" lvl="2" indent="-266700" defTabSz="419100" eaLnBrk="1" hangingPunct="1">
              <a:spcBef>
                <a:spcPts val="300"/>
              </a:spcBef>
              <a:spcAft>
                <a:spcPts val="300"/>
              </a:spcAft>
              <a:buClr>
                <a:schemeClr val="tx1"/>
              </a:buClr>
              <a:buFont typeface="Arial" panose="020B0604020202020204" pitchFamily="34" charset="0"/>
              <a:buChar char="•"/>
              <a:tabLst>
                <a:tab pos="809625" algn="l"/>
              </a:tabLst>
              <a:defRPr/>
            </a:pPr>
            <a:r>
              <a:rPr lang="de-DE" altLang="de-DE" sz="1600" b="1" dirty="0">
                <a:solidFill>
                  <a:srgbClr val="00B0F0"/>
                </a:solidFill>
                <a:latin typeface="Century Gothic" panose="020B0502020202020204" pitchFamily="34" charset="0"/>
              </a:rPr>
              <a:t>Vollständige</a:t>
            </a:r>
            <a:r>
              <a:rPr lang="de-DE" altLang="de-DE" sz="1600" dirty="0">
                <a:latin typeface="Century Gothic" panose="020B0502020202020204" pitchFamily="34" charset="0"/>
              </a:rPr>
              <a:t> Erfassung (hohes Kontrollrisiko) und Ernsthaftigkeit der Geschäftsvorfälle</a:t>
            </a:r>
          </a:p>
          <a:p>
            <a:pPr marL="266700" lvl="2" indent="-266700" defTabSz="419100" eaLnBrk="1" hangingPunct="1">
              <a:spcBef>
                <a:spcPts val="300"/>
              </a:spcBef>
              <a:spcAft>
                <a:spcPts val="300"/>
              </a:spcAft>
              <a:buClr>
                <a:schemeClr val="tx1"/>
              </a:buClr>
              <a:buFont typeface="Arial" panose="020B0604020202020204" pitchFamily="34" charset="0"/>
              <a:buChar char="•"/>
              <a:tabLst>
                <a:tab pos="809625" algn="l"/>
              </a:tabLst>
              <a:defRPr/>
            </a:pPr>
            <a:r>
              <a:rPr lang="de-DE" altLang="de-DE" sz="1600" b="1" dirty="0">
                <a:solidFill>
                  <a:srgbClr val="00B0F0"/>
                </a:solidFill>
                <a:latin typeface="Century Gothic" panose="020B0502020202020204" pitchFamily="34" charset="0"/>
              </a:rPr>
              <a:t>Fremdüblichkeit</a:t>
            </a:r>
            <a:r>
              <a:rPr lang="de-DE" altLang="de-DE" sz="1600" dirty="0">
                <a:latin typeface="Century Gothic" panose="020B0502020202020204" pitchFamily="34" charset="0"/>
              </a:rPr>
              <a:t> der Konditionen</a:t>
            </a:r>
            <a:br>
              <a:rPr lang="de-DE" altLang="de-DE" sz="1600" dirty="0">
                <a:latin typeface="Century Gothic" panose="020B0502020202020204" pitchFamily="34" charset="0"/>
              </a:rPr>
            </a:br>
            <a:endParaRPr lang="de-DE" altLang="de-DE" sz="1600" dirty="0">
              <a:latin typeface="Century Gothic" panose="020B0502020202020204" pitchFamily="34" charset="0"/>
            </a:endParaRPr>
          </a:p>
          <a:p>
            <a:pPr marL="884238" lvl="2" indent="-342900" defTabSz="419100" eaLnBrk="1" hangingPunct="1">
              <a:spcBef>
                <a:spcPts val="300"/>
              </a:spcBef>
              <a:spcAft>
                <a:spcPts val="300"/>
              </a:spcAft>
              <a:buFont typeface="Symbol" panose="05050102010706020507" pitchFamily="18" charset="2"/>
              <a:buChar char="-"/>
              <a:defRPr/>
            </a:pPr>
            <a:endParaRPr lang="de-DE" altLang="de-DE" sz="1600" dirty="0">
              <a:solidFill>
                <a:srgbClr val="00B050"/>
              </a:solidFill>
            </a:endParaRPr>
          </a:p>
        </p:txBody>
      </p:sp>
      <p:sp>
        <p:nvSpPr>
          <p:cNvPr id="570371" name="Rectangle 2">
            <a:extLst>
              <a:ext uri="{FF2B5EF4-FFF2-40B4-BE49-F238E27FC236}">
                <a16:creationId xmlns:a16="http://schemas.microsoft.com/office/drawing/2014/main" id="{DC1A01D5-8FC1-4C73-A34A-338F7ACAEAD0}"/>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8.3 Verantwortung des Abschlussprüfers</a:t>
            </a:r>
          </a:p>
        </p:txBody>
      </p:sp>
      <p:sp>
        <p:nvSpPr>
          <p:cNvPr id="570373" name="Textfeld 1">
            <a:extLst>
              <a:ext uri="{FF2B5EF4-FFF2-40B4-BE49-F238E27FC236}">
                <a16:creationId xmlns:a16="http://schemas.microsoft.com/office/drawing/2014/main" id="{B029C8B0-EC5B-4A7F-B04D-2BA3F52DBE4A}"/>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570374" name="Rechteck 1">
            <a:extLst>
              <a:ext uri="{FF2B5EF4-FFF2-40B4-BE49-F238E27FC236}">
                <a16:creationId xmlns:a16="http://schemas.microsoft.com/office/drawing/2014/main" id="{A2B52FE1-3B04-49E4-937D-0A1C2079785C}"/>
              </a:ext>
            </a:extLst>
          </p:cNvPr>
          <p:cNvSpPr>
            <a:spLocks noChangeArrowheads="1"/>
          </p:cNvSpPr>
          <p:nvPr/>
        </p:nvSpPr>
        <p:spPr bwMode="auto">
          <a:xfrm>
            <a:off x="1054800" y="1418400"/>
            <a:ext cx="349294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8.3.1 Besonderer </a:t>
            </a:r>
            <a:r>
              <a:rPr lang="de-DE" altLang="de-DE" dirty="0" err="1">
                <a:solidFill>
                  <a:srgbClr val="00B0F0"/>
                </a:solidFill>
                <a:latin typeface="Century Gothic" panose="020B0502020202020204" pitchFamily="34" charset="0"/>
              </a:rPr>
              <a:t>prüferischer</a:t>
            </a:r>
            <a:r>
              <a:rPr lang="de-DE" altLang="de-DE" dirty="0">
                <a:solidFill>
                  <a:srgbClr val="00B0F0"/>
                </a:solidFill>
                <a:latin typeface="Century Gothic" panose="020B0502020202020204" pitchFamily="34" charset="0"/>
              </a:rPr>
              <a:t> Fokus</a:t>
            </a:r>
            <a:endParaRPr lang="de-DE" altLang="de-DE" dirty="0"/>
          </a:p>
        </p:txBody>
      </p:sp>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Gerade Verbindung mit Pfeil 22">
            <a:extLst>
              <a:ext uri="{FF2B5EF4-FFF2-40B4-BE49-F238E27FC236}">
                <a16:creationId xmlns:a16="http://schemas.microsoft.com/office/drawing/2014/main" id="{AC31F762-0A9B-45C1-81B1-76352DB6BD96}"/>
              </a:ext>
            </a:extLst>
          </p:cNvPr>
          <p:cNvCxnSpPr>
            <a:cxnSpLocks noChangeShapeType="1"/>
          </p:cNvCxnSpPr>
          <p:nvPr/>
        </p:nvCxnSpPr>
        <p:spPr bwMode="auto">
          <a:xfrm flipV="1">
            <a:off x="3208351" y="3567113"/>
            <a:ext cx="0" cy="347662"/>
          </a:xfrm>
          <a:prstGeom prst="straightConnector1">
            <a:avLst/>
          </a:prstGeom>
          <a:noFill/>
          <a:ln w="158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274" name="Rectangle 2">
            <a:extLst>
              <a:ext uri="{FF2B5EF4-FFF2-40B4-BE49-F238E27FC236}">
                <a16:creationId xmlns:a16="http://schemas.microsoft.com/office/drawing/2014/main" id="{1F97470B-F4CB-4CA6-856A-ACFFD6D2D50A}"/>
              </a:ext>
            </a:extLst>
          </p:cNvPr>
          <p:cNvSpPr txBox="1">
            <a:spLocks/>
          </p:cNvSpPr>
          <p:nvPr/>
        </p:nvSpPr>
        <p:spPr bwMode="auto">
          <a:xfrm>
            <a:off x="1054800" y="1080000"/>
            <a:ext cx="9361113" cy="244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452438" indent="-452438">
              <a:lnSpc>
                <a:spcPct val="100000"/>
              </a:lnSpc>
              <a:spcBef>
                <a:spcPct val="0"/>
              </a:spcBef>
            </a:pPr>
            <a:r>
              <a:rPr lang="de-DE" altLang="de-DE" sz="1600" dirty="0">
                <a:solidFill>
                  <a:srgbClr val="00B0F0"/>
                </a:solidFill>
                <a:latin typeface="Century Gothic" panose="020B0502020202020204" pitchFamily="34" charset="0"/>
              </a:rPr>
              <a:t>1.3 </a:t>
            </a:r>
            <a:r>
              <a:rPr lang="de-DE" sz="1600" dirty="0">
                <a:solidFill>
                  <a:srgbClr val="00B0F0"/>
                </a:solidFill>
                <a:latin typeface="Century Gothic" panose="020B0502020202020204" pitchFamily="34" charset="0"/>
              </a:rPr>
              <a:t>Zielsetzung: Zehn zentrale Vorsätze für die künftige Auftragsabwicklung</a:t>
            </a:r>
            <a:endParaRPr lang="de-DE" altLang="de-DE" sz="1600" dirty="0">
              <a:solidFill>
                <a:srgbClr val="00B0F0"/>
              </a:solidFill>
              <a:latin typeface="Century Gothic" panose="020B0502020202020204" pitchFamily="34" charset="0"/>
            </a:endParaRPr>
          </a:p>
        </p:txBody>
      </p:sp>
      <p:sp>
        <p:nvSpPr>
          <p:cNvPr id="54276" name="Textfeld 10">
            <a:extLst>
              <a:ext uri="{FF2B5EF4-FFF2-40B4-BE49-F238E27FC236}">
                <a16:creationId xmlns:a16="http://schemas.microsoft.com/office/drawing/2014/main" id="{423A53F7-116B-4C3A-A973-DAA00D3D4BCF}"/>
              </a:ext>
            </a:extLst>
          </p:cNvPr>
          <p:cNvSpPr txBox="1">
            <a:spLocks noChangeArrowheads="1"/>
          </p:cNvSpPr>
          <p:nvPr/>
        </p:nvSpPr>
        <p:spPr bwMode="auto">
          <a:xfrm>
            <a:off x="1197293" y="3989240"/>
            <a:ext cx="1104900" cy="578882"/>
          </a:xfrm>
          <a:prstGeom prst="roundRect">
            <a:avLst/>
          </a:prstGeom>
          <a:solidFill>
            <a:srgbClr val="CCECFF"/>
          </a:solidFill>
          <a:ln>
            <a:noFill/>
          </a:ln>
          <a:extLst/>
        </p:spPr>
        <p:txBody>
          <a:bodyPr wrap="square"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dirty="0">
                <a:latin typeface="Century Gothic" panose="020B0502020202020204" pitchFamily="34" charset="0"/>
              </a:rPr>
              <a:t>Auftrags-annahme</a:t>
            </a:r>
          </a:p>
        </p:txBody>
      </p:sp>
      <p:sp>
        <p:nvSpPr>
          <p:cNvPr id="54277" name="Textfeld 11">
            <a:extLst>
              <a:ext uri="{FF2B5EF4-FFF2-40B4-BE49-F238E27FC236}">
                <a16:creationId xmlns:a16="http://schemas.microsoft.com/office/drawing/2014/main" id="{927A4659-59F9-4712-9D0F-AD2ECE717097}"/>
              </a:ext>
            </a:extLst>
          </p:cNvPr>
          <p:cNvSpPr txBox="1">
            <a:spLocks noChangeArrowheads="1"/>
          </p:cNvSpPr>
          <p:nvPr/>
        </p:nvSpPr>
        <p:spPr bwMode="auto">
          <a:xfrm>
            <a:off x="2625410" y="3739640"/>
            <a:ext cx="1063625" cy="578882"/>
          </a:xfrm>
          <a:prstGeom prst="roundRect">
            <a:avLst/>
          </a:prstGeom>
          <a:solidFill>
            <a:srgbClr val="CCECFF"/>
          </a:solidFill>
          <a:ln>
            <a:noFill/>
          </a:ln>
          <a:extLst/>
        </p:spPr>
        <p:txBody>
          <a:bodyPr wrap="square"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dirty="0">
                <a:latin typeface="Century Gothic" panose="020B0502020202020204" pitchFamily="34" charset="0"/>
              </a:rPr>
              <a:t>Prüfungs-urteil</a:t>
            </a:r>
          </a:p>
        </p:txBody>
      </p:sp>
      <p:cxnSp>
        <p:nvCxnSpPr>
          <p:cNvPr id="54278" name="Gerade Verbindung mit Pfeil 12">
            <a:extLst>
              <a:ext uri="{FF2B5EF4-FFF2-40B4-BE49-F238E27FC236}">
                <a16:creationId xmlns:a16="http://schemas.microsoft.com/office/drawing/2014/main" id="{16B1F9B8-1C6D-428A-AC7D-BAD78FE66D57}"/>
              </a:ext>
            </a:extLst>
          </p:cNvPr>
          <p:cNvCxnSpPr>
            <a:cxnSpLocks noChangeShapeType="1"/>
          </p:cNvCxnSpPr>
          <p:nvPr/>
        </p:nvCxnSpPr>
        <p:spPr bwMode="auto">
          <a:xfrm>
            <a:off x="2947968" y="2632075"/>
            <a:ext cx="0" cy="927100"/>
          </a:xfrm>
          <a:prstGeom prst="straightConnector1">
            <a:avLst/>
          </a:prstGeom>
          <a:noFill/>
          <a:ln w="158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279" name="Textfeld 13">
            <a:extLst>
              <a:ext uri="{FF2B5EF4-FFF2-40B4-BE49-F238E27FC236}">
                <a16:creationId xmlns:a16="http://schemas.microsoft.com/office/drawing/2014/main" id="{A25ADBBA-3C7F-4420-9310-D4E646A1A4D5}"/>
              </a:ext>
            </a:extLst>
          </p:cNvPr>
          <p:cNvSpPr txBox="1">
            <a:spLocks noChangeArrowheads="1"/>
          </p:cNvSpPr>
          <p:nvPr/>
        </p:nvSpPr>
        <p:spPr bwMode="auto">
          <a:xfrm>
            <a:off x="2468563" y="2134672"/>
            <a:ext cx="974724" cy="578882"/>
          </a:xfrm>
          <a:prstGeom prst="roundRect">
            <a:avLst/>
          </a:prstGeom>
          <a:solidFill>
            <a:srgbClr val="CCECFF"/>
          </a:solidFill>
          <a:ln>
            <a:noFill/>
          </a:ln>
          <a:extLst/>
        </p:spPr>
        <p:txBody>
          <a:bodyPr wrap="square"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dirty="0">
                <a:latin typeface="Century Gothic" panose="020B0502020202020204" pitchFamily="34" charset="0"/>
              </a:rPr>
              <a:t>Berichts-kritik</a:t>
            </a:r>
          </a:p>
        </p:txBody>
      </p:sp>
      <p:cxnSp>
        <p:nvCxnSpPr>
          <p:cNvPr id="54280" name="Gerade Verbindung mit Pfeil 14">
            <a:extLst>
              <a:ext uri="{FF2B5EF4-FFF2-40B4-BE49-F238E27FC236}">
                <a16:creationId xmlns:a16="http://schemas.microsoft.com/office/drawing/2014/main" id="{3EE120CE-6713-4830-AF0E-03A332846625}"/>
              </a:ext>
            </a:extLst>
          </p:cNvPr>
          <p:cNvCxnSpPr>
            <a:cxnSpLocks noChangeShapeType="1"/>
          </p:cNvCxnSpPr>
          <p:nvPr/>
        </p:nvCxnSpPr>
        <p:spPr bwMode="auto">
          <a:xfrm>
            <a:off x="5519936" y="2719388"/>
            <a:ext cx="0" cy="839787"/>
          </a:xfrm>
          <a:prstGeom prst="straightConnector1">
            <a:avLst/>
          </a:prstGeom>
          <a:noFill/>
          <a:ln w="158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281" name="Textfeld 15">
            <a:extLst>
              <a:ext uri="{FF2B5EF4-FFF2-40B4-BE49-F238E27FC236}">
                <a16:creationId xmlns:a16="http://schemas.microsoft.com/office/drawing/2014/main" id="{744E853B-3687-4F6E-9A94-7F968B483A25}"/>
              </a:ext>
            </a:extLst>
          </p:cNvPr>
          <p:cNvSpPr>
            <a:spLocks noChangeArrowheads="1"/>
          </p:cNvSpPr>
          <p:nvPr/>
        </p:nvSpPr>
        <p:spPr bwMode="auto">
          <a:xfrm>
            <a:off x="4718845" y="1896269"/>
            <a:ext cx="1655762" cy="815975"/>
          </a:xfrm>
          <a:prstGeom prst="roundRect">
            <a:avLst>
              <a:gd name="adj" fmla="val 16667"/>
            </a:avLst>
          </a:prstGeom>
          <a:solidFill>
            <a:srgbClr val="FFFFA3"/>
          </a:solidFill>
          <a:ln w="9525">
            <a:noFill/>
            <a:round/>
            <a:headEnd/>
            <a:tailEnd/>
          </a:ln>
        </p:spPr>
        <p:txBody>
          <a:bodyPr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dirty="0">
                <a:latin typeface="Century Gothic" panose="020B0502020202020204" pitchFamily="34" charset="0"/>
              </a:rPr>
              <a:t>ggf. Nacharbeit wegen Nachschau</a:t>
            </a:r>
          </a:p>
        </p:txBody>
      </p:sp>
      <p:cxnSp>
        <p:nvCxnSpPr>
          <p:cNvPr id="54282" name="Gerade Verbindung mit Pfeil 16">
            <a:extLst>
              <a:ext uri="{FF2B5EF4-FFF2-40B4-BE49-F238E27FC236}">
                <a16:creationId xmlns:a16="http://schemas.microsoft.com/office/drawing/2014/main" id="{F43CD40D-AA6D-4055-8F71-4DECC27731DC}"/>
              </a:ext>
            </a:extLst>
          </p:cNvPr>
          <p:cNvCxnSpPr>
            <a:cxnSpLocks noChangeShapeType="1"/>
          </p:cNvCxnSpPr>
          <p:nvPr/>
        </p:nvCxnSpPr>
        <p:spPr bwMode="auto">
          <a:xfrm flipV="1">
            <a:off x="3974378" y="3568701"/>
            <a:ext cx="0" cy="1053356"/>
          </a:xfrm>
          <a:prstGeom prst="straightConnector1">
            <a:avLst/>
          </a:prstGeom>
          <a:noFill/>
          <a:ln w="158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283" name="Textfeld 17">
            <a:extLst>
              <a:ext uri="{FF2B5EF4-FFF2-40B4-BE49-F238E27FC236}">
                <a16:creationId xmlns:a16="http://schemas.microsoft.com/office/drawing/2014/main" id="{32354639-70F1-4D6B-BC73-D15E6839BB9F}"/>
              </a:ext>
            </a:extLst>
          </p:cNvPr>
          <p:cNvSpPr>
            <a:spLocks noChangeArrowheads="1"/>
          </p:cNvSpPr>
          <p:nvPr/>
        </p:nvSpPr>
        <p:spPr bwMode="auto">
          <a:xfrm>
            <a:off x="2580232" y="4610735"/>
            <a:ext cx="1908175" cy="577850"/>
          </a:xfrm>
          <a:prstGeom prst="roundRect">
            <a:avLst>
              <a:gd name="adj" fmla="val 16667"/>
            </a:avLst>
          </a:prstGeom>
          <a:solidFill>
            <a:srgbClr val="CCECFF"/>
          </a:solidFill>
          <a:ln w="9525">
            <a:noFill/>
            <a:round/>
            <a:headEnd/>
            <a:tailEnd/>
          </a:ln>
        </p:spPr>
        <p:txBody>
          <a:bodyPr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dirty="0">
                <a:latin typeface="Century Gothic" panose="020B0502020202020204" pitchFamily="34" charset="0"/>
              </a:rPr>
              <a:t>Rechnungsstellung für Prüfungsauftrag</a:t>
            </a:r>
          </a:p>
        </p:txBody>
      </p:sp>
      <p:cxnSp>
        <p:nvCxnSpPr>
          <p:cNvPr id="54284" name="Gerade Verbindung mit Pfeil 18">
            <a:extLst>
              <a:ext uri="{FF2B5EF4-FFF2-40B4-BE49-F238E27FC236}">
                <a16:creationId xmlns:a16="http://schemas.microsoft.com/office/drawing/2014/main" id="{2411C6DD-D457-436D-83CE-CA909F2B9856}"/>
              </a:ext>
            </a:extLst>
          </p:cNvPr>
          <p:cNvCxnSpPr>
            <a:cxnSpLocks noChangeShapeType="1"/>
            <a:stCxn id="54285" idx="2"/>
          </p:cNvCxnSpPr>
          <p:nvPr/>
        </p:nvCxnSpPr>
        <p:spPr bwMode="auto">
          <a:xfrm>
            <a:off x="7367588" y="2873375"/>
            <a:ext cx="0" cy="630238"/>
          </a:xfrm>
          <a:prstGeom prst="straightConnector1">
            <a:avLst/>
          </a:prstGeom>
          <a:noFill/>
          <a:ln w="158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285" name="Textfeld 19">
            <a:extLst>
              <a:ext uri="{FF2B5EF4-FFF2-40B4-BE49-F238E27FC236}">
                <a16:creationId xmlns:a16="http://schemas.microsoft.com/office/drawing/2014/main" id="{B1F40B69-6ADD-47FA-A390-C3EFF2DF7A88}"/>
              </a:ext>
            </a:extLst>
          </p:cNvPr>
          <p:cNvSpPr>
            <a:spLocks noChangeArrowheads="1"/>
          </p:cNvSpPr>
          <p:nvPr/>
        </p:nvSpPr>
        <p:spPr bwMode="auto">
          <a:xfrm>
            <a:off x="6456363" y="2055813"/>
            <a:ext cx="1822450" cy="817562"/>
          </a:xfrm>
          <a:prstGeom prst="roundRect">
            <a:avLst>
              <a:gd name="adj" fmla="val 16667"/>
            </a:avLst>
          </a:prstGeom>
          <a:solidFill>
            <a:srgbClr val="FFFFA3"/>
          </a:solidFill>
          <a:ln w="9525">
            <a:noFill/>
            <a:round/>
            <a:headEnd/>
            <a:tailEnd/>
          </a:ln>
        </p:spPr>
        <p:txBody>
          <a:bodyPr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dirty="0">
                <a:latin typeface="Century Gothic" panose="020B0502020202020204" pitchFamily="34" charset="0"/>
              </a:rPr>
              <a:t>ggf. Rückfragen Qualitätskontrolle (</a:t>
            </a:r>
            <a:r>
              <a:rPr lang="de-DE" altLang="de-DE" dirty="0" err="1">
                <a:latin typeface="Century Gothic" panose="020B0502020202020204" pitchFamily="34" charset="0"/>
              </a:rPr>
              <a:t>PfQK</a:t>
            </a:r>
            <a:r>
              <a:rPr lang="de-DE" altLang="de-DE" dirty="0">
                <a:latin typeface="Century Gothic" panose="020B0502020202020204" pitchFamily="34" charset="0"/>
              </a:rPr>
              <a:t>)</a:t>
            </a:r>
          </a:p>
        </p:txBody>
      </p:sp>
      <p:cxnSp>
        <p:nvCxnSpPr>
          <p:cNvPr id="54286" name="Gerade Verbindung mit Pfeil 20">
            <a:extLst>
              <a:ext uri="{FF2B5EF4-FFF2-40B4-BE49-F238E27FC236}">
                <a16:creationId xmlns:a16="http://schemas.microsoft.com/office/drawing/2014/main" id="{3C4EADA6-1580-48D7-B932-0EEADCD8BADB}"/>
              </a:ext>
            </a:extLst>
          </p:cNvPr>
          <p:cNvCxnSpPr>
            <a:cxnSpLocks noChangeShapeType="1"/>
            <a:stCxn id="54287" idx="2"/>
          </p:cNvCxnSpPr>
          <p:nvPr/>
        </p:nvCxnSpPr>
        <p:spPr bwMode="auto">
          <a:xfrm flipH="1">
            <a:off x="9509125" y="2838450"/>
            <a:ext cx="0" cy="720725"/>
          </a:xfrm>
          <a:prstGeom prst="straightConnector1">
            <a:avLst/>
          </a:prstGeom>
          <a:noFill/>
          <a:ln w="158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287" name="Textfeld 21">
            <a:extLst>
              <a:ext uri="{FF2B5EF4-FFF2-40B4-BE49-F238E27FC236}">
                <a16:creationId xmlns:a16="http://schemas.microsoft.com/office/drawing/2014/main" id="{31389D45-E8B7-4C8E-8EEB-582D26E708C7}"/>
              </a:ext>
            </a:extLst>
          </p:cNvPr>
          <p:cNvSpPr>
            <a:spLocks noChangeArrowheads="1"/>
          </p:cNvSpPr>
          <p:nvPr/>
        </p:nvSpPr>
        <p:spPr bwMode="auto">
          <a:xfrm>
            <a:off x="8824913" y="1784350"/>
            <a:ext cx="1368425" cy="1054100"/>
          </a:xfrm>
          <a:prstGeom prst="roundRect">
            <a:avLst>
              <a:gd name="adj" fmla="val 16667"/>
            </a:avLst>
          </a:prstGeom>
          <a:solidFill>
            <a:srgbClr val="FFFFA3"/>
          </a:solidFill>
          <a:ln w="9525">
            <a:noFill/>
            <a:round/>
            <a:headEnd/>
            <a:tailEnd/>
          </a:ln>
        </p:spPr>
        <p:txBody>
          <a:bodyPr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a:latin typeface="Century Gothic" panose="020B0502020202020204" pitchFamily="34" charset="0"/>
              </a:rPr>
              <a:t>ggf. Rückfragen Inspektion (APAS)</a:t>
            </a:r>
          </a:p>
        </p:txBody>
      </p:sp>
      <p:cxnSp>
        <p:nvCxnSpPr>
          <p:cNvPr id="54288" name="Gerade Verbindung mit Pfeil 22">
            <a:extLst>
              <a:ext uri="{FF2B5EF4-FFF2-40B4-BE49-F238E27FC236}">
                <a16:creationId xmlns:a16="http://schemas.microsoft.com/office/drawing/2014/main" id="{A43FEE1E-C075-4724-AD45-6E5A3AA14055}"/>
              </a:ext>
            </a:extLst>
          </p:cNvPr>
          <p:cNvCxnSpPr>
            <a:cxnSpLocks noChangeShapeType="1"/>
          </p:cNvCxnSpPr>
          <p:nvPr/>
        </p:nvCxnSpPr>
        <p:spPr bwMode="auto">
          <a:xfrm flipV="1">
            <a:off x="7604125" y="3568700"/>
            <a:ext cx="0" cy="525463"/>
          </a:xfrm>
          <a:prstGeom prst="straightConnector1">
            <a:avLst/>
          </a:prstGeom>
          <a:noFill/>
          <a:ln w="158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289" name="Textfeld 23">
            <a:extLst>
              <a:ext uri="{FF2B5EF4-FFF2-40B4-BE49-F238E27FC236}">
                <a16:creationId xmlns:a16="http://schemas.microsoft.com/office/drawing/2014/main" id="{9F635F64-CB53-419B-90D7-5748C2643278}"/>
              </a:ext>
            </a:extLst>
          </p:cNvPr>
          <p:cNvSpPr>
            <a:spLocks noChangeArrowheads="1"/>
          </p:cNvSpPr>
          <p:nvPr/>
        </p:nvSpPr>
        <p:spPr bwMode="auto">
          <a:xfrm>
            <a:off x="6483350" y="4090988"/>
            <a:ext cx="2862263" cy="1770062"/>
          </a:xfrm>
          <a:prstGeom prst="roundRect">
            <a:avLst>
              <a:gd name="adj" fmla="val 16667"/>
            </a:avLst>
          </a:prstGeom>
          <a:solidFill>
            <a:srgbClr val="FF0000"/>
          </a:solidFill>
          <a:ln w="9525">
            <a:solidFill>
              <a:srgbClr val="FF0000"/>
            </a:solidFill>
            <a:round/>
            <a:headEnd/>
            <a:tailEnd/>
          </a:ln>
        </p:spPr>
        <p:txBody>
          <a:bodyPr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a:solidFill>
                  <a:schemeClr val="bg1"/>
                </a:solidFill>
                <a:latin typeface="Century Gothic" panose="020B0502020202020204" pitchFamily="34" charset="0"/>
              </a:rPr>
              <a:t>ggf. Ansprüche aus Auftragsverhältnis</a:t>
            </a:r>
          </a:p>
          <a:p>
            <a:pPr algn="ctr" eaLnBrk="1" hangingPunct="1">
              <a:lnSpc>
                <a:spcPct val="100000"/>
              </a:lnSpc>
              <a:spcBef>
                <a:spcPct val="0"/>
              </a:spcBef>
              <a:buFontTx/>
              <a:buNone/>
            </a:pPr>
            <a:endParaRPr lang="de-DE" altLang="de-DE">
              <a:solidFill>
                <a:schemeClr val="bg1"/>
              </a:solidFill>
              <a:latin typeface="Century Gothic" panose="020B0502020202020204" pitchFamily="34" charset="0"/>
            </a:endParaRPr>
          </a:p>
          <a:p>
            <a:pPr algn="ctr" eaLnBrk="1" hangingPunct="1">
              <a:lnSpc>
                <a:spcPct val="100000"/>
              </a:lnSpc>
              <a:spcBef>
                <a:spcPct val="0"/>
              </a:spcBef>
              <a:buFontTx/>
              <a:buNone/>
            </a:pPr>
            <a:r>
              <a:rPr lang="de-DE" altLang="de-DE">
                <a:solidFill>
                  <a:schemeClr val="bg1"/>
                </a:solidFill>
                <a:latin typeface="Century Gothic" panose="020B0502020202020204" pitchFamily="34" charset="0"/>
              </a:rPr>
              <a:t>Achtung:</a:t>
            </a:r>
          </a:p>
          <a:p>
            <a:pPr algn="ctr" eaLnBrk="1" hangingPunct="1">
              <a:lnSpc>
                <a:spcPct val="100000"/>
              </a:lnSpc>
              <a:spcBef>
                <a:spcPct val="0"/>
              </a:spcBef>
              <a:buFontTx/>
              <a:buNone/>
            </a:pPr>
            <a:r>
              <a:rPr lang="de-DE" altLang="de-DE">
                <a:solidFill>
                  <a:schemeClr val="bg1"/>
                </a:solidFill>
                <a:latin typeface="Century Gothic" panose="020B0502020202020204" pitchFamily="34" charset="0"/>
              </a:rPr>
              <a:t>Unbeschränkte Haftung (PIE)</a:t>
            </a:r>
          </a:p>
          <a:p>
            <a:pPr algn="ctr" eaLnBrk="1" hangingPunct="1">
              <a:lnSpc>
                <a:spcPct val="100000"/>
              </a:lnSpc>
              <a:spcBef>
                <a:spcPct val="0"/>
              </a:spcBef>
              <a:buFontTx/>
              <a:buNone/>
            </a:pPr>
            <a:r>
              <a:rPr lang="de-DE" altLang="de-DE">
                <a:solidFill>
                  <a:schemeClr val="bg1"/>
                </a:solidFill>
                <a:latin typeface="Century Gothic" panose="020B0502020202020204" pitchFamily="34" charset="0"/>
              </a:rPr>
              <a:t>Vorsicht:</a:t>
            </a:r>
          </a:p>
          <a:p>
            <a:pPr algn="ctr" eaLnBrk="1" hangingPunct="1">
              <a:lnSpc>
                <a:spcPct val="100000"/>
              </a:lnSpc>
              <a:spcBef>
                <a:spcPct val="0"/>
              </a:spcBef>
              <a:buFontTx/>
              <a:buNone/>
            </a:pPr>
            <a:r>
              <a:rPr lang="de-DE" altLang="de-DE">
                <a:solidFill>
                  <a:schemeClr val="bg1"/>
                </a:solidFill>
                <a:latin typeface="Century Gothic" panose="020B0502020202020204" pitchFamily="34" charset="0"/>
              </a:rPr>
              <a:t>Grobe Fahrlässigkeit (NEU)</a:t>
            </a:r>
          </a:p>
        </p:txBody>
      </p:sp>
      <p:cxnSp>
        <p:nvCxnSpPr>
          <p:cNvPr id="54290" name="Gerade Verbindung mit Pfeil 24">
            <a:extLst>
              <a:ext uri="{FF2B5EF4-FFF2-40B4-BE49-F238E27FC236}">
                <a16:creationId xmlns:a16="http://schemas.microsoft.com/office/drawing/2014/main" id="{BBF4FB5A-71AD-49C4-9516-631EFA094D11}"/>
              </a:ext>
            </a:extLst>
          </p:cNvPr>
          <p:cNvCxnSpPr>
            <a:cxnSpLocks noChangeShapeType="1"/>
          </p:cNvCxnSpPr>
          <p:nvPr/>
        </p:nvCxnSpPr>
        <p:spPr bwMode="auto">
          <a:xfrm flipV="1">
            <a:off x="10306050" y="3565525"/>
            <a:ext cx="0" cy="528638"/>
          </a:xfrm>
          <a:prstGeom prst="straightConnector1">
            <a:avLst/>
          </a:prstGeom>
          <a:noFill/>
          <a:ln w="158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291" name="Textfeld 25">
            <a:extLst>
              <a:ext uri="{FF2B5EF4-FFF2-40B4-BE49-F238E27FC236}">
                <a16:creationId xmlns:a16="http://schemas.microsoft.com/office/drawing/2014/main" id="{43D74361-B7A1-4B27-AB77-E6C95F80384F}"/>
              </a:ext>
            </a:extLst>
          </p:cNvPr>
          <p:cNvSpPr>
            <a:spLocks noChangeArrowheads="1"/>
          </p:cNvSpPr>
          <p:nvPr/>
        </p:nvSpPr>
        <p:spPr bwMode="auto">
          <a:xfrm>
            <a:off x="9574213" y="4011613"/>
            <a:ext cx="1439862" cy="1055687"/>
          </a:xfrm>
          <a:prstGeom prst="roundRect">
            <a:avLst>
              <a:gd name="adj" fmla="val 16667"/>
            </a:avLst>
          </a:prstGeom>
          <a:noFill/>
          <a:ln w="28575">
            <a:solidFill>
              <a:srgbClr val="FF0000"/>
            </a:solidFill>
            <a:round/>
            <a:headEnd/>
            <a:tailEnd/>
          </a:ln>
        </p:spPr>
        <p:txBody>
          <a:bodyPr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a:latin typeface="Century Gothic" panose="020B0502020202020204" pitchFamily="34" charset="0"/>
              </a:rPr>
              <a:t>ggf. Rück-fragen Berufs-aufsicht</a:t>
            </a:r>
          </a:p>
        </p:txBody>
      </p:sp>
      <p:sp>
        <p:nvSpPr>
          <p:cNvPr id="54292" name="Textfeld 29">
            <a:extLst>
              <a:ext uri="{FF2B5EF4-FFF2-40B4-BE49-F238E27FC236}">
                <a16:creationId xmlns:a16="http://schemas.microsoft.com/office/drawing/2014/main" id="{138340B1-DAF3-44D4-A34D-814CBDDBAED5}"/>
              </a:ext>
            </a:extLst>
          </p:cNvPr>
          <p:cNvSpPr txBox="1">
            <a:spLocks noChangeArrowheads="1"/>
          </p:cNvSpPr>
          <p:nvPr/>
        </p:nvSpPr>
        <p:spPr bwMode="auto">
          <a:xfrm>
            <a:off x="2095499" y="5157192"/>
            <a:ext cx="5272089" cy="1284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300"/>
              </a:spcBef>
            </a:pPr>
            <a:r>
              <a:rPr lang="de-DE" altLang="de-DE" dirty="0">
                <a:latin typeface="Century Gothic" panose="020B0502020202020204" pitchFamily="34" charset="0"/>
              </a:rPr>
              <a:t>Legende:</a:t>
            </a:r>
          </a:p>
          <a:p>
            <a:pPr eaLnBrk="1" hangingPunct="1">
              <a:lnSpc>
                <a:spcPct val="100000"/>
              </a:lnSpc>
              <a:spcBef>
                <a:spcPts val="300"/>
              </a:spcBef>
            </a:pPr>
            <a:r>
              <a:rPr lang="de-DE" altLang="de-DE" b="0" dirty="0">
                <a:latin typeface="Century Gothic" panose="020B0502020202020204" pitchFamily="34" charset="0"/>
              </a:rPr>
              <a:t>originäre Auftragsabwicklung</a:t>
            </a:r>
          </a:p>
          <a:p>
            <a:pPr eaLnBrk="1" hangingPunct="1">
              <a:lnSpc>
                <a:spcPct val="100000"/>
              </a:lnSpc>
              <a:spcBef>
                <a:spcPts val="300"/>
              </a:spcBef>
            </a:pPr>
            <a:r>
              <a:rPr lang="de-DE" altLang="de-DE" b="0" dirty="0">
                <a:latin typeface="Century Gothic" panose="020B0502020202020204" pitchFamily="34" charset="0"/>
              </a:rPr>
              <a:t>Rückfragen Bearbeitungsaufwand minimieren</a:t>
            </a:r>
          </a:p>
          <a:p>
            <a:pPr eaLnBrk="1" hangingPunct="1">
              <a:lnSpc>
                <a:spcPct val="100000"/>
              </a:lnSpc>
              <a:spcBef>
                <a:spcPts val="300"/>
              </a:spcBef>
            </a:pPr>
            <a:r>
              <a:rPr lang="de-DE" altLang="de-DE" b="0" dirty="0">
                <a:latin typeface="Century Gothic" panose="020B0502020202020204" pitchFamily="34" charset="0"/>
              </a:rPr>
              <a:t>berufsrechtliche oder haftungsrechtliche Rückfragen/Ansprüche möglichst gänzlich ausschließen</a:t>
            </a:r>
          </a:p>
        </p:txBody>
      </p:sp>
      <p:sp>
        <p:nvSpPr>
          <p:cNvPr id="35" name="Ellipse 34">
            <a:extLst>
              <a:ext uri="{FF2B5EF4-FFF2-40B4-BE49-F238E27FC236}">
                <a16:creationId xmlns:a16="http://schemas.microsoft.com/office/drawing/2014/main" id="{26924DCC-22E2-47F9-B88C-BF8B15E0463C}"/>
              </a:ext>
            </a:extLst>
          </p:cNvPr>
          <p:cNvSpPr/>
          <p:nvPr/>
        </p:nvSpPr>
        <p:spPr>
          <a:xfrm>
            <a:off x="1222101" y="3774644"/>
            <a:ext cx="287337"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1</a:t>
            </a:r>
          </a:p>
        </p:txBody>
      </p:sp>
      <p:sp>
        <p:nvSpPr>
          <p:cNvPr id="36" name="Ellipse 35">
            <a:extLst>
              <a:ext uri="{FF2B5EF4-FFF2-40B4-BE49-F238E27FC236}">
                <a16:creationId xmlns:a16="http://schemas.microsoft.com/office/drawing/2014/main" id="{B6E2BA44-6DB4-46F2-AED0-05D8486A219C}"/>
              </a:ext>
            </a:extLst>
          </p:cNvPr>
          <p:cNvSpPr/>
          <p:nvPr/>
        </p:nvSpPr>
        <p:spPr>
          <a:xfrm>
            <a:off x="4574382" y="1732756"/>
            <a:ext cx="288925" cy="28892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6</a:t>
            </a:r>
          </a:p>
        </p:txBody>
      </p:sp>
      <p:sp>
        <p:nvSpPr>
          <p:cNvPr id="37" name="Ellipse 36">
            <a:extLst>
              <a:ext uri="{FF2B5EF4-FFF2-40B4-BE49-F238E27FC236}">
                <a16:creationId xmlns:a16="http://schemas.microsoft.com/office/drawing/2014/main" id="{D0EC2362-9386-4182-ADF5-A98AFE060CFA}"/>
              </a:ext>
            </a:extLst>
          </p:cNvPr>
          <p:cNvSpPr/>
          <p:nvPr/>
        </p:nvSpPr>
        <p:spPr>
          <a:xfrm>
            <a:off x="6379785" y="1970502"/>
            <a:ext cx="287338" cy="287337"/>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7</a:t>
            </a:r>
          </a:p>
        </p:txBody>
      </p:sp>
      <p:sp>
        <p:nvSpPr>
          <p:cNvPr id="38" name="Ellipse 37">
            <a:extLst>
              <a:ext uri="{FF2B5EF4-FFF2-40B4-BE49-F238E27FC236}">
                <a16:creationId xmlns:a16="http://schemas.microsoft.com/office/drawing/2014/main" id="{EA284492-2836-44AC-B2A7-5BD4BF0DCE38}"/>
              </a:ext>
            </a:extLst>
          </p:cNvPr>
          <p:cNvSpPr/>
          <p:nvPr/>
        </p:nvSpPr>
        <p:spPr>
          <a:xfrm>
            <a:off x="8787853" y="1732053"/>
            <a:ext cx="287337"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8</a:t>
            </a:r>
          </a:p>
        </p:txBody>
      </p:sp>
      <p:sp>
        <p:nvSpPr>
          <p:cNvPr id="39" name="Ellipse 38">
            <a:extLst>
              <a:ext uri="{FF2B5EF4-FFF2-40B4-BE49-F238E27FC236}">
                <a16:creationId xmlns:a16="http://schemas.microsoft.com/office/drawing/2014/main" id="{621DC8E0-8F79-41EF-90DA-75061E328ADB}"/>
              </a:ext>
            </a:extLst>
          </p:cNvPr>
          <p:cNvSpPr/>
          <p:nvPr/>
        </p:nvSpPr>
        <p:spPr>
          <a:xfrm>
            <a:off x="9551988" y="3940175"/>
            <a:ext cx="288925"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9</a:t>
            </a:r>
          </a:p>
        </p:txBody>
      </p:sp>
      <p:sp>
        <p:nvSpPr>
          <p:cNvPr id="42" name="Ellipse 41">
            <a:extLst>
              <a:ext uri="{FF2B5EF4-FFF2-40B4-BE49-F238E27FC236}">
                <a16:creationId xmlns:a16="http://schemas.microsoft.com/office/drawing/2014/main" id="{F643ACB0-3C82-4A36-A774-ABD270010292}"/>
              </a:ext>
            </a:extLst>
          </p:cNvPr>
          <p:cNvSpPr/>
          <p:nvPr/>
        </p:nvSpPr>
        <p:spPr>
          <a:xfrm>
            <a:off x="2477414" y="4522997"/>
            <a:ext cx="287337" cy="287337"/>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spcBef>
                <a:spcPct val="50000"/>
              </a:spcBef>
              <a:defRPr/>
            </a:pPr>
            <a:r>
              <a:rPr lang="de-DE" sz="1400" dirty="0">
                <a:solidFill>
                  <a:schemeClr val="bg1"/>
                </a:solidFill>
                <a:latin typeface="Century Gothic" panose="020B0502020202020204" pitchFamily="34" charset="0"/>
              </a:rPr>
              <a:t>5</a:t>
            </a:r>
          </a:p>
        </p:txBody>
      </p:sp>
      <p:sp>
        <p:nvSpPr>
          <p:cNvPr id="44" name="Ellipse 43">
            <a:extLst>
              <a:ext uri="{FF2B5EF4-FFF2-40B4-BE49-F238E27FC236}">
                <a16:creationId xmlns:a16="http://schemas.microsoft.com/office/drawing/2014/main" id="{BFE3F244-8B8E-4C85-8F19-B8C15C2BE26A}"/>
              </a:ext>
            </a:extLst>
          </p:cNvPr>
          <p:cNvSpPr/>
          <p:nvPr/>
        </p:nvSpPr>
        <p:spPr>
          <a:xfrm>
            <a:off x="2416592" y="1918910"/>
            <a:ext cx="288925" cy="28892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3</a:t>
            </a:r>
          </a:p>
        </p:txBody>
      </p:sp>
      <p:sp>
        <p:nvSpPr>
          <p:cNvPr id="45" name="Ellipse 44">
            <a:extLst>
              <a:ext uri="{FF2B5EF4-FFF2-40B4-BE49-F238E27FC236}">
                <a16:creationId xmlns:a16="http://schemas.microsoft.com/office/drawing/2014/main" id="{B1BC59F6-BE12-44CF-A210-E1FCA67E50A9}"/>
              </a:ext>
            </a:extLst>
          </p:cNvPr>
          <p:cNvSpPr/>
          <p:nvPr/>
        </p:nvSpPr>
        <p:spPr>
          <a:xfrm>
            <a:off x="2436564" y="3635167"/>
            <a:ext cx="287337"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4</a:t>
            </a:r>
          </a:p>
        </p:txBody>
      </p:sp>
      <p:sp>
        <p:nvSpPr>
          <p:cNvPr id="2" name="Rechteck 1">
            <a:extLst>
              <a:ext uri="{FF2B5EF4-FFF2-40B4-BE49-F238E27FC236}">
                <a16:creationId xmlns:a16="http://schemas.microsoft.com/office/drawing/2014/main" id="{B0DC4F9A-4F4B-49B7-8FCF-2EC36F464A20}"/>
              </a:ext>
            </a:extLst>
          </p:cNvPr>
          <p:cNvSpPr/>
          <p:nvPr/>
        </p:nvSpPr>
        <p:spPr>
          <a:xfrm>
            <a:off x="1703388" y="5494338"/>
            <a:ext cx="392112" cy="166687"/>
          </a:xfrm>
          <a:prstGeom prst="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46" name="Rechteck 45">
            <a:extLst>
              <a:ext uri="{FF2B5EF4-FFF2-40B4-BE49-F238E27FC236}">
                <a16:creationId xmlns:a16="http://schemas.microsoft.com/office/drawing/2014/main" id="{5666BB53-357D-48B6-ACF2-95357A820CB5}"/>
              </a:ext>
            </a:extLst>
          </p:cNvPr>
          <p:cNvSpPr/>
          <p:nvPr/>
        </p:nvSpPr>
        <p:spPr>
          <a:xfrm>
            <a:off x="1703388" y="5740400"/>
            <a:ext cx="392112" cy="166688"/>
          </a:xfrm>
          <a:prstGeom prst="rect">
            <a:avLst/>
          </a:prstGeom>
          <a:solidFill>
            <a:srgbClr val="FFFF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sp>
        <p:nvSpPr>
          <p:cNvPr id="47" name="Rechteck 46">
            <a:extLst>
              <a:ext uri="{FF2B5EF4-FFF2-40B4-BE49-F238E27FC236}">
                <a16:creationId xmlns:a16="http://schemas.microsoft.com/office/drawing/2014/main" id="{E373E01B-3858-48EE-8BBD-9B86AA715ABD}"/>
              </a:ext>
            </a:extLst>
          </p:cNvPr>
          <p:cNvSpPr/>
          <p:nvPr/>
        </p:nvSpPr>
        <p:spPr>
          <a:xfrm>
            <a:off x="1703388" y="5997575"/>
            <a:ext cx="392112" cy="1666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a:p>
        </p:txBody>
      </p:sp>
      <p:pic>
        <p:nvPicPr>
          <p:cNvPr id="54309" name="Grafik 9">
            <a:extLst>
              <a:ext uri="{FF2B5EF4-FFF2-40B4-BE49-F238E27FC236}">
                <a16:creationId xmlns:a16="http://schemas.microsoft.com/office/drawing/2014/main" id="{3502E9EA-ABE8-4F2E-90E1-B19A1D3A869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4310" name="Gerade Verbindung 27">
            <a:extLst>
              <a:ext uri="{FF2B5EF4-FFF2-40B4-BE49-F238E27FC236}">
                <a16:creationId xmlns:a16="http://schemas.microsoft.com/office/drawing/2014/main" id="{E0BCC5F1-BABD-4EF2-B317-AEDE6B689191}"/>
              </a:ext>
            </a:extLst>
          </p:cNvPr>
          <p:cNvCxnSpPr>
            <a:cxnSpLocks noChangeShapeType="1"/>
          </p:cNvCxnSpPr>
          <p:nvPr/>
        </p:nvCxnSpPr>
        <p:spPr bwMode="auto">
          <a:xfrm>
            <a:off x="4540370" y="1560512"/>
            <a:ext cx="0" cy="3465513"/>
          </a:xfrm>
          <a:prstGeom prst="line">
            <a:avLst/>
          </a:prstGeom>
          <a:noFill/>
          <a:ln w="25400" algn="ctr">
            <a:solidFill>
              <a:srgbClr val="47C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311" name="Gerade Verbindung mit Pfeil 8">
            <a:extLst>
              <a:ext uri="{FF2B5EF4-FFF2-40B4-BE49-F238E27FC236}">
                <a16:creationId xmlns:a16="http://schemas.microsoft.com/office/drawing/2014/main" id="{F42DF685-25A2-40D3-AEEE-0834C365DBA4}"/>
              </a:ext>
            </a:extLst>
          </p:cNvPr>
          <p:cNvCxnSpPr>
            <a:cxnSpLocks noChangeShapeType="1"/>
          </p:cNvCxnSpPr>
          <p:nvPr/>
        </p:nvCxnSpPr>
        <p:spPr bwMode="auto">
          <a:xfrm>
            <a:off x="1155700" y="3565525"/>
            <a:ext cx="9904413" cy="0"/>
          </a:xfrm>
          <a:prstGeom prst="straightConnector1">
            <a:avLst/>
          </a:prstGeom>
          <a:noFill/>
          <a:ln w="19050" algn="ctr">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312" name="Gerade Verbindung 26">
            <a:extLst>
              <a:ext uri="{FF2B5EF4-FFF2-40B4-BE49-F238E27FC236}">
                <a16:creationId xmlns:a16="http://schemas.microsoft.com/office/drawing/2014/main" id="{ABF3A846-42E3-4DB2-BCB6-E6306685359B}"/>
              </a:ext>
            </a:extLst>
          </p:cNvPr>
          <p:cNvCxnSpPr>
            <a:cxnSpLocks noChangeShapeType="1"/>
          </p:cNvCxnSpPr>
          <p:nvPr/>
        </p:nvCxnSpPr>
        <p:spPr bwMode="auto">
          <a:xfrm flipH="1">
            <a:off x="1155700" y="1558925"/>
            <a:ext cx="0" cy="3467100"/>
          </a:xfrm>
          <a:prstGeom prst="line">
            <a:avLst/>
          </a:prstGeom>
          <a:noFill/>
          <a:ln w="25400" algn="ctr">
            <a:solidFill>
              <a:srgbClr val="47C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313" name="Textfeld 13">
            <a:extLst>
              <a:ext uri="{FF2B5EF4-FFF2-40B4-BE49-F238E27FC236}">
                <a16:creationId xmlns:a16="http://schemas.microsoft.com/office/drawing/2014/main" id="{8D93B984-4CE9-4A26-B8A4-FBF4649569F6}"/>
              </a:ext>
            </a:extLst>
          </p:cNvPr>
          <p:cNvSpPr txBox="1">
            <a:spLocks noChangeArrowheads="1"/>
          </p:cNvSpPr>
          <p:nvPr/>
        </p:nvSpPr>
        <p:spPr bwMode="auto">
          <a:xfrm>
            <a:off x="1228568" y="2160954"/>
            <a:ext cx="1214437" cy="817245"/>
          </a:xfrm>
          <a:prstGeom prst="roundRect">
            <a:avLst/>
          </a:prstGeom>
          <a:solidFill>
            <a:srgbClr val="CCECFF"/>
          </a:solidFill>
          <a:ln>
            <a:noFill/>
          </a:ln>
          <a:extLst/>
        </p:spPr>
        <p:txBody>
          <a:bodyPr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dirty="0">
                <a:latin typeface="Century Gothic" panose="020B0502020202020204" pitchFamily="34" charset="0"/>
              </a:rPr>
              <a:t>Auftrags-durch-führung</a:t>
            </a:r>
          </a:p>
        </p:txBody>
      </p:sp>
      <p:sp>
        <p:nvSpPr>
          <p:cNvPr id="34" name="Ellipse 33">
            <a:extLst>
              <a:ext uri="{FF2B5EF4-FFF2-40B4-BE49-F238E27FC236}">
                <a16:creationId xmlns:a16="http://schemas.microsoft.com/office/drawing/2014/main" id="{67E8C222-1361-40AD-AF58-D17A9E8756F9}"/>
              </a:ext>
            </a:extLst>
          </p:cNvPr>
          <p:cNvSpPr/>
          <p:nvPr/>
        </p:nvSpPr>
        <p:spPr>
          <a:xfrm>
            <a:off x="1207672" y="1920497"/>
            <a:ext cx="288925"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2</a:t>
            </a:r>
          </a:p>
        </p:txBody>
      </p:sp>
      <p:cxnSp>
        <p:nvCxnSpPr>
          <p:cNvPr id="49" name="Gerade Verbindung mit Pfeil 18">
            <a:extLst>
              <a:ext uri="{FF2B5EF4-FFF2-40B4-BE49-F238E27FC236}">
                <a16:creationId xmlns:a16="http://schemas.microsoft.com/office/drawing/2014/main" id="{544D1265-8357-4C6B-AE63-42E047963A17}"/>
              </a:ext>
            </a:extLst>
          </p:cNvPr>
          <p:cNvCxnSpPr>
            <a:cxnSpLocks noChangeShapeType="1"/>
          </p:cNvCxnSpPr>
          <p:nvPr/>
        </p:nvCxnSpPr>
        <p:spPr bwMode="auto">
          <a:xfrm>
            <a:off x="2207568" y="2976562"/>
            <a:ext cx="0" cy="588963"/>
          </a:xfrm>
          <a:prstGeom prst="straightConnector1">
            <a:avLst/>
          </a:prstGeom>
          <a:noFill/>
          <a:ln w="158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Gerade Verbindung mit Pfeil 22">
            <a:extLst>
              <a:ext uri="{FF2B5EF4-FFF2-40B4-BE49-F238E27FC236}">
                <a16:creationId xmlns:a16="http://schemas.microsoft.com/office/drawing/2014/main" id="{3D149D70-B8FA-4726-8F43-385A81F3B0AF}"/>
              </a:ext>
            </a:extLst>
          </p:cNvPr>
          <p:cNvCxnSpPr>
            <a:cxnSpLocks noChangeShapeType="1"/>
          </p:cNvCxnSpPr>
          <p:nvPr/>
        </p:nvCxnSpPr>
        <p:spPr bwMode="auto">
          <a:xfrm flipV="1">
            <a:off x="1927487" y="3565525"/>
            <a:ext cx="0" cy="423715"/>
          </a:xfrm>
          <a:prstGeom prst="straightConnector1">
            <a:avLst/>
          </a:prstGeom>
          <a:noFill/>
          <a:ln w="15875" algn="ctr">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Grafik 6">
            <a:extLst>
              <a:ext uri="{FF2B5EF4-FFF2-40B4-BE49-F238E27FC236}">
                <a16:creationId xmlns:a16="http://schemas.microsoft.com/office/drawing/2014/main" id="{363AA680-AE4B-4323-BC90-69010895CCA5}"/>
              </a:ext>
            </a:extLst>
          </p:cNvPr>
          <p:cNvPicPr>
            <a:picLocks noChangeAspect="1"/>
          </p:cNvPicPr>
          <p:nvPr/>
        </p:nvPicPr>
        <p:blipFill rotWithShape="1">
          <a:blip r:embed="rId4">
            <a:extLst>
              <a:ext uri="{28A0092B-C50C-407E-A947-70E740481C1C}">
                <a14:useLocalDpi xmlns:a14="http://schemas.microsoft.com/office/drawing/2010/main" val="0"/>
              </a:ext>
            </a:extLst>
          </a:blip>
          <a:srcRect l="12528" t="20251" r="11378" b="19135"/>
          <a:stretch/>
        </p:blipFill>
        <p:spPr>
          <a:xfrm>
            <a:off x="5802835" y="3140080"/>
            <a:ext cx="1157261" cy="921822"/>
          </a:xfrm>
          <a:prstGeom prst="rect">
            <a:avLst/>
          </a:prstGeom>
        </p:spPr>
      </p:pic>
      <p:sp>
        <p:nvSpPr>
          <p:cNvPr id="41" name="Ellipse 40">
            <a:extLst>
              <a:ext uri="{FF2B5EF4-FFF2-40B4-BE49-F238E27FC236}">
                <a16:creationId xmlns:a16="http://schemas.microsoft.com/office/drawing/2014/main" id="{2885EBE9-BF6D-4CEB-BADF-70CC81388914}"/>
              </a:ext>
            </a:extLst>
          </p:cNvPr>
          <p:cNvSpPr/>
          <p:nvPr/>
        </p:nvSpPr>
        <p:spPr>
          <a:xfrm>
            <a:off x="6415046" y="3977248"/>
            <a:ext cx="287337"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spcBef>
                <a:spcPct val="50000"/>
              </a:spcBef>
              <a:defRPr/>
            </a:pPr>
            <a:r>
              <a:rPr lang="de-DE" sz="1400" dirty="0">
                <a:solidFill>
                  <a:schemeClr val="bg1"/>
                </a:solidFill>
                <a:latin typeface="Century Gothic" panose="020B0502020202020204" pitchFamily="34" charset="0"/>
              </a:rPr>
              <a:t>10</a:t>
            </a:r>
          </a:p>
        </p:txBody>
      </p:sp>
      <p:sp>
        <p:nvSpPr>
          <p:cNvPr id="53" name="Textfeld 1">
            <a:extLst>
              <a:ext uri="{FF2B5EF4-FFF2-40B4-BE49-F238E27FC236}">
                <a16:creationId xmlns:a16="http://schemas.microsoft.com/office/drawing/2014/main" id="{19311E7A-A047-471C-AF20-C2BDB600989E}"/>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3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B3EE4496-7581-4E38-81F0-27CA1BF65043}"/>
              </a:ext>
            </a:extLst>
          </p:cNvPr>
          <p:cNvSpPr>
            <a:spLocks noGrp="1" noChangeArrowheads="1"/>
          </p:cNvSpPr>
          <p:nvPr>
            <p:ph idx="4294967295"/>
          </p:nvPr>
        </p:nvSpPr>
        <p:spPr>
          <a:xfrm>
            <a:off x="1054800" y="1080000"/>
            <a:ext cx="9232200" cy="4895850"/>
          </a:xfrm>
        </p:spPr>
        <p:txBody>
          <a:bodyPr lIns="0" tIns="0" rIns="0" bIns="0" anchor="t" anchorCtr="0"/>
          <a:lstStyle/>
          <a:p>
            <a:pPr defTabSz="419100" eaLnBrk="1" hangingPunct="1">
              <a:spcBef>
                <a:spcPts val="300"/>
              </a:spcBef>
              <a:spcAft>
                <a:spcPts val="300"/>
              </a:spcAft>
              <a:buClr>
                <a:srgbClr val="00B0F0"/>
              </a:buClr>
              <a:defRPr/>
            </a:pPr>
            <a:r>
              <a:rPr lang="de-DE" altLang="de-DE" sz="1600" b="1" dirty="0">
                <a:solidFill>
                  <a:srgbClr val="00B0F0"/>
                </a:solidFill>
                <a:latin typeface="Century Gothic" panose="020B0502020202020204" pitchFamily="34" charset="0"/>
              </a:rPr>
              <a:t>8.3.2 Praxisbeispiele</a:t>
            </a:r>
          </a:p>
          <a:p>
            <a:pPr marL="266700" indent="-266700" defTabSz="419100" eaLnBrk="1" hangingPunct="1">
              <a:spcBef>
                <a:spcPts val="300"/>
              </a:spcBef>
              <a:spcAft>
                <a:spcPts val="300"/>
              </a:spcAft>
              <a:buClr>
                <a:srgbClr val="00B0F0"/>
              </a:buClr>
              <a:buFont typeface="+mj-lt"/>
              <a:buAutoNum type="alphaLcPeriod"/>
              <a:defRPr/>
            </a:pPr>
            <a:r>
              <a:rPr lang="de-DE" altLang="de-DE" sz="1600" b="1" dirty="0">
                <a:solidFill>
                  <a:srgbClr val="00B0F0"/>
                </a:solidFill>
                <a:latin typeface="Century Gothic" panose="020B0502020202020204" pitchFamily="34" charset="0"/>
              </a:rPr>
              <a:t>Geschäftsvorfälle</a:t>
            </a:r>
          </a:p>
          <a:p>
            <a:pPr marL="0" indent="0" defTabSz="419100" eaLnBrk="1" hangingPunct="1">
              <a:spcBef>
                <a:spcPts val="300"/>
              </a:spcBef>
              <a:spcAft>
                <a:spcPts val="300"/>
              </a:spcAft>
              <a:buClr>
                <a:schemeClr val="tx1"/>
              </a:buClr>
              <a:buFont typeface="Wingdings" panose="05000000000000000000" pitchFamily="2" charset="2"/>
              <a:buNone/>
              <a:defRPr/>
            </a:pPr>
            <a:r>
              <a:rPr lang="de-DE" altLang="de-DE" sz="1600" dirty="0">
                <a:latin typeface="Century Gothic" panose="020B0502020202020204" pitchFamily="34" charset="0"/>
              </a:rPr>
              <a:t>Der Abschlussprüfer könnte folgende Überlegungen anstellen:</a:t>
            </a:r>
          </a:p>
          <a:p>
            <a:pPr marL="0" lvl="2" indent="-270000" defTabSz="4191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Sind die Verrechnungspreise mit nahestehende Einheiten, z. B.</a:t>
            </a:r>
          </a:p>
          <a:p>
            <a:pPr marL="558000" lvl="3" indent="-270000" defTabSz="419100" eaLnBrk="1" hangingPunct="1">
              <a:spcBef>
                <a:spcPts val="300"/>
              </a:spcBef>
              <a:spcAft>
                <a:spcPts val="300"/>
              </a:spcAft>
              <a:buFont typeface="Symbol" panose="05050102010706020507" pitchFamily="18" charset="2"/>
              <a:buChar char="-"/>
              <a:defRPr/>
            </a:pPr>
            <a:r>
              <a:rPr lang="de-DE" altLang="de-DE" sz="1600" dirty="0">
                <a:latin typeface="Century Gothic" panose="020B0502020202020204" pitchFamily="34" charset="0"/>
              </a:rPr>
              <a:t>für Warenbewegungen</a:t>
            </a:r>
          </a:p>
          <a:p>
            <a:pPr marL="558000" lvl="3" indent="-270000" defTabSz="419100" eaLnBrk="1" hangingPunct="1">
              <a:spcBef>
                <a:spcPts val="300"/>
              </a:spcBef>
              <a:spcAft>
                <a:spcPts val="300"/>
              </a:spcAft>
              <a:buFont typeface="Symbol" panose="05050102010706020507" pitchFamily="18" charset="2"/>
              <a:buChar char="-"/>
              <a:defRPr/>
            </a:pPr>
            <a:r>
              <a:rPr lang="de-DE" altLang="de-DE" sz="1600" dirty="0">
                <a:latin typeface="Century Gothic" panose="020B0502020202020204" pitchFamily="34" charset="0"/>
              </a:rPr>
              <a:t>für Kapitalüberlassungen (Fremdkapital)</a:t>
            </a:r>
          </a:p>
          <a:p>
            <a:pPr marL="558000" lvl="3" indent="-270000" defTabSz="419100" eaLnBrk="1" hangingPunct="1">
              <a:spcBef>
                <a:spcPts val="300"/>
              </a:spcBef>
              <a:spcAft>
                <a:spcPts val="300"/>
              </a:spcAft>
              <a:buFont typeface="Symbol" panose="05050102010706020507" pitchFamily="18" charset="2"/>
              <a:buChar char="-"/>
              <a:defRPr/>
            </a:pPr>
            <a:r>
              <a:rPr lang="de-DE" altLang="de-DE" sz="1600" dirty="0">
                <a:latin typeface="Century Gothic" panose="020B0502020202020204" pitchFamily="34" charset="0"/>
              </a:rPr>
              <a:t>für Bürgschaftsübernahmen</a:t>
            </a:r>
          </a:p>
          <a:p>
            <a:pPr marL="558000" lvl="3" indent="-270000" defTabSz="419100" eaLnBrk="1" hangingPunct="1">
              <a:spcBef>
                <a:spcPts val="300"/>
              </a:spcBef>
              <a:spcAft>
                <a:spcPts val="300"/>
              </a:spcAft>
              <a:buFont typeface="Symbol" panose="05050102010706020507" pitchFamily="18" charset="2"/>
              <a:buChar char="-"/>
              <a:defRPr/>
            </a:pPr>
            <a:r>
              <a:rPr lang="de-DE" altLang="de-DE" sz="1600" dirty="0">
                <a:latin typeface="Century Gothic" panose="020B0502020202020204" pitchFamily="34" charset="0"/>
              </a:rPr>
              <a:t>für Service-Leistungen</a:t>
            </a:r>
          </a:p>
          <a:p>
            <a:pPr marL="288000" lvl="3" indent="0" defTabSz="419100" eaLnBrk="1" hangingPunct="1">
              <a:spcBef>
                <a:spcPts val="300"/>
              </a:spcBef>
              <a:spcAft>
                <a:spcPts val="1200"/>
              </a:spcAft>
              <a:buFont typeface="Verdana" panose="020B0604030504040204" pitchFamily="34" charset="0"/>
              <a:buNone/>
              <a:defRPr/>
            </a:pPr>
            <a:r>
              <a:rPr lang="de-DE" altLang="de-DE" sz="1600" dirty="0">
                <a:latin typeface="Century Gothic" panose="020B0502020202020204" pitchFamily="34" charset="0"/>
              </a:rPr>
              <a:t>angemessen?</a:t>
            </a:r>
          </a:p>
          <a:p>
            <a:pPr marL="266700" lvl="2" indent="-266700" defTabSz="419100" eaLnBrk="1" hangingPunct="1">
              <a:spcBef>
                <a:spcPts val="300"/>
              </a:spcBef>
              <a:spcAft>
                <a:spcPts val="300"/>
              </a:spcAft>
              <a:buClr>
                <a:srgbClr val="00B0F0"/>
              </a:buClr>
              <a:buFont typeface="+mj-lt"/>
              <a:buAutoNum type="alphaLcPeriod" startAt="2"/>
              <a:defRPr/>
            </a:pPr>
            <a:r>
              <a:rPr lang="de-DE" altLang="de-DE" sz="1600" b="1" dirty="0">
                <a:solidFill>
                  <a:srgbClr val="00B0F0"/>
                </a:solidFill>
                <a:latin typeface="Century Gothic" panose="020B0502020202020204" pitchFamily="34" charset="0"/>
                <a:ea typeface="+mn-ea"/>
                <a:cs typeface="+mn-cs"/>
              </a:rPr>
              <a:t>Weiterführende Überlegungen des Prüfers</a:t>
            </a:r>
          </a:p>
          <a:p>
            <a:pPr marL="0" lvl="2" indent="0" defTabSz="419100" eaLnBrk="1" hangingPunct="1">
              <a:spcBef>
                <a:spcPts val="300"/>
              </a:spcBef>
              <a:spcAft>
                <a:spcPts val="300"/>
              </a:spcAft>
              <a:buFont typeface="Wingdings" panose="05000000000000000000" pitchFamily="2" charset="2"/>
              <a:buNone/>
              <a:defRPr/>
            </a:pPr>
            <a:r>
              <a:rPr lang="de-DE" altLang="de-DE" sz="1600" b="1" dirty="0">
                <a:latin typeface="Century Gothic" panose="020B0502020202020204" pitchFamily="34" charset="0"/>
              </a:rPr>
              <a:t>Der Abschlussprüfer könnte folgende Überlegungen anstellen:</a:t>
            </a:r>
          </a:p>
          <a:p>
            <a:pPr marL="266700" lvl="2" indent="-270000" defTabSz="4191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Bestehen die vertraglichen Vereinbarungen in der Realität (de facto) auf Grund eines </a:t>
            </a:r>
            <a:r>
              <a:rPr lang="de-DE" altLang="de-DE" sz="1600" b="1" dirty="0">
                <a:solidFill>
                  <a:srgbClr val="00B0F0"/>
                </a:solidFill>
                <a:latin typeface="Century Gothic" panose="020B0502020202020204" pitchFamily="34" charset="0"/>
              </a:rPr>
              <a:t>echten Leistungsaustausches </a:t>
            </a:r>
            <a:r>
              <a:rPr lang="de-DE" altLang="de-DE" sz="1600" dirty="0">
                <a:latin typeface="Century Gothic" panose="020B0502020202020204" pitchFamily="34" charset="0"/>
              </a:rPr>
              <a:t>mit den nahen Angehörigen?</a:t>
            </a:r>
          </a:p>
          <a:p>
            <a:pPr marL="266700" lvl="2" indent="-270000" defTabSz="4191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Liegt jeder Zahlung wirklich ein echter Leistungsaustausch zu Grunde?</a:t>
            </a:r>
          </a:p>
          <a:p>
            <a:pPr marL="534988" lvl="3" indent="0" defTabSz="419100" eaLnBrk="1" hangingPunct="1">
              <a:spcBef>
                <a:spcPts val="300"/>
              </a:spcBef>
              <a:spcAft>
                <a:spcPts val="300"/>
              </a:spcAft>
              <a:buFont typeface="Verdana" panose="020B0604030504040204" pitchFamily="34" charset="0"/>
              <a:buNone/>
              <a:defRPr/>
            </a:pPr>
            <a:endParaRPr lang="de-DE" altLang="de-DE" sz="1600" dirty="0">
              <a:latin typeface="Century Gothic" panose="020B0502020202020204" pitchFamily="34" charset="0"/>
            </a:endParaRPr>
          </a:p>
          <a:p>
            <a:pPr marL="884238" lvl="2" indent="-342900" defTabSz="419100" eaLnBrk="1" hangingPunct="1">
              <a:spcBef>
                <a:spcPts val="300"/>
              </a:spcBef>
              <a:spcAft>
                <a:spcPts val="300"/>
              </a:spcAft>
              <a:buFont typeface="Symbol" panose="05050102010706020507" pitchFamily="18" charset="2"/>
              <a:buChar char="-"/>
              <a:defRPr/>
            </a:pPr>
            <a:endParaRPr lang="de-DE" altLang="de-DE" sz="1600" dirty="0">
              <a:solidFill>
                <a:srgbClr val="00B050"/>
              </a:solidFill>
            </a:endParaRPr>
          </a:p>
        </p:txBody>
      </p:sp>
      <p:sp>
        <p:nvSpPr>
          <p:cNvPr id="572421" name="Textfeld 1">
            <a:extLst>
              <a:ext uri="{FF2B5EF4-FFF2-40B4-BE49-F238E27FC236}">
                <a16:creationId xmlns:a16="http://schemas.microsoft.com/office/drawing/2014/main" id="{E5CD69F7-CBCF-413F-995A-3E15319F0155}"/>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7D887647-1E97-4565-8DD3-018D7596C409}"/>
              </a:ext>
            </a:extLst>
          </p:cNvPr>
          <p:cNvSpPr>
            <a:spLocks noGrp="1" noChangeArrowheads="1"/>
          </p:cNvSpPr>
          <p:nvPr>
            <p:ph idx="4294967295"/>
          </p:nvPr>
        </p:nvSpPr>
        <p:spPr>
          <a:xfrm>
            <a:off x="1054801" y="1080000"/>
            <a:ext cx="9001640" cy="4896000"/>
          </a:xfrm>
        </p:spPr>
        <p:txBody>
          <a:bodyPr lIns="0" tIns="0" rIns="0" bIns="0" anchor="t" anchorCtr="0"/>
          <a:lstStyle/>
          <a:p>
            <a:pPr defTabSz="419100" eaLnBrk="1" hangingPunct="1">
              <a:spcBef>
                <a:spcPts val="300"/>
              </a:spcBef>
              <a:spcAft>
                <a:spcPts val="300"/>
              </a:spcAft>
              <a:defRPr/>
            </a:pPr>
            <a:r>
              <a:rPr lang="de-DE" altLang="de-DE" sz="1600" b="1" dirty="0">
                <a:solidFill>
                  <a:srgbClr val="00B0F0"/>
                </a:solidFill>
                <a:latin typeface="Century Gothic" panose="020B0502020202020204" pitchFamily="34" charset="0"/>
              </a:rPr>
              <a:t>8.3.3 Weiterführende Prüfungshandlungen</a:t>
            </a:r>
          </a:p>
          <a:p>
            <a:pPr marL="0" indent="0" defTabSz="419100" eaLnBrk="1" hangingPunct="1">
              <a:spcBef>
                <a:spcPts val="300"/>
              </a:spcBef>
              <a:spcAft>
                <a:spcPts val="300"/>
              </a:spcAft>
              <a:buClrTx/>
              <a:buFont typeface="Wingdings" panose="05000000000000000000" pitchFamily="2" charset="2"/>
              <a:buNone/>
              <a:defRPr/>
            </a:pPr>
            <a:r>
              <a:rPr lang="de-DE" altLang="de-DE" sz="1600" dirty="0">
                <a:latin typeface="Century Gothic" panose="020B0502020202020204" pitchFamily="34" charset="0"/>
              </a:rPr>
              <a:t>Der Abschlussprüfer hat auch zu prüfen, ob</a:t>
            </a:r>
            <a:endParaRPr lang="de-DE" altLang="de-DE" sz="1600" dirty="0">
              <a:solidFill>
                <a:srgbClr val="00B0F0"/>
              </a:solidFill>
              <a:latin typeface="Century Gothic" panose="020B0502020202020204" pitchFamily="34" charset="0"/>
            </a:endParaRPr>
          </a:p>
          <a:p>
            <a:pPr marL="266700" lvl="3" indent="-266700" defTabSz="4191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die nach den Rechnungslegungsgrundsätzen erforderlichen </a:t>
            </a:r>
            <a:r>
              <a:rPr lang="de-DE" altLang="de-DE" sz="1600" b="1" dirty="0">
                <a:solidFill>
                  <a:srgbClr val="00B0F0"/>
                </a:solidFill>
                <a:latin typeface="Century Gothic" panose="020B0502020202020204" pitchFamily="34" charset="0"/>
              </a:rPr>
              <a:t>Angaben zu den nahestehenden Personen</a:t>
            </a:r>
            <a:r>
              <a:rPr lang="de-DE" altLang="de-DE" sz="1600" b="1" dirty="0">
                <a:latin typeface="Century Gothic" panose="020B0502020202020204" pitchFamily="34" charset="0"/>
              </a:rPr>
              <a:t> </a:t>
            </a:r>
            <a:r>
              <a:rPr lang="de-DE" altLang="de-DE" sz="1600" dirty="0">
                <a:latin typeface="Century Gothic" panose="020B0502020202020204" pitchFamily="34" charset="0"/>
              </a:rPr>
              <a:t>erfolgt sind, z. B. davon-Vermerke.</a:t>
            </a:r>
          </a:p>
          <a:p>
            <a:pPr marL="266700" lvl="3" indent="-266700" defTabSz="4191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alle </a:t>
            </a:r>
            <a:r>
              <a:rPr lang="de-DE" altLang="de-DE" sz="1600" b="1" dirty="0">
                <a:solidFill>
                  <a:srgbClr val="00B0F0"/>
                </a:solidFill>
                <a:latin typeface="Century Gothic" panose="020B0502020202020204" pitchFamily="34" charset="0"/>
              </a:rPr>
              <a:t>wesentlichen Geschäftsvorfälle</a:t>
            </a:r>
            <a:r>
              <a:rPr lang="de-DE" altLang="de-DE" sz="1600" b="1" dirty="0">
                <a:latin typeface="Century Gothic" panose="020B0502020202020204" pitchFamily="34" charset="0"/>
              </a:rPr>
              <a:t> </a:t>
            </a:r>
            <a:r>
              <a:rPr lang="de-DE" altLang="de-DE" sz="1600" dirty="0">
                <a:latin typeface="Century Gothic" panose="020B0502020202020204" pitchFamily="34" charset="0"/>
              </a:rPr>
              <a:t>mit nahestehenden Personen ordnungsgemäß abgebildet worden sind.</a:t>
            </a:r>
          </a:p>
          <a:p>
            <a:pPr marL="266700" lvl="3" indent="-266700" defTabSz="4191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Konditionen angemessen sind, ist grundsätzlich auch zu beurteilen, wenn es sich um wesentliche Sachverhalte handelt, insbesondere bei </a:t>
            </a:r>
            <a:endParaRPr lang="de-DE" altLang="de-DE" sz="1600" dirty="0">
              <a:solidFill>
                <a:srgbClr val="00B0F0"/>
              </a:solidFill>
              <a:latin typeface="Century Gothic" panose="020B0502020202020204" pitchFamily="34" charset="0"/>
            </a:endParaRPr>
          </a:p>
          <a:p>
            <a:pPr marL="542925" lvl="3" indent="-276225" defTabSz="419100" eaLnBrk="1" hangingPunct="1">
              <a:spcBef>
                <a:spcPts val="300"/>
              </a:spcBef>
              <a:spcAft>
                <a:spcPts val="300"/>
              </a:spcAft>
              <a:buFont typeface="Symbol" panose="05050102010706020507" pitchFamily="18" charset="2"/>
              <a:buChar char="-"/>
              <a:defRPr/>
            </a:pPr>
            <a:r>
              <a:rPr lang="de-DE" altLang="de-DE" sz="1600" dirty="0">
                <a:latin typeface="Century Gothic" panose="020B0502020202020204" pitchFamily="34" charset="0"/>
              </a:rPr>
              <a:t>erkennbaren Anhaltspunkten bspw. falls </a:t>
            </a:r>
          </a:p>
          <a:p>
            <a:pPr marL="542925" lvl="6" indent="-276225" defTabSz="419100">
              <a:spcBef>
                <a:spcPts val="300"/>
              </a:spcBef>
              <a:spcAft>
                <a:spcPts val="300"/>
              </a:spcAft>
              <a:buFont typeface="Symbol" panose="05050102010706020507" pitchFamily="18" charset="2"/>
              <a:buChar char="-"/>
              <a:defRPr/>
            </a:pPr>
            <a:r>
              <a:rPr lang="de-DE" altLang="de-DE" sz="1600" dirty="0">
                <a:latin typeface="Century Gothic" panose="020B0502020202020204" pitchFamily="34" charset="0"/>
              </a:rPr>
              <a:t>Rückforderungsansprüche oder </a:t>
            </a:r>
          </a:p>
          <a:p>
            <a:pPr marL="542925" lvl="6" indent="-276225" defTabSz="419100">
              <a:spcBef>
                <a:spcPts val="300"/>
              </a:spcBef>
              <a:spcAft>
                <a:spcPts val="300"/>
              </a:spcAft>
              <a:buFont typeface="Symbol" panose="05050102010706020507" pitchFamily="18" charset="2"/>
              <a:buChar char="-"/>
              <a:defRPr/>
            </a:pPr>
            <a:r>
              <a:rPr lang="de-DE" altLang="de-DE" sz="1600" dirty="0">
                <a:latin typeface="Century Gothic" panose="020B0502020202020204" pitchFamily="34" charset="0"/>
              </a:rPr>
              <a:t>Steuerrisiken </a:t>
            </a:r>
          </a:p>
          <a:p>
            <a:pPr marL="266700" lvl="4" indent="0" defTabSz="419100" eaLnBrk="1" hangingPunct="1">
              <a:spcBef>
                <a:spcPts val="300"/>
              </a:spcBef>
              <a:spcAft>
                <a:spcPts val="300"/>
              </a:spcAft>
              <a:buFont typeface="Wingdings" panose="05000000000000000000" pitchFamily="2" charset="2"/>
              <a:buNone/>
              <a:defRPr/>
            </a:pPr>
            <a:r>
              <a:rPr lang="de-DE" altLang="de-DE" sz="1600" dirty="0">
                <a:latin typeface="Century Gothic" panose="020B0502020202020204" pitchFamily="34" charset="0"/>
              </a:rPr>
              <a:t>im Abschluss zu berücksichtigen wären.</a:t>
            </a:r>
          </a:p>
        </p:txBody>
      </p:sp>
      <p:sp>
        <p:nvSpPr>
          <p:cNvPr id="574469" name="Textfeld 1">
            <a:extLst>
              <a:ext uri="{FF2B5EF4-FFF2-40B4-BE49-F238E27FC236}">
                <a16:creationId xmlns:a16="http://schemas.microsoft.com/office/drawing/2014/main" id="{B1A4D666-2BA9-4DAC-953F-54FE869884AA}"/>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6" name="Textfeld 1">
            <a:extLst>
              <a:ext uri="{FF2B5EF4-FFF2-40B4-BE49-F238E27FC236}">
                <a16:creationId xmlns:a16="http://schemas.microsoft.com/office/drawing/2014/main" id="{EA8F9DAF-3327-479D-91EF-DCA56A5E2204}"/>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7" name="Rectangle 2">
            <a:extLst>
              <a:ext uri="{FF2B5EF4-FFF2-40B4-BE49-F238E27FC236}">
                <a16:creationId xmlns:a16="http://schemas.microsoft.com/office/drawing/2014/main" id="{CE96235F-6B79-4E07-AE8E-8D0DC1067EC5}"/>
              </a:ext>
            </a:extLst>
          </p:cNvPr>
          <p:cNvSpPr txBox="1">
            <a:spLocks/>
          </p:cNvSpPr>
          <p:nvPr/>
        </p:nvSpPr>
        <p:spPr bwMode="auto">
          <a:xfrm>
            <a:off x="911424" y="706606"/>
            <a:ext cx="10153128"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8.4	</a:t>
            </a:r>
            <a:r>
              <a:rPr lang="de-DE" sz="2800" dirty="0">
                <a:latin typeface="Century Gothic" panose="020B0502020202020204" pitchFamily="34" charset="0"/>
              </a:rPr>
              <a:t>Besonderheiten bei der Planung und Durchführung der Abschlussprüfung</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dirty="0">
                <a:latin typeface="Century Gothic" panose="020B0502020202020204" pitchFamily="34" charset="0"/>
              </a:rPr>
              <a:t>8.4.1	</a:t>
            </a:r>
            <a:r>
              <a:rPr lang="de-DE" b="0" dirty="0">
                <a:latin typeface="Century Gothic" panose="020B0502020202020204" pitchFamily="34" charset="0"/>
              </a:rPr>
              <a:t>Vorgehensweise</a:t>
            </a:r>
          </a:p>
          <a:p>
            <a:pPr marL="2724150" lvl="4" indent="-895350">
              <a:spcBef>
                <a:spcPts val="600"/>
              </a:spcBef>
              <a:spcAft>
                <a:spcPts val="600"/>
              </a:spcAft>
              <a:tabLst>
                <a:tab pos="444500" algn="l"/>
              </a:tabLst>
            </a:pPr>
            <a:r>
              <a:rPr lang="de-DE" dirty="0">
                <a:latin typeface="Century Gothic" panose="020B0502020202020204" pitchFamily="34" charset="0"/>
              </a:rPr>
              <a:t>8.4.2	</a:t>
            </a:r>
            <a:r>
              <a:rPr lang="de-DE" b="0" dirty="0">
                <a:latin typeface="Century Gothic" panose="020B0502020202020204" pitchFamily="34" charset="0"/>
              </a:rPr>
              <a:t>Feststellung von Beziehungen zu nahestehenden Personen</a:t>
            </a:r>
          </a:p>
          <a:p>
            <a:pPr marL="2724150" lvl="4" indent="-895350">
              <a:spcBef>
                <a:spcPts val="600"/>
              </a:spcBef>
              <a:spcAft>
                <a:spcPts val="600"/>
              </a:spcAft>
              <a:tabLst>
                <a:tab pos="444500" algn="l"/>
              </a:tabLst>
            </a:pPr>
            <a:r>
              <a:rPr lang="de-DE" dirty="0">
                <a:latin typeface="Century Gothic" panose="020B0502020202020204" pitchFamily="34" charset="0"/>
              </a:rPr>
              <a:t>8.4.3	</a:t>
            </a:r>
            <a:r>
              <a:rPr lang="de-DE" b="0" dirty="0">
                <a:latin typeface="Century Gothic" panose="020B0502020202020204" pitchFamily="34" charset="0"/>
              </a:rPr>
              <a:t>Ausgewählte Indizien für nicht festgestellte Beziehungen zu nahestehenden Personen</a:t>
            </a:r>
          </a:p>
          <a:p>
            <a:pPr marL="2724150" lvl="4" indent="-895350">
              <a:spcBef>
                <a:spcPts val="600"/>
              </a:spcBef>
              <a:spcAft>
                <a:spcPts val="600"/>
              </a:spcAft>
              <a:tabLst>
                <a:tab pos="444500" algn="l"/>
              </a:tabLst>
            </a:pPr>
            <a:r>
              <a:rPr lang="de-DE" dirty="0">
                <a:latin typeface="Century Gothic" panose="020B0502020202020204" pitchFamily="34" charset="0"/>
              </a:rPr>
              <a:t>8.4.4	</a:t>
            </a:r>
            <a:r>
              <a:rPr lang="de-DE" b="0" dirty="0">
                <a:latin typeface="Century Gothic" panose="020B0502020202020204" pitchFamily="34" charset="0"/>
              </a:rPr>
              <a:t>Besondere Prüfungshandlungen zur Feststellung von Anhaltspunkten</a:t>
            </a:r>
          </a:p>
          <a:p>
            <a:pPr marL="2724150" lvl="4" indent="-895350">
              <a:spcBef>
                <a:spcPts val="600"/>
              </a:spcBef>
              <a:spcAft>
                <a:spcPts val="600"/>
              </a:spcAft>
              <a:tabLst>
                <a:tab pos="444500" algn="l"/>
              </a:tabLst>
            </a:pPr>
            <a:r>
              <a:rPr lang="de-DE" dirty="0">
                <a:latin typeface="Century Gothic" panose="020B0502020202020204" pitchFamily="34" charset="0"/>
              </a:rPr>
              <a:t>8.4.5	</a:t>
            </a:r>
            <a:r>
              <a:rPr lang="de-DE" b="0" dirty="0">
                <a:latin typeface="Century Gothic" panose="020B0502020202020204" pitchFamily="34" charset="0"/>
              </a:rPr>
              <a:t>Prüfung der festgestellten Geschäftsvorfälle mit nahestehenden Personen</a:t>
            </a:r>
          </a:p>
          <a:p>
            <a:pPr marL="2724150" lvl="4" indent="-895350">
              <a:spcBef>
                <a:spcPts val="600"/>
              </a:spcBef>
              <a:spcAft>
                <a:spcPts val="600"/>
              </a:spcAft>
              <a:tabLst>
                <a:tab pos="444500" algn="l"/>
              </a:tabLst>
            </a:pPr>
            <a:r>
              <a:rPr lang="de-DE" dirty="0">
                <a:latin typeface="Century Gothic" panose="020B0502020202020204" pitchFamily="34" charset="0"/>
              </a:rPr>
              <a:t>8.4.6	</a:t>
            </a:r>
            <a:r>
              <a:rPr lang="de-DE" b="0" dirty="0">
                <a:latin typeface="Century Gothic" panose="020B0502020202020204" pitchFamily="34" charset="0"/>
              </a:rPr>
              <a:t>Besondere ergänzende Prüfungshandlungen bei bedeutsamen Geschäftsvorfällen</a:t>
            </a:r>
          </a:p>
          <a:p>
            <a:pPr marL="2724150" lvl="4" indent="-895350">
              <a:spcBef>
                <a:spcPts val="600"/>
              </a:spcBef>
              <a:spcAft>
                <a:spcPts val="600"/>
              </a:spcAft>
              <a:tabLst>
                <a:tab pos="444500" algn="l"/>
              </a:tabLst>
            </a:pPr>
            <a:r>
              <a:rPr lang="de-DE" dirty="0">
                <a:latin typeface="Century Gothic" panose="020B0502020202020204" pitchFamily="34" charset="0"/>
              </a:rPr>
              <a:t>8.4.7	</a:t>
            </a:r>
            <a:r>
              <a:rPr lang="de-DE" b="0" dirty="0">
                <a:latin typeface="Century Gothic" panose="020B0502020202020204" pitchFamily="34" charset="0"/>
              </a:rPr>
              <a:t>Kommunikation mit dem Aufsichtsorgan</a:t>
            </a:r>
          </a:p>
          <a:p>
            <a:pPr marL="2724150" lvl="4" indent="-895350">
              <a:spcBef>
                <a:spcPts val="600"/>
              </a:spcBef>
              <a:spcAft>
                <a:spcPts val="600"/>
              </a:spcAft>
              <a:tabLst>
                <a:tab pos="444500" algn="l"/>
              </a:tabLst>
            </a:pPr>
            <a:r>
              <a:rPr lang="de-DE" dirty="0">
                <a:latin typeface="Century Gothic" panose="020B0502020202020204" pitchFamily="34" charset="0"/>
              </a:rPr>
              <a:t>8.4.8	</a:t>
            </a:r>
            <a:r>
              <a:rPr lang="de-DE" b="0" dirty="0">
                <a:latin typeface="Century Gothic" panose="020B0502020202020204" pitchFamily="34" charset="0"/>
              </a:rPr>
              <a:t>Erklärungen der gesetzlichen Vertreter gegenüber dem Abschlussprüfer</a:t>
            </a:r>
          </a:p>
          <a:p>
            <a:pPr marL="2724150" lvl="4" indent="-895350">
              <a:spcBef>
                <a:spcPts val="600"/>
              </a:spcBef>
              <a:spcAft>
                <a:spcPts val="600"/>
              </a:spcAft>
              <a:tabLst>
                <a:tab pos="444500" algn="l"/>
              </a:tabLst>
            </a:pPr>
            <a:r>
              <a:rPr lang="de-DE" dirty="0">
                <a:latin typeface="Century Gothic" panose="020B0502020202020204" pitchFamily="34" charset="0"/>
              </a:rPr>
              <a:t>8.4.9	</a:t>
            </a:r>
            <a:r>
              <a:rPr lang="de-DE" b="0" dirty="0">
                <a:latin typeface="Century Gothic" panose="020B0502020202020204" pitchFamily="34" charset="0"/>
              </a:rPr>
              <a:t>Auswirkungen auf die Prüfung des Lageberichts</a:t>
            </a:r>
          </a:p>
          <a:p>
            <a:pPr marL="2724150" lvl="4" indent="-895350">
              <a:spcBef>
                <a:spcPts val="600"/>
              </a:spcBef>
              <a:spcAft>
                <a:spcPts val="600"/>
              </a:spcAft>
              <a:tabLst>
                <a:tab pos="444500" algn="l"/>
              </a:tabLst>
            </a:pPr>
            <a:r>
              <a:rPr lang="de-DE" dirty="0">
                <a:latin typeface="Century Gothic" panose="020B0502020202020204" pitchFamily="34" charset="0"/>
              </a:rPr>
              <a:t>8.4.10	</a:t>
            </a:r>
            <a:r>
              <a:rPr lang="de-DE" b="0" dirty="0">
                <a:latin typeface="Century Gothic" panose="020B0502020202020204" pitchFamily="34" charset="0"/>
              </a:rPr>
              <a:t>Prüfungsbericht und Bestätigungsvermerk</a:t>
            </a:r>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7541" name="Textfeld 1">
            <a:extLst>
              <a:ext uri="{FF2B5EF4-FFF2-40B4-BE49-F238E27FC236}">
                <a16:creationId xmlns:a16="http://schemas.microsoft.com/office/drawing/2014/main" id="{5312B58A-3FDB-44A0-9D0E-F4193A7D88E3}"/>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577542" name="Rechteck 1">
            <a:extLst>
              <a:ext uri="{FF2B5EF4-FFF2-40B4-BE49-F238E27FC236}">
                <a16:creationId xmlns:a16="http://schemas.microsoft.com/office/drawing/2014/main" id="{45A7ABEC-83B2-4247-B334-5E9FA526D7EE}"/>
              </a:ext>
            </a:extLst>
          </p:cNvPr>
          <p:cNvSpPr>
            <a:spLocks noChangeArrowheads="1"/>
          </p:cNvSpPr>
          <p:nvPr/>
        </p:nvSpPr>
        <p:spPr bwMode="auto">
          <a:xfrm>
            <a:off x="1054800" y="1080000"/>
            <a:ext cx="9721720" cy="5155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419100">
              <a:defRPr sz="1600" b="1">
                <a:solidFill>
                  <a:schemeClr val="tx1"/>
                </a:solidFill>
                <a:latin typeface="Verdana" panose="020B0604030504040204" pitchFamily="34" charset="0"/>
                <a:cs typeface="Arial" panose="020B0604020202020204" pitchFamily="34" charset="0"/>
              </a:defRPr>
            </a:lvl1pPr>
            <a:lvl2pPr marL="742950" indent="-285750" defTabSz="419100">
              <a:defRPr sz="1600" b="1">
                <a:solidFill>
                  <a:schemeClr val="tx1"/>
                </a:solidFill>
                <a:latin typeface="Verdana" panose="020B0604030504040204" pitchFamily="34" charset="0"/>
                <a:cs typeface="Arial" panose="020B0604020202020204" pitchFamily="34" charset="0"/>
              </a:defRPr>
            </a:lvl2pPr>
            <a:lvl3pPr marL="1143000" indent="-228600" defTabSz="419100">
              <a:defRPr sz="1600" b="1">
                <a:solidFill>
                  <a:schemeClr val="tx1"/>
                </a:solidFill>
                <a:latin typeface="Verdana" panose="020B0604030504040204" pitchFamily="34" charset="0"/>
                <a:cs typeface="Arial" panose="020B0604020202020204" pitchFamily="34" charset="0"/>
              </a:defRPr>
            </a:lvl3pPr>
            <a:lvl4pPr marL="1600200" indent="-228600" defTabSz="419100">
              <a:defRPr sz="1600" b="1">
                <a:solidFill>
                  <a:schemeClr val="tx1"/>
                </a:solidFill>
                <a:latin typeface="Verdana" panose="020B0604030504040204" pitchFamily="34" charset="0"/>
                <a:cs typeface="Arial" panose="020B0604020202020204" pitchFamily="34" charset="0"/>
              </a:defRPr>
            </a:lvl4pPr>
            <a:lvl5pPr marL="2057400" indent="-228600" defTabSz="419100">
              <a:defRPr sz="1600" b="1">
                <a:solidFill>
                  <a:schemeClr val="tx1"/>
                </a:solidFill>
                <a:latin typeface="Verdana" panose="020B0604030504040204" pitchFamily="34" charset="0"/>
                <a:cs typeface="Arial" panose="020B0604020202020204" pitchFamily="34" charset="0"/>
              </a:defRPr>
            </a:lvl5pPr>
            <a:lvl6pPr marL="25146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8.4 Besonderheiten bei der Planung und Durchführung der Abschlussprüfung</a:t>
            </a:r>
          </a:p>
          <a:p>
            <a:pPr eaLnBrk="1" hangingPunct="1">
              <a:spcBef>
                <a:spcPts val="300"/>
              </a:spcBef>
              <a:spcAft>
                <a:spcPts val="600"/>
              </a:spcAft>
              <a:buFont typeface="Wingdings" panose="05000000000000000000" pitchFamily="2" charset="2"/>
              <a:buNone/>
            </a:pPr>
            <a:r>
              <a:rPr lang="de-DE" altLang="de-DE" dirty="0">
                <a:solidFill>
                  <a:srgbClr val="00B0F0"/>
                </a:solidFill>
                <a:latin typeface="Century Gothic" panose="020B0502020202020204" pitchFamily="34" charset="0"/>
              </a:rPr>
              <a:t>8.4.1 Vorgehensweise</a:t>
            </a:r>
          </a:p>
          <a:p>
            <a:pPr marL="342900" indent="-342900" eaLnBrk="1" hangingPunct="1">
              <a:spcBef>
                <a:spcPts val="300"/>
              </a:spcBef>
              <a:spcAft>
                <a:spcPts val="300"/>
              </a:spcAft>
              <a:buFont typeface="+mj-lt"/>
              <a:buAutoNum type="alphaLcPeriod"/>
            </a:pPr>
            <a:r>
              <a:rPr lang="de-DE" altLang="de-DE" dirty="0">
                <a:solidFill>
                  <a:srgbClr val="00B0F0"/>
                </a:solidFill>
                <a:latin typeface="Century Gothic" panose="020B0502020202020204" pitchFamily="34" charset="0"/>
              </a:rPr>
              <a:t>Schritt 1: Welche nahestehenden Personen mit Geschäftsbeziehungen gibt es?</a:t>
            </a:r>
          </a:p>
          <a:p>
            <a:pPr marL="263525" eaLnBrk="1" hangingPunct="1">
              <a:spcBef>
                <a:spcPts val="0"/>
              </a:spcBef>
              <a:spcAft>
                <a:spcPts val="0"/>
              </a:spcAft>
              <a:tabLst>
                <a:tab pos="1257300" algn="l"/>
              </a:tabLst>
              <a:defRPr/>
            </a:pPr>
            <a:r>
              <a:rPr lang="de-DE" altLang="de-DE" b="0" dirty="0">
                <a:latin typeface="Century Gothic" panose="020B0502020202020204" pitchFamily="34" charset="0"/>
              </a:rPr>
              <a:t>Zunächst sind die nahestehenden Personen und die Beziehungen zum Unternehmen (Geschäftsvorfälle) zu identifizieren, zu dokumentieren, ggf. in einer Grafik darzustellen.</a:t>
            </a:r>
          </a:p>
          <a:p>
            <a:pPr marL="266700" indent="-266700" eaLnBrk="1" hangingPunct="1">
              <a:spcBef>
                <a:spcPts val="0"/>
              </a:spcBef>
              <a:spcAft>
                <a:spcPts val="0"/>
              </a:spcAft>
              <a:buFont typeface="Arial" panose="020B0604020202020204" pitchFamily="34" charset="0"/>
              <a:buChar char="•"/>
              <a:tabLst>
                <a:tab pos="1257300" algn="l"/>
              </a:tabLst>
              <a:defRPr/>
            </a:pPr>
            <a:endParaRPr lang="de-DE" altLang="de-DE" dirty="0">
              <a:latin typeface="Century Gothic" panose="020B0502020202020204" pitchFamily="34" charset="0"/>
            </a:endParaRPr>
          </a:p>
          <a:p>
            <a:pPr marL="266700" indent="-266700" eaLnBrk="1" hangingPunct="1">
              <a:spcBef>
                <a:spcPts val="0"/>
              </a:spcBef>
              <a:spcAft>
                <a:spcPts val="0"/>
              </a:spcAft>
              <a:buFont typeface="+mj-lt"/>
              <a:buAutoNum type="alphaLcPeriod" startAt="2"/>
              <a:tabLst>
                <a:tab pos="1257300" algn="l"/>
              </a:tabLst>
              <a:defRPr/>
            </a:pPr>
            <a:r>
              <a:rPr lang="de-DE" altLang="de-DE" dirty="0">
                <a:solidFill>
                  <a:srgbClr val="00B0F0"/>
                </a:solidFill>
                <a:latin typeface="Century Gothic" panose="020B0502020202020204" pitchFamily="34" charset="0"/>
              </a:rPr>
              <a:t>Schritt 2: Welche besonderen Risiken ergeben sich aus diesen Geschäftsvorfällen?</a:t>
            </a:r>
          </a:p>
          <a:p>
            <a:pPr marL="263525" eaLnBrk="1" hangingPunct="1">
              <a:spcBef>
                <a:spcPts val="0"/>
              </a:spcBef>
              <a:spcAft>
                <a:spcPts val="0"/>
              </a:spcAft>
              <a:tabLst>
                <a:tab pos="1076325" algn="l"/>
              </a:tabLst>
              <a:defRPr/>
            </a:pPr>
            <a:r>
              <a:rPr lang="de-DE" altLang="de-DE" b="0" dirty="0">
                <a:latin typeface="Century Gothic" panose="020B0502020202020204" pitchFamily="34" charset="0"/>
              </a:rPr>
              <a:t>Anschließend sind die sich daraus ergebenden</a:t>
            </a:r>
            <a:r>
              <a:rPr lang="de-DE" altLang="de-DE" dirty="0">
                <a:latin typeface="Century Gothic" panose="020B0502020202020204" pitchFamily="34" charset="0"/>
              </a:rPr>
              <a:t> </a:t>
            </a:r>
            <a:r>
              <a:rPr lang="de-DE" altLang="de-DE" dirty="0">
                <a:solidFill>
                  <a:srgbClr val="00B0F0"/>
                </a:solidFill>
                <a:latin typeface="Century Gothic" panose="020B0502020202020204" pitchFamily="34" charset="0"/>
              </a:rPr>
              <a:t>Risiken</a:t>
            </a:r>
            <a:r>
              <a:rPr lang="de-DE" altLang="de-DE" dirty="0">
                <a:solidFill>
                  <a:srgbClr val="00B050"/>
                </a:solidFill>
                <a:latin typeface="Century Gothic" panose="020B0502020202020204" pitchFamily="34" charset="0"/>
              </a:rPr>
              <a:t> </a:t>
            </a:r>
            <a:r>
              <a:rPr lang="de-DE" altLang="de-DE" b="0" dirty="0">
                <a:latin typeface="Century Gothic" panose="020B0502020202020204" pitchFamily="34" charset="0"/>
              </a:rPr>
              <a:t>zu identifizieren und zu beurteilen sowie, zur Erlangung eines ausreichenden Maßes an Sicherheit, </a:t>
            </a:r>
            <a:r>
              <a:rPr lang="de-DE" altLang="de-DE" dirty="0">
                <a:solidFill>
                  <a:srgbClr val="00B0F0"/>
                </a:solidFill>
                <a:latin typeface="Century Gothic" panose="020B0502020202020204" pitchFamily="34" charset="0"/>
              </a:rPr>
              <a:t>Prüfungsnachweise</a:t>
            </a:r>
            <a:r>
              <a:rPr lang="de-DE" altLang="de-DE" dirty="0">
                <a:latin typeface="Century Gothic" panose="020B0502020202020204" pitchFamily="34" charset="0"/>
              </a:rPr>
              <a:t> </a:t>
            </a:r>
            <a:r>
              <a:rPr lang="de-DE" altLang="de-DE" b="0" dirty="0">
                <a:latin typeface="Century Gothic" panose="020B0502020202020204" pitchFamily="34" charset="0"/>
              </a:rPr>
              <a:t>einzuholen. Hierzu dient auch die Kommunikation mit den</a:t>
            </a:r>
            <a:r>
              <a:rPr lang="de-DE" altLang="de-DE" dirty="0">
                <a:latin typeface="Century Gothic" panose="020B0502020202020204" pitchFamily="34" charset="0"/>
              </a:rPr>
              <a:t> </a:t>
            </a:r>
            <a:r>
              <a:rPr lang="de-DE" altLang="de-DE" dirty="0">
                <a:solidFill>
                  <a:srgbClr val="00B0F0"/>
                </a:solidFill>
                <a:latin typeface="Century Gothic" panose="020B0502020202020204" pitchFamily="34" charset="0"/>
              </a:rPr>
              <a:t>Aufsichtsorganen</a:t>
            </a:r>
            <a:r>
              <a:rPr lang="de-DE" altLang="de-DE" dirty="0">
                <a:latin typeface="Century Gothic" panose="020B0502020202020204" pitchFamily="34" charset="0"/>
              </a:rPr>
              <a:t> </a:t>
            </a:r>
            <a:r>
              <a:rPr lang="de-DE" altLang="de-DE" b="0" dirty="0">
                <a:latin typeface="Century Gothic" panose="020B0502020202020204" pitchFamily="34" charset="0"/>
              </a:rPr>
              <a:t>und den gesetzlichen Vertretern.</a:t>
            </a:r>
          </a:p>
          <a:p>
            <a:pPr marL="263525" eaLnBrk="1" hangingPunct="1">
              <a:spcBef>
                <a:spcPts val="0"/>
              </a:spcBef>
              <a:spcAft>
                <a:spcPts val="0"/>
              </a:spcAft>
              <a:tabLst>
                <a:tab pos="1076325" algn="l"/>
              </a:tabLst>
              <a:defRPr/>
            </a:pPr>
            <a:r>
              <a:rPr lang="de-DE" altLang="de-DE" b="0" dirty="0">
                <a:latin typeface="Century Gothic" panose="020B0502020202020204" pitchFamily="34" charset="0"/>
              </a:rPr>
              <a:t>Die gewonnenen Erkenntnisse werden bei der Bildung des Prüfungsurteils berücksichtigt.</a:t>
            </a:r>
          </a:p>
          <a:p>
            <a:pPr marL="266700" lvl="3" indent="0" eaLnBrk="1" hangingPunct="1">
              <a:spcBef>
                <a:spcPts val="0"/>
              </a:spcBef>
              <a:spcAft>
                <a:spcPts val="0"/>
              </a:spcAft>
              <a:tabLst>
                <a:tab pos="1076325" algn="l"/>
              </a:tabLst>
              <a:defRPr/>
            </a:pPr>
            <a:endParaRPr lang="de-DE" altLang="de-DE" dirty="0">
              <a:latin typeface="Century Gothic" panose="020B0502020202020204" pitchFamily="34" charset="0"/>
            </a:endParaRPr>
          </a:p>
          <a:p>
            <a:pPr marL="266700" indent="-266700" eaLnBrk="1" hangingPunct="1">
              <a:spcBef>
                <a:spcPts val="0"/>
              </a:spcBef>
              <a:spcAft>
                <a:spcPts val="0"/>
              </a:spcAft>
              <a:buClr>
                <a:srgbClr val="00B0F0"/>
              </a:buClr>
              <a:buFont typeface="+mj-lt"/>
              <a:buAutoNum type="alphaLcPeriod" startAt="3"/>
              <a:tabLst>
                <a:tab pos="1257300" algn="l"/>
              </a:tabLst>
              <a:defRPr/>
            </a:pPr>
            <a:r>
              <a:rPr lang="de-DE" altLang="de-DE" dirty="0">
                <a:solidFill>
                  <a:srgbClr val="00B0F0"/>
                </a:solidFill>
                <a:latin typeface="Century Gothic" panose="020B0502020202020204" pitchFamily="34" charset="0"/>
              </a:rPr>
              <a:t>Schritt 3: Auswirkungen auf die Prüfungsplanung</a:t>
            </a:r>
          </a:p>
          <a:p>
            <a:pPr marL="263525" eaLnBrk="1" hangingPunct="1">
              <a:spcBef>
                <a:spcPts val="0"/>
              </a:spcBef>
              <a:spcAft>
                <a:spcPts val="0"/>
              </a:spcAft>
              <a:tabLst>
                <a:tab pos="1257300" algn="l"/>
              </a:tabLst>
              <a:defRPr/>
            </a:pPr>
            <a:r>
              <a:rPr lang="de-DE" altLang="de-DE" b="0" dirty="0">
                <a:latin typeface="Century Gothic" panose="020B0502020202020204" pitchFamily="34" charset="0"/>
              </a:rPr>
              <a:t>Damit der Abschlussprüfer die Beziehungen zu und Geschäftsvorfälle mit nahestehenden Personen, die sich wesentlich auf die Rechnungslegung auswirken können, optimal feststellen und prüfen kann, muss er über ausreichende Kenntnisse</a:t>
            </a:r>
          </a:p>
          <a:p>
            <a:pPr marL="538163" lvl="2" indent="-274638" eaLnBrk="1" hangingPunct="1">
              <a:spcBef>
                <a:spcPts val="0"/>
              </a:spcBef>
              <a:spcAft>
                <a:spcPts val="0"/>
              </a:spcAft>
              <a:buClr>
                <a:schemeClr val="tx1"/>
              </a:buClr>
              <a:buFont typeface="Arial" panose="020B0604020202020204" pitchFamily="34" charset="0"/>
              <a:buChar char="•"/>
              <a:tabLst>
                <a:tab pos="1257300" algn="l"/>
              </a:tabLst>
              <a:defRPr/>
            </a:pPr>
            <a:r>
              <a:rPr lang="de-DE" altLang="de-DE" dirty="0">
                <a:latin typeface="Century Gothic" panose="020B0502020202020204" pitchFamily="34" charset="0"/>
              </a:rPr>
              <a:t>über die Geschäftstätigkeit und über das rechtliche und wirtschaftliche Umfeld des Unternehmens verfügen.</a:t>
            </a:r>
          </a:p>
          <a:p>
            <a:pPr marL="266700" lvl="3" indent="0" eaLnBrk="1" hangingPunct="1">
              <a:spcBef>
                <a:spcPts val="0"/>
              </a:spcBef>
              <a:spcAft>
                <a:spcPts val="0"/>
              </a:spcAft>
              <a:tabLst>
                <a:tab pos="1076325" algn="l"/>
              </a:tabLst>
              <a:defRPr/>
            </a:pPr>
            <a:endParaRPr lang="de-DE" altLang="de-DE" dirty="0">
              <a:latin typeface="Century Gothic" panose="020B0502020202020204" pitchFamily="34" charset="0"/>
            </a:endParaRPr>
          </a:p>
          <a:p>
            <a:pPr eaLnBrk="1" hangingPunct="1">
              <a:spcBef>
                <a:spcPts val="300"/>
              </a:spcBef>
              <a:spcAft>
                <a:spcPts val="300"/>
              </a:spcAft>
              <a:buFont typeface="Wingdings" panose="05000000000000000000" pitchFamily="2" charset="2"/>
              <a:buNone/>
            </a:pPr>
            <a:endParaRPr lang="de-DE" altLang="de-DE" dirty="0">
              <a:solidFill>
                <a:srgbClr val="00B0F0"/>
              </a:solidFill>
              <a:latin typeface="Century Gothic" panose="020B0502020202020204" pitchFamily="34" charset="0"/>
            </a:endParaRPr>
          </a:p>
        </p:txBody>
      </p:sp>
    </p:spTree>
  </p:cSld>
  <p:clrMapOvr>
    <a:masterClrMapping/>
  </p:clrMapOvr>
  <p:transition spd="slow"/>
</p:sld>
</file>

<file path=ppt/slides/slide3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D4C89773-BEC7-410B-8D3D-D9F93FCE4A42}"/>
              </a:ext>
            </a:extLst>
          </p:cNvPr>
          <p:cNvSpPr>
            <a:spLocks noGrp="1" noChangeArrowheads="1"/>
          </p:cNvSpPr>
          <p:nvPr>
            <p:ph idx="4294967295"/>
          </p:nvPr>
        </p:nvSpPr>
        <p:spPr>
          <a:xfrm>
            <a:off x="1054800" y="1418399"/>
            <a:ext cx="10647362" cy="5000163"/>
          </a:xfrm>
        </p:spPr>
        <p:txBody>
          <a:bodyPr lIns="0" tIns="0" rIns="0" bIns="0" anchor="t" anchorCtr="0"/>
          <a:lstStyle/>
          <a:p>
            <a:pPr marL="0" indent="0" defTabSz="419100" eaLnBrk="1" hangingPunct="1">
              <a:spcBef>
                <a:spcPts val="300"/>
              </a:spcBef>
              <a:spcAft>
                <a:spcPts val="300"/>
              </a:spcAft>
              <a:buClr>
                <a:schemeClr val="tx1"/>
              </a:buClr>
              <a:buNone/>
              <a:tabLst>
                <a:tab pos="990600" algn="l"/>
              </a:tabLst>
              <a:defRPr/>
            </a:pPr>
            <a:r>
              <a:rPr lang="de-DE" altLang="de-DE" sz="1600" b="1" dirty="0">
                <a:solidFill>
                  <a:srgbClr val="00B0F0"/>
                </a:solidFill>
                <a:latin typeface="Century Gothic" panose="020B0502020202020204" pitchFamily="34" charset="0"/>
              </a:rPr>
              <a:t>a. Befragung</a:t>
            </a:r>
            <a:r>
              <a:rPr lang="de-DE" altLang="de-DE" sz="1600" b="1" dirty="0">
                <a:latin typeface="Century Gothic" panose="020B0502020202020204" pitchFamily="34" charset="0"/>
              </a:rPr>
              <a:t> </a:t>
            </a:r>
            <a:r>
              <a:rPr lang="de-DE" altLang="de-DE" sz="1600" dirty="0">
                <a:latin typeface="Century Gothic" panose="020B0502020202020204" pitchFamily="34" charset="0"/>
              </a:rPr>
              <a:t>der gesetzlichen Vertreter durch den Abschlussprüfer</a:t>
            </a:r>
          </a:p>
          <a:p>
            <a:pPr marL="266700" indent="0" defTabSz="419100" eaLnBrk="1" hangingPunct="1">
              <a:spcBef>
                <a:spcPts val="300"/>
              </a:spcBef>
              <a:spcAft>
                <a:spcPts val="300"/>
              </a:spcAft>
              <a:buClrTx/>
              <a:buNone/>
              <a:tabLst>
                <a:tab pos="720725" algn="l"/>
                <a:tab pos="990600" algn="l"/>
              </a:tabLst>
              <a:defRPr/>
            </a:pPr>
            <a:r>
              <a:rPr lang="de-DE" altLang="de-DE" sz="1600" b="1" dirty="0">
                <a:solidFill>
                  <a:srgbClr val="00B0F0"/>
                </a:solidFill>
                <a:latin typeface="Century Gothic" panose="020B0502020202020204" pitchFamily="34" charset="0"/>
              </a:rPr>
              <a:t>a.1</a:t>
            </a:r>
            <a:r>
              <a:rPr lang="de-DE" altLang="de-DE" sz="1600" dirty="0">
                <a:latin typeface="Century Gothic" panose="020B0502020202020204" pitchFamily="34" charset="0"/>
              </a:rPr>
              <a:t>	</a:t>
            </a:r>
            <a:r>
              <a:rPr lang="de-DE" altLang="de-DE" sz="1600" b="0" dirty="0">
                <a:latin typeface="Century Gothic" panose="020B0502020202020204" pitchFamily="34" charset="0"/>
              </a:rPr>
              <a:t>Feststellung der Identität der nahestehenden Personen einschließlich Änderungen gegenüber der 	Vorperiode</a:t>
            </a:r>
          </a:p>
          <a:p>
            <a:pPr marL="266700" indent="0" defTabSz="419100" eaLnBrk="1" hangingPunct="1">
              <a:spcBef>
                <a:spcPts val="300"/>
              </a:spcBef>
              <a:spcAft>
                <a:spcPts val="300"/>
              </a:spcAft>
              <a:buClrTx/>
              <a:buNone/>
              <a:tabLst>
                <a:tab pos="720725" algn="l"/>
                <a:tab pos="990600" algn="l"/>
              </a:tabLst>
              <a:defRPr/>
            </a:pPr>
            <a:r>
              <a:rPr lang="de-DE" altLang="de-DE" sz="1600" b="1" dirty="0">
                <a:solidFill>
                  <a:srgbClr val="00B0F0"/>
                </a:solidFill>
                <a:latin typeface="Century Gothic" panose="020B0502020202020204" pitchFamily="34" charset="0"/>
              </a:rPr>
              <a:t>a.2</a:t>
            </a:r>
            <a:r>
              <a:rPr lang="de-DE" altLang="de-DE" sz="1600" dirty="0">
                <a:latin typeface="Century Gothic" panose="020B0502020202020204" pitchFamily="34" charset="0"/>
              </a:rPr>
              <a:t>	</a:t>
            </a:r>
            <a:r>
              <a:rPr lang="de-DE" altLang="de-DE" sz="1600" b="0" dirty="0">
                <a:latin typeface="Century Gothic" panose="020B0502020202020204" pitchFamily="34" charset="0"/>
              </a:rPr>
              <a:t>Welche</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Art der Beziehungen </a:t>
            </a:r>
            <a:r>
              <a:rPr lang="de-DE" altLang="de-DE" sz="1600" b="0" dirty="0">
                <a:latin typeface="Century Gothic" panose="020B0502020202020204" pitchFamily="34" charset="0"/>
              </a:rPr>
              <a:t>zwischen dem Unternehmen und diesen nahestehenden Personen 	liegen vor?</a:t>
            </a:r>
          </a:p>
          <a:p>
            <a:pPr marL="266700" indent="0" defTabSz="419100" eaLnBrk="1" hangingPunct="1">
              <a:spcBef>
                <a:spcPts val="300"/>
              </a:spcBef>
              <a:spcAft>
                <a:spcPts val="300"/>
              </a:spcAft>
              <a:buClrTx/>
              <a:buNone/>
              <a:tabLst>
                <a:tab pos="720725" algn="l"/>
                <a:tab pos="990600" algn="l"/>
              </a:tabLst>
              <a:defRPr/>
            </a:pPr>
            <a:r>
              <a:rPr lang="de-DE" altLang="de-DE" sz="1600" b="1" dirty="0">
                <a:solidFill>
                  <a:srgbClr val="00B0F0"/>
                </a:solidFill>
                <a:latin typeface="Century Gothic" panose="020B0502020202020204" pitchFamily="34" charset="0"/>
              </a:rPr>
              <a:t>a.3</a:t>
            </a:r>
            <a:r>
              <a:rPr lang="de-DE" altLang="de-DE" sz="1600" dirty="0">
                <a:latin typeface="Century Gothic" panose="020B0502020202020204" pitchFamily="34" charset="0"/>
              </a:rPr>
              <a:t>	</a:t>
            </a:r>
            <a:r>
              <a:rPr lang="de-DE" altLang="de-DE" sz="1600" b="0" dirty="0">
                <a:latin typeface="Century Gothic" panose="020B0502020202020204" pitchFamily="34" charset="0"/>
              </a:rPr>
              <a:t>Wurden während des </a:t>
            </a:r>
            <a:r>
              <a:rPr lang="de-DE" altLang="de-DE" sz="1600" dirty="0">
                <a:solidFill>
                  <a:srgbClr val="00B0F0"/>
                </a:solidFill>
                <a:latin typeface="Century Gothic" panose="020B0502020202020204" pitchFamily="34" charset="0"/>
              </a:rPr>
              <a:t>Berichtszeitraums Geschäfte </a:t>
            </a:r>
            <a:r>
              <a:rPr lang="de-DE" altLang="de-DE" sz="1600" dirty="0">
                <a:latin typeface="Century Gothic" panose="020B0502020202020204" pitchFamily="34" charset="0"/>
              </a:rPr>
              <a:t>mit diesen nahestehenden Personen 	</a:t>
            </a:r>
            <a:r>
              <a:rPr lang="de-DE" altLang="de-DE" sz="1600" b="0" dirty="0">
                <a:latin typeface="Century Gothic" panose="020B0502020202020204" pitchFamily="34" charset="0"/>
              </a:rPr>
              <a:t>durchgeführt? Sofern dies zutrifft, sind Art und Zweck zu erfragen.</a:t>
            </a:r>
          </a:p>
          <a:p>
            <a:pPr marL="534988" indent="-268288" defTabSz="419100" eaLnBrk="1" hangingPunct="1">
              <a:spcBef>
                <a:spcPts val="0"/>
              </a:spcBef>
              <a:spcAft>
                <a:spcPts val="0"/>
              </a:spcAft>
              <a:buClrTx/>
              <a:buFont typeface="Arial" panose="020B0604020202020204" pitchFamily="34" charset="0"/>
              <a:buChar char="•"/>
              <a:tabLst>
                <a:tab pos="990600" algn="l"/>
              </a:tabLst>
              <a:defRPr/>
            </a:pPr>
            <a:endParaRPr lang="de-DE" altLang="de-DE" sz="1600" dirty="0">
              <a:latin typeface="Century Gothic" panose="020B0502020202020204" pitchFamily="34" charset="0"/>
            </a:endParaRPr>
          </a:p>
          <a:p>
            <a:pPr marL="0" indent="0" defTabSz="419100" eaLnBrk="1" hangingPunct="1">
              <a:spcBef>
                <a:spcPts val="300"/>
              </a:spcBef>
              <a:spcAft>
                <a:spcPts val="300"/>
              </a:spcAft>
              <a:buClrTx/>
              <a:buNone/>
              <a:tabLst>
                <a:tab pos="990600" algn="l"/>
              </a:tabLst>
              <a:defRPr/>
            </a:pPr>
            <a:r>
              <a:rPr lang="de-DE" altLang="de-DE" sz="1600" b="1" dirty="0">
                <a:solidFill>
                  <a:srgbClr val="00B0F0"/>
                </a:solidFill>
                <a:latin typeface="Century Gothic" panose="020B0502020202020204" pitchFamily="34" charset="0"/>
              </a:rPr>
              <a:t>b.</a:t>
            </a:r>
            <a:r>
              <a:rPr lang="de-DE" altLang="de-DE" sz="1600" b="1" dirty="0">
                <a:latin typeface="Century Gothic" panose="020B0502020202020204" pitchFamily="34" charset="0"/>
              </a:rPr>
              <a:t> </a:t>
            </a:r>
            <a:r>
              <a:rPr lang="de-DE" altLang="de-DE" sz="1600" dirty="0">
                <a:latin typeface="Century Gothic" panose="020B0502020202020204" pitchFamily="34" charset="0"/>
              </a:rPr>
              <a:t>Überprüfung der </a:t>
            </a:r>
            <a:r>
              <a:rPr lang="de-DE" altLang="de-DE" sz="1600" dirty="0">
                <a:solidFill>
                  <a:srgbClr val="00B0F0"/>
                </a:solidFill>
                <a:latin typeface="Century Gothic" panose="020B0502020202020204" pitchFamily="34" charset="0"/>
              </a:rPr>
              <a:t>erhaltenen Informationen </a:t>
            </a:r>
            <a:r>
              <a:rPr lang="de-DE" altLang="de-DE" sz="1600" dirty="0">
                <a:latin typeface="Century Gothic" panose="020B0502020202020204" pitchFamily="34" charset="0"/>
              </a:rPr>
              <a:t>auf Vollständigkeit</a:t>
            </a:r>
          </a:p>
          <a:p>
            <a:pPr marL="265113" lvl="2" indent="0" defTabSz="419100" eaLnBrk="1" hangingPunct="1">
              <a:spcBef>
                <a:spcPts val="300"/>
              </a:spcBef>
              <a:spcAft>
                <a:spcPts val="300"/>
              </a:spcAft>
              <a:buNone/>
              <a:tabLst>
                <a:tab pos="720725" algn="l"/>
                <a:tab pos="990600" algn="l"/>
              </a:tabLst>
              <a:defRPr/>
            </a:pPr>
            <a:r>
              <a:rPr lang="de-DE" altLang="de-DE" sz="1600" b="1" dirty="0">
                <a:solidFill>
                  <a:srgbClr val="00B0F0"/>
                </a:solidFill>
                <a:latin typeface="Century Gothic" panose="020B0502020202020204" pitchFamily="34" charset="0"/>
              </a:rPr>
              <a:t>b.1 </a:t>
            </a:r>
            <a:r>
              <a:rPr lang="de-DE" altLang="de-DE" sz="1600" dirty="0">
                <a:latin typeface="Century Gothic" panose="020B0502020202020204" pitchFamily="34" charset="0"/>
              </a:rPr>
              <a:t>	Auswertung der Regelungen des Unternehmens zur Feststellung von nahestehenden Personen. Sind 	dem Abschlussprüfer sämtliche nahestehenden Unternehmen bekannt?</a:t>
            </a:r>
          </a:p>
          <a:p>
            <a:pPr marL="714375" lvl="2" indent="-447675" defTabSz="419100" eaLnBrk="1" hangingPunct="1">
              <a:lnSpc>
                <a:spcPct val="120000"/>
              </a:lnSpc>
              <a:spcBef>
                <a:spcPts val="300"/>
              </a:spcBef>
              <a:spcAft>
                <a:spcPts val="300"/>
              </a:spcAft>
              <a:buNone/>
              <a:tabLst>
                <a:tab pos="896938" algn="l"/>
              </a:tabLst>
              <a:defRPr/>
            </a:pPr>
            <a:r>
              <a:rPr lang="de-DE" altLang="de-DE" sz="1600" b="1" dirty="0">
                <a:solidFill>
                  <a:srgbClr val="00B0F0"/>
                </a:solidFill>
                <a:latin typeface="Century Gothic" panose="020B0502020202020204" pitchFamily="34" charset="0"/>
              </a:rPr>
              <a:t>b.2 </a:t>
            </a:r>
            <a:r>
              <a:rPr lang="de-DE" altLang="de-DE" sz="1600" dirty="0">
                <a:latin typeface="Century Gothic" panose="020B0502020202020204" pitchFamily="34" charset="0"/>
              </a:rPr>
              <a:t>	Befragungen zu </a:t>
            </a:r>
            <a:r>
              <a:rPr lang="de-DE" altLang="de-DE" sz="1600" b="1" dirty="0">
                <a:solidFill>
                  <a:srgbClr val="00B0F0"/>
                </a:solidFill>
                <a:latin typeface="Century Gothic" panose="020B0502020202020204" pitchFamily="34" charset="0"/>
              </a:rPr>
              <a:t>Verbindungen</a:t>
            </a:r>
            <a:r>
              <a:rPr lang="de-DE" altLang="de-DE" sz="1600" dirty="0">
                <a:latin typeface="Century Gothic" panose="020B0502020202020204" pitchFamily="34" charset="0"/>
              </a:rPr>
              <a:t> der Mitglieder von Aufsichtsgremien, der gesetzlichen Vertreter und der leitenden Angestellten </a:t>
            </a:r>
            <a:r>
              <a:rPr lang="de-DE" altLang="de-DE" sz="1600" b="1" dirty="0">
                <a:solidFill>
                  <a:srgbClr val="00B0F0"/>
                </a:solidFill>
                <a:latin typeface="Century Gothic" panose="020B0502020202020204" pitchFamily="34" charset="0"/>
              </a:rPr>
              <a:t>zu anderen Unternehmen</a:t>
            </a:r>
          </a:p>
          <a:p>
            <a:pPr marL="714375" lvl="2" indent="-447675" defTabSz="419100" eaLnBrk="1" hangingPunct="1">
              <a:lnSpc>
                <a:spcPct val="120000"/>
              </a:lnSpc>
              <a:spcBef>
                <a:spcPts val="300"/>
              </a:spcBef>
              <a:spcAft>
                <a:spcPts val="300"/>
              </a:spcAft>
              <a:buNone/>
              <a:tabLst>
                <a:tab pos="896938" algn="l"/>
              </a:tabLst>
              <a:defRPr/>
            </a:pPr>
            <a:r>
              <a:rPr lang="de-DE" altLang="de-DE" sz="1600" b="1" dirty="0">
                <a:solidFill>
                  <a:srgbClr val="00B0F0"/>
                </a:solidFill>
                <a:latin typeface="Century Gothic" panose="020B0502020202020204" pitchFamily="34" charset="0"/>
              </a:rPr>
              <a:t>b.3 </a:t>
            </a:r>
            <a:r>
              <a:rPr lang="de-DE" altLang="de-DE" sz="1600" dirty="0">
                <a:solidFill>
                  <a:srgbClr val="00B0F0"/>
                </a:solidFill>
                <a:latin typeface="Century Gothic" panose="020B0502020202020204" pitchFamily="34" charset="0"/>
              </a:rPr>
              <a:t>	</a:t>
            </a:r>
            <a:r>
              <a:rPr lang="de-DE" altLang="de-DE" sz="1600" b="1" dirty="0">
                <a:solidFill>
                  <a:srgbClr val="00B0F0"/>
                </a:solidFill>
                <a:latin typeface="Century Gothic" panose="020B0502020202020204" pitchFamily="34" charset="0"/>
              </a:rPr>
              <a:t>Auswertung von Listen / Aufstellung der Eigentümer </a:t>
            </a:r>
            <a:r>
              <a:rPr lang="de-DE" altLang="de-DE" sz="1600" dirty="0">
                <a:latin typeface="Century Gothic" panose="020B0502020202020204" pitchFamily="34" charset="0"/>
              </a:rPr>
              <a:t>zur Feststellung der wesentlichen Anteilseigner (z. B. Aufstellung der Hauptaktionäre anhand des Aktienbuchs)</a:t>
            </a:r>
          </a:p>
        </p:txBody>
      </p:sp>
      <p:sp>
        <p:nvSpPr>
          <p:cNvPr id="579587" name="Rectangle 2">
            <a:extLst>
              <a:ext uri="{FF2B5EF4-FFF2-40B4-BE49-F238E27FC236}">
                <a16:creationId xmlns:a16="http://schemas.microsoft.com/office/drawing/2014/main" id="{DB2DB36D-C418-4C06-87C0-07E766C4A0A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19100">
              <a:defRPr sz="1600" b="1">
                <a:solidFill>
                  <a:schemeClr val="tx1"/>
                </a:solidFill>
                <a:latin typeface="Verdana" panose="020B0604030504040204" pitchFamily="34" charset="0"/>
                <a:cs typeface="Arial" panose="020B0604020202020204" pitchFamily="34" charset="0"/>
              </a:defRPr>
            </a:lvl1pPr>
            <a:lvl2pPr marL="180975" indent="-179388" defTabSz="419100">
              <a:defRPr sz="1600" b="1">
                <a:solidFill>
                  <a:schemeClr val="tx1"/>
                </a:solidFill>
                <a:latin typeface="Verdana" panose="020B0604030504040204" pitchFamily="34" charset="0"/>
                <a:cs typeface="Arial" panose="020B0604020202020204" pitchFamily="34" charset="0"/>
              </a:defRPr>
            </a:lvl2pPr>
            <a:lvl3pPr marL="541338" indent="-180975" defTabSz="419100">
              <a:defRPr sz="1600" b="1">
                <a:solidFill>
                  <a:schemeClr val="tx1"/>
                </a:solidFill>
                <a:latin typeface="Verdana" panose="020B0604030504040204" pitchFamily="34" charset="0"/>
                <a:cs typeface="Arial" panose="020B0604020202020204" pitchFamily="34" charset="0"/>
              </a:defRPr>
            </a:lvl3pPr>
            <a:lvl4pPr marL="895350" indent="-174625" defTabSz="419100">
              <a:defRPr sz="1600" b="1">
                <a:solidFill>
                  <a:schemeClr val="tx1"/>
                </a:solidFill>
                <a:latin typeface="Verdana" panose="020B0604030504040204" pitchFamily="34" charset="0"/>
                <a:cs typeface="Arial" panose="020B0604020202020204" pitchFamily="34" charset="0"/>
              </a:defRPr>
            </a:lvl4pPr>
            <a:lvl5pPr marL="1257300" indent="-180975" defTabSz="419100">
              <a:defRPr sz="1600" b="1">
                <a:solidFill>
                  <a:schemeClr val="tx1"/>
                </a:solidFill>
                <a:latin typeface="Verdana" panose="020B0604030504040204" pitchFamily="34" charset="0"/>
                <a:cs typeface="Arial" panose="020B0604020202020204" pitchFamily="34" charset="0"/>
              </a:defRPr>
            </a:lvl5pPr>
            <a:lvl6pPr marL="17145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20000"/>
              </a:lnSpc>
              <a:spcBef>
                <a:spcPts val="800"/>
              </a:spcBef>
              <a:spcAft>
                <a:spcPts val="600"/>
              </a:spcAft>
            </a:pPr>
            <a:r>
              <a:rPr lang="de-DE" altLang="de-DE" dirty="0">
                <a:solidFill>
                  <a:srgbClr val="00B0F0"/>
                </a:solidFill>
                <a:latin typeface="Century Gothic" panose="020B0502020202020204" pitchFamily="34" charset="0"/>
              </a:rPr>
              <a:t>8.4.2 Feststellung von Beziehungen zu nahestehenden Personen</a:t>
            </a:r>
          </a:p>
        </p:txBody>
      </p:sp>
      <p:sp>
        <p:nvSpPr>
          <p:cNvPr id="579589" name="Textfeld 1">
            <a:extLst>
              <a:ext uri="{FF2B5EF4-FFF2-40B4-BE49-F238E27FC236}">
                <a16:creationId xmlns:a16="http://schemas.microsoft.com/office/drawing/2014/main" id="{3F375DDA-8493-42CB-B5CA-88C375C54BF4}"/>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14EA3D18-99F9-4CA2-8115-F8B7B1A32BC7}"/>
              </a:ext>
            </a:extLst>
          </p:cNvPr>
          <p:cNvSpPr>
            <a:spLocks noGrp="1" noChangeArrowheads="1"/>
          </p:cNvSpPr>
          <p:nvPr>
            <p:ph idx="4294967295"/>
          </p:nvPr>
        </p:nvSpPr>
        <p:spPr>
          <a:xfrm>
            <a:off x="1065213" y="1418400"/>
            <a:ext cx="9063236" cy="4897438"/>
          </a:xfrm>
        </p:spPr>
        <p:txBody>
          <a:bodyPr lIns="0" tIns="0" rIns="0" bIns="0" anchor="t" anchorCtr="0"/>
          <a:lstStyle/>
          <a:p>
            <a:pPr marL="0" lvl="2" indent="0" defTabSz="419100" eaLnBrk="1" hangingPunct="1">
              <a:lnSpc>
                <a:spcPct val="120000"/>
              </a:lnSpc>
              <a:spcBef>
                <a:spcPts val="300"/>
              </a:spcBef>
              <a:spcAft>
                <a:spcPts val="300"/>
              </a:spcAft>
              <a:buClr>
                <a:schemeClr val="tx1"/>
              </a:buClr>
              <a:buNone/>
              <a:defRPr/>
            </a:pPr>
            <a:r>
              <a:rPr lang="de-DE" altLang="de-DE" sz="1600" b="1" dirty="0">
                <a:solidFill>
                  <a:srgbClr val="00B0F0"/>
                </a:solidFill>
                <a:latin typeface="Century Gothic" panose="020B0502020202020204" pitchFamily="34" charset="0"/>
              </a:rPr>
              <a:t>b. </a:t>
            </a:r>
            <a:r>
              <a:rPr lang="de-DE" altLang="de-DE" sz="1600" b="1" dirty="0">
                <a:latin typeface="Century Gothic" panose="020B0502020202020204" pitchFamily="34" charset="0"/>
              </a:rPr>
              <a:t>Überprüfung der </a:t>
            </a:r>
            <a:r>
              <a:rPr lang="de-DE" altLang="de-DE" sz="1600" b="1" dirty="0">
                <a:solidFill>
                  <a:srgbClr val="00B0F0"/>
                </a:solidFill>
                <a:latin typeface="Century Gothic" panose="020B0502020202020204" pitchFamily="34" charset="0"/>
              </a:rPr>
              <a:t>erhaltenen Informationen </a:t>
            </a:r>
            <a:r>
              <a:rPr lang="de-DE" altLang="de-DE" sz="1600" b="1" dirty="0">
                <a:latin typeface="Century Gothic" panose="020B0502020202020204" pitchFamily="34" charset="0"/>
              </a:rPr>
              <a:t>auf Vollständigkeit; Forts.</a:t>
            </a:r>
          </a:p>
          <a:p>
            <a:pPr marL="714375" lvl="2" indent="-447675" defTabSz="419100" eaLnBrk="1" hangingPunct="1">
              <a:lnSpc>
                <a:spcPct val="120000"/>
              </a:lnSpc>
              <a:spcBef>
                <a:spcPts val="300"/>
              </a:spcBef>
              <a:spcAft>
                <a:spcPts val="300"/>
              </a:spcAft>
              <a:buFont typeface="Wingdings" panose="05000000000000000000" pitchFamily="2" charset="2"/>
              <a:buNone/>
              <a:tabLst>
                <a:tab pos="896938" algn="l"/>
              </a:tabLst>
              <a:defRPr/>
            </a:pPr>
            <a:r>
              <a:rPr lang="de-DE" altLang="de-DE" sz="1600" b="1" dirty="0">
                <a:solidFill>
                  <a:srgbClr val="00B0F0"/>
                </a:solidFill>
                <a:latin typeface="Century Gothic" panose="020B0502020202020204" pitchFamily="34" charset="0"/>
              </a:rPr>
              <a:t>b.4 </a:t>
            </a:r>
            <a:r>
              <a:rPr lang="de-DE" altLang="de-DE" sz="1600" dirty="0">
                <a:solidFill>
                  <a:srgbClr val="00B0F0"/>
                </a:solidFill>
                <a:latin typeface="Century Gothic" panose="020B0502020202020204" pitchFamily="34" charset="0"/>
              </a:rPr>
              <a:t>	</a:t>
            </a:r>
            <a:r>
              <a:rPr lang="de-DE" altLang="de-DE" sz="1600" b="1" dirty="0">
                <a:solidFill>
                  <a:srgbClr val="00B0F0"/>
                </a:solidFill>
                <a:latin typeface="Century Gothic" panose="020B0502020202020204" pitchFamily="34" charset="0"/>
              </a:rPr>
              <a:t>Auswertung der Protokolle </a:t>
            </a:r>
            <a:r>
              <a:rPr lang="de-DE" altLang="de-DE" sz="1600" dirty="0">
                <a:latin typeface="Century Gothic" panose="020B0502020202020204" pitchFamily="34" charset="0"/>
              </a:rPr>
              <a:t>von Sitzungen der Anteilseigner (Gesellschafter- oder Hauptversammlungen) und der Aufsichtsgremien oder anderer geeigneter Unterlagen</a:t>
            </a:r>
          </a:p>
          <a:p>
            <a:pPr marL="714375" lvl="2" indent="-447675" defTabSz="419100" eaLnBrk="1" hangingPunct="1">
              <a:lnSpc>
                <a:spcPct val="120000"/>
              </a:lnSpc>
              <a:spcBef>
                <a:spcPts val="300"/>
              </a:spcBef>
              <a:spcAft>
                <a:spcPts val="300"/>
              </a:spcAft>
              <a:buFont typeface="Wingdings" panose="05000000000000000000" pitchFamily="2" charset="2"/>
              <a:buNone/>
              <a:tabLst>
                <a:tab pos="896938" algn="l"/>
              </a:tabLst>
              <a:defRPr/>
            </a:pPr>
            <a:r>
              <a:rPr lang="de-DE" altLang="de-DE" sz="1600" b="1" dirty="0">
                <a:solidFill>
                  <a:srgbClr val="00B0F0"/>
                </a:solidFill>
                <a:latin typeface="Century Gothic" panose="020B0502020202020204" pitchFamily="34" charset="0"/>
              </a:rPr>
              <a:t>b.5 </a:t>
            </a:r>
            <a:r>
              <a:rPr lang="de-DE" altLang="de-DE" sz="1600" dirty="0">
                <a:latin typeface="Century Gothic" panose="020B0502020202020204" pitchFamily="34" charset="0"/>
              </a:rPr>
              <a:t>	</a:t>
            </a:r>
            <a:r>
              <a:rPr lang="de-DE" altLang="de-DE" sz="1600" b="1" dirty="0">
                <a:solidFill>
                  <a:srgbClr val="00B0F0"/>
                </a:solidFill>
                <a:latin typeface="Century Gothic" panose="020B0502020202020204" pitchFamily="34" charset="0"/>
              </a:rPr>
              <a:t>Befragung </a:t>
            </a:r>
            <a:r>
              <a:rPr lang="de-DE" altLang="de-DE" sz="1600" dirty="0">
                <a:latin typeface="Century Gothic" panose="020B0502020202020204" pitchFamily="34" charset="0"/>
              </a:rPr>
              <a:t>der anderen externen Prüfern, deren Arbeit der Abschlussprüfer verwerten will, sowie von Vorjahresprüfern über deren Kenntnisse zu weiteren nahestehende Personen</a:t>
            </a:r>
          </a:p>
          <a:p>
            <a:pPr marL="714375" lvl="2" indent="-447675" defTabSz="419100" eaLnBrk="1" hangingPunct="1">
              <a:spcBef>
                <a:spcPts val="300"/>
              </a:spcBef>
              <a:spcAft>
                <a:spcPts val="300"/>
              </a:spcAft>
              <a:buFont typeface="Wingdings" panose="05000000000000000000" pitchFamily="2" charset="2"/>
              <a:buNone/>
              <a:tabLst>
                <a:tab pos="896938" algn="l"/>
              </a:tabLst>
              <a:defRPr/>
            </a:pPr>
            <a:r>
              <a:rPr lang="de-DE" altLang="de-DE" sz="1600" b="1" dirty="0">
                <a:solidFill>
                  <a:srgbClr val="00B0F0"/>
                </a:solidFill>
                <a:latin typeface="Century Gothic" panose="020B0502020202020204" pitchFamily="34" charset="0"/>
              </a:rPr>
              <a:t>b.6 </a:t>
            </a:r>
            <a:r>
              <a:rPr lang="de-DE" altLang="de-DE" sz="1600" dirty="0">
                <a:latin typeface="Century Gothic" panose="020B0502020202020204" pitchFamily="34" charset="0"/>
              </a:rPr>
              <a:t>	</a:t>
            </a:r>
            <a:r>
              <a:rPr lang="de-DE" altLang="de-DE" sz="1600" b="1" dirty="0">
                <a:solidFill>
                  <a:srgbClr val="00B0F0"/>
                </a:solidFill>
                <a:latin typeface="Century Gothic" panose="020B0502020202020204" pitchFamily="34" charset="0"/>
              </a:rPr>
              <a:t>Auswertung von Steuererklärungen </a:t>
            </a:r>
            <a:r>
              <a:rPr lang="de-DE" altLang="de-DE" sz="1600" dirty="0">
                <a:latin typeface="Century Gothic" panose="020B0502020202020204" pitchFamily="34" charset="0"/>
              </a:rPr>
              <a:t>des Unternehmens (z. B. Ergebniszuweisungen) und anderen für Behörden erstellten Informationen (z. B. statistische Meldungen)</a:t>
            </a:r>
          </a:p>
          <a:p>
            <a:pPr marL="714375" lvl="2" indent="-447675" defTabSz="419100" eaLnBrk="1" hangingPunct="1">
              <a:spcBef>
                <a:spcPts val="300"/>
              </a:spcBef>
              <a:spcAft>
                <a:spcPts val="300"/>
              </a:spcAft>
              <a:buFont typeface="Wingdings" panose="05000000000000000000" pitchFamily="2" charset="2"/>
              <a:buNone/>
              <a:tabLst>
                <a:tab pos="896938" algn="l"/>
              </a:tabLst>
              <a:defRPr/>
            </a:pPr>
            <a:r>
              <a:rPr lang="de-DE" altLang="de-DE" sz="1600" b="1" dirty="0">
                <a:solidFill>
                  <a:srgbClr val="00B0F0"/>
                </a:solidFill>
                <a:latin typeface="Century Gothic" panose="020B0502020202020204" pitchFamily="34" charset="0"/>
              </a:rPr>
              <a:t>b.7 </a:t>
            </a:r>
            <a:r>
              <a:rPr lang="de-DE" altLang="de-DE" sz="1600" dirty="0">
                <a:latin typeface="Century Gothic" panose="020B0502020202020204" pitchFamily="34" charset="0"/>
              </a:rPr>
              <a:t>	</a:t>
            </a:r>
            <a:r>
              <a:rPr lang="de-DE" altLang="de-DE" sz="1600" b="1" dirty="0">
                <a:solidFill>
                  <a:srgbClr val="00B0F0"/>
                </a:solidFill>
                <a:latin typeface="Century Gothic" panose="020B0502020202020204" pitchFamily="34" charset="0"/>
              </a:rPr>
              <a:t>Berücksichtigung von Prüfungsergebnissen </a:t>
            </a:r>
            <a:r>
              <a:rPr lang="de-DE" altLang="de-DE" sz="1600" dirty="0">
                <a:latin typeface="Century Gothic" panose="020B0502020202020204" pitchFamily="34" charset="0"/>
              </a:rPr>
              <a:t>zu den Berichten der 	Vorstände von abhängigen Aktiengesellschaften über die Beziehungen zu nahestehenden Unternehmen</a:t>
            </a:r>
          </a:p>
        </p:txBody>
      </p:sp>
      <p:sp>
        <p:nvSpPr>
          <p:cNvPr id="581635" name="Rectangle 2">
            <a:extLst>
              <a:ext uri="{FF2B5EF4-FFF2-40B4-BE49-F238E27FC236}">
                <a16:creationId xmlns:a16="http://schemas.microsoft.com/office/drawing/2014/main" id="{ABC2C01C-F788-4ECC-AB30-54950226083E}"/>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19100">
              <a:defRPr sz="1600" b="1">
                <a:solidFill>
                  <a:schemeClr val="tx1"/>
                </a:solidFill>
                <a:latin typeface="Verdana" panose="020B0604030504040204" pitchFamily="34" charset="0"/>
                <a:cs typeface="Arial" panose="020B0604020202020204" pitchFamily="34" charset="0"/>
              </a:defRPr>
            </a:lvl1pPr>
            <a:lvl2pPr marL="180975" indent="-179388" defTabSz="419100">
              <a:defRPr sz="1600" b="1">
                <a:solidFill>
                  <a:schemeClr val="tx1"/>
                </a:solidFill>
                <a:latin typeface="Verdana" panose="020B0604030504040204" pitchFamily="34" charset="0"/>
                <a:cs typeface="Arial" panose="020B0604020202020204" pitchFamily="34" charset="0"/>
              </a:defRPr>
            </a:lvl2pPr>
            <a:lvl3pPr marL="541338" indent="-180975" defTabSz="419100">
              <a:defRPr sz="1600" b="1">
                <a:solidFill>
                  <a:schemeClr val="tx1"/>
                </a:solidFill>
                <a:latin typeface="Verdana" panose="020B0604030504040204" pitchFamily="34" charset="0"/>
                <a:cs typeface="Arial" panose="020B0604020202020204" pitchFamily="34" charset="0"/>
              </a:defRPr>
            </a:lvl3pPr>
            <a:lvl4pPr marL="895350" indent="-174625" defTabSz="419100">
              <a:defRPr sz="1600" b="1">
                <a:solidFill>
                  <a:schemeClr val="tx1"/>
                </a:solidFill>
                <a:latin typeface="Verdana" panose="020B0604030504040204" pitchFamily="34" charset="0"/>
                <a:cs typeface="Arial" panose="020B0604020202020204" pitchFamily="34" charset="0"/>
              </a:defRPr>
            </a:lvl4pPr>
            <a:lvl5pPr marL="1257300" indent="-180975" defTabSz="419100">
              <a:defRPr sz="1600" b="1">
                <a:solidFill>
                  <a:schemeClr val="tx1"/>
                </a:solidFill>
                <a:latin typeface="Verdana" panose="020B0604030504040204" pitchFamily="34" charset="0"/>
                <a:cs typeface="Arial" panose="020B0604020202020204" pitchFamily="34" charset="0"/>
              </a:defRPr>
            </a:lvl5pPr>
            <a:lvl6pPr marL="17145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20000"/>
              </a:lnSpc>
              <a:spcBef>
                <a:spcPts val="800"/>
              </a:spcBef>
              <a:spcAft>
                <a:spcPts val="600"/>
              </a:spcAft>
            </a:pPr>
            <a:r>
              <a:rPr lang="de-DE" altLang="de-DE" dirty="0">
                <a:solidFill>
                  <a:srgbClr val="00B0F0"/>
                </a:solidFill>
                <a:latin typeface="Century Gothic" panose="020B0502020202020204" pitchFamily="34" charset="0"/>
              </a:rPr>
              <a:t>8.4.2 Feststellung von Beziehungen zu nahestehenden Personen; Forts.</a:t>
            </a:r>
          </a:p>
        </p:txBody>
      </p:sp>
      <p:sp>
        <p:nvSpPr>
          <p:cNvPr id="581637" name="Textfeld 1">
            <a:extLst>
              <a:ext uri="{FF2B5EF4-FFF2-40B4-BE49-F238E27FC236}">
                <a16:creationId xmlns:a16="http://schemas.microsoft.com/office/drawing/2014/main" id="{C1113DA4-A8CA-4C31-82D5-822E658921A9}"/>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BF1DF9C8-E02D-4CB5-9DBF-E24C31F75979}"/>
              </a:ext>
            </a:extLst>
          </p:cNvPr>
          <p:cNvSpPr>
            <a:spLocks noGrp="1" noChangeArrowheads="1"/>
          </p:cNvSpPr>
          <p:nvPr>
            <p:ph idx="4294967295"/>
          </p:nvPr>
        </p:nvSpPr>
        <p:spPr>
          <a:xfrm>
            <a:off x="1054800" y="1418400"/>
            <a:ext cx="9433688" cy="5106944"/>
          </a:xfrm>
        </p:spPr>
        <p:txBody>
          <a:bodyPr lIns="0" tIns="0" rIns="0" bIns="0" anchor="t" anchorCtr="0"/>
          <a:lstStyle/>
          <a:p>
            <a:pPr marL="0" indent="0" defTabSz="419100" eaLnBrk="1" hangingPunct="1">
              <a:spcBef>
                <a:spcPts val="300"/>
              </a:spcBef>
              <a:spcAft>
                <a:spcPts val="300"/>
              </a:spcAft>
              <a:buClrTx/>
              <a:buNone/>
              <a:defRPr/>
            </a:pPr>
            <a:r>
              <a:rPr lang="de-DE" altLang="de-DE" sz="1600" b="1" dirty="0">
                <a:solidFill>
                  <a:srgbClr val="00B0F0"/>
                </a:solidFill>
                <a:latin typeface="Century Gothic" panose="020B0502020202020204" pitchFamily="34" charset="0"/>
              </a:rPr>
              <a:t>c. </a:t>
            </a:r>
            <a:r>
              <a:rPr lang="de-DE" altLang="de-DE" sz="1600" dirty="0">
                <a:latin typeface="Century Gothic" panose="020B0502020202020204" pitchFamily="34" charset="0"/>
              </a:rPr>
              <a:t>Austausch / Kommunikation innerhalb des Prüfungsteams</a:t>
            </a:r>
          </a:p>
          <a:p>
            <a:pPr marL="266700" lvl="3" indent="0" defTabSz="419100" eaLnBrk="1" hangingPunct="1">
              <a:spcBef>
                <a:spcPts val="300"/>
              </a:spcBef>
              <a:spcAft>
                <a:spcPts val="300"/>
              </a:spcAft>
              <a:buFont typeface="Verdana" panose="020B0604030504040204" pitchFamily="34" charset="0"/>
              <a:buNone/>
              <a:tabLst>
                <a:tab pos="984250" algn="l"/>
              </a:tabLst>
              <a:defRPr/>
            </a:pPr>
            <a:r>
              <a:rPr lang="de-DE" altLang="de-DE" sz="1600" dirty="0">
                <a:latin typeface="Century Gothic" panose="020B0502020202020204" pitchFamily="34" charset="0"/>
              </a:rPr>
              <a:t>Da die Verbundunternehmen in der Regel zeitnah durch verschiedene Prüfer eines Teams bearbeitet werden, ist ein gegenseitiger Austausch über relevante Informationen, die durch o.g. Prüfungshandlungen erlangt wurden, unverzichtbar.</a:t>
            </a:r>
          </a:p>
          <a:p>
            <a:pPr marL="266700" lvl="3" indent="0" defTabSz="419100" eaLnBrk="1" hangingPunct="1">
              <a:spcBef>
                <a:spcPts val="300"/>
              </a:spcBef>
              <a:spcAft>
                <a:spcPts val="300"/>
              </a:spcAft>
              <a:buFont typeface="Verdana" panose="020B0604030504040204" pitchFamily="34" charset="0"/>
              <a:buNone/>
              <a:tabLst>
                <a:tab pos="984250" algn="l"/>
              </a:tabLst>
              <a:defRPr/>
            </a:pPr>
            <a:endParaRPr lang="de-DE" altLang="de-DE" sz="1600" dirty="0">
              <a:latin typeface="Century Gothic" panose="020B0502020202020204" pitchFamily="34" charset="0"/>
            </a:endParaRPr>
          </a:p>
          <a:p>
            <a:pPr marL="0" indent="0" defTabSz="419100" eaLnBrk="1" hangingPunct="1">
              <a:spcBef>
                <a:spcPts val="300"/>
              </a:spcBef>
              <a:spcAft>
                <a:spcPts val="300"/>
              </a:spcAft>
              <a:buClrTx/>
              <a:buNone/>
              <a:defRPr/>
            </a:pPr>
            <a:r>
              <a:rPr lang="de-DE" altLang="de-DE" sz="1600" b="1" dirty="0">
                <a:solidFill>
                  <a:srgbClr val="00B0F0"/>
                </a:solidFill>
                <a:latin typeface="Century Gothic" panose="020B0502020202020204" pitchFamily="34" charset="0"/>
              </a:rPr>
              <a:t>d. </a:t>
            </a:r>
            <a:r>
              <a:rPr lang="de-DE" altLang="de-DE" sz="1600" dirty="0">
                <a:latin typeface="Century Gothic" panose="020B0502020202020204" pitchFamily="34" charset="0"/>
              </a:rPr>
              <a:t>Zielsetzung / Erlangung der Vorabkenntnisse</a:t>
            </a:r>
          </a:p>
          <a:p>
            <a:pPr marL="266700" indent="0" defTabSz="419100" eaLnBrk="1" hangingPunct="1">
              <a:spcBef>
                <a:spcPts val="300"/>
              </a:spcBef>
              <a:spcAft>
                <a:spcPts val="300"/>
              </a:spcAft>
              <a:buClrTx/>
              <a:buFont typeface="Wingdings" panose="05000000000000000000" pitchFamily="2" charset="2"/>
              <a:buNone/>
              <a:defRPr/>
            </a:pPr>
            <a:r>
              <a:rPr lang="de-DE" altLang="de-DE" sz="1600" dirty="0">
                <a:latin typeface="Century Gothic" panose="020B0502020202020204" pitchFamily="34" charset="0"/>
              </a:rPr>
              <a:t>Der verantwortliche Wirtschaftsprüfer muss ein Verständnis der </a:t>
            </a:r>
            <a:r>
              <a:rPr lang="de-DE" altLang="de-DE" sz="1600" dirty="0">
                <a:solidFill>
                  <a:srgbClr val="00B0F0"/>
                </a:solidFill>
                <a:latin typeface="Century Gothic" panose="020B0502020202020204" pitchFamily="34" charset="0"/>
              </a:rPr>
              <a:t>Kontrollen</a:t>
            </a:r>
            <a:r>
              <a:rPr lang="de-DE" altLang="de-DE" sz="1600" dirty="0">
                <a:latin typeface="Century Gothic" panose="020B0502020202020204" pitchFamily="34" charset="0"/>
              </a:rPr>
              <a:t> gewinnen, die eingerichtet wurden, um</a:t>
            </a:r>
          </a:p>
          <a:p>
            <a:pPr marL="542925" lvl="2" indent="-276225" defTabSz="419100" eaLnBrk="1" hangingPunct="1">
              <a:spcBef>
                <a:spcPts val="300"/>
              </a:spcBef>
              <a:spcAft>
                <a:spcPts val="300"/>
              </a:spcAft>
              <a:buClr>
                <a:schemeClr val="tx1"/>
              </a:buClr>
              <a:buFont typeface="Arial" panose="020B0604020202020204" pitchFamily="34" charset="0"/>
              <a:buChar char="•"/>
              <a:tabLst>
                <a:tab pos="542925" algn="l"/>
              </a:tabLst>
              <a:defRPr/>
            </a:pPr>
            <a:r>
              <a:rPr lang="de-DE" altLang="de-DE" sz="1600" dirty="0">
                <a:latin typeface="Century Gothic" panose="020B0502020202020204" pitchFamily="34" charset="0"/>
              </a:rPr>
              <a:t>Beziehungen zu und Geschäftsvorfälle mit nahestehenden Personen in Übereinstimmung mit den</a:t>
            </a:r>
            <a:br>
              <a:rPr lang="de-DE" altLang="de-DE" sz="1600" dirty="0">
                <a:latin typeface="Century Gothic" panose="020B0502020202020204" pitchFamily="34" charset="0"/>
              </a:rPr>
            </a:br>
            <a:r>
              <a:rPr lang="de-DE" altLang="de-DE" sz="1600" dirty="0">
                <a:latin typeface="Century Gothic" panose="020B0502020202020204" pitchFamily="34" charset="0"/>
              </a:rPr>
              <a:t>RL-Grundsätzen zu </a:t>
            </a:r>
            <a:r>
              <a:rPr lang="de-DE" altLang="de-DE" sz="1600" b="1" dirty="0">
                <a:solidFill>
                  <a:srgbClr val="00B0F0"/>
                </a:solidFill>
                <a:latin typeface="Century Gothic" panose="020B0502020202020204" pitchFamily="34" charset="0"/>
              </a:rPr>
              <a:t>identifizieren</a:t>
            </a:r>
            <a:r>
              <a:rPr lang="de-DE" altLang="de-DE" sz="1600" dirty="0">
                <a:latin typeface="Century Gothic" panose="020B0502020202020204" pitchFamily="34" charset="0"/>
              </a:rPr>
              <a:t>, auszuweisen oder anzugeben,</a:t>
            </a:r>
          </a:p>
          <a:p>
            <a:pPr marL="542925" lvl="2" indent="-276225" defTabSz="419100" eaLnBrk="1" hangingPunct="1">
              <a:spcBef>
                <a:spcPts val="300"/>
              </a:spcBef>
              <a:spcAft>
                <a:spcPts val="300"/>
              </a:spcAft>
              <a:buClr>
                <a:schemeClr val="tx1"/>
              </a:buClr>
              <a:buFont typeface="Arial" panose="020B0604020202020204" pitchFamily="34" charset="0"/>
              <a:buChar char="•"/>
              <a:tabLst>
                <a:tab pos="542925" algn="l"/>
              </a:tabLst>
              <a:defRPr/>
            </a:pPr>
            <a:r>
              <a:rPr lang="de-DE" altLang="de-DE" sz="1600" dirty="0">
                <a:latin typeface="Century Gothic" panose="020B0502020202020204" pitchFamily="34" charset="0"/>
              </a:rPr>
              <a:t>bedeutsame Geschäftsvorfälle und Vereinbarungen </a:t>
            </a:r>
            <a:r>
              <a:rPr lang="de-DE" altLang="de-DE" sz="1600" b="1" dirty="0">
                <a:solidFill>
                  <a:srgbClr val="00B0F0"/>
                </a:solidFill>
                <a:latin typeface="Century Gothic" panose="020B0502020202020204" pitchFamily="34" charset="0"/>
              </a:rPr>
              <a:t>mit nahe</a:t>
            </a:r>
            <a:r>
              <a:rPr lang="de-DE" altLang="de-DE" sz="1600" dirty="0">
                <a:solidFill>
                  <a:srgbClr val="00B0F0"/>
                </a:solidFill>
                <a:latin typeface="Century Gothic" panose="020B0502020202020204" pitchFamily="34" charset="0"/>
              </a:rPr>
              <a:t> </a:t>
            </a:r>
            <a:r>
              <a:rPr lang="de-DE" altLang="de-DE" sz="1600" b="1" dirty="0">
                <a:solidFill>
                  <a:srgbClr val="00B0F0"/>
                </a:solidFill>
                <a:latin typeface="Century Gothic" panose="020B0502020202020204" pitchFamily="34" charset="0"/>
              </a:rPr>
              <a:t>stehenden Personen</a:t>
            </a:r>
            <a:r>
              <a:rPr lang="de-DE" altLang="de-DE" sz="1600" b="1" dirty="0">
                <a:latin typeface="Century Gothic" panose="020B0502020202020204" pitchFamily="34" charset="0"/>
              </a:rPr>
              <a:t> </a:t>
            </a:r>
            <a:r>
              <a:rPr lang="de-DE" altLang="de-DE" sz="1600" dirty="0">
                <a:latin typeface="Century Gothic" panose="020B0502020202020204" pitchFamily="34" charset="0"/>
              </a:rPr>
              <a:t>zu </a:t>
            </a:r>
            <a:r>
              <a:rPr lang="de-DE" altLang="de-DE" sz="1600" b="1" dirty="0">
                <a:solidFill>
                  <a:srgbClr val="00B0F0"/>
                </a:solidFill>
                <a:latin typeface="Century Gothic" panose="020B0502020202020204" pitchFamily="34" charset="0"/>
              </a:rPr>
              <a:t>genehmigen</a:t>
            </a:r>
            <a:r>
              <a:rPr lang="de-DE" altLang="de-DE" sz="1600" dirty="0">
                <a:latin typeface="Century Gothic" panose="020B0502020202020204" pitchFamily="34" charset="0"/>
              </a:rPr>
              <a:t>,</a:t>
            </a:r>
          </a:p>
          <a:p>
            <a:pPr marL="542925" lvl="2" indent="-276225" defTabSz="419100" eaLnBrk="1" hangingPunct="1">
              <a:spcBef>
                <a:spcPts val="300"/>
              </a:spcBef>
              <a:spcAft>
                <a:spcPts val="300"/>
              </a:spcAft>
              <a:buClr>
                <a:schemeClr val="tx1"/>
              </a:buClr>
              <a:buFont typeface="Arial" panose="020B0604020202020204" pitchFamily="34" charset="0"/>
              <a:buChar char="•"/>
              <a:tabLst>
                <a:tab pos="542925" algn="l"/>
              </a:tabLst>
              <a:defRPr/>
            </a:pPr>
            <a:r>
              <a:rPr lang="de-DE" altLang="de-DE" sz="1600" dirty="0">
                <a:latin typeface="Century Gothic" panose="020B0502020202020204" pitchFamily="34" charset="0"/>
              </a:rPr>
              <a:t>bedeutsame Geschäftsvorfälle und Vereinbarungen </a:t>
            </a:r>
            <a:r>
              <a:rPr lang="de-DE" altLang="de-DE" sz="1600" b="1" dirty="0">
                <a:solidFill>
                  <a:srgbClr val="00B0F0"/>
                </a:solidFill>
                <a:latin typeface="Century Gothic" panose="020B0502020202020204" pitchFamily="34" charset="0"/>
              </a:rPr>
              <a:t>außerhalb der gewöhnlichen Geschäftstätigkeit</a:t>
            </a:r>
            <a:r>
              <a:rPr lang="de-DE" altLang="de-DE" sz="1600" b="1" dirty="0">
                <a:latin typeface="Century Gothic" panose="020B0502020202020204" pitchFamily="34" charset="0"/>
              </a:rPr>
              <a:t> </a:t>
            </a:r>
            <a:r>
              <a:rPr lang="de-DE" altLang="de-DE" sz="1600" dirty="0">
                <a:latin typeface="Century Gothic" panose="020B0502020202020204" pitchFamily="34" charset="0"/>
              </a:rPr>
              <a:t>zu </a:t>
            </a:r>
            <a:r>
              <a:rPr lang="de-DE" altLang="de-DE" sz="1600" b="1" dirty="0">
                <a:solidFill>
                  <a:srgbClr val="00B0F0"/>
                </a:solidFill>
                <a:latin typeface="Century Gothic" panose="020B0502020202020204" pitchFamily="34" charset="0"/>
              </a:rPr>
              <a:t>genehmigen</a:t>
            </a:r>
            <a:r>
              <a:rPr lang="de-DE" altLang="de-DE" sz="1600" dirty="0">
                <a:latin typeface="Century Gothic" panose="020B0502020202020204" pitchFamily="34" charset="0"/>
              </a:rPr>
              <a:t>.</a:t>
            </a:r>
          </a:p>
          <a:p>
            <a:pPr marL="266700" lvl="3" indent="0" defTabSz="419100" eaLnBrk="1" hangingPunct="1">
              <a:spcBef>
                <a:spcPts val="300"/>
              </a:spcBef>
              <a:spcAft>
                <a:spcPts val="300"/>
              </a:spcAft>
              <a:buFont typeface="Verdana" panose="020B0604030504040204" pitchFamily="34" charset="0"/>
              <a:buNone/>
              <a:tabLst>
                <a:tab pos="984250" algn="l"/>
              </a:tabLst>
              <a:defRPr/>
            </a:pPr>
            <a:endParaRPr lang="de-DE" altLang="de-DE" sz="1600" dirty="0">
              <a:latin typeface="Century Gothic" panose="020B0502020202020204" pitchFamily="34" charset="0"/>
            </a:endParaRPr>
          </a:p>
        </p:txBody>
      </p:sp>
      <p:sp>
        <p:nvSpPr>
          <p:cNvPr id="583684" name="Textfeld 1">
            <a:extLst>
              <a:ext uri="{FF2B5EF4-FFF2-40B4-BE49-F238E27FC236}">
                <a16:creationId xmlns:a16="http://schemas.microsoft.com/office/drawing/2014/main" id="{944D5DC7-CFD5-4952-9308-BD2E90CB5723}"/>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583685" name="Rectangle 2">
            <a:extLst>
              <a:ext uri="{FF2B5EF4-FFF2-40B4-BE49-F238E27FC236}">
                <a16:creationId xmlns:a16="http://schemas.microsoft.com/office/drawing/2014/main" id="{17DEF5A1-E4F8-4593-830F-E90DC52AF61C}"/>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19100">
              <a:defRPr sz="1600" b="1">
                <a:solidFill>
                  <a:schemeClr val="tx1"/>
                </a:solidFill>
                <a:latin typeface="Verdana" panose="020B0604030504040204" pitchFamily="34" charset="0"/>
                <a:cs typeface="Arial" panose="020B0604020202020204" pitchFamily="34" charset="0"/>
              </a:defRPr>
            </a:lvl1pPr>
            <a:lvl2pPr marL="180975" indent="-179388" defTabSz="419100">
              <a:defRPr sz="1600" b="1">
                <a:solidFill>
                  <a:schemeClr val="tx1"/>
                </a:solidFill>
                <a:latin typeface="Verdana" panose="020B0604030504040204" pitchFamily="34" charset="0"/>
                <a:cs typeface="Arial" panose="020B0604020202020204" pitchFamily="34" charset="0"/>
              </a:defRPr>
            </a:lvl2pPr>
            <a:lvl3pPr marL="541338" indent="-180975" defTabSz="419100">
              <a:defRPr sz="1600" b="1">
                <a:solidFill>
                  <a:schemeClr val="tx1"/>
                </a:solidFill>
                <a:latin typeface="Verdana" panose="020B0604030504040204" pitchFamily="34" charset="0"/>
                <a:cs typeface="Arial" panose="020B0604020202020204" pitchFamily="34" charset="0"/>
              </a:defRPr>
            </a:lvl3pPr>
            <a:lvl4pPr marL="895350" indent="-174625" defTabSz="419100">
              <a:defRPr sz="1600" b="1">
                <a:solidFill>
                  <a:schemeClr val="tx1"/>
                </a:solidFill>
                <a:latin typeface="Verdana" panose="020B0604030504040204" pitchFamily="34" charset="0"/>
                <a:cs typeface="Arial" panose="020B0604020202020204" pitchFamily="34" charset="0"/>
              </a:defRPr>
            </a:lvl4pPr>
            <a:lvl5pPr marL="1257300" indent="-180975" defTabSz="419100">
              <a:defRPr sz="1600" b="1">
                <a:solidFill>
                  <a:schemeClr val="tx1"/>
                </a:solidFill>
                <a:latin typeface="Verdana" panose="020B0604030504040204" pitchFamily="34" charset="0"/>
                <a:cs typeface="Arial" panose="020B0604020202020204" pitchFamily="34" charset="0"/>
              </a:defRPr>
            </a:lvl5pPr>
            <a:lvl6pPr marL="17145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20000"/>
              </a:lnSpc>
              <a:spcBef>
                <a:spcPts val="800"/>
              </a:spcBef>
              <a:spcAft>
                <a:spcPts val="600"/>
              </a:spcAft>
            </a:pPr>
            <a:r>
              <a:rPr lang="de-DE" altLang="de-DE" dirty="0">
                <a:solidFill>
                  <a:srgbClr val="00B0F0"/>
                </a:solidFill>
                <a:latin typeface="Century Gothic" panose="020B0502020202020204" pitchFamily="34" charset="0"/>
              </a:rPr>
              <a:t>8.4.2 Feststellung von Beziehungen zu nahestehenden Personen; Forts.</a:t>
            </a:r>
          </a:p>
        </p:txBody>
      </p:sp>
    </p:spTree>
  </p:cSld>
  <p:clrMapOvr>
    <a:masterClrMapping/>
  </p:clrMapOvr>
  <p:transition spd="slow"/>
</p:sld>
</file>

<file path=ppt/slides/slide3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79FF803B-E456-4397-B1B4-D5B3190FBA3A}"/>
              </a:ext>
            </a:extLst>
          </p:cNvPr>
          <p:cNvSpPr>
            <a:spLocks noGrp="1" noChangeArrowheads="1"/>
          </p:cNvSpPr>
          <p:nvPr>
            <p:ph idx="4294967295"/>
          </p:nvPr>
        </p:nvSpPr>
        <p:spPr bwMode="auto">
          <a:xfrm>
            <a:off x="1065213" y="1418400"/>
            <a:ext cx="10801350" cy="47783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lvl="2" indent="0" defTabSz="419100" eaLnBrk="1" hangingPunct="1">
              <a:spcBef>
                <a:spcPts val="300"/>
              </a:spcBef>
              <a:spcAft>
                <a:spcPts val="300"/>
              </a:spcAft>
              <a:buClr>
                <a:schemeClr val="tx1"/>
              </a:buClr>
              <a:buNone/>
              <a:defRPr/>
            </a:pPr>
            <a:r>
              <a:rPr lang="de-DE" altLang="de-DE" sz="1600" b="1" dirty="0">
                <a:solidFill>
                  <a:srgbClr val="00B0F0"/>
                </a:solidFill>
                <a:latin typeface="Century Gothic" pitchFamily="34" charset="0"/>
              </a:rPr>
              <a:t>a.</a:t>
            </a:r>
            <a:r>
              <a:rPr lang="de-DE" altLang="de-DE" sz="1600" b="1" dirty="0">
                <a:latin typeface="Century Gothic" pitchFamily="34" charset="0"/>
              </a:rPr>
              <a:t> Geschäftsvorfälle zu </a:t>
            </a:r>
            <a:r>
              <a:rPr lang="de-DE" altLang="de-DE" sz="1600" b="1" dirty="0">
                <a:solidFill>
                  <a:srgbClr val="00B0F0"/>
                </a:solidFill>
                <a:latin typeface="Century Gothic" pitchFamily="34" charset="0"/>
              </a:rPr>
              <a:t>ungewöhnlichen Konditionen</a:t>
            </a:r>
          </a:p>
          <a:p>
            <a:pPr marL="536575" lvl="3" indent="-263525" defTabSz="419100" eaLnBrk="1" hangingPunct="1">
              <a:spcBef>
                <a:spcPts val="300"/>
              </a:spcBef>
              <a:spcAft>
                <a:spcPts val="300"/>
              </a:spcAft>
              <a:buFont typeface="Symbol" pitchFamily="18" charset="2"/>
              <a:buChar char="-"/>
              <a:defRPr/>
            </a:pPr>
            <a:r>
              <a:rPr lang="de-DE" altLang="de-DE" sz="1600" dirty="0">
                <a:latin typeface="Century Gothic" pitchFamily="34" charset="0"/>
              </a:rPr>
              <a:t>bspw. mit unüblichen Preisen, Zinssätzen, Garantien</a:t>
            </a:r>
          </a:p>
          <a:p>
            <a:pPr marL="536575" lvl="3" indent="-263525" defTabSz="419100" eaLnBrk="1" hangingPunct="1">
              <a:spcBef>
                <a:spcPts val="0"/>
              </a:spcBef>
              <a:spcAft>
                <a:spcPts val="0"/>
              </a:spcAft>
              <a:buFont typeface="Symbol" pitchFamily="18" charset="2"/>
              <a:buChar char="-"/>
              <a:defRPr/>
            </a:pPr>
            <a:endParaRPr lang="de-DE" altLang="de-DE" sz="1600" dirty="0">
              <a:latin typeface="Century Gothic" pitchFamily="34" charset="0"/>
            </a:endParaRPr>
          </a:p>
          <a:p>
            <a:pPr marL="0" lvl="2" indent="0" defTabSz="419100" eaLnBrk="1" hangingPunct="1">
              <a:spcBef>
                <a:spcPts val="300"/>
              </a:spcBef>
              <a:spcAft>
                <a:spcPts val="300"/>
              </a:spcAft>
              <a:buClr>
                <a:schemeClr val="tx1"/>
              </a:buClr>
              <a:buNone/>
              <a:defRPr/>
            </a:pPr>
            <a:r>
              <a:rPr lang="de-DE" altLang="de-DE" sz="1600" b="1" dirty="0">
                <a:solidFill>
                  <a:srgbClr val="00B0F0"/>
                </a:solidFill>
                <a:latin typeface="Century Gothic" pitchFamily="34" charset="0"/>
              </a:rPr>
              <a:t>b. </a:t>
            </a:r>
            <a:r>
              <a:rPr lang="de-DE" altLang="de-DE" sz="1600" b="1" dirty="0">
                <a:latin typeface="Century Gothic" pitchFamily="34" charset="0"/>
              </a:rPr>
              <a:t>Geschäftsvorfälle, für deren Abschluss es </a:t>
            </a:r>
            <a:r>
              <a:rPr lang="de-DE" altLang="de-DE" sz="1600" b="1" dirty="0">
                <a:solidFill>
                  <a:srgbClr val="00B0F0"/>
                </a:solidFill>
                <a:latin typeface="Century Gothic" pitchFamily="34" charset="0"/>
              </a:rPr>
              <a:t>keinen schlüssigen wirtschaftlichen </a:t>
            </a:r>
            <a:r>
              <a:rPr lang="de-DE" altLang="de-DE" sz="1600" b="1" dirty="0">
                <a:latin typeface="Century Gothic" pitchFamily="34" charset="0"/>
              </a:rPr>
              <a:t>Grund gibt</a:t>
            </a:r>
          </a:p>
          <a:p>
            <a:pPr marL="536575" lvl="3" indent="-263525" defTabSz="419100" eaLnBrk="1" hangingPunct="1">
              <a:spcBef>
                <a:spcPts val="300"/>
              </a:spcBef>
              <a:spcAft>
                <a:spcPts val="300"/>
              </a:spcAft>
              <a:buFont typeface="Symbol" pitchFamily="18" charset="2"/>
              <a:buChar char="-"/>
              <a:defRPr/>
            </a:pPr>
            <a:r>
              <a:rPr lang="de-DE" altLang="de-DE" sz="1600" dirty="0">
                <a:latin typeface="Century Gothic" pitchFamily="34" charset="0"/>
              </a:rPr>
              <a:t>bspw. Verkauf einer schrottreifen Maschine an die ausländische Tochtergesellschaft zu einem unangemessenen Preis</a:t>
            </a:r>
          </a:p>
          <a:p>
            <a:pPr marL="536575" lvl="3" indent="-263525" defTabSz="419100" eaLnBrk="1" hangingPunct="1">
              <a:spcBef>
                <a:spcPts val="0"/>
              </a:spcBef>
              <a:spcAft>
                <a:spcPts val="0"/>
              </a:spcAft>
              <a:buFont typeface="Symbol" pitchFamily="18" charset="2"/>
              <a:buChar char="-"/>
              <a:defRPr/>
            </a:pPr>
            <a:endParaRPr lang="de-DE" altLang="de-DE" sz="1600" dirty="0">
              <a:latin typeface="Century Gothic" pitchFamily="34" charset="0"/>
            </a:endParaRPr>
          </a:p>
          <a:p>
            <a:pPr marL="0" lvl="2" indent="0" defTabSz="419100" eaLnBrk="1" hangingPunct="1">
              <a:spcBef>
                <a:spcPts val="300"/>
              </a:spcBef>
              <a:spcAft>
                <a:spcPts val="300"/>
              </a:spcAft>
              <a:buClr>
                <a:schemeClr val="tx1"/>
              </a:buClr>
              <a:buNone/>
              <a:defRPr/>
            </a:pPr>
            <a:r>
              <a:rPr lang="de-DE" altLang="de-DE" sz="1600" b="1" dirty="0">
                <a:solidFill>
                  <a:srgbClr val="00B0F0"/>
                </a:solidFill>
                <a:latin typeface="Century Gothic" pitchFamily="34" charset="0"/>
              </a:rPr>
              <a:t>c. </a:t>
            </a:r>
            <a:r>
              <a:rPr lang="de-DE" altLang="de-DE" sz="1600" b="1" dirty="0">
                <a:latin typeface="Century Gothic" pitchFamily="34" charset="0"/>
              </a:rPr>
              <a:t>Geschäftsvorfälle, deren </a:t>
            </a:r>
            <a:r>
              <a:rPr lang="de-DE" altLang="de-DE" sz="1600" b="1" dirty="0">
                <a:solidFill>
                  <a:srgbClr val="00B0F0"/>
                </a:solidFill>
                <a:latin typeface="Century Gothic" pitchFamily="34" charset="0"/>
              </a:rPr>
              <a:t>wirtschaftlicher Gehalt </a:t>
            </a:r>
            <a:r>
              <a:rPr lang="de-DE" altLang="de-DE" sz="1600" b="1" dirty="0">
                <a:latin typeface="Century Gothic" pitchFamily="34" charset="0"/>
              </a:rPr>
              <a:t>von der </a:t>
            </a:r>
            <a:r>
              <a:rPr lang="de-DE" altLang="de-DE" sz="1600" b="1" dirty="0">
                <a:solidFill>
                  <a:srgbClr val="00B0F0"/>
                </a:solidFill>
                <a:latin typeface="Century Gothic" pitchFamily="34" charset="0"/>
              </a:rPr>
              <a:t>rechtlichen Gestaltung </a:t>
            </a:r>
            <a:r>
              <a:rPr lang="de-DE" altLang="de-DE" sz="1600" b="1" dirty="0">
                <a:latin typeface="Century Gothic" pitchFamily="34" charset="0"/>
              </a:rPr>
              <a:t>abweicht</a:t>
            </a:r>
          </a:p>
          <a:p>
            <a:pPr marL="536575" lvl="3" indent="-263525" defTabSz="419100" eaLnBrk="1" hangingPunct="1">
              <a:spcBef>
                <a:spcPts val="300"/>
              </a:spcBef>
              <a:spcAft>
                <a:spcPts val="300"/>
              </a:spcAft>
              <a:buFont typeface="Symbol" pitchFamily="18" charset="2"/>
              <a:buChar char="-"/>
              <a:defRPr/>
            </a:pPr>
            <a:r>
              <a:rPr lang="de-DE" altLang="de-DE" sz="1600" dirty="0">
                <a:latin typeface="Century Gothic" pitchFamily="34" charset="0"/>
              </a:rPr>
              <a:t>bspw. entgeltliche Überlassung von nicht genutzten Patenten durch den Gesellschafter an die Gesellschaft</a:t>
            </a:r>
          </a:p>
          <a:p>
            <a:pPr marL="536575" lvl="3" indent="-263525" defTabSz="419100" eaLnBrk="1" hangingPunct="1">
              <a:spcBef>
                <a:spcPts val="0"/>
              </a:spcBef>
              <a:spcAft>
                <a:spcPts val="0"/>
              </a:spcAft>
              <a:buFont typeface="Symbol" pitchFamily="18" charset="2"/>
              <a:buChar char="-"/>
              <a:defRPr/>
            </a:pPr>
            <a:endParaRPr lang="de-DE" altLang="de-DE" sz="1600" dirty="0">
              <a:latin typeface="Century Gothic" pitchFamily="34" charset="0"/>
            </a:endParaRPr>
          </a:p>
          <a:p>
            <a:pPr marL="0" lvl="2" indent="0" defTabSz="419100" eaLnBrk="1" hangingPunct="1">
              <a:spcBef>
                <a:spcPts val="300"/>
              </a:spcBef>
              <a:spcAft>
                <a:spcPts val="300"/>
              </a:spcAft>
              <a:buClr>
                <a:schemeClr val="tx1"/>
              </a:buClr>
              <a:buNone/>
              <a:defRPr/>
            </a:pPr>
            <a:r>
              <a:rPr lang="de-DE" altLang="de-DE" sz="1600" b="1" dirty="0">
                <a:solidFill>
                  <a:srgbClr val="00B0F0"/>
                </a:solidFill>
                <a:latin typeface="Century Gothic" panose="020B0502020202020204" pitchFamily="34" charset="0"/>
              </a:rPr>
              <a:t>d. </a:t>
            </a:r>
            <a:r>
              <a:rPr lang="de-DE" altLang="de-DE" sz="1600" b="1" dirty="0">
                <a:latin typeface="Century Gothic" panose="020B0502020202020204" pitchFamily="34" charset="0"/>
              </a:rPr>
              <a:t>Geschäftsvorfälle, die in </a:t>
            </a:r>
            <a:r>
              <a:rPr lang="de-DE" altLang="de-DE" sz="1600" b="1" dirty="0">
                <a:solidFill>
                  <a:srgbClr val="00B0F0"/>
                </a:solidFill>
                <a:latin typeface="Century Gothic" panose="020B0502020202020204" pitchFamily="34" charset="0"/>
              </a:rPr>
              <a:t>ungewöhnlicher Weise </a:t>
            </a:r>
            <a:r>
              <a:rPr lang="de-DE" altLang="de-DE" sz="1600" b="1" dirty="0">
                <a:latin typeface="Century Gothic" panose="020B0502020202020204" pitchFamily="34" charset="0"/>
              </a:rPr>
              <a:t>abgewickelt wurden</a:t>
            </a:r>
          </a:p>
          <a:p>
            <a:pPr marL="536575" lvl="3" indent="-263525" defTabSz="419100" eaLnBrk="1" hangingPunct="1">
              <a:spcBef>
                <a:spcPts val="300"/>
              </a:spcBef>
              <a:spcAft>
                <a:spcPts val="300"/>
              </a:spcAft>
              <a:buFont typeface="Symbol" panose="05050102010706020507" pitchFamily="18" charset="2"/>
              <a:buChar char="-"/>
              <a:defRPr/>
            </a:pPr>
            <a:r>
              <a:rPr lang="de-DE" altLang="de-DE" sz="1600" dirty="0">
                <a:latin typeface="Century Gothic" panose="020B0502020202020204" pitchFamily="34" charset="0"/>
              </a:rPr>
              <a:t>bspw. Verkauf des Layouts einer Imagebroschüre an die Gesellschaft durch die neue Lebensgefährtin des Fremdgeschäftsführers</a:t>
            </a:r>
          </a:p>
        </p:txBody>
      </p:sp>
      <p:sp>
        <p:nvSpPr>
          <p:cNvPr id="585732" name="Textfeld 1">
            <a:extLst>
              <a:ext uri="{FF2B5EF4-FFF2-40B4-BE49-F238E27FC236}">
                <a16:creationId xmlns:a16="http://schemas.microsoft.com/office/drawing/2014/main" id="{2511EFCC-8D70-4BF8-B99A-4003DFA989FD}"/>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585733" name="Rectangle 2">
            <a:extLst>
              <a:ext uri="{FF2B5EF4-FFF2-40B4-BE49-F238E27FC236}">
                <a16:creationId xmlns:a16="http://schemas.microsoft.com/office/drawing/2014/main" id="{1BD99113-D130-491D-991A-5644483B6245}"/>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19100">
              <a:defRPr sz="1600" b="1">
                <a:solidFill>
                  <a:schemeClr val="tx1"/>
                </a:solidFill>
                <a:latin typeface="Verdana" panose="020B0604030504040204" pitchFamily="34" charset="0"/>
                <a:cs typeface="Arial" panose="020B0604020202020204" pitchFamily="34" charset="0"/>
              </a:defRPr>
            </a:lvl1pPr>
            <a:lvl2pPr marL="180975" indent="-179388" defTabSz="419100">
              <a:defRPr sz="1600" b="1">
                <a:solidFill>
                  <a:schemeClr val="tx1"/>
                </a:solidFill>
                <a:latin typeface="Verdana" panose="020B0604030504040204" pitchFamily="34" charset="0"/>
                <a:cs typeface="Arial" panose="020B0604020202020204" pitchFamily="34" charset="0"/>
              </a:defRPr>
            </a:lvl2pPr>
            <a:lvl3pPr marL="541338" indent="-180975" defTabSz="419100">
              <a:defRPr sz="1600" b="1">
                <a:solidFill>
                  <a:schemeClr val="tx1"/>
                </a:solidFill>
                <a:latin typeface="Verdana" panose="020B0604030504040204" pitchFamily="34" charset="0"/>
                <a:cs typeface="Arial" panose="020B0604020202020204" pitchFamily="34" charset="0"/>
              </a:defRPr>
            </a:lvl3pPr>
            <a:lvl4pPr marL="895350" indent="-174625" defTabSz="419100">
              <a:defRPr sz="1600" b="1">
                <a:solidFill>
                  <a:schemeClr val="tx1"/>
                </a:solidFill>
                <a:latin typeface="Verdana" panose="020B0604030504040204" pitchFamily="34" charset="0"/>
                <a:cs typeface="Arial" panose="020B0604020202020204" pitchFamily="34" charset="0"/>
              </a:defRPr>
            </a:lvl4pPr>
            <a:lvl5pPr marL="1257300" indent="-180975" defTabSz="419100">
              <a:defRPr sz="1600" b="1">
                <a:solidFill>
                  <a:schemeClr val="tx1"/>
                </a:solidFill>
                <a:latin typeface="Verdana" panose="020B0604030504040204" pitchFamily="34" charset="0"/>
                <a:cs typeface="Arial" panose="020B0604020202020204" pitchFamily="34" charset="0"/>
              </a:defRPr>
            </a:lvl5pPr>
            <a:lvl6pPr marL="17145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buFont typeface="Wingdings" panose="05000000000000000000" pitchFamily="2" charset="2"/>
              <a:buNone/>
            </a:pPr>
            <a:r>
              <a:rPr lang="de-DE" altLang="de-DE" dirty="0">
                <a:solidFill>
                  <a:srgbClr val="00B0F0"/>
                </a:solidFill>
                <a:latin typeface="Century Gothic" panose="020B0502020202020204" pitchFamily="34" charset="0"/>
              </a:rPr>
              <a:t>8.4.3 Ausgewählte Indizien für nicht festgestellte Beziehungen zu nahestehenden Personen</a:t>
            </a:r>
          </a:p>
        </p:txBody>
      </p:sp>
    </p:spTree>
  </p:cSld>
  <p:clrMapOvr>
    <a:masterClrMapping/>
  </p:clrMapOvr>
  <p:transition spd="slow"/>
</p:sld>
</file>

<file path=ppt/slides/slide3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4DEA3A72-F8A5-4432-B11E-9C832DA63CEE}"/>
              </a:ext>
            </a:extLst>
          </p:cNvPr>
          <p:cNvSpPr>
            <a:spLocks noGrp="1" noChangeArrowheads="1"/>
          </p:cNvSpPr>
          <p:nvPr>
            <p:ph idx="4294967295"/>
          </p:nvPr>
        </p:nvSpPr>
        <p:spPr bwMode="auto">
          <a:xfrm>
            <a:off x="1054800" y="1418400"/>
            <a:ext cx="9327450" cy="51069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lvl="2" indent="0" defTabSz="419100" eaLnBrk="1" hangingPunct="1">
              <a:spcBef>
                <a:spcPts val="600"/>
              </a:spcBef>
              <a:spcAft>
                <a:spcPts val="600"/>
              </a:spcAft>
              <a:buClr>
                <a:schemeClr val="tx1"/>
              </a:buClr>
              <a:buNone/>
            </a:pPr>
            <a:r>
              <a:rPr lang="de-DE" altLang="de-DE" sz="1600" b="1" dirty="0">
                <a:solidFill>
                  <a:srgbClr val="00B0F0"/>
                </a:solidFill>
                <a:latin typeface="Century Gothic" panose="020B0502020202020204" pitchFamily="34" charset="0"/>
              </a:rPr>
              <a:t>a. Einzelfallprüfungen</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bei </a:t>
            </a:r>
            <a:r>
              <a:rPr lang="de-DE" altLang="de-DE" sz="1600" b="1" dirty="0">
                <a:solidFill>
                  <a:srgbClr val="00B0F0"/>
                </a:solidFill>
                <a:latin typeface="Century Gothic" panose="020B0502020202020204" pitchFamily="34" charset="0"/>
              </a:rPr>
              <a:t>ausgewählten Geschäftsvorfällen </a:t>
            </a:r>
            <a:r>
              <a:rPr lang="de-DE" altLang="de-DE" sz="1600" dirty="0">
                <a:latin typeface="Century Gothic" panose="020B0502020202020204" pitchFamily="34" charset="0"/>
              </a:rPr>
              <a:t>und Beständen</a:t>
            </a:r>
          </a:p>
          <a:p>
            <a:pPr marL="0" lvl="2" indent="0" defTabSz="419100" eaLnBrk="1" hangingPunct="1">
              <a:spcBef>
                <a:spcPts val="600"/>
              </a:spcBef>
              <a:spcAft>
                <a:spcPts val="600"/>
              </a:spcAft>
              <a:buClr>
                <a:schemeClr val="tx1"/>
              </a:buClr>
              <a:buNone/>
            </a:pPr>
            <a:r>
              <a:rPr lang="de-DE" altLang="de-DE" sz="1600" b="1" dirty="0">
                <a:solidFill>
                  <a:srgbClr val="00B0F0"/>
                </a:solidFill>
                <a:latin typeface="Century Gothic" panose="020B0502020202020204" pitchFamily="34" charset="0"/>
              </a:rPr>
              <a:t>b. Auswertung</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der </a:t>
            </a:r>
            <a:r>
              <a:rPr lang="de-DE" altLang="de-DE" sz="1600" b="1" dirty="0">
                <a:solidFill>
                  <a:srgbClr val="00B0F0"/>
                </a:solidFill>
                <a:latin typeface="Century Gothic" panose="020B0502020202020204" pitchFamily="34" charset="0"/>
              </a:rPr>
              <a:t>Protokolle</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von Sitzungen der Anteilseigner und der Aufsichtsgremien</a:t>
            </a:r>
          </a:p>
          <a:p>
            <a:pPr marL="0" lvl="2" indent="0" defTabSz="419100" eaLnBrk="1" hangingPunct="1">
              <a:spcBef>
                <a:spcPts val="600"/>
              </a:spcBef>
              <a:spcAft>
                <a:spcPts val="600"/>
              </a:spcAft>
              <a:buClr>
                <a:schemeClr val="tx1"/>
              </a:buClr>
              <a:buNone/>
              <a:tabLst>
                <a:tab pos="269875" algn="l"/>
              </a:tabLst>
            </a:pPr>
            <a:r>
              <a:rPr lang="de-DE" altLang="de-DE" sz="1600" b="1" dirty="0">
                <a:solidFill>
                  <a:srgbClr val="00B0F0"/>
                </a:solidFill>
                <a:latin typeface="Century Gothic" panose="020B0502020202020204" pitchFamily="34" charset="0"/>
              </a:rPr>
              <a:t>c. Einsichtnahme</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in die </a:t>
            </a:r>
            <a:r>
              <a:rPr lang="de-DE" altLang="de-DE" sz="1600" b="1" dirty="0">
                <a:solidFill>
                  <a:srgbClr val="00B0F0"/>
                </a:solidFill>
                <a:latin typeface="Century Gothic" panose="020B0502020202020204" pitchFamily="34" charset="0"/>
              </a:rPr>
              <a:t>buchhalterischen Aufzeichnungen </a:t>
            </a:r>
            <a:r>
              <a:rPr lang="de-DE" altLang="de-DE" sz="1600" dirty="0">
                <a:latin typeface="Century Gothic" panose="020B0502020202020204" pitchFamily="34" charset="0"/>
              </a:rPr>
              <a:t>über große oder ungewöhnliche</a:t>
            </a:r>
            <a:br>
              <a:rPr lang="de-DE" altLang="de-DE" sz="1600" dirty="0">
                <a:latin typeface="Century Gothic" panose="020B0502020202020204" pitchFamily="34" charset="0"/>
              </a:rPr>
            </a:br>
            <a:r>
              <a:rPr lang="de-DE" altLang="de-DE" sz="1600" dirty="0">
                <a:latin typeface="Century Gothic" panose="020B0502020202020204" pitchFamily="34" charset="0"/>
              </a:rPr>
              <a:t>  	Geschäftsvorfälle oder Bestände</a:t>
            </a:r>
          </a:p>
          <a:p>
            <a:pPr marL="0" lvl="2" indent="0" defTabSz="419100" eaLnBrk="1" hangingPunct="1">
              <a:spcBef>
                <a:spcPts val="600"/>
              </a:spcBef>
              <a:spcAft>
                <a:spcPts val="600"/>
              </a:spcAft>
              <a:buClr>
                <a:schemeClr val="tx1"/>
              </a:buClr>
              <a:buNone/>
            </a:pPr>
            <a:r>
              <a:rPr lang="de-DE" altLang="de-DE" sz="1600" b="1" dirty="0">
                <a:solidFill>
                  <a:srgbClr val="00B0F0"/>
                </a:solidFill>
                <a:latin typeface="Century Gothic" panose="020B0502020202020204" pitchFamily="34" charset="0"/>
              </a:rPr>
              <a:t>d.</a:t>
            </a:r>
            <a:r>
              <a:rPr lang="de-DE" altLang="de-DE" sz="1600" b="1" dirty="0">
                <a:latin typeface="Century Gothic" panose="020B0502020202020204" pitchFamily="34" charset="0"/>
              </a:rPr>
              <a:t> </a:t>
            </a:r>
            <a:r>
              <a:rPr lang="de-DE" altLang="de-DE" sz="1600" dirty="0">
                <a:latin typeface="Century Gothic" panose="020B0502020202020204" pitchFamily="34" charset="0"/>
              </a:rPr>
              <a:t>Würdigung eingeholter </a:t>
            </a:r>
            <a:r>
              <a:rPr lang="de-DE" altLang="de-DE" sz="1600" b="1" dirty="0">
                <a:solidFill>
                  <a:srgbClr val="00B0F0"/>
                </a:solidFill>
                <a:latin typeface="Century Gothic" panose="020B0502020202020204" pitchFamily="34" charset="0"/>
              </a:rPr>
              <a:t>Bank- und Rechtsanwaltsbestätigungen</a:t>
            </a:r>
          </a:p>
          <a:p>
            <a:pPr marL="0" lvl="2" indent="0" defTabSz="419100" eaLnBrk="1" hangingPunct="1">
              <a:spcBef>
                <a:spcPts val="600"/>
              </a:spcBef>
              <a:spcAft>
                <a:spcPts val="600"/>
              </a:spcAft>
              <a:buClr>
                <a:schemeClr val="tx1"/>
              </a:buClr>
              <a:buNone/>
            </a:pPr>
            <a:r>
              <a:rPr lang="de-DE" altLang="de-DE" sz="1600" b="1" dirty="0">
                <a:solidFill>
                  <a:srgbClr val="00B0F0"/>
                </a:solidFill>
                <a:latin typeface="Century Gothic" panose="020B0502020202020204" pitchFamily="34" charset="0"/>
              </a:rPr>
              <a:t>e. </a:t>
            </a:r>
            <a:r>
              <a:rPr lang="de-DE" altLang="de-DE" sz="1600" dirty="0">
                <a:latin typeface="Century Gothic" panose="020B0502020202020204" pitchFamily="34" charset="0"/>
              </a:rPr>
              <a:t>Feststellung zu </a:t>
            </a:r>
            <a:r>
              <a:rPr lang="de-DE" altLang="de-DE" sz="1600" b="1" dirty="0">
                <a:solidFill>
                  <a:srgbClr val="00B0F0"/>
                </a:solidFill>
                <a:latin typeface="Century Gothic" panose="020B0502020202020204" pitchFamily="34" charset="0"/>
              </a:rPr>
              <a:t>Bürgschafts- und Haftungsverhältnissen</a:t>
            </a:r>
          </a:p>
          <a:p>
            <a:pPr marL="0" lvl="2" indent="0" defTabSz="419100" eaLnBrk="1" hangingPunct="1">
              <a:spcBef>
                <a:spcPts val="600"/>
              </a:spcBef>
              <a:spcAft>
                <a:spcPts val="1200"/>
              </a:spcAft>
              <a:buClr>
                <a:schemeClr val="tx1"/>
              </a:buClr>
              <a:buNone/>
            </a:pPr>
            <a:r>
              <a:rPr lang="de-DE" altLang="de-DE" sz="1600" b="1" dirty="0">
                <a:solidFill>
                  <a:srgbClr val="00B0F0"/>
                </a:solidFill>
                <a:latin typeface="Century Gothic" panose="020B0502020202020204" pitchFamily="34" charset="0"/>
              </a:rPr>
              <a:t>f.</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Feststellungen zu </a:t>
            </a:r>
            <a:r>
              <a:rPr lang="de-DE" altLang="de-DE" sz="1600" b="1" dirty="0">
                <a:solidFill>
                  <a:srgbClr val="00B0F0"/>
                </a:solidFill>
                <a:latin typeface="Century Gothic" panose="020B0502020202020204" pitchFamily="34" charset="0"/>
              </a:rPr>
              <a:t>Beteiligungsgeschäften</a:t>
            </a:r>
          </a:p>
          <a:p>
            <a:pPr marL="0" lvl="2" indent="0" defTabSz="419100" eaLnBrk="1" hangingPunct="1">
              <a:spcBef>
                <a:spcPts val="1200"/>
              </a:spcBef>
              <a:spcAft>
                <a:spcPts val="300"/>
              </a:spcAft>
              <a:buClr>
                <a:schemeClr val="tx1"/>
              </a:buClr>
              <a:buNone/>
            </a:pPr>
            <a:r>
              <a:rPr lang="de-DE" altLang="de-DE" sz="1600" b="1" dirty="0">
                <a:solidFill>
                  <a:srgbClr val="00B0F0"/>
                </a:solidFill>
                <a:latin typeface="Century Gothic" panose="020B0502020202020204" pitchFamily="34" charset="0"/>
              </a:rPr>
              <a:t>8.4.5 Prüfung der festgestellten Geschäftsvorfälle mit nahestehenden Personen</a:t>
            </a:r>
          </a:p>
          <a:p>
            <a:pPr marL="266700" indent="-266700" eaLnBrk="1" hangingPunct="1">
              <a:spcBef>
                <a:spcPts val="600"/>
              </a:spcBef>
              <a:spcAft>
                <a:spcPts val="600"/>
              </a:spcAft>
              <a:buFont typeface="Verdana" panose="020B0604030504040204" pitchFamily="34" charset="0"/>
              <a:buAutoNum type="alphaLcPeriod"/>
              <a:defRPr/>
            </a:pPr>
            <a:r>
              <a:rPr lang="de-DE" altLang="de-DE" sz="1600" b="1" kern="0" dirty="0">
                <a:solidFill>
                  <a:srgbClr val="00B0F0"/>
                </a:solidFill>
                <a:latin typeface="Century Gothic" panose="020B0502020202020204" pitchFamily="34" charset="0"/>
              </a:rPr>
              <a:t>Grundfall: ausreichende Prüfungsnachweise</a:t>
            </a:r>
          </a:p>
          <a:p>
            <a:pPr marL="542925" lvl="2" indent="-269875" eaLnBrk="1" hangingPunct="1">
              <a:spcBef>
                <a:spcPts val="600"/>
              </a:spcBef>
              <a:spcAft>
                <a:spcPts val="600"/>
              </a:spcAft>
              <a:buClr>
                <a:schemeClr val="tx1"/>
              </a:buClr>
              <a:defRPr/>
            </a:pPr>
            <a:r>
              <a:rPr lang="de-DE" altLang="de-DE" sz="1600" kern="0" dirty="0">
                <a:latin typeface="Century Gothic" panose="020B0502020202020204" pitchFamily="34" charset="0"/>
              </a:rPr>
              <a:t>Einholung angemessener und ausreichender Prüfungsnachweise</a:t>
            </a:r>
          </a:p>
          <a:p>
            <a:pPr marL="809625" lvl="3" indent="-266700" eaLnBrk="1" hangingPunct="1">
              <a:spcBef>
                <a:spcPts val="600"/>
              </a:spcBef>
              <a:spcAft>
                <a:spcPts val="600"/>
              </a:spcAft>
              <a:buFont typeface="Symbol" panose="05050102010706020507" pitchFamily="18" charset="2"/>
              <a:buChar char="-"/>
              <a:defRPr/>
            </a:pPr>
            <a:r>
              <a:rPr lang="de-DE" altLang="de-DE" sz="1600" kern="0" dirty="0">
                <a:latin typeface="Century Gothic" panose="020B0502020202020204" pitchFamily="34" charset="0"/>
              </a:rPr>
              <a:t>Wurden die festgestellten Geschäftsvorfälle mit nahestehenden Personen ordnungsgemäß in der Rechnungslegung erfasst und offen gelegt?</a:t>
            </a:r>
          </a:p>
          <a:p>
            <a:pPr marL="0" lvl="2" indent="0" defTabSz="419100" eaLnBrk="1" hangingPunct="1">
              <a:spcBef>
                <a:spcPts val="600"/>
              </a:spcBef>
              <a:spcAft>
                <a:spcPts val="600"/>
              </a:spcAft>
              <a:buClr>
                <a:schemeClr val="tx1"/>
              </a:buClr>
              <a:buNone/>
            </a:pPr>
            <a:endParaRPr lang="de-DE" altLang="de-DE" sz="1600" dirty="0">
              <a:solidFill>
                <a:srgbClr val="00B0F0"/>
              </a:solidFill>
              <a:latin typeface="Century Gothic" panose="020B0502020202020204" pitchFamily="34" charset="0"/>
            </a:endParaRPr>
          </a:p>
          <a:p>
            <a:pPr marL="0" lvl="2" indent="0" defTabSz="419100" eaLnBrk="1" hangingPunct="1">
              <a:buClr>
                <a:schemeClr val="tx1"/>
              </a:buClr>
              <a:buNone/>
            </a:pPr>
            <a:endParaRPr lang="de-DE" altLang="de-DE" sz="1600" b="1" dirty="0">
              <a:solidFill>
                <a:srgbClr val="00B0F0"/>
              </a:solidFill>
              <a:latin typeface="Century Gothic" panose="020B0502020202020204" pitchFamily="34" charset="0"/>
            </a:endParaRPr>
          </a:p>
        </p:txBody>
      </p:sp>
      <p:sp>
        <p:nvSpPr>
          <p:cNvPr id="587779" name="Rectangle 2">
            <a:extLst>
              <a:ext uri="{FF2B5EF4-FFF2-40B4-BE49-F238E27FC236}">
                <a16:creationId xmlns:a16="http://schemas.microsoft.com/office/drawing/2014/main" id="{03A7AC98-B7F8-4121-BE09-39AAF8B4C5D2}"/>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19100">
              <a:tabLst>
                <a:tab pos="536575" algn="l"/>
              </a:tabLst>
              <a:defRPr sz="1600" b="1">
                <a:solidFill>
                  <a:schemeClr val="tx1"/>
                </a:solidFill>
                <a:latin typeface="Verdana" panose="020B0604030504040204" pitchFamily="34" charset="0"/>
                <a:cs typeface="Arial" panose="020B0604020202020204" pitchFamily="34" charset="0"/>
              </a:defRPr>
            </a:lvl1pPr>
            <a:lvl2pPr marL="180975" indent="-179388" defTabSz="419100">
              <a:tabLst>
                <a:tab pos="536575" algn="l"/>
              </a:tabLst>
              <a:defRPr sz="1600" b="1">
                <a:solidFill>
                  <a:schemeClr val="tx1"/>
                </a:solidFill>
                <a:latin typeface="Verdana" panose="020B0604030504040204" pitchFamily="34" charset="0"/>
                <a:cs typeface="Arial" panose="020B0604020202020204" pitchFamily="34" charset="0"/>
              </a:defRPr>
            </a:lvl2pPr>
            <a:lvl3pPr marL="541338" indent="-180975" defTabSz="419100">
              <a:tabLst>
                <a:tab pos="536575" algn="l"/>
              </a:tabLst>
              <a:defRPr sz="1600" b="1">
                <a:solidFill>
                  <a:schemeClr val="tx1"/>
                </a:solidFill>
                <a:latin typeface="Verdana" panose="020B0604030504040204" pitchFamily="34" charset="0"/>
                <a:cs typeface="Arial" panose="020B0604020202020204" pitchFamily="34" charset="0"/>
              </a:defRPr>
            </a:lvl3pPr>
            <a:lvl4pPr marL="895350" indent="-174625" defTabSz="419100">
              <a:tabLst>
                <a:tab pos="536575" algn="l"/>
              </a:tabLst>
              <a:defRPr sz="1600" b="1">
                <a:solidFill>
                  <a:schemeClr val="tx1"/>
                </a:solidFill>
                <a:latin typeface="Verdana" panose="020B0604030504040204" pitchFamily="34" charset="0"/>
                <a:cs typeface="Arial" panose="020B0604020202020204" pitchFamily="34" charset="0"/>
              </a:defRPr>
            </a:lvl4pPr>
            <a:lvl5pPr marL="1257300" indent="-180975" defTabSz="419100">
              <a:tabLst>
                <a:tab pos="536575" algn="l"/>
              </a:tabLst>
              <a:defRPr sz="1600" b="1">
                <a:solidFill>
                  <a:schemeClr val="tx1"/>
                </a:solidFill>
                <a:latin typeface="Verdana" panose="020B0604030504040204" pitchFamily="34" charset="0"/>
                <a:cs typeface="Arial" panose="020B0604020202020204" pitchFamily="34" charset="0"/>
              </a:defRPr>
            </a:lvl5pPr>
            <a:lvl6pPr marL="1714500" indent="-180975" defTabSz="419100"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6pPr>
            <a:lvl7pPr marL="2171700" indent="-180975" defTabSz="419100"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7pPr>
            <a:lvl8pPr marL="2628900" indent="-180975" defTabSz="419100"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8pPr>
            <a:lvl9pPr marL="3086100" indent="-180975" defTabSz="419100" eaLnBrk="0" fontAlgn="base" hangingPunct="0">
              <a:spcBef>
                <a:spcPct val="0"/>
              </a:spcBef>
              <a:spcAft>
                <a:spcPct val="0"/>
              </a:spcAft>
              <a:tabLst>
                <a:tab pos="536575"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20000"/>
              </a:lnSpc>
              <a:spcBef>
                <a:spcPts val="800"/>
              </a:spcBef>
              <a:spcAft>
                <a:spcPts val="600"/>
              </a:spcAft>
            </a:pPr>
            <a:r>
              <a:rPr lang="de-DE" altLang="de-DE" dirty="0">
                <a:solidFill>
                  <a:srgbClr val="00B0F0"/>
                </a:solidFill>
                <a:latin typeface="Century Gothic" panose="020B0502020202020204" pitchFamily="34" charset="0"/>
              </a:rPr>
              <a:t>8.4.4 Besondere Prüfungshandlungen zur Feststellung von Anhaltspunkten</a:t>
            </a:r>
          </a:p>
        </p:txBody>
      </p:sp>
      <p:sp>
        <p:nvSpPr>
          <p:cNvPr id="587781" name="Textfeld 1">
            <a:extLst>
              <a:ext uri="{FF2B5EF4-FFF2-40B4-BE49-F238E27FC236}">
                <a16:creationId xmlns:a16="http://schemas.microsoft.com/office/drawing/2014/main" id="{6057598C-0FDA-4FC9-BA8F-1DE1E117B7E9}"/>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4577CC45-5F20-49E6-AF31-007D2E15ABA3}"/>
              </a:ext>
            </a:extLst>
          </p:cNvPr>
          <p:cNvSpPr>
            <a:spLocks noGrp="1" noChangeArrowheads="1"/>
          </p:cNvSpPr>
          <p:nvPr>
            <p:ph idx="4294967295"/>
          </p:nvPr>
        </p:nvSpPr>
        <p:spPr bwMode="auto">
          <a:xfrm>
            <a:off x="1054800" y="1418400"/>
            <a:ext cx="9793728" cy="3960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66700" lvl="3" indent="-266700" defTabSz="419100" eaLnBrk="1" hangingPunct="1">
              <a:lnSpc>
                <a:spcPct val="120000"/>
              </a:lnSpc>
              <a:spcBef>
                <a:spcPts val="300"/>
              </a:spcBef>
              <a:spcAft>
                <a:spcPts val="300"/>
              </a:spcAft>
              <a:buClr>
                <a:srgbClr val="00B0F0"/>
              </a:buClr>
              <a:buFont typeface="Verdana" panose="020B0604030504040204" pitchFamily="34" charset="0"/>
              <a:buAutoNum type="alphaLcPeriod" startAt="2"/>
            </a:pPr>
            <a:r>
              <a:rPr lang="de-DE" altLang="de-DE" sz="1600" b="1" dirty="0">
                <a:solidFill>
                  <a:srgbClr val="00B0F0"/>
                </a:solidFill>
                <a:latin typeface="Century Gothic" panose="020B0502020202020204" pitchFamily="34" charset="0"/>
              </a:rPr>
              <a:t>Sonderfall 1: „Hindernisse bei Erlangung der Prüfungsnachweise“</a:t>
            </a:r>
          </a:p>
          <a:p>
            <a:pPr marL="273050" lvl="2" indent="0" defTabSz="419100" eaLnBrk="1" hangingPunct="1">
              <a:lnSpc>
                <a:spcPct val="120000"/>
              </a:lnSpc>
              <a:spcBef>
                <a:spcPts val="300"/>
              </a:spcBef>
              <a:spcAft>
                <a:spcPts val="300"/>
              </a:spcAft>
              <a:buClr>
                <a:schemeClr val="tx1"/>
              </a:buClr>
              <a:buNone/>
            </a:pPr>
            <a:r>
              <a:rPr lang="de-DE" altLang="de-DE" sz="1600" dirty="0">
                <a:latin typeface="Century Gothic" panose="020B0502020202020204" pitchFamily="34" charset="0"/>
              </a:rPr>
              <a:t>Gestaltet sich die Erlangung von Prüfungsnachweisen aufgrund der Art der Geschäftsvorfälle schwierig (bspw. bei Vorräten, die von nahestehenden Personen in Konsignation gehalten werden …), so können  z. B. folgende Prüfungshandlungen vorgenommen werden:</a:t>
            </a:r>
          </a:p>
          <a:p>
            <a:pPr marL="720725" lvl="4" indent="-457200" defTabSz="419100" eaLnBrk="1" hangingPunct="1">
              <a:lnSpc>
                <a:spcPct val="120000"/>
              </a:lnSpc>
              <a:spcBef>
                <a:spcPts val="300"/>
              </a:spcBef>
              <a:spcAft>
                <a:spcPts val="300"/>
              </a:spcAft>
              <a:buFont typeface="Wingdings" panose="05000000000000000000" pitchFamily="2" charset="2"/>
              <a:buNone/>
            </a:pPr>
            <a:r>
              <a:rPr lang="de-DE" altLang="de-DE" sz="1600" b="1" dirty="0">
                <a:solidFill>
                  <a:srgbClr val="00B0F0"/>
                </a:solidFill>
                <a:latin typeface="Century Gothic" panose="020B0502020202020204" pitchFamily="34" charset="0"/>
              </a:rPr>
              <a:t>b.1  </a:t>
            </a:r>
            <a:r>
              <a:rPr lang="de-DE" altLang="de-DE" sz="1600" dirty="0">
                <a:latin typeface="Century Gothic" panose="020B0502020202020204" pitchFamily="34" charset="0"/>
              </a:rPr>
              <a:t>	Einholung einer Bestätigung zu den Bedingungen und zum Betrag des Geschäftsvorfalles mit nahestehenden Personen</a:t>
            </a:r>
          </a:p>
          <a:p>
            <a:pPr marL="720725" lvl="4" indent="-457200" defTabSz="419100" eaLnBrk="1" hangingPunct="1">
              <a:lnSpc>
                <a:spcPct val="120000"/>
              </a:lnSpc>
              <a:spcBef>
                <a:spcPts val="300"/>
              </a:spcBef>
              <a:spcAft>
                <a:spcPts val="300"/>
              </a:spcAft>
              <a:buFont typeface="Wingdings" panose="05000000000000000000" pitchFamily="2" charset="2"/>
              <a:buNone/>
            </a:pPr>
            <a:r>
              <a:rPr lang="de-DE" altLang="de-DE" sz="1600" b="1" dirty="0">
                <a:solidFill>
                  <a:srgbClr val="00B0F0"/>
                </a:solidFill>
                <a:latin typeface="Century Gothic" panose="020B0502020202020204" pitchFamily="34" charset="0"/>
              </a:rPr>
              <a:t>b.2  </a:t>
            </a:r>
            <a:r>
              <a:rPr lang="de-DE" altLang="de-DE" sz="1600" dirty="0">
                <a:latin typeface="Century Gothic" panose="020B0502020202020204" pitchFamily="34" charset="0"/>
              </a:rPr>
              <a:t>	Auswertung von Nachweisen, die im Besitz von nahestehenden Personen sind</a:t>
            </a:r>
          </a:p>
          <a:p>
            <a:pPr marL="720725" lvl="4" indent="-457200" defTabSz="419100" eaLnBrk="1" hangingPunct="1">
              <a:lnSpc>
                <a:spcPct val="120000"/>
              </a:lnSpc>
              <a:spcBef>
                <a:spcPts val="300"/>
              </a:spcBef>
              <a:spcAft>
                <a:spcPts val="300"/>
              </a:spcAft>
              <a:buFont typeface="Wingdings" panose="05000000000000000000" pitchFamily="2" charset="2"/>
              <a:buNone/>
            </a:pPr>
            <a:r>
              <a:rPr lang="de-DE" altLang="de-DE" sz="1600" b="1" dirty="0">
                <a:solidFill>
                  <a:srgbClr val="00B0F0"/>
                </a:solidFill>
                <a:latin typeface="Century Gothic" panose="020B0502020202020204" pitchFamily="34" charset="0"/>
              </a:rPr>
              <a:t>b.3  </a:t>
            </a:r>
            <a:r>
              <a:rPr lang="de-DE" altLang="de-DE" sz="1600" dirty="0">
                <a:latin typeface="Century Gothic" panose="020B0502020202020204" pitchFamily="34" charset="0"/>
              </a:rPr>
              <a:t>	Einholung einer Bestätigung oder Erörterung von Informationen über diese Geschäftsvorfälle mit Personen, die involviert sind – Banken, Versicherer, Rechtsanwälte</a:t>
            </a:r>
          </a:p>
        </p:txBody>
      </p:sp>
      <p:sp>
        <p:nvSpPr>
          <p:cNvPr id="589827" name="Rectangle 2">
            <a:extLst>
              <a:ext uri="{FF2B5EF4-FFF2-40B4-BE49-F238E27FC236}">
                <a16:creationId xmlns:a16="http://schemas.microsoft.com/office/drawing/2014/main" id="{61FDED48-F940-4D0B-A103-B6EC5F3FA25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19100">
              <a:tabLst>
                <a:tab pos="628650" algn="l"/>
                <a:tab pos="714375" algn="l"/>
              </a:tabLst>
              <a:defRPr sz="1600" b="1">
                <a:solidFill>
                  <a:schemeClr val="tx1"/>
                </a:solidFill>
                <a:latin typeface="Verdana" panose="020B0604030504040204" pitchFamily="34" charset="0"/>
                <a:cs typeface="Arial" panose="020B0604020202020204" pitchFamily="34" charset="0"/>
              </a:defRPr>
            </a:lvl1pPr>
            <a:lvl2pPr marL="180975" indent="-179388" defTabSz="419100">
              <a:tabLst>
                <a:tab pos="628650" algn="l"/>
                <a:tab pos="714375" algn="l"/>
              </a:tabLst>
              <a:defRPr sz="1600" b="1">
                <a:solidFill>
                  <a:schemeClr val="tx1"/>
                </a:solidFill>
                <a:latin typeface="Verdana" panose="020B0604030504040204" pitchFamily="34" charset="0"/>
                <a:cs typeface="Arial" panose="020B0604020202020204" pitchFamily="34" charset="0"/>
              </a:defRPr>
            </a:lvl2pPr>
            <a:lvl3pPr marL="541338" indent="-180975" defTabSz="419100">
              <a:tabLst>
                <a:tab pos="628650" algn="l"/>
                <a:tab pos="714375" algn="l"/>
              </a:tabLst>
              <a:defRPr sz="1600" b="1">
                <a:solidFill>
                  <a:schemeClr val="tx1"/>
                </a:solidFill>
                <a:latin typeface="Verdana" panose="020B0604030504040204" pitchFamily="34" charset="0"/>
                <a:cs typeface="Arial" panose="020B0604020202020204" pitchFamily="34" charset="0"/>
              </a:defRPr>
            </a:lvl3pPr>
            <a:lvl4pPr marL="895350" indent="-174625" defTabSz="419100">
              <a:tabLst>
                <a:tab pos="628650" algn="l"/>
                <a:tab pos="714375" algn="l"/>
              </a:tabLst>
              <a:defRPr sz="1600" b="1">
                <a:solidFill>
                  <a:schemeClr val="tx1"/>
                </a:solidFill>
                <a:latin typeface="Verdana" panose="020B0604030504040204" pitchFamily="34" charset="0"/>
                <a:cs typeface="Arial" panose="020B0604020202020204" pitchFamily="34" charset="0"/>
              </a:defRPr>
            </a:lvl4pPr>
            <a:lvl5pPr marL="1257300" indent="-180975" defTabSz="419100">
              <a:tabLst>
                <a:tab pos="628650" algn="l"/>
                <a:tab pos="714375" algn="l"/>
              </a:tabLst>
              <a:defRPr sz="1600" b="1">
                <a:solidFill>
                  <a:schemeClr val="tx1"/>
                </a:solidFill>
                <a:latin typeface="Verdana" panose="020B0604030504040204" pitchFamily="34" charset="0"/>
                <a:cs typeface="Arial" panose="020B0604020202020204" pitchFamily="34" charset="0"/>
              </a:defRPr>
            </a:lvl5pPr>
            <a:lvl6pPr marL="1714500" indent="-180975" defTabSz="419100" eaLnBrk="0" fontAlgn="base" hangingPunct="0">
              <a:spcBef>
                <a:spcPct val="0"/>
              </a:spcBef>
              <a:spcAft>
                <a:spcPct val="0"/>
              </a:spcAft>
              <a:tabLst>
                <a:tab pos="628650" algn="l"/>
                <a:tab pos="714375" algn="l"/>
              </a:tabLst>
              <a:defRPr sz="1600" b="1">
                <a:solidFill>
                  <a:schemeClr val="tx1"/>
                </a:solidFill>
                <a:latin typeface="Verdana" panose="020B0604030504040204" pitchFamily="34" charset="0"/>
                <a:cs typeface="Arial" panose="020B0604020202020204" pitchFamily="34" charset="0"/>
              </a:defRPr>
            </a:lvl6pPr>
            <a:lvl7pPr marL="2171700" indent="-180975" defTabSz="419100" eaLnBrk="0" fontAlgn="base" hangingPunct="0">
              <a:spcBef>
                <a:spcPct val="0"/>
              </a:spcBef>
              <a:spcAft>
                <a:spcPct val="0"/>
              </a:spcAft>
              <a:tabLst>
                <a:tab pos="628650" algn="l"/>
                <a:tab pos="714375" algn="l"/>
              </a:tabLst>
              <a:defRPr sz="1600" b="1">
                <a:solidFill>
                  <a:schemeClr val="tx1"/>
                </a:solidFill>
                <a:latin typeface="Verdana" panose="020B0604030504040204" pitchFamily="34" charset="0"/>
                <a:cs typeface="Arial" panose="020B0604020202020204" pitchFamily="34" charset="0"/>
              </a:defRPr>
            </a:lvl7pPr>
            <a:lvl8pPr marL="2628900" indent="-180975" defTabSz="419100" eaLnBrk="0" fontAlgn="base" hangingPunct="0">
              <a:spcBef>
                <a:spcPct val="0"/>
              </a:spcBef>
              <a:spcAft>
                <a:spcPct val="0"/>
              </a:spcAft>
              <a:tabLst>
                <a:tab pos="628650" algn="l"/>
                <a:tab pos="714375" algn="l"/>
              </a:tabLst>
              <a:defRPr sz="1600" b="1">
                <a:solidFill>
                  <a:schemeClr val="tx1"/>
                </a:solidFill>
                <a:latin typeface="Verdana" panose="020B0604030504040204" pitchFamily="34" charset="0"/>
                <a:cs typeface="Arial" panose="020B0604020202020204" pitchFamily="34" charset="0"/>
              </a:defRPr>
            </a:lvl8pPr>
            <a:lvl9pPr marL="3086100" indent="-180975" defTabSz="419100" eaLnBrk="0" fontAlgn="base" hangingPunct="0">
              <a:spcBef>
                <a:spcPct val="0"/>
              </a:spcBef>
              <a:spcAft>
                <a:spcPct val="0"/>
              </a:spcAft>
              <a:tabLst>
                <a:tab pos="628650" algn="l"/>
                <a:tab pos="714375" algn="l"/>
              </a:tabLst>
              <a:defRPr sz="1600" b="1">
                <a:solidFill>
                  <a:schemeClr val="tx1"/>
                </a:solidFill>
                <a:latin typeface="Verdana" panose="020B0604030504040204" pitchFamily="34" charset="0"/>
                <a:cs typeface="Arial" panose="020B0604020202020204" pitchFamily="34" charset="0"/>
              </a:defRPr>
            </a:lvl9pPr>
          </a:lstStyle>
          <a:p>
            <a:pPr eaLnBrk="1" hangingPunct="1">
              <a:buFont typeface="Wingdings" panose="05000000000000000000" pitchFamily="2" charset="2"/>
              <a:buNone/>
            </a:pPr>
            <a:r>
              <a:rPr lang="de-DE" altLang="de-DE" dirty="0">
                <a:solidFill>
                  <a:srgbClr val="00B0F0"/>
                </a:solidFill>
                <a:latin typeface="Century Gothic" panose="020B0502020202020204" pitchFamily="34" charset="0"/>
              </a:rPr>
              <a:t>8.4.5 Prüfung der festgestellten Geschäftsvorfälle mit nahestehenden Personen; Forts.</a:t>
            </a:r>
          </a:p>
        </p:txBody>
      </p:sp>
      <p:sp>
        <p:nvSpPr>
          <p:cNvPr id="589829" name="Textfeld 1">
            <a:extLst>
              <a:ext uri="{FF2B5EF4-FFF2-40B4-BE49-F238E27FC236}">
                <a16:creationId xmlns:a16="http://schemas.microsoft.com/office/drawing/2014/main" id="{2D428D91-E82D-4104-A0E3-284FD669003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Textfeld 1">
            <a:extLst>
              <a:ext uri="{FF2B5EF4-FFF2-40B4-BE49-F238E27FC236}">
                <a16:creationId xmlns:a16="http://schemas.microsoft.com/office/drawing/2014/main" id="{0A8504BB-5657-4BB7-8113-F4384C50BDB6}"/>
              </a:ext>
            </a:extLst>
          </p:cNvPr>
          <p:cNvSpPr txBox="1">
            <a:spLocks noChangeArrowheads="1"/>
          </p:cNvSpPr>
          <p:nvPr/>
        </p:nvSpPr>
        <p:spPr bwMode="auto">
          <a:xfrm>
            <a:off x="5754688" y="3454823"/>
            <a:ext cx="1374775" cy="338137"/>
          </a:xfrm>
          <a:prstGeom prst="rect">
            <a:avLst/>
          </a:prstGeom>
          <a:solidFill>
            <a:srgbClr val="FFFFA3"/>
          </a:solidFill>
          <a:ln>
            <a:noFill/>
          </a:ln>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ct val="50000"/>
              </a:spcBef>
              <a:buFontTx/>
              <a:buChar char="•"/>
            </a:pPr>
            <a:endParaRPr lang="de-DE" altLang="de-DE" sz="1600"/>
          </a:p>
        </p:txBody>
      </p:sp>
      <p:sp>
        <p:nvSpPr>
          <p:cNvPr id="56323" name="Textfeld 6">
            <a:extLst>
              <a:ext uri="{FF2B5EF4-FFF2-40B4-BE49-F238E27FC236}">
                <a16:creationId xmlns:a16="http://schemas.microsoft.com/office/drawing/2014/main" id="{F9FEC455-279F-469B-B7F7-59B675728A29}"/>
              </a:ext>
            </a:extLst>
          </p:cNvPr>
          <p:cNvSpPr txBox="1">
            <a:spLocks noChangeArrowheads="1"/>
          </p:cNvSpPr>
          <p:nvPr/>
        </p:nvSpPr>
        <p:spPr bwMode="auto">
          <a:xfrm>
            <a:off x="1828800" y="4027910"/>
            <a:ext cx="2898775" cy="338138"/>
          </a:xfrm>
          <a:prstGeom prst="rect">
            <a:avLst/>
          </a:prstGeom>
          <a:solidFill>
            <a:srgbClr val="FFFFA3"/>
          </a:solidFill>
          <a:ln>
            <a:noFill/>
          </a:ln>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ct val="50000"/>
              </a:spcBef>
              <a:buFontTx/>
              <a:buChar char="•"/>
            </a:pPr>
            <a:endParaRPr lang="de-DE" altLang="de-DE" sz="1600"/>
          </a:p>
        </p:txBody>
      </p:sp>
      <p:sp>
        <p:nvSpPr>
          <p:cNvPr id="56324" name="Textfeld 7">
            <a:extLst>
              <a:ext uri="{FF2B5EF4-FFF2-40B4-BE49-F238E27FC236}">
                <a16:creationId xmlns:a16="http://schemas.microsoft.com/office/drawing/2014/main" id="{4280FE54-AD8E-4C76-9600-2B83FC193981}"/>
              </a:ext>
            </a:extLst>
          </p:cNvPr>
          <p:cNvSpPr txBox="1">
            <a:spLocks noChangeArrowheads="1"/>
          </p:cNvSpPr>
          <p:nvPr/>
        </p:nvSpPr>
        <p:spPr bwMode="auto">
          <a:xfrm>
            <a:off x="1473200" y="2341985"/>
            <a:ext cx="4405313" cy="338138"/>
          </a:xfrm>
          <a:prstGeom prst="rect">
            <a:avLst/>
          </a:prstGeom>
          <a:solidFill>
            <a:srgbClr val="CCECFF"/>
          </a:solidFill>
          <a:ln>
            <a:noFill/>
          </a:ln>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ct val="50000"/>
              </a:spcBef>
              <a:buFontTx/>
              <a:buChar char="•"/>
            </a:pPr>
            <a:endParaRPr lang="de-DE" altLang="de-DE" sz="1600"/>
          </a:p>
        </p:txBody>
      </p:sp>
      <p:sp>
        <p:nvSpPr>
          <p:cNvPr id="4" name="Textfeld 3">
            <a:extLst>
              <a:ext uri="{FF2B5EF4-FFF2-40B4-BE49-F238E27FC236}">
                <a16:creationId xmlns:a16="http://schemas.microsoft.com/office/drawing/2014/main" id="{74EF1CDF-4AF9-4D1C-9AC4-9797948DABFF}"/>
              </a:ext>
            </a:extLst>
          </p:cNvPr>
          <p:cNvSpPr txBox="1"/>
          <p:nvPr/>
        </p:nvSpPr>
        <p:spPr>
          <a:xfrm>
            <a:off x="11305910" y="3123989"/>
            <a:ext cx="400110" cy="1084088"/>
          </a:xfrm>
          <a:prstGeom prst="rect">
            <a:avLst/>
          </a:prstGeom>
          <a:noFill/>
        </p:spPr>
        <p:txBody>
          <a:bodyPr vert="vert270">
            <a:spAutoFit/>
          </a:bodyPr>
          <a:lstStyle/>
          <a:p>
            <a:pPr eaLnBrk="1" hangingPunct="1">
              <a:spcBef>
                <a:spcPct val="50000"/>
              </a:spcBef>
              <a:defRPr/>
            </a:pPr>
            <a:r>
              <a:rPr lang="de-DE" sz="1400" dirty="0">
                <a:latin typeface="Century Gothic" panose="020B0502020202020204" pitchFamily="34" charset="0"/>
              </a:rPr>
              <a:t>minimieren</a:t>
            </a:r>
          </a:p>
        </p:txBody>
      </p:sp>
      <p:sp>
        <p:nvSpPr>
          <p:cNvPr id="11" name="Textfeld 10">
            <a:extLst>
              <a:ext uri="{FF2B5EF4-FFF2-40B4-BE49-F238E27FC236}">
                <a16:creationId xmlns:a16="http://schemas.microsoft.com/office/drawing/2014/main" id="{A7F38472-2D29-4AA9-AC71-C2E9C14B8D8B}"/>
              </a:ext>
            </a:extLst>
          </p:cNvPr>
          <p:cNvSpPr txBox="1"/>
          <p:nvPr/>
        </p:nvSpPr>
        <p:spPr>
          <a:xfrm>
            <a:off x="11311744" y="4148102"/>
            <a:ext cx="400110" cy="1295772"/>
          </a:xfrm>
          <a:prstGeom prst="rect">
            <a:avLst/>
          </a:prstGeom>
          <a:noFill/>
        </p:spPr>
        <p:txBody>
          <a:bodyPr vert="vert270">
            <a:spAutoFit/>
          </a:bodyPr>
          <a:lstStyle/>
          <a:p>
            <a:pPr eaLnBrk="1" hangingPunct="1">
              <a:spcBef>
                <a:spcPct val="50000"/>
              </a:spcBef>
              <a:defRPr/>
            </a:pPr>
            <a:r>
              <a:rPr lang="de-DE" sz="1400" dirty="0">
                <a:solidFill>
                  <a:srgbClr val="FF0000"/>
                </a:solidFill>
                <a:latin typeface="Century Gothic" panose="020B0502020202020204" pitchFamily="34" charset="0"/>
              </a:rPr>
              <a:t>ausschließen</a:t>
            </a:r>
          </a:p>
        </p:txBody>
      </p:sp>
      <p:sp>
        <p:nvSpPr>
          <p:cNvPr id="56327" name="Rectangle 2">
            <a:extLst>
              <a:ext uri="{FF2B5EF4-FFF2-40B4-BE49-F238E27FC236}">
                <a16:creationId xmlns:a16="http://schemas.microsoft.com/office/drawing/2014/main" id="{D811EF9F-5D9A-48D9-BB1B-5C50E6DE38F9}"/>
              </a:ext>
            </a:extLst>
          </p:cNvPr>
          <p:cNvSpPr txBox="1">
            <a:spLocks/>
          </p:cNvSpPr>
          <p:nvPr/>
        </p:nvSpPr>
        <p:spPr bwMode="auto">
          <a:xfrm>
            <a:off x="1054800" y="1080000"/>
            <a:ext cx="10801350" cy="214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nSpc>
                <a:spcPct val="100000"/>
              </a:lnSpc>
              <a:spcBef>
                <a:spcPct val="0"/>
              </a:spcBef>
            </a:pPr>
            <a:r>
              <a:rPr lang="de-DE" altLang="de-DE" sz="1600" dirty="0">
                <a:solidFill>
                  <a:srgbClr val="00B0F0"/>
                </a:solidFill>
                <a:latin typeface="Century Gothic" panose="020B0502020202020204" pitchFamily="34" charset="0"/>
              </a:rPr>
              <a:t>1. Vorsatz: Minimierung der Nacharbeiten und Rückfragen zu einem Prüfungsauftrag</a:t>
            </a:r>
          </a:p>
        </p:txBody>
      </p:sp>
      <p:sp>
        <p:nvSpPr>
          <p:cNvPr id="15" name="Geschweifte Klammer rechts 14">
            <a:extLst>
              <a:ext uri="{FF2B5EF4-FFF2-40B4-BE49-F238E27FC236}">
                <a16:creationId xmlns:a16="http://schemas.microsoft.com/office/drawing/2014/main" id="{734AEC13-E51F-4CD7-A01A-CA4113A49321}"/>
              </a:ext>
            </a:extLst>
          </p:cNvPr>
          <p:cNvSpPr/>
          <p:nvPr/>
        </p:nvSpPr>
        <p:spPr>
          <a:xfrm>
            <a:off x="10992544" y="3429670"/>
            <a:ext cx="358775" cy="473075"/>
          </a:xfrm>
          <a:prstGeom prst="rightBrace">
            <a:avLst/>
          </a:prstGeom>
          <a:ln w="15875">
            <a:solidFill>
              <a:schemeClr val="tx1"/>
            </a:solidFill>
            <a:tailEnd type="none" w="med"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spcBef>
                <a:spcPct val="50000"/>
              </a:spcBef>
              <a:buFontTx/>
              <a:buChar char="•"/>
              <a:defRPr/>
            </a:pPr>
            <a:endParaRPr lang="de-DE"/>
          </a:p>
        </p:txBody>
      </p:sp>
      <p:sp>
        <p:nvSpPr>
          <p:cNvPr id="18" name="Geschweifte Klammer rechts 17">
            <a:extLst>
              <a:ext uri="{FF2B5EF4-FFF2-40B4-BE49-F238E27FC236}">
                <a16:creationId xmlns:a16="http://schemas.microsoft.com/office/drawing/2014/main" id="{27A6CC39-BDCF-444A-8EA9-63D8E1A586D0}"/>
              </a:ext>
            </a:extLst>
          </p:cNvPr>
          <p:cNvSpPr/>
          <p:nvPr/>
        </p:nvSpPr>
        <p:spPr>
          <a:xfrm>
            <a:off x="10992544" y="3963070"/>
            <a:ext cx="358775" cy="1660525"/>
          </a:xfrm>
          <a:prstGeom prst="rightBrace">
            <a:avLst/>
          </a:prstGeom>
          <a:ln w="15875">
            <a:solidFill>
              <a:schemeClr val="tx1"/>
            </a:solidFill>
            <a:tailEnd type="none" w="med" len="lg"/>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spcBef>
                <a:spcPct val="50000"/>
              </a:spcBef>
              <a:buFontTx/>
              <a:buChar char="•"/>
              <a:defRPr/>
            </a:pPr>
            <a:endParaRPr lang="de-DE"/>
          </a:p>
        </p:txBody>
      </p:sp>
      <p:sp>
        <p:nvSpPr>
          <p:cNvPr id="16" name="Ellipse 15">
            <a:extLst>
              <a:ext uri="{FF2B5EF4-FFF2-40B4-BE49-F238E27FC236}">
                <a16:creationId xmlns:a16="http://schemas.microsoft.com/office/drawing/2014/main" id="{32FC7025-1D22-42B3-A2B3-1A9D8458FA44}"/>
              </a:ext>
            </a:extLst>
          </p:cNvPr>
          <p:cNvSpPr/>
          <p:nvPr/>
        </p:nvSpPr>
        <p:spPr>
          <a:xfrm>
            <a:off x="5951538" y="2364210"/>
            <a:ext cx="285750"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1</a:t>
            </a:r>
          </a:p>
        </p:txBody>
      </p:sp>
      <p:sp>
        <p:nvSpPr>
          <p:cNvPr id="17" name="Ellipse 16">
            <a:extLst>
              <a:ext uri="{FF2B5EF4-FFF2-40B4-BE49-F238E27FC236}">
                <a16:creationId xmlns:a16="http://schemas.microsoft.com/office/drawing/2014/main" id="{9796E013-7F8B-48B2-BFC1-60379251B615}"/>
              </a:ext>
            </a:extLst>
          </p:cNvPr>
          <p:cNvSpPr/>
          <p:nvPr/>
        </p:nvSpPr>
        <p:spPr>
          <a:xfrm>
            <a:off x="6353175" y="2364210"/>
            <a:ext cx="287338"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2</a:t>
            </a:r>
          </a:p>
        </p:txBody>
      </p:sp>
      <p:sp>
        <p:nvSpPr>
          <p:cNvPr id="20" name="Ellipse 19">
            <a:extLst>
              <a:ext uri="{FF2B5EF4-FFF2-40B4-BE49-F238E27FC236}">
                <a16:creationId xmlns:a16="http://schemas.microsoft.com/office/drawing/2014/main" id="{3856A817-BEC8-49CF-B95F-B091D1192DC7}"/>
              </a:ext>
            </a:extLst>
          </p:cNvPr>
          <p:cNvSpPr/>
          <p:nvPr/>
        </p:nvSpPr>
        <p:spPr>
          <a:xfrm>
            <a:off x="6754813" y="2364210"/>
            <a:ext cx="287337"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3</a:t>
            </a:r>
          </a:p>
        </p:txBody>
      </p:sp>
      <p:sp>
        <p:nvSpPr>
          <p:cNvPr id="21" name="Ellipse 20">
            <a:extLst>
              <a:ext uri="{FF2B5EF4-FFF2-40B4-BE49-F238E27FC236}">
                <a16:creationId xmlns:a16="http://schemas.microsoft.com/office/drawing/2014/main" id="{7A4E85AC-59B7-4E77-AF25-2C3AAB08DDE1}"/>
              </a:ext>
            </a:extLst>
          </p:cNvPr>
          <p:cNvSpPr/>
          <p:nvPr/>
        </p:nvSpPr>
        <p:spPr>
          <a:xfrm>
            <a:off x="7158038" y="2364210"/>
            <a:ext cx="287337"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4</a:t>
            </a:r>
          </a:p>
        </p:txBody>
      </p:sp>
      <p:sp>
        <p:nvSpPr>
          <p:cNvPr id="22" name="Ellipse 21">
            <a:extLst>
              <a:ext uri="{FF2B5EF4-FFF2-40B4-BE49-F238E27FC236}">
                <a16:creationId xmlns:a16="http://schemas.microsoft.com/office/drawing/2014/main" id="{532908E9-57B9-4C02-BCA8-B4F3313DE5A1}"/>
              </a:ext>
            </a:extLst>
          </p:cNvPr>
          <p:cNvSpPr/>
          <p:nvPr/>
        </p:nvSpPr>
        <p:spPr>
          <a:xfrm>
            <a:off x="7559675" y="2364210"/>
            <a:ext cx="287338"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5</a:t>
            </a:r>
          </a:p>
        </p:txBody>
      </p:sp>
      <p:sp>
        <p:nvSpPr>
          <p:cNvPr id="23" name="Ellipse 22">
            <a:extLst>
              <a:ext uri="{FF2B5EF4-FFF2-40B4-BE49-F238E27FC236}">
                <a16:creationId xmlns:a16="http://schemas.microsoft.com/office/drawing/2014/main" id="{B32AC1D6-CC6A-42B9-BF1D-B71310BC0411}"/>
              </a:ext>
            </a:extLst>
          </p:cNvPr>
          <p:cNvSpPr/>
          <p:nvPr/>
        </p:nvSpPr>
        <p:spPr>
          <a:xfrm>
            <a:off x="7248525" y="3480223"/>
            <a:ext cx="287338" cy="287337"/>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6</a:t>
            </a:r>
          </a:p>
        </p:txBody>
      </p:sp>
      <p:sp>
        <p:nvSpPr>
          <p:cNvPr id="24" name="Ellipse 23">
            <a:extLst>
              <a:ext uri="{FF2B5EF4-FFF2-40B4-BE49-F238E27FC236}">
                <a16:creationId xmlns:a16="http://schemas.microsoft.com/office/drawing/2014/main" id="{17595F8A-629B-4A51-811E-0F773B02B7F2}"/>
              </a:ext>
            </a:extLst>
          </p:cNvPr>
          <p:cNvSpPr/>
          <p:nvPr/>
        </p:nvSpPr>
        <p:spPr>
          <a:xfrm>
            <a:off x="4800600" y="4073948"/>
            <a:ext cx="287338" cy="287337"/>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7</a:t>
            </a:r>
          </a:p>
        </p:txBody>
      </p:sp>
      <p:sp>
        <p:nvSpPr>
          <p:cNvPr id="25" name="Ellipse 24">
            <a:extLst>
              <a:ext uri="{FF2B5EF4-FFF2-40B4-BE49-F238E27FC236}">
                <a16:creationId xmlns:a16="http://schemas.microsoft.com/office/drawing/2014/main" id="{DF93F191-8289-499F-8349-F3E038162B64}"/>
              </a:ext>
            </a:extLst>
          </p:cNvPr>
          <p:cNvSpPr/>
          <p:nvPr/>
        </p:nvSpPr>
        <p:spPr>
          <a:xfrm>
            <a:off x="5202238" y="4073948"/>
            <a:ext cx="287337" cy="287337"/>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8</a:t>
            </a:r>
          </a:p>
        </p:txBody>
      </p:sp>
      <p:sp>
        <p:nvSpPr>
          <p:cNvPr id="26" name="Ellipse 25">
            <a:extLst>
              <a:ext uri="{FF2B5EF4-FFF2-40B4-BE49-F238E27FC236}">
                <a16:creationId xmlns:a16="http://schemas.microsoft.com/office/drawing/2014/main" id="{16C65DD2-2045-4BDB-931E-02D83849D17D}"/>
              </a:ext>
            </a:extLst>
          </p:cNvPr>
          <p:cNvSpPr/>
          <p:nvPr/>
        </p:nvSpPr>
        <p:spPr>
          <a:xfrm>
            <a:off x="4440510" y="4650210"/>
            <a:ext cx="287338" cy="287338"/>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9</a:t>
            </a:r>
          </a:p>
        </p:txBody>
      </p:sp>
      <p:sp>
        <p:nvSpPr>
          <p:cNvPr id="27" name="Ellipse 26">
            <a:extLst>
              <a:ext uri="{FF2B5EF4-FFF2-40B4-BE49-F238E27FC236}">
                <a16:creationId xmlns:a16="http://schemas.microsoft.com/office/drawing/2014/main" id="{51A60EC4-A56E-40EA-86C5-CCE2DD007D2E}"/>
              </a:ext>
            </a:extLst>
          </p:cNvPr>
          <p:cNvSpPr/>
          <p:nvPr/>
        </p:nvSpPr>
        <p:spPr>
          <a:xfrm>
            <a:off x="7703344" y="5436741"/>
            <a:ext cx="287337" cy="287337"/>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hangingPunct="1">
              <a:spcBef>
                <a:spcPct val="50000"/>
              </a:spcBef>
              <a:defRPr/>
            </a:pPr>
            <a:r>
              <a:rPr lang="de-DE" sz="1400" dirty="0">
                <a:solidFill>
                  <a:schemeClr val="bg1"/>
                </a:solidFill>
                <a:latin typeface="Century Gothic" panose="020B0502020202020204" pitchFamily="34" charset="0"/>
              </a:rPr>
              <a:t>10</a:t>
            </a:r>
          </a:p>
        </p:txBody>
      </p:sp>
      <p:sp>
        <p:nvSpPr>
          <p:cNvPr id="29" name="Rectangle 1027">
            <a:extLst>
              <a:ext uri="{FF2B5EF4-FFF2-40B4-BE49-F238E27FC236}">
                <a16:creationId xmlns:a16="http://schemas.microsoft.com/office/drawing/2014/main" id="{2EB9E474-D667-4069-884E-B96A98F27A4D}"/>
              </a:ext>
            </a:extLst>
          </p:cNvPr>
          <p:cNvSpPr>
            <a:spLocks noGrp="1" noChangeArrowheads="1"/>
          </p:cNvSpPr>
          <p:nvPr>
            <p:ph idx="4294967295"/>
          </p:nvPr>
        </p:nvSpPr>
        <p:spPr>
          <a:xfrm>
            <a:off x="1054800" y="1418400"/>
            <a:ext cx="10148887" cy="4930775"/>
          </a:xfrm>
          <a:prstGeom prst="rect">
            <a:avLst/>
          </a:prstGeom>
        </p:spPr>
        <p:txBody>
          <a:bodyPr lIns="0" tIns="0" rIns="0" bIns="0"/>
          <a:lstStyle/>
          <a:p>
            <a:pPr eaLnBrk="1" hangingPunct="1">
              <a:lnSpc>
                <a:spcPct val="100000"/>
              </a:lnSpc>
              <a:spcBef>
                <a:spcPts val="600"/>
              </a:spcBef>
              <a:defRPr/>
            </a:pPr>
            <a:r>
              <a:rPr lang="de-DE" altLang="de-DE" sz="1600" b="1" dirty="0">
                <a:latin typeface="Century Gothic" pitchFamily="34" charset="0"/>
              </a:rPr>
              <a:t>Zielsetzung:</a:t>
            </a:r>
          </a:p>
          <a:p>
            <a:pPr eaLnBrk="1" hangingPunct="1">
              <a:lnSpc>
                <a:spcPct val="100000"/>
              </a:lnSpc>
              <a:spcBef>
                <a:spcPts val="300"/>
              </a:spcBef>
              <a:spcAft>
                <a:spcPts val="300"/>
              </a:spcAft>
              <a:defRPr/>
            </a:pPr>
            <a:r>
              <a:rPr lang="de-DE" altLang="de-DE" sz="1600" dirty="0">
                <a:latin typeface="Century Gothic" pitchFamily="34" charset="0"/>
              </a:rPr>
              <a:t>Handlungen im Zusammenhang mit der Auftragsabwicklung sind bei einer</a:t>
            </a:r>
          </a:p>
          <a:p>
            <a:pPr marL="0" lvl="2" indent="0" eaLnBrk="1" hangingPunct="1">
              <a:lnSpc>
                <a:spcPct val="100000"/>
              </a:lnSpc>
              <a:spcBef>
                <a:spcPts val="300"/>
              </a:spcBef>
              <a:spcAft>
                <a:spcPts val="300"/>
              </a:spcAft>
              <a:buNone/>
              <a:defRPr/>
            </a:pPr>
            <a:r>
              <a:rPr lang="de-DE" altLang="de-DE" sz="1600" dirty="0">
                <a:latin typeface="Century Gothic" pitchFamily="34" charset="0"/>
              </a:rPr>
              <a:t>Fall 1: professionellen Vorgehensweise: </a:t>
            </a:r>
          </a:p>
          <a:p>
            <a:pPr marL="542925" lvl="3" indent="-276225" eaLnBrk="1" hangingPunct="1">
              <a:lnSpc>
                <a:spcPct val="100000"/>
              </a:lnSpc>
              <a:spcBef>
                <a:spcPts val="600"/>
              </a:spcBef>
              <a:buFont typeface="Arial" charset="0"/>
              <a:buChar char="•"/>
              <a:defRPr/>
            </a:pPr>
            <a:r>
              <a:rPr lang="de-DE" altLang="de-DE" sz="1600" b="1" dirty="0">
                <a:latin typeface="Century Gothic" pitchFamily="34" charset="0"/>
              </a:rPr>
              <a:t>„Auftragsannahme bis Rechnungsstellung“  </a:t>
            </a:r>
            <a:endParaRPr lang="de-DE" altLang="de-DE" sz="1600" dirty="0">
              <a:latin typeface="Century Gothic" pitchFamily="34" charset="0"/>
            </a:endParaRPr>
          </a:p>
          <a:p>
            <a:pPr marL="266700" lvl="2" indent="-266700" eaLnBrk="1" hangingPunct="1">
              <a:lnSpc>
                <a:spcPct val="100000"/>
              </a:lnSpc>
              <a:spcBef>
                <a:spcPts val="0"/>
              </a:spcBef>
              <a:buFont typeface="Arial" charset="0"/>
              <a:buChar char="•"/>
              <a:defRPr/>
            </a:pPr>
            <a:endParaRPr lang="de-DE" altLang="de-DE" sz="1600" dirty="0">
              <a:latin typeface="Century Gothic" pitchFamily="34" charset="0"/>
            </a:endParaRPr>
          </a:p>
          <a:p>
            <a:pPr marL="0" lvl="2" indent="0" eaLnBrk="1" hangingPunct="1">
              <a:lnSpc>
                <a:spcPct val="100000"/>
              </a:lnSpc>
              <a:spcBef>
                <a:spcPts val="300"/>
              </a:spcBef>
              <a:spcAft>
                <a:spcPts val="300"/>
              </a:spcAft>
              <a:buNone/>
              <a:defRPr/>
            </a:pPr>
            <a:r>
              <a:rPr lang="de-DE" altLang="de-DE" sz="1600" dirty="0">
                <a:latin typeface="Century Gothic" pitchFamily="34" charset="0"/>
              </a:rPr>
              <a:t>Fall 2: nicht-professionellen Vorgehensweise: </a:t>
            </a:r>
          </a:p>
          <a:p>
            <a:pPr marL="542925" lvl="3" indent="-276225" eaLnBrk="1" hangingPunct="1">
              <a:lnSpc>
                <a:spcPct val="100000"/>
              </a:lnSpc>
              <a:spcBef>
                <a:spcPts val="300"/>
              </a:spcBef>
              <a:buFont typeface="Arial" charset="0"/>
              <a:buChar char="•"/>
              <a:defRPr/>
            </a:pPr>
            <a:r>
              <a:rPr lang="de-DE" altLang="de-DE" sz="1600" b="1" dirty="0">
                <a:solidFill>
                  <a:srgbClr val="FF0000"/>
                </a:solidFill>
                <a:latin typeface="Century Gothic" pitchFamily="34" charset="0"/>
              </a:rPr>
              <a:t>„Nacharbeiten“</a:t>
            </a:r>
          </a:p>
          <a:p>
            <a:pPr marL="808038" lvl="4" indent="-265113" eaLnBrk="1" hangingPunct="1">
              <a:lnSpc>
                <a:spcPct val="100000"/>
              </a:lnSpc>
              <a:spcBef>
                <a:spcPts val="300"/>
              </a:spcBef>
              <a:spcAft>
                <a:spcPts val="300"/>
              </a:spcAft>
              <a:buFont typeface="Arial" charset="0"/>
              <a:buChar char="•"/>
              <a:defRPr/>
            </a:pPr>
            <a:r>
              <a:rPr lang="de-DE" altLang="de-DE" sz="1600" dirty="0">
                <a:latin typeface="Century Gothic" pitchFamily="34" charset="0"/>
              </a:rPr>
              <a:t>Vermeidbare Nacharbeit aufgrund der </a:t>
            </a:r>
            <a:r>
              <a:rPr lang="de-DE" altLang="de-DE" sz="1600" b="1" dirty="0">
                <a:latin typeface="Century Gothic" pitchFamily="34" charset="0"/>
              </a:rPr>
              <a:t>„Nachschau“ </a:t>
            </a:r>
            <a:endParaRPr lang="de-DE" altLang="de-DE" sz="1600" dirty="0">
              <a:latin typeface="Century Gothic" pitchFamily="34" charset="0"/>
            </a:endParaRPr>
          </a:p>
          <a:p>
            <a:pPr marL="808038" lvl="4" indent="-265113" eaLnBrk="1" hangingPunct="1">
              <a:lnSpc>
                <a:spcPct val="100000"/>
              </a:lnSpc>
              <a:spcBef>
                <a:spcPts val="300"/>
              </a:spcBef>
              <a:spcAft>
                <a:spcPts val="300"/>
              </a:spcAft>
              <a:buFont typeface="Arial" charset="0"/>
              <a:buChar char="•"/>
              <a:defRPr/>
            </a:pPr>
            <a:r>
              <a:rPr lang="de-DE" altLang="de-DE" sz="1600" dirty="0">
                <a:latin typeface="Century Gothic" pitchFamily="34" charset="0"/>
              </a:rPr>
              <a:t>Vermeidbare Maßnahmen (Hinweise, Auflagen, etc.) im Rahmen oder im Nachgang zur </a:t>
            </a:r>
            <a:r>
              <a:rPr lang="de-DE" altLang="de-DE" sz="1600" b="1" dirty="0">
                <a:latin typeface="Century Gothic" pitchFamily="34" charset="0"/>
              </a:rPr>
              <a:t>Qualitätskontrolle/Inspektion  </a:t>
            </a:r>
          </a:p>
          <a:p>
            <a:pPr marL="800100" lvl="4" indent="-257175" eaLnBrk="1" hangingPunct="1">
              <a:lnSpc>
                <a:spcPct val="100000"/>
              </a:lnSpc>
              <a:spcBef>
                <a:spcPts val="300"/>
              </a:spcBef>
              <a:spcAft>
                <a:spcPts val="300"/>
              </a:spcAft>
              <a:buFont typeface="Arial" charset="0"/>
              <a:buChar char="•"/>
              <a:defRPr/>
            </a:pPr>
            <a:r>
              <a:rPr lang="de-DE" altLang="de-DE" sz="1600" dirty="0">
                <a:latin typeface="Century Gothic" pitchFamily="34" charset="0"/>
              </a:rPr>
              <a:t>Vermeidbare Rückfragen durch die </a:t>
            </a:r>
            <a:r>
              <a:rPr lang="de-DE" altLang="de-DE" sz="1600" b="1" dirty="0">
                <a:solidFill>
                  <a:srgbClr val="FF0000"/>
                </a:solidFill>
                <a:latin typeface="Century Gothic" pitchFamily="34" charset="0"/>
              </a:rPr>
              <a:t>Berufsaufsicht</a:t>
            </a:r>
            <a:r>
              <a:rPr lang="de-DE" altLang="de-DE" sz="1600" b="1" dirty="0">
                <a:latin typeface="Century Gothic" pitchFamily="34" charset="0"/>
              </a:rPr>
              <a:t> </a:t>
            </a:r>
            <a:r>
              <a:rPr lang="de-DE" altLang="de-DE" sz="1600" dirty="0">
                <a:latin typeface="Century Gothic" pitchFamily="34" charset="0"/>
              </a:rPr>
              <a:t>auf Basis offengelegter </a:t>
            </a:r>
            <a:r>
              <a:rPr lang="de-DE" altLang="de-DE" sz="1600" dirty="0" err="1">
                <a:latin typeface="Century Gothic" pitchFamily="34" charset="0"/>
              </a:rPr>
              <a:t>JAe</a:t>
            </a:r>
            <a:r>
              <a:rPr lang="de-DE" altLang="de-DE" sz="1600" dirty="0">
                <a:latin typeface="Century Gothic" pitchFamily="34" charset="0"/>
              </a:rPr>
              <a:t> und BSV</a:t>
            </a:r>
            <a:br>
              <a:rPr lang="de-DE" altLang="de-DE" sz="1600" dirty="0">
                <a:latin typeface="Century Gothic" pitchFamily="34" charset="0"/>
              </a:rPr>
            </a:br>
            <a:r>
              <a:rPr lang="de-DE" altLang="de-DE" sz="1600" dirty="0">
                <a:latin typeface="Century Gothic" pitchFamily="34" charset="0"/>
              </a:rPr>
              <a:t>(250 - 500 Vorgänge p.a.)</a:t>
            </a:r>
          </a:p>
          <a:p>
            <a:pPr marL="808038" lvl="4" indent="-265113" eaLnBrk="1" hangingPunct="1">
              <a:lnSpc>
                <a:spcPct val="100000"/>
              </a:lnSpc>
              <a:spcBef>
                <a:spcPts val="300"/>
              </a:spcBef>
              <a:spcAft>
                <a:spcPts val="300"/>
              </a:spcAft>
              <a:buFont typeface="Arial" charset="0"/>
              <a:buChar char="•"/>
              <a:defRPr/>
            </a:pPr>
            <a:r>
              <a:rPr lang="de-DE" altLang="de-DE" sz="1600" dirty="0">
                <a:latin typeface="Century Gothic" pitchFamily="34" charset="0"/>
              </a:rPr>
              <a:t>Lästige Auseinandersetzungen mit </a:t>
            </a:r>
            <a:r>
              <a:rPr lang="de-DE" altLang="de-DE" sz="1600" b="1" dirty="0">
                <a:solidFill>
                  <a:srgbClr val="FF0000"/>
                </a:solidFill>
                <a:latin typeface="Century Gothic" pitchFamily="34" charset="0"/>
              </a:rPr>
              <a:t>Anspruchsgegnern</a:t>
            </a:r>
            <a:r>
              <a:rPr lang="de-DE" altLang="de-DE" sz="1600" b="1" dirty="0">
                <a:latin typeface="Century Gothic" pitchFamily="34" charset="0"/>
              </a:rPr>
              <a:t> </a:t>
            </a:r>
            <a:r>
              <a:rPr lang="de-DE" altLang="de-DE" sz="1600" dirty="0">
                <a:latin typeface="Century Gothic" pitchFamily="34" charset="0"/>
              </a:rPr>
              <a:t>wegen </a:t>
            </a:r>
            <a:r>
              <a:rPr lang="de-DE" altLang="de-DE" sz="1600" b="1" dirty="0">
                <a:solidFill>
                  <a:srgbClr val="FF0000"/>
                </a:solidFill>
                <a:latin typeface="Century Gothic" pitchFamily="34" charset="0"/>
              </a:rPr>
              <a:t>behaupteter Mängel </a:t>
            </a:r>
            <a:r>
              <a:rPr lang="de-DE" altLang="de-DE" sz="1600" dirty="0">
                <a:latin typeface="Century Gothic" pitchFamily="34" charset="0"/>
              </a:rPr>
              <a:t>und damit einhergehenden zivilrechtlichen Haftungsansprüchen, z. B. mit einem Gesellschafter, Insolvenzverwalter oder mit dem WP-Haftpflichtversicherer</a:t>
            </a:r>
          </a:p>
        </p:txBody>
      </p:sp>
      <p:sp>
        <p:nvSpPr>
          <p:cNvPr id="31" name="Textfeld 1">
            <a:extLst>
              <a:ext uri="{FF2B5EF4-FFF2-40B4-BE49-F238E27FC236}">
                <a16:creationId xmlns:a16="http://schemas.microsoft.com/office/drawing/2014/main" id="{E39AE6CE-D456-4CCF-AC6A-13F540CF702F}"/>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3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6747F859-78FC-42BF-955B-FB68954BB99F}"/>
              </a:ext>
            </a:extLst>
          </p:cNvPr>
          <p:cNvSpPr>
            <a:spLocks noGrp="1" noChangeArrowheads="1"/>
          </p:cNvSpPr>
          <p:nvPr>
            <p:ph idx="4294967295"/>
          </p:nvPr>
        </p:nvSpPr>
        <p:spPr>
          <a:xfrm>
            <a:off x="1054800" y="1418400"/>
            <a:ext cx="10791825" cy="4895850"/>
          </a:xfrm>
        </p:spPr>
        <p:txBody>
          <a:bodyPr vert="horz" wrap="square" lIns="0" tIns="0" rIns="0" bIns="0" numCol="1" anchor="t" anchorCtr="0" compatLnSpc="1">
            <a:prstTxWarp prst="textNoShape">
              <a:avLst/>
            </a:prstTxWarp>
          </a:bodyPr>
          <a:lstStyle/>
          <a:p>
            <a:pPr marL="266700" lvl="3" indent="-266700" defTabSz="419100" eaLnBrk="1" hangingPunct="1">
              <a:lnSpc>
                <a:spcPct val="120000"/>
              </a:lnSpc>
              <a:spcBef>
                <a:spcPts val="300"/>
              </a:spcBef>
              <a:spcAft>
                <a:spcPts val="300"/>
              </a:spcAft>
              <a:buClr>
                <a:srgbClr val="00B0F0"/>
              </a:buClr>
              <a:buFont typeface="Verdana" panose="020B0604030504040204" pitchFamily="34" charset="0"/>
              <a:buAutoNum type="alphaLcPeriod" startAt="3"/>
              <a:defRPr/>
            </a:pPr>
            <a:r>
              <a:rPr lang="de-DE" altLang="de-DE" sz="1600" b="1" dirty="0">
                <a:solidFill>
                  <a:srgbClr val="00B0F0"/>
                </a:solidFill>
                <a:latin typeface="Century Gothic" pitchFamily="34" charset="0"/>
              </a:rPr>
              <a:t>Sonderfall 2: Feststellung von nicht mitgeteilten nahestehenden Personen</a:t>
            </a:r>
          </a:p>
          <a:p>
            <a:pPr marL="271463" lvl="2" indent="0" defTabSz="419100" eaLnBrk="1" hangingPunct="1">
              <a:lnSpc>
                <a:spcPct val="120000"/>
              </a:lnSpc>
              <a:spcBef>
                <a:spcPts val="300"/>
              </a:spcBef>
              <a:spcAft>
                <a:spcPts val="300"/>
              </a:spcAft>
              <a:buClr>
                <a:schemeClr val="tx1"/>
              </a:buClr>
              <a:buNone/>
              <a:defRPr/>
            </a:pPr>
            <a:r>
              <a:rPr lang="de-DE" altLang="de-DE" sz="1600" dirty="0">
                <a:latin typeface="Century Gothic" pitchFamily="34" charset="0"/>
              </a:rPr>
              <a:t>Entdeckt der Abschlussprüfer nahestehende Personen oder Geschäftsvorfälle mit diesen, die </a:t>
            </a:r>
            <a:r>
              <a:rPr lang="de-DE" altLang="de-DE" sz="1600" b="1" dirty="0">
                <a:solidFill>
                  <a:srgbClr val="00B0F0"/>
                </a:solidFill>
                <a:latin typeface="Century Gothic" pitchFamily="34" charset="0"/>
              </a:rPr>
              <a:t>ihm zuvor nicht genannt wurden </a:t>
            </a:r>
            <a:r>
              <a:rPr lang="de-DE" altLang="de-DE" sz="1600" dirty="0">
                <a:latin typeface="Century Gothic" pitchFamily="34" charset="0"/>
              </a:rPr>
              <a:t>oder nicht von den gesetzlichen Vertretern festgestellt wurden hat er, so hat er folgende Konsequenzen zu ergreifen:</a:t>
            </a:r>
          </a:p>
          <a:p>
            <a:pPr marL="720725" lvl="2" indent="-454025" defTabSz="419100" eaLnBrk="1" hangingPunct="1">
              <a:lnSpc>
                <a:spcPct val="120000"/>
              </a:lnSpc>
              <a:spcBef>
                <a:spcPts val="300"/>
              </a:spcBef>
              <a:spcAft>
                <a:spcPts val="300"/>
              </a:spcAft>
              <a:buFont typeface="Wingdings" panose="05000000000000000000" pitchFamily="2" charset="2"/>
              <a:buNone/>
              <a:tabLst>
                <a:tab pos="720725" algn="l"/>
              </a:tabLst>
              <a:defRPr/>
            </a:pPr>
            <a:r>
              <a:rPr lang="de-DE" altLang="de-DE" sz="1600" b="1" dirty="0">
                <a:solidFill>
                  <a:srgbClr val="00B0F0"/>
                </a:solidFill>
                <a:latin typeface="Century Gothic" pitchFamily="34" charset="0"/>
              </a:rPr>
              <a:t>c.1</a:t>
            </a:r>
            <a:r>
              <a:rPr lang="de-DE" altLang="de-DE" sz="1600" dirty="0">
                <a:latin typeface="Century Gothic" pitchFamily="34" charset="0"/>
              </a:rPr>
              <a:t>	Unverzügliche </a:t>
            </a:r>
            <a:r>
              <a:rPr lang="de-DE" altLang="de-DE" sz="1600" b="1" dirty="0">
                <a:solidFill>
                  <a:srgbClr val="00B0F0"/>
                </a:solidFill>
                <a:latin typeface="Century Gothic" pitchFamily="34" charset="0"/>
              </a:rPr>
              <a:t>Information </a:t>
            </a:r>
            <a:r>
              <a:rPr lang="de-DE" altLang="de-DE" sz="1600" dirty="0">
                <a:latin typeface="Century Gothic" pitchFamily="34" charset="0"/>
              </a:rPr>
              <a:t>der Mitglieder des </a:t>
            </a:r>
            <a:r>
              <a:rPr lang="de-DE" altLang="de-DE" sz="1600" b="1" dirty="0">
                <a:solidFill>
                  <a:srgbClr val="00B0F0"/>
                </a:solidFill>
                <a:latin typeface="Century Gothic" pitchFamily="34" charset="0"/>
              </a:rPr>
              <a:t>Prüfungsteams</a:t>
            </a:r>
          </a:p>
          <a:p>
            <a:pPr marL="720725" lvl="2" indent="-454025" defTabSz="419100" eaLnBrk="1" hangingPunct="1">
              <a:lnSpc>
                <a:spcPct val="120000"/>
              </a:lnSpc>
              <a:spcBef>
                <a:spcPts val="300"/>
              </a:spcBef>
              <a:spcAft>
                <a:spcPts val="300"/>
              </a:spcAft>
              <a:buFont typeface="Wingdings" panose="05000000000000000000" pitchFamily="2" charset="2"/>
              <a:buNone/>
              <a:tabLst>
                <a:tab pos="720725" algn="l"/>
              </a:tabLst>
              <a:defRPr/>
            </a:pPr>
            <a:r>
              <a:rPr lang="de-DE" altLang="de-DE" sz="1600" b="1" dirty="0">
                <a:solidFill>
                  <a:srgbClr val="00B0F0"/>
                </a:solidFill>
                <a:latin typeface="Century Gothic" pitchFamily="34" charset="0"/>
              </a:rPr>
              <a:t>c.2</a:t>
            </a:r>
            <a:r>
              <a:rPr lang="de-DE" altLang="de-DE" sz="1600" dirty="0">
                <a:latin typeface="Century Gothic" pitchFamily="34" charset="0"/>
              </a:rPr>
              <a:t>	Durchführung zusätzlicher geeigneter </a:t>
            </a:r>
            <a:r>
              <a:rPr lang="de-DE" altLang="de-DE" sz="1600" b="1" dirty="0">
                <a:solidFill>
                  <a:srgbClr val="00B0F0"/>
                </a:solidFill>
                <a:latin typeface="Century Gothic" pitchFamily="34" charset="0"/>
              </a:rPr>
              <a:t>aussagebezogener Prüfungshandlungen</a:t>
            </a:r>
          </a:p>
          <a:p>
            <a:pPr marL="720725" lvl="2" indent="-454025" defTabSz="419100" eaLnBrk="1" hangingPunct="1">
              <a:lnSpc>
                <a:spcPct val="120000"/>
              </a:lnSpc>
              <a:spcBef>
                <a:spcPts val="300"/>
              </a:spcBef>
              <a:spcAft>
                <a:spcPts val="300"/>
              </a:spcAft>
              <a:buFont typeface="Wingdings" panose="05000000000000000000" pitchFamily="2" charset="2"/>
              <a:buNone/>
              <a:tabLst>
                <a:tab pos="720725" algn="l"/>
              </a:tabLst>
              <a:defRPr/>
            </a:pPr>
            <a:r>
              <a:rPr lang="de-DE" altLang="de-DE" sz="1600" b="1" dirty="0">
                <a:solidFill>
                  <a:srgbClr val="00B0F0"/>
                </a:solidFill>
                <a:latin typeface="Century Gothic" pitchFamily="34" charset="0"/>
              </a:rPr>
              <a:t>c.3</a:t>
            </a:r>
            <a:r>
              <a:rPr lang="de-DE" altLang="de-DE" sz="1600" b="1" dirty="0">
                <a:latin typeface="Century Gothic" pitchFamily="34" charset="0"/>
              </a:rPr>
              <a:t>	</a:t>
            </a:r>
            <a:r>
              <a:rPr lang="de-DE" altLang="de-DE" sz="1600" b="1" dirty="0">
                <a:solidFill>
                  <a:srgbClr val="00B0F0"/>
                </a:solidFill>
                <a:latin typeface="Century Gothic" pitchFamily="34" charset="0"/>
              </a:rPr>
              <a:t>Erneute Einschätzung </a:t>
            </a:r>
            <a:r>
              <a:rPr lang="de-DE" altLang="de-DE" sz="1600" dirty="0">
                <a:latin typeface="Century Gothic" pitchFamily="34" charset="0"/>
              </a:rPr>
              <a:t>des Risikos solcher unentdeckten Beziehungen oder Geschäftsvorfällen und erforderlichenfalls Festlegung zusätzlicher Prüfungshandlungen</a:t>
            </a:r>
          </a:p>
          <a:p>
            <a:pPr marL="720725" lvl="2" indent="-454025" defTabSz="419100" eaLnBrk="1" hangingPunct="1">
              <a:lnSpc>
                <a:spcPct val="120000"/>
              </a:lnSpc>
              <a:spcBef>
                <a:spcPts val="300"/>
              </a:spcBef>
              <a:spcAft>
                <a:spcPts val="300"/>
              </a:spcAft>
              <a:buFont typeface="Wingdings" panose="05000000000000000000" pitchFamily="2" charset="2"/>
              <a:buNone/>
              <a:tabLst>
                <a:tab pos="720725" algn="l"/>
              </a:tabLst>
              <a:defRPr/>
            </a:pPr>
            <a:r>
              <a:rPr lang="de-DE" altLang="de-DE" sz="1600" b="1" dirty="0">
                <a:solidFill>
                  <a:srgbClr val="00B0F0"/>
                </a:solidFill>
                <a:latin typeface="Century Gothic" pitchFamily="34" charset="0"/>
              </a:rPr>
              <a:t>c.4</a:t>
            </a:r>
            <a:r>
              <a:rPr lang="de-DE" altLang="de-DE" sz="1600" dirty="0">
                <a:latin typeface="Century Gothic" pitchFamily="34" charset="0"/>
              </a:rPr>
              <a:t>	</a:t>
            </a:r>
            <a:r>
              <a:rPr lang="de-DE" altLang="de-DE" sz="1600" b="1" dirty="0">
                <a:solidFill>
                  <a:srgbClr val="00B0F0"/>
                </a:solidFill>
                <a:latin typeface="Century Gothic" pitchFamily="34" charset="0"/>
              </a:rPr>
              <a:t>Abwägung </a:t>
            </a:r>
            <a:r>
              <a:rPr lang="de-DE" altLang="de-DE" sz="1600" dirty="0">
                <a:latin typeface="Century Gothic" pitchFamily="34" charset="0"/>
              </a:rPr>
              <a:t>der </a:t>
            </a:r>
            <a:r>
              <a:rPr lang="de-DE" altLang="de-DE" sz="1600" b="1" dirty="0">
                <a:solidFill>
                  <a:srgbClr val="00B0F0"/>
                </a:solidFill>
                <a:latin typeface="Century Gothic" pitchFamily="34" charset="0"/>
              </a:rPr>
              <a:t>Auswirkungen auf die Abschlussprüfung </a:t>
            </a:r>
            <a:r>
              <a:rPr lang="de-DE" altLang="de-DE" sz="1600" dirty="0">
                <a:latin typeface="Century Gothic" pitchFamily="34" charset="0"/>
              </a:rPr>
              <a:t>aufgrund der neuen Erkenntnis, falls die gesetzlichen Vertreter diese Beziehungen oder Geschäftsvorfälle offensichtlich bewusst verschwiegen haben</a:t>
            </a:r>
          </a:p>
          <a:p>
            <a:pPr marL="720725" lvl="2" indent="-454025" defTabSz="419100" eaLnBrk="1" hangingPunct="1">
              <a:spcBef>
                <a:spcPts val="300"/>
              </a:spcBef>
              <a:spcAft>
                <a:spcPts val="300"/>
              </a:spcAft>
              <a:buFont typeface="Wingdings" panose="05000000000000000000" pitchFamily="2" charset="2"/>
              <a:buNone/>
              <a:tabLst>
                <a:tab pos="720725" algn="l"/>
              </a:tabLst>
              <a:defRPr/>
            </a:pPr>
            <a:r>
              <a:rPr lang="de-DE" altLang="de-DE" sz="1600" b="1" dirty="0">
                <a:solidFill>
                  <a:srgbClr val="00B0F0"/>
                </a:solidFill>
                <a:latin typeface="Century Gothic" pitchFamily="34" charset="0"/>
              </a:rPr>
              <a:t>c.5</a:t>
            </a:r>
            <a:r>
              <a:rPr lang="de-DE" altLang="de-DE" sz="1600" dirty="0">
                <a:latin typeface="Century Gothic" pitchFamily="34" charset="0"/>
              </a:rPr>
              <a:t>	</a:t>
            </a:r>
            <a:r>
              <a:rPr lang="de-DE" altLang="de-DE" sz="1600" b="1" dirty="0">
                <a:solidFill>
                  <a:srgbClr val="00B0F0"/>
                </a:solidFill>
                <a:latin typeface="Century Gothic" panose="020B0502020202020204" pitchFamily="34" charset="0"/>
              </a:rPr>
              <a:t>Aufforderung</a:t>
            </a:r>
            <a:r>
              <a:rPr lang="de-DE" altLang="de-DE" sz="1600" dirty="0">
                <a:solidFill>
                  <a:srgbClr val="00B0F0"/>
                </a:solidFill>
                <a:latin typeface="Century Gothic" panose="020B0502020202020204" pitchFamily="34" charset="0"/>
              </a:rPr>
              <a:t> </a:t>
            </a:r>
            <a:r>
              <a:rPr lang="de-DE" altLang="de-DE" sz="1600" dirty="0">
                <a:latin typeface="Century Gothic" pitchFamily="34" charset="0"/>
              </a:rPr>
              <a:t>der gesetzlichen Vertreter </a:t>
            </a:r>
            <a:r>
              <a:rPr lang="de-DE" altLang="de-DE" sz="1600" b="1" dirty="0">
                <a:solidFill>
                  <a:srgbClr val="00B0F0"/>
                </a:solidFill>
                <a:latin typeface="Century Gothic" panose="020B0502020202020204" pitchFamily="34" charset="0"/>
              </a:rPr>
              <a:t>sämtliche Geschäftsvorfälle</a:t>
            </a:r>
            <a:r>
              <a:rPr lang="de-DE" altLang="de-DE" sz="1600" dirty="0">
                <a:solidFill>
                  <a:srgbClr val="00B0F0"/>
                </a:solidFill>
                <a:latin typeface="Century Gothic" panose="020B0502020202020204" pitchFamily="34" charset="0"/>
              </a:rPr>
              <a:t> </a:t>
            </a:r>
            <a:r>
              <a:rPr lang="de-DE" altLang="de-DE" sz="1600" dirty="0">
                <a:latin typeface="Century Gothic" pitchFamily="34" charset="0"/>
              </a:rPr>
              <a:t>mit den neu identifizierten nahestehenden Personen festzustellen</a:t>
            </a:r>
          </a:p>
          <a:p>
            <a:pPr marL="720725" lvl="2" indent="-454025" defTabSz="419100" eaLnBrk="1" hangingPunct="1">
              <a:spcBef>
                <a:spcPts val="300"/>
              </a:spcBef>
              <a:spcAft>
                <a:spcPts val="300"/>
              </a:spcAft>
              <a:buFont typeface="Wingdings" panose="05000000000000000000" pitchFamily="2" charset="2"/>
              <a:buNone/>
              <a:tabLst>
                <a:tab pos="720725" algn="l"/>
              </a:tabLst>
              <a:defRPr/>
            </a:pPr>
            <a:r>
              <a:rPr lang="de-DE" altLang="de-DE" sz="1600" b="1" dirty="0">
                <a:solidFill>
                  <a:srgbClr val="00B0F0"/>
                </a:solidFill>
                <a:latin typeface="Century Gothic" pitchFamily="34" charset="0"/>
              </a:rPr>
              <a:t>c.6</a:t>
            </a:r>
            <a:r>
              <a:rPr lang="de-DE" altLang="de-DE" sz="1600" dirty="0">
                <a:latin typeface="Century Gothic" pitchFamily="34" charset="0"/>
              </a:rPr>
              <a:t>	</a:t>
            </a:r>
            <a:r>
              <a:rPr lang="de-DE" altLang="de-DE" sz="1600" b="1" dirty="0">
                <a:solidFill>
                  <a:srgbClr val="00B0F0"/>
                </a:solidFill>
                <a:latin typeface="Century Gothic" panose="020B0502020202020204" pitchFamily="34" charset="0"/>
              </a:rPr>
              <a:t>Befragung</a:t>
            </a:r>
            <a:r>
              <a:rPr lang="de-DE" altLang="de-DE" sz="1600" dirty="0">
                <a:solidFill>
                  <a:srgbClr val="00B0F0"/>
                </a:solidFill>
                <a:latin typeface="Century Gothic" panose="020B0502020202020204" pitchFamily="34" charset="0"/>
              </a:rPr>
              <a:t> </a:t>
            </a:r>
            <a:r>
              <a:rPr lang="de-DE" altLang="de-DE" sz="1600" dirty="0">
                <a:latin typeface="Century Gothic" pitchFamily="34" charset="0"/>
              </a:rPr>
              <a:t>der gesetzlichen Vertreter, </a:t>
            </a:r>
            <a:r>
              <a:rPr lang="de-DE" altLang="de-DE" sz="1600" b="1" dirty="0">
                <a:solidFill>
                  <a:srgbClr val="00B0F0"/>
                </a:solidFill>
                <a:latin typeface="Century Gothic" panose="020B0502020202020204" pitchFamily="34" charset="0"/>
              </a:rPr>
              <a:t>warum</a:t>
            </a:r>
            <a:r>
              <a:rPr lang="de-DE" altLang="de-DE" sz="1600" dirty="0">
                <a:solidFill>
                  <a:srgbClr val="00B0F0"/>
                </a:solidFill>
                <a:latin typeface="Century Gothic" panose="020B0502020202020204" pitchFamily="34" charset="0"/>
              </a:rPr>
              <a:t> </a:t>
            </a:r>
            <a:r>
              <a:rPr lang="de-DE" altLang="de-DE" sz="1600" dirty="0">
                <a:latin typeface="Century Gothic" pitchFamily="34" charset="0"/>
              </a:rPr>
              <a:t>diese Beziehungen oder Geschäftsvorfälle </a:t>
            </a:r>
            <a:r>
              <a:rPr lang="de-DE" altLang="de-DE" sz="1600" b="1" dirty="0">
                <a:solidFill>
                  <a:srgbClr val="00B0F0"/>
                </a:solidFill>
                <a:latin typeface="Century Gothic" panose="020B0502020202020204" pitchFamily="34" charset="0"/>
              </a:rPr>
              <a:t>nicht</a:t>
            </a:r>
            <a:br>
              <a:rPr lang="de-DE" altLang="de-DE" sz="1600" dirty="0">
                <a:solidFill>
                  <a:srgbClr val="00B0F0"/>
                </a:solidFill>
                <a:latin typeface="Century Gothic" panose="020B0502020202020204" pitchFamily="34" charset="0"/>
              </a:rPr>
            </a:br>
            <a:r>
              <a:rPr lang="de-DE" altLang="de-DE" sz="1600" dirty="0">
                <a:latin typeface="Century Gothic" pitchFamily="34" charset="0"/>
              </a:rPr>
              <a:t>durch das IKS </a:t>
            </a:r>
            <a:r>
              <a:rPr lang="de-DE" altLang="de-DE" sz="1600" b="1" dirty="0">
                <a:solidFill>
                  <a:srgbClr val="00B0F0"/>
                </a:solidFill>
                <a:latin typeface="Century Gothic" panose="020B0502020202020204" pitchFamily="34" charset="0"/>
              </a:rPr>
              <a:t>identifiziert</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wurden</a:t>
            </a:r>
          </a:p>
        </p:txBody>
      </p:sp>
      <p:sp>
        <p:nvSpPr>
          <p:cNvPr id="591875" name="Rectangle 2">
            <a:extLst>
              <a:ext uri="{FF2B5EF4-FFF2-40B4-BE49-F238E27FC236}">
                <a16:creationId xmlns:a16="http://schemas.microsoft.com/office/drawing/2014/main" id="{45D44AEE-1C9C-4A14-92DA-A89DD7A16F04}"/>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19100">
              <a:tabLst>
                <a:tab pos="628650" algn="l"/>
                <a:tab pos="714375" algn="l"/>
              </a:tabLst>
              <a:defRPr sz="1600" b="1">
                <a:solidFill>
                  <a:schemeClr val="tx1"/>
                </a:solidFill>
                <a:latin typeface="Verdana" panose="020B0604030504040204" pitchFamily="34" charset="0"/>
                <a:cs typeface="Arial" panose="020B0604020202020204" pitchFamily="34" charset="0"/>
              </a:defRPr>
            </a:lvl1pPr>
            <a:lvl2pPr marL="180975" indent="-179388" defTabSz="419100">
              <a:tabLst>
                <a:tab pos="628650" algn="l"/>
                <a:tab pos="714375" algn="l"/>
              </a:tabLst>
              <a:defRPr sz="1600" b="1">
                <a:solidFill>
                  <a:schemeClr val="tx1"/>
                </a:solidFill>
                <a:latin typeface="Verdana" panose="020B0604030504040204" pitchFamily="34" charset="0"/>
                <a:cs typeface="Arial" panose="020B0604020202020204" pitchFamily="34" charset="0"/>
              </a:defRPr>
            </a:lvl2pPr>
            <a:lvl3pPr marL="541338" indent="-180975" defTabSz="419100">
              <a:tabLst>
                <a:tab pos="628650" algn="l"/>
                <a:tab pos="714375" algn="l"/>
              </a:tabLst>
              <a:defRPr sz="1600" b="1">
                <a:solidFill>
                  <a:schemeClr val="tx1"/>
                </a:solidFill>
                <a:latin typeface="Verdana" panose="020B0604030504040204" pitchFamily="34" charset="0"/>
                <a:cs typeface="Arial" panose="020B0604020202020204" pitchFamily="34" charset="0"/>
              </a:defRPr>
            </a:lvl3pPr>
            <a:lvl4pPr marL="895350" indent="-174625" defTabSz="419100">
              <a:tabLst>
                <a:tab pos="628650" algn="l"/>
                <a:tab pos="714375" algn="l"/>
              </a:tabLst>
              <a:defRPr sz="1600" b="1">
                <a:solidFill>
                  <a:schemeClr val="tx1"/>
                </a:solidFill>
                <a:latin typeface="Verdana" panose="020B0604030504040204" pitchFamily="34" charset="0"/>
                <a:cs typeface="Arial" panose="020B0604020202020204" pitchFamily="34" charset="0"/>
              </a:defRPr>
            </a:lvl4pPr>
            <a:lvl5pPr marL="1257300" indent="-180975" defTabSz="419100">
              <a:tabLst>
                <a:tab pos="628650" algn="l"/>
                <a:tab pos="714375" algn="l"/>
              </a:tabLst>
              <a:defRPr sz="1600" b="1">
                <a:solidFill>
                  <a:schemeClr val="tx1"/>
                </a:solidFill>
                <a:latin typeface="Verdana" panose="020B0604030504040204" pitchFamily="34" charset="0"/>
                <a:cs typeface="Arial" panose="020B0604020202020204" pitchFamily="34" charset="0"/>
              </a:defRPr>
            </a:lvl5pPr>
            <a:lvl6pPr marL="1714500" indent="-180975" defTabSz="419100" eaLnBrk="0" fontAlgn="base" hangingPunct="0">
              <a:spcBef>
                <a:spcPct val="0"/>
              </a:spcBef>
              <a:spcAft>
                <a:spcPct val="0"/>
              </a:spcAft>
              <a:tabLst>
                <a:tab pos="628650" algn="l"/>
                <a:tab pos="714375" algn="l"/>
              </a:tabLst>
              <a:defRPr sz="1600" b="1">
                <a:solidFill>
                  <a:schemeClr val="tx1"/>
                </a:solidFill>
                <a:latin typeface="Verdana" panose="020B0604030504040204" pitchFamily="34" charset="0"/>
                <a:cs typeface="Arial" panose="020B0604020202020204" pitchFamily="34" charset="0"/>
              </a:defRPr>
            </a:lvl6pPr>
            <a:lvl7pPr marL="2171700" indent="-180975" defTabSz="419100" eaLnBrk="0" fontAlgn="base" hangingPunct="0">
              <a:spcBef>
                <a:spcPct val="0"/>
              </a:spcBef>
              <a:spcAft>
                <a:spcPct val="0"/>
              </a:spcAft>
              <a:tabLst>
                <a:tab pos="628650" algn="l"/>
                <a:tab pos="714375" algn="l"/>
              </a:tabLst>
              <a:defRPr sz="1600" b="1">
                <a:solidFill>
                  <a:schemeClr val="tx1"/>
                </a:solidFill>
                <a:latin typeface="Verdana" panose="020B0604030504040204" pitchFamily="34" charset="0"/>
                <a:cs typeface="Arial" panose="020B0604020202020204" pitchFamily="34" charset="0"/>
              </a:defRPr>
            </a:lvl7pPr>
            <a:lvl8pPr marL="2628900" indent="-180975" defTabSz="419100" eaLnBrk="0" fontAlgn="base" hangingPunct="0">
              <a:spcBef>
                <a:spcPct val="0"/>
              </a:spcBef>
              <a:spcAft>
                <a:spcPct val="0"/>
              </a:spcAft>
              <a:tabLst>
                <a:tab pos="628650" algn="l"/>
                <a:tab pos="714375" algn="l"/>
              </a:tabLst>
              <a:defRPr sz="1600" b="1">
                <a:solidFill>
                  <a:schemeClr val="tx1"/>
                </a:solidFill>
                <a:latin typeface="Verdana" panose="020B0604030504040204" pitchFamily="34" charset="0"/>
                <a:cs typeface="Arial" panose="020B0604020202020204" pitchFamily="34" charset="0"/>
              </a:defRPr>
            </a:lvl8pPr>
            <a:lvl9pPr marL="3086100" indent="-180975" defTabSz="419100" eaLnBrk="0" fontAlgn="base" hangingPunct="0">
              <a:spcBef>
                <a:spcPct val="0"/>
              </a:spcBef>
              <a:spcAft>
                <a:spcPct val="0"/>
              </a:spcAft>
              <a:tabLst>
                <a:tab pos="628650" algn="l"/>
                <a:tab pos="714375" algn="l"/>
              </a:tabLst>
              <a:defRPr sz="1600" b="1">
                <a:solidFill>
                  <a:schemeClr val="tx1"/>
                </a:solidFill>
                <a:latin typeface="Verdana" panose="020B0604030504040204" pitchFamily="34" charset="0"/>
                <a:cs typeface="Arial" panose="020B0604020202020204" pitchFamily="34" charset="0"/>
              </a:defRPr>
            </a:lvl9pPr>
          </a:lstStyle>
          <a:p>
            <a:pPr eaLnBrk="1" hangingPunct="1">
              <a:buFont typeface="Wingdings" panose="05000000000000000000" pitchFamily="2" charset="2"/>
              <a:buNone/>
            </a:pPr>
            <a:r>
              <a:rPr lang="de-DE" altLang="de-DE" dirty="0">
                <a:solidFill>
                  <a:srgbClr val="00B0F0"/>
                </a:solidFill>
                <a:latin typeface="Century Gothic" panose="020B0502020202020204" pitchFamily="34" charset="0"/>
              </a:rPr>
              <a:t>8.4.5 Prüfung der festgestellten Geschäftsvorfälle mit nahestehenden Personen, Forts.</a:t>
            </a:r>
          </a:p>
        </p:txBody>
      </p:sp>
      <p:sp>
        <p:nvSpPr>
          <p:cNvPr id="591877" name="Textfeld 1">
            <a:extLst>
              <a:ext uri="{FF2B5EF4-FFF2-40B4-BE49-F238E27FC236}">
                <a16:creationId xmlns:a16="http://schemas.microsoft.com/office/drawing/2014/main" id="{9C093E25-9886-4C62-9E2A-550154B0DB20}"/>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3C312C23-0EAE-428A-81B5-660875F69C5C}"/>
              </a:ext>
            </a:extLst>
          </p:cNvPr>
          <p:cNvSpPr>
            <a:spLocks noGrp="1" noChangeArrowheads="1"/>
          </p:cNvSpPr>
          <p:nvPr>
            <p:ph idx="4294967295"/>
          </p:nvPr>
        </p:nvSpPr>
        <p:spPr bwMode="auto">
          <a:xfrm>
            <a:off x="1054801" y="1418400"/>
            <a:ext cx="9577704" cy="48958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69875" indent="0" defTabSz="419100" eaLnBrk="1" hangingPunct="1">
              <a:lnSpc>
                <a:spcPct val="120000"/>
              </a:lnSpc>
              <a:spcBef>
                <a:spcPts val="300"/>
              </a:spcBef>
              <a:spcAft>
                <a:spcPts val="300"/>
              </a:spcAft>
              <a:buClrTx/>
              <a:buFont typeface="Wingdings" panose="05000000000000000000" pitchFamily="2" charset="2"/>
              <a:buNone/>
              <a:defRPr/>
            </a:pPr>
            <a:r>
              <a:rPr lang="de-DE" altLang="de-DE" sz="1600" dirty="0">
                <a:latin typeface="Century Gothic" panose="020B0502020202020204" pitchFamily="34" charset="0"/>
              </a:rPr>
              <a:t>Insbesondere bei bedeutsamen Geschäftsvorfällen hat der Abschlussprüfer folgende Prüfungshandlungen vorzunehmen:</a:t>
            </a:r>
          </a:p>
          <a:p>
            <a:pPr marL="273050" lvl="2" indent="-273050" defTabSz="419100" eaLnBrk="1" hangingPunct="1">
              <a:lnSpc>
                <a:spcPct val="120000"/>
              </a:lnSpc>
              <a:spcBef>
                <a:spcPts val="300"/>
              </a:spcBef>
              <a:spcAft>
                <a:spcPts val="300"/>
              </a:spcAft>
              <a:buClr>
                <a:srgbClr val="00B0F0"/>
              </a:buClr>
              <a:buFont typeface="Verdana" panose="020B0604030504040204" pitchFamily="34" charset="0"/>
              <a:buAutoNum type="alphaLcPeriod"/>
              <a:defRPr/>
            </a:pPr>
            <a:r>
              <a:rPr lang="de-DE" altLang="de-DE" sz="1600" b="1" dirty="0">
                <a:solidFill>
                  <a:srgbClr val="00B0F0"/>
                </a:solidFill>
                <a:latin typeface="Century Gothic" panose="020B0502020202020204" pitchFamily="34" charset="0"/>
              </a:rPr>
              <a:t>Einsichtnahme in die zu Grunde liegenden Verträge</a:t>
            </a:r>
          </a:p>
          <a:p>
            <a:pPr marL="714375" lvl="3" indent="-441325" defTabSz="419100" eaLnBrk="1" hangingPunct="1">
              <a:lnSpc>
                <a:spcPct val="120000"/>
              </a:lnSpc>
              <a:spcBef>
                <a:spcPts val="300"/>
              </a:spcBef>
              <a:spcAft>
                <a:spcPts val="300"/>
              </a:spcAft>
              <a:buFont typeface="Verdana" panose="020B0604030504040204" pitchFamily="34" charset="0"/>
              <a:buNone/>
              <a:defRPr/>
            </a:pPr>
            <a:r>
              <a:rPr lang="de-DE" altLang="de-DE" sz="1600" b="1" dirty="0">
                <a:solidFill>
                  <a:srgbClr val="00B0F0"/>
                </a:solidFill>
                <a:latin typeface="Century Gothic" panose="020B0502020202020204" pitchFamily="34" charset="0"/>
              </a:rPr>
              <a:t>a.1</a:t>
            </a:r>
            <a:r>
              <a:rPr lang="de-DE" altLang="de-DE" sz="1600" dirty="0">
                <a:latin typeface="Century Gothic" panose="020B0502020202020204" pitchFamily="34" charset="0"/>
              </a:rPr>
              <a:t>	Einschätzung, ob die Geschäftsvorfälle zur Fälschung der Rechnungslegung oder zur Unterschlagung von Vermögenswerten dienen könnten</a:t>
            </a:r>
          </a:p>
          <a:p>
            <a:pPr marL="714375" lvl="3" indent="-441325" defTabSz="419100" eaLnBrk="1" hangingPunct="1">
              <a:lnSpc>
                <a:spcPct val="120000"/>
              </a:lnSpc>
              <a:spcBef>
                <a:spcPts val="300"/>
              </a:spcBef>
              <a:spcAft>
                <a:spcPts val="300"/>
              </a:spcAft>
              <a:buFont typeface="Verdana" panose="020B0604030504040204" pitchFamily="34" charset="0"/>
              <a:buNone/>
              <a:defRPr/>
            </a:pPr>
            <a:r>
              <a:rPr lang="de-DE" altLang="de-DE" sz="1600" b="1" dirty="0">
                <a:solidFill>
                  <a:srgbClr val="00B0F0"/>
                </a:solidFill>
                <a:latin typeface="Century Gothic" panose="020B0502020202020204" pitchFamily="34" charset="0"/>
              </a:rPr>
              <a:t>a.2</a:t>
            </a:r>
            <a:r>
              <a:rPr lang="de-DE" altLang="de-DE" sz="1600" dirty="0">
                <a:latin typeface="Century Gothic" panose="020B0502020202020204" pitchFamily="34" charset="0"/>
              </a:rPr>
              <a:t>	Überprüfung, ob die Bedingungen der Geschäftsvorfälle mit den Erklärungen der gesetzlichen Vertreter in Einklang stehen</a:t>
            </a:r>
          </a:p>
          <a:p>
            <a:pPr marL="714375" lvl="3" indent="-441325" defTabSz="419100" eaLnBrk="1" hangingPunct="1">
              <a:lnSpc>
                <a:spcPct val="120000"/>
              </a:lnSpc>
              <a:spcBef>
                <a:spcPts val="300"/>
              </a:spcBef>
              <a:spcAft>
                <a:spcPts val="300"/>
              </a:spcAft>
              <a:buFont typeface="Verdana" panose="020B0604030504040204" pitchFamily="34" charset="0"/>
              <a:buNone/>
              <a:defRPr/>
            </a:pPr>
            <a:r>
              <a:rPr lang="de-DE" altLang="de-DE" sz="1600" b="1" dirty="0">
                <a:solidFill>
                  <a:srgbClr val="00B0F0"/>
                </a:solidFill>
                <a:latin typeface="Century Gothic" panose="020B0502020202020204" pitchFamily="34" charset="0"/>
              </a:rPr>
              <a:t>a.3</a:t>
            </a:r>
            <a:r>
              <a:rPr lang="de-DE" altLang="de-DE" sz="1600" dirty="0">
                <a:latin typeface="Century Gothic" panose="020B0502020202020204" pitchFamily="34" charset="0"/>
              </a:rPr>
              <a:t>	Kontrolle, ob die Geschäftsvorfälle ordnungsgemäß in der Rechnungslegung erfasst und offen worden sind</a:t>
            </a:r>
          </a:p>
          <a:p>
            <a:pPr marL="273050" lvl="2" indent="-273050" defTabSz="419100" eaLnBrk="1" hangingPunct="1">
              <a:lnSpc>
                <a:spcPct val="120000"/>
              </a:lnSpc>
              <a:spcBef>
                <a:spcPts val="1200"/>
              </a:spcBef>
              <a:spcAft>
                <a:spcPts val="300"/>
              </a:spcAft>
              <a:buClr>
                <a:srgbClr val="00B0F0"/>
              </a:buClr>
              <a:buFont typeface="Verdana" panose="020B0604030504040204" pitchFamily="34" charset="0"/>
              <a:buAutoNum type="alphaLcPeriod"/>
              <a:defRPr/>
            </a:pPr>
            <a:r>
              <a:rPr lang="de-DE" altLang="de-DE" sz="1600" b="1" dirty="0">
                <a:solidFill>
                  <a:srgbClr val="00B0F0"/>
                </a:solidFill>
                <a:latin typeface="Century Gothic" panose="020B0502020202020204" pitchFamily="34" charset="0"/>
              </a:rPr>
              <a:t>Erlangung von Prüfungsnachweisen über die Genehmigung der Geschäftsvorfälle</a:t>
            </a:r>
          </a:p>
        </p:txBody>
      </p:sp>
      <p:sp>
        <p:nvSpPr>
          <p:cNvPr id="593923" name="Rectangle 2">
            <a:extLst>
              <a:ext uri="{FF2B5EF4-FFF2-40B4-BE49-F238E27FC236}">
                <a16:creationId xmlns:a16="http://schemas.microsoft.com/office/drawing/2014/main" id="{7396D8F0-4E96-4979-A686-3767211190B2}"/>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419100">
              <a:tabLst>
                <a:tab pos="438150" algn="l"/>
              </a:tabLst>
              <a:defRPr sz="1600" b="1">
                <a:solidFill>
                  <a:schemeClr val="tx1"/>
                </a:solidFill>
                <a:latin typeface="Verdana" panose="020B0604030504040204" pitchFamily="34" charset="0"/>
                <a:cs typeface="Arial" panose="020B0604020202020204" pitchFamily="34" charset="0"/>
              </a:defRPr>
            </a:lvl1pPr>
            <a:lvl2pPr marL="180975" indent="-179388" defTabSz="419100">
              <a:tabLst>
                <a:tab pos="438150" algn="l"/>
              </a:tabLst>
              <a:defRPr sz="1600" b="1">
                <a:solidFill>
                  <a:schemeClr val="tx1"/>
                </a:solidFill>
                <a:latin typeface="Verdana" panose="020B0604030504040204" pitchFamily="34" charset="0"/>
                <a:cs typeface="Arial" panose="020B0604020202020204" pitchFamily="34" charset="0"/>
              </a:defRPr>
            </a:lvl2pPr>
            <a:lvl3pPr marL="541338" indent="-180975" defTabSz="419100">
              <a:tabLst>
                <a:tab pos="438150" algn="l"/>
              </a:tabLst>
              <a:defRPr sz="1600" b="1">
                <a:solidFill>
                  <a:schemeClr val="tx1"/>
                </a:solidFill>
                <a:latin typeface="Verdana" panose="020B0604030504040204" pitchFamily="34" charset="0"/>
                <a:cs typeface="Arial" panose="020B0604020202020204" pitchFamily="34" charset="0"/>
              </a:defRPr>
            </a:lvl3pPr>
            <a:lvl4pPr marL="895350" indent="-174625" defTabSz="419100">
              <a:tabLst>
                <a:tab pos="438150" algn="l"/>
              </a:tabLst>
              <a:defRPr sz="1600" b="1">
                <a:solidFill>
                  <a:schemeClr val="tx1"/>
                </a:solidFill>
                <a:latin typeface="Verdana" panose="020B0604030504040204" pitchFamily="34" charset="0"/>
                <a:cs typeface="Arial" panose="020B0604020202020204" pitchFamily="34" charset="0"/>
              </a:defRPr>
            </a:lvl4pPr>
            <a:lvl5pPr marL="1257300" indent="-180975" defTabSz="419100">
              <a:tabLst>
                <a:tab pos="438150" algn="l"/>
              </a:tabLst>
              <a:defRPr sz="1600" b="1">
                <a:solidFill>
                  <a:schemeClr val="tx1"/>
                </a:solidFill>
                <a:latin typeface="Verdana" panose="020B0604030504040204" pitchFamily="34" charset="0"/>
                <a:cs typeface="Arial" panose="020B0604020202020204" pitchFamily="34" charset="0"/>
              </a:defRPr>
            </a:lvl5pPr>
            <a:lvl6pPr marL="1714500" indent="-180975" defTabSz="419100" eaLnBrk="0" fontAlgn="base" hangingPunct="0">
              <a:spcBef>
                <a:spcPct val="0"/>
              </a:spcBef>
              <a:spcAft>
                <a:spcPct val="0"/>
              </a:spcAft>
              <a:tabLst>
                <a:tab pos="438150" algn="l"/>
              </a:tabLst>
              <a:defRPr sz="1600" b="1">
                <a:solidFill>
                  <a:schemeClr val="tx1"/>
                </a:solidFill>
                <a:latin typeface="Verdana" panose="020B0604030504040204" pitchFamily="34" charset="0"/>
                <a:cs typeface="Arial" panose="020B0604020202020204" pitchFamily="34" charset="0"/>
              </a:defRPr>
            </a:lvl6pPr>
            <a:lvl7pPr marL="2171700" indent="-180975" defTabSz="419100" eaLnBrk="0" fontAlgn="base" hangingPunct="0">
              <a:spcBef>
                <a:spcPct val="0"/>
              </a:spcBef>
              <a:spcAft>
                <a:spcPct val="0"/>
              </a:spcAft>
              <a:tabLst>
                <a:tab pos="438150" algn="l"/>
              </a:tabLst>
              <a:defRPr sz="1600" b="1">
                <a:solidFill>
                  <a:schemeClr val="tx1"/>
                </a:solidFill>
                <a:latin typeface="Verdana" panose="020B0604030504040204" pitchFamily="34" charset="0"/>
                <a:cs typeface="Arial" panose="020B0604020202020204" pitchFamily="34" charset="0"/>
              </a:defRPr>
            </a:lvl7pPr>
            <a:lvl8pPr marL="2628900" indent="-180975" defTabSz="419100" eaLnBrk="0" fontAlgn="base" hangingPunct="0">
              <a:spcBef>
                <a:spcPct val="0"/>
              </a:spcBef>
              <a:spcAft>
                <a:spcPct val="0"/>
              </a:spcAft>
              <a:tabLst>
                <a:tab pos="438150" algn="l"/>
              </a:tabLst>
              <a:defRPr sz="1600" b="1">
                <a:solidFill>
                  <a:schemeClr val="tx1"/>
                </a:solidFill>
                <a:latin typeface="Verdana" panose="020B0604030504040204" pitchFamily="34" charset="0"/>
                <a:cs typeface="Arial" panose="020B0604020202020204" pitchFamily="34" charset="0"/>
              </a:defRPr>
            </a:lvl8pPr>
            <a:lvl9pPr marL="3086100" indent="-180975" defTabSz="419100" eaLnBrk="0" fontAlgn="base" hangingPunct="0">
              <a:spcBef>
                <a:spcPct val="0"/>
              </a:spcBef>
              <a:spcAft>
                <a:spcPct val="0"/>
              </a:spcAft>
              <a:tabLst>
                <a:tab pos="438150" algn="l"/>
              </a:tabLst>
              <a:defRPr sz="1600" b="1">
                <a:solidFill>
                  <a:schemeClr val="tx1"/>
                </a:solidFill>
                <a:latin typeface="Verdana" panose="020B0604030504040204" pitchFamily="34" charset="0"/>
                <a:cs typeface="Arial" panose="020B0604020202020204" pitchFamily="34" charset="0"/>
              </a:defRPr>
            </a:lvl9pPr>
          </a:lstStyle>
          <a:p>
            <a:pPr eaLnBrk="1" hangingPunct="1">
              <a:buFont typeface="Wingdings" panose="05000000000000000000" pitchFamily="2" charset="2"/>
              <a:buNone/>
            </a:pPr>
            <a:r>
              <a:rPr lang="de-DE" altLang="de-DE" dirty="0">
                <a:solidFill>
                  <a:srgbClr val="00B0F0"/>
                </a:solidFill>
                <a:latin typeface="Century Gothic" panose="020B0502020202020204" pitchFamily="34" charset="0"/>
              </a:rPr>
              <a:t>8.4.6 Besondere ergänzende Prüfungshandlungen bei bedeutsamen Geschäftsvorfällen </a:t>
            </a:r>
          </a:p>
        </p:txBody>
      </p:sp>
      <p:sp>
        <p:nvSpPr>
          <p:cNvPr id="593925" name="Textfeld 1">
            <a:extLst>
              <a:ext uri="{FF2B5EF4-FFF2-40B4-BE49-F238E27FC236}">
                <a16:creationId xmlns:a16="http://schemas.microsoft.com/office/drawing/2014/main" id="{90C21305-10A8-4AB6-8CA6-48BE92E93481}"/>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25D3028F-8A49-4BC3-AB36-B9E5ABBE7121}"/>
              </a:ext>
            </a:extLst>
          </p:cNvPr>
          <p:cNvSpPr>
            <a:spLocks noGrp="1" noChangeArrowheads="1"/>
          </p:cNvSpPr>
          <p:nvPr>
            <p:ph idx="4294967295"/>
          </p:nvPr>
        </p:nvSpPr>
        <p:spPr bwMode="auto">
          <a:xfrm>
            <a:off x="1054800" y="1418400"/>
            <a:ext cx="9433688" cy="4895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defTabSz="419100" eaLnBrk="1" hangingPunct="1">
              <a:spcBef>
                <a:spcPts val="300"/>
              </a:spcBef>
              <a:spcAft>
                <a:spcPts val="1200"/>
              </a:spcAft>
              <a:buClrTx/>
              <a:buFont typeface="Wingdings" panose="05000000000000000000" pitchFamily="2" charset="2"/>
              <a:buNone/>
            </a:pPr>
            <a:r>
              <a:rPr lang="de-DE" altLang="de-DE" sz="1600" dirty="0">
                <a:latin typeface="Century Gothic" panose="020B0502020202020204" pitchFamily="34" charset="0"/>
              </a:rPr>
              <a:t>Erlangt der Abschlussprüfer während der Prüfung Kenntnis von bedeutsamen Sachverhalten im Zusammenhang mit nahestehenden Personen, ist er verpflichtet dies den Aufsichtsorganen mitzuteilen.</a:t>
            </a:r>
          </a:p>
          <a:p>
            <a:pPr defTabSz="419100" eaLnBrk="1" hangingPunct="1">
              <a:spcBef>
                <a:spcPts val="600"/>
              </a:spcBef>
              <a:spcAft>
                <a:spcPts val="300"/>
              </a:spcAft>
            </a:pPr>
            <a:r>
              <a:rPr lang="de-DE" altLang="de-DE" sz="1600" b="1" dirty="0">
                <a:solidFill>
                  <a:srgbClr val="00B0F0"/>
                </a:solidFill>
                <a:latin typeface="Century Gothic" panose="020B0502020202020204" pitchFamily="34" charset="0"/>
              </a:rPr>
              <a:t>8.4.8 Erklärungen der gesetzlichen Vertreter gegenüber dem Abschlussprüfer</a:t>
            </a:r>
          </a:p>
          <a:p>
            <a:pPr defTabSz="419100" eaLnBrk="1" hangingPunct="1">
              <a:spcBef>
                <a:spcPts val="300"/>
              </a:spcBef>
              <a:spcAft>
                <a:spcPts val="300"/>
              </a:spcAft>
              <a:buClrTx/>
              <a:buFont typeface="Wingdings" panose="05000000000000000000" pitchFamily="2" charset="2"/>
              <a:buNone/>
            </a:pPr>
            <a:r>
              <a:rPr lang="de-DE" altLang="de-DE" sz="1600" dirty="0">
                <a:latin typeface="Century Gothic" panose="020B0502020202020204" pitchFamily="34" charset="0"/>
              </a:rPr>
              <a:t>Verpflichtende Einholung von </a:t>
            </a:r>
            <a:r>
              <a:rPr lang="de-DE" altLang="de-DE" sz="1600" dirty="0">
                <a:solidFill>
                  <a:srgbClr val="00B0F0"/>
                </a:solidFill>
                <a:latin typeface="Century Gothic" panose="020B0502020202020204" pitchFamily="34" charset="0"/>
              </a:rPr>
              <a:t>schriftlichen Erklärungen </a:t>
            </a:r>
            <a:r>
              <a:rPr lang="de-DE" altLang="de-DE" sz="1600" dirty="0">
                <a:latin typeface="Century Gothic" panose="020B0502020202020204" pitchFamily="34" charset="0"/>
              </a:rPr>
              <a:t>zu:</a:t>
            </a:r>
          </a:p>
          <a:p>
            <a:pPr marL="0" lvl="2" indent="0" defTabSz="419100" eaLnBrk="1" hangingPunct="1">
              <a:spcBef>
                <a:spcPts val="300"/>
              </a:spcBef>
              <a:spcAft>
                <a:spcPts val="300"/>
              </a:spcAft>
              <a:buClr>
                <a:schemeClr val="tx1"/>
              </a:buClr>
              <a:buFont typeface="Arial" panose="020B0604020202020204" pitchFamily="34" charset="0"/>
              <a:buChar char="•"/>
            </a:pPr>
            <a:r>
              <a:rPr lang="de-DE" altLang="de-DE" sz="1600" dirty="0">
                <a:latin typeface="Century Gothic" panose="020B0502020202020204" pitchFamily="34" charset="0"/>
              </a:rPr>
              <a:t>Vollständigkeit der gegebenen Informationen über nahestehende Personen und der Geschäftsvorfälle mit diesen</a:t>
            </a:r>
          </a:p>
          <a:p>
            <a:pPr marL="0" lvl="2" indent="0" defTabSz="419100" eaLnBrk="1" hangingPunct="1">
              <a:spcBef>
                <a:spcPts val="300"/>
              </a:spcBef>
              <a:spcAft>
                <a:spcPts val="300"/>
              </a:spcAft>
              <a:buClr>
                <a:schemeClr val="tx1"/>
              </a:buClr>
              <a:buFont typeface="Arial" panose="020B0604020202020204" pitchFamily="34" charset="0"/>
              <a:buChar char="•"/>
            </a:pPr>
            <a:r>
              <a:rPr lang="de-DE" altLang="de-DE" sz="1600" dirty="0">
                <a:latin typeface="Century Gothic" panose="020B0502020202020204" pitchFamily="34" charset="0"/>
              </a:rPr>
              <a:t>Angemessenheit der Angaben in der Rechnungslegung, die </a:t>
            </a:r>
            <a:br>
              <a:rPr lang="de-DE" altLang="de-DE" sz="1600" dirty="0">
                <a:latin typeface="Century Gothic" panose="020B0502020202020204" pitchFamily="34" charset="0"/>
              </a:rPr>
            </a:br>
            <a:r>
              <a:rPr lang="de-DE" altLang="de-DE" sz="1600" dirty="0">
                <a:latin typeface="Century Gothic" panose="020B0502020202020204" pitchFamily="34" charset="0"/>
              </a:rPr>
              <a:t>nahestehende Personen betreffen</a:t>
            </a:r>
          </a:p>
          <a:p>
            <a:pPr defTabSz="419100" eaLnBrk="1" hangingPunct="1">
              <a:spcBef>
                <a:spcPts val="300"/>
              </a:spcBef>
              <a:spcAft>
                <a:spcPts val="300"/>
              </a:spcAft>
              <a:buClrTx/>
              <a:buFont typeface="Wingdings" panose="05000000000000000000" pitchFamily="2" charset="2"/>
              <a:buNone/>
            </a:pPr>
            <a:r>
              <a:rPr lang="de-DE" altLang="de-DE" sz="1600" dirty="0">
                <a:latin typeface="Century Gothic" panose="020B0502020202020204" pitchFamily="34" charset="0"/>
              </a:rPr>
              <a:t>Ggf. können zu einzelnen prüfungsrelevanten Sachverhalten auch </a:t>
            </a:r>
            <a:r>
              <a:rPr lang="de-DE" altLang="de-DE" sz="1600" dirty="0">
                <a:solidFill>
                  <a:srgbClr val="00B0F0"/>
                </a:solidFill>
                <a:latin typeface="Century Gothic" panose="020B0502020202020204" pitchFamily="34" charset="0"/>
              </a:rPr>
              <a:t>schriftliche Erklärungen beim Aufsichtsorgan </a:t>
            </a:r>
            <a:r>
              <a:rPr lang="de-DE" altLang="de-DE" sz="1600" dirty="0">
                <a:latin typeface="Century Gothic" panose="020B0502020202020204" pitchFamily="34" charset="0"/>
              </a:rPr>
              <a:t>eingeholt werden.</a:t>
            </a:r>
          </a:p>
        </p:txBody>
      </p:sp>
      <p:sp>
        <p:nvSpPr>
          <p:cNvPr id="595972" name="Textfeld 1">
            <a:extLst>
              <a:ext uri="{FF2B5EF4-FFF2-40B4-BE49-F238E27FC236}">
                <a16:creationId xmlns:a16="http://schemas.microsoft.com/office/drawing/2014/main" id="{2DA04417-091F-4E74-A2BA-DA2C106A364F}"/>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595973" name="Rectangle 2">
            <a:extLst>
              <a:ext uri="{FF2B5EF4-FFF2-40B4-BE49-F238E27FC236}">
                <a16:creationId xmlns:a16="http://schemas.microsoft.com/office/drawing/2014/main" id="{D6AF4C52-A9E7-4386-83FA-BE44EA1E6926}"/>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defTabSz="419100">
              <a:tabLst>
                <a:tab pos="438150" algn="l"/>
              </a:tabLst>
              <a:defRPr sz="1600" b="1">
                <a:solidFill>
                  <a:schemeClr val="tx1"/>
                </a:solidFill>
                <a:latin typeface="Verdana" panose="020B0604030504040204" pitchFamily="34" charset="0"/>
                <a:cs typeface="Arial" panose="020B0604020202020204" pitchFamily="34" charset="0"/>
              </a:defRPr>
            </a:lvl1pPr>
            <a:lvl2pPr marL="180975" indent="-179388" defTabSz="419100">
              <a:tabLst>
                <a:tab pos="438150" algn="l"/>
              </a:tabLst>
              <a:defRPr sz="1600" b="1">
                <a:solidFill>
                  <a:schemeClr val="tx1"/>
                </a:solidFill>
                <a:latin typeface="Verdana" panose="020B0604030504040204" pitchFamily="34" charset="0"/>
                <a:cs typeface="Arial" panose="020B0604020202020204" pitchFamily="34" charset="0"/>
              </a:defRPr>
            </a:lvl2pPr>
            <a:lvl3pPr marL="541338" indent="-180975" defTabSz="419100">
              <a:tabLst>
                <a:tab pos="438150" algn="l"/>
              </a:tabLst>
              <a:defRPr sz="1600" b="1">
                <a:solidFill>
                  <a:schemeClr val="tx1"/>
                </a:solidFill>
                <a:latin typeface="Verdana" panose="020B0604030504040204" pitchFamily="34" charset="0"/>
                <a:cs typeface="Arial" panose="020B0604020202020204" pitchFamily="34" charset="0"/>
              </a:defRPr>
            </a:lvl3pPr>
            <a:lvl4pPr marL="895350" indent="-174625" defTabSz="419100">
              <a:tabLst>
                <a:tab pos="438150" algn="l"/>
              </a:tabLst>
              <a:defRPr sz="1600" b="1">
                <a:solidFill>
                  <a:schemeClr val="tx1"/>
                </a:solidFill>
                <a:latin typeface="Verdana" panose="020B0604030504040204" pitchFamily="34" charset="0"/>
                <a:cs typeface="Arial" panose="020B0604020202020204" pitchFamily="34" charset="0"/>
              </a:defRPr>
            </a:lvl4pPr>
            <a:lvl5pPr marL="1257300" indent="-180975" defTabSz="419100">
              <a:tabLst>
                <a:tab pos="438150" algn="l"/>
              </a:tabLst>
              <a:defRPr sz="1600" b="1">
                <a:solidFill>
                  <a:schemeClr val="tx1"/>
                </a:solidFill>
                <a:latin typeface="Verdana" panose="020B0604030504040204" pitchFamily="34" charset="0"/>
                <a:cs typeface="Arial" panose="020B0604020202020204" pitchFamily="34" charset="0"/>
              </a:defRPr>
            </a:lvl5pPr>
            <a:lvl6pPr marL="1714500" indent="-180975" defTabSz="419100" eaLnBrk="0" fontAlgn="base" hangingPunct="0">
              <a:spcBef>
                <a:spcPct val="0"/>
              </a:spcBef>
              <a:spcAft>
                <a:spcPct val="0"/>
              </a:spcAft>
              <a:tabLst>
                <a:tab pos="438150" algn="l"/>
              </a:tabLst>
              <a:defRPr sz="1600" b="1">
                <a:solidFill>
                  <a:schemeClr val="tx1"/>
                </a:solidFill>
                <a:latin typeface="Verdana" panose="020B0604030504040204" pitchFamily="34" charset="0"/>
                <a:cs typeface="Arial" panose="020B0604020202020204" pitchFamily="34" charset="0"/>
              </a:defRPr>
            </a:lvl6pPr>
            <a:lvl7pPr marL="2171700" indent="-180975" defTabSz="419100" eaLnBrk="0" fontAlgn="base" hangingPunct="0">
              <a:spcBef>
                <a:spcPct val="0"/>
              </a:spcBef>
              <a:spcAft>
                <a:spcPct val="0"/>
              </a:spcAft>
              <a:tabLst>
                <a:tab pos="438150" algn="l"/>
              </a:tabLst>
              <a:defRPr sz="1600" b="1">
                <a:solidFill>
                  <a:schemeClr val="tx1"/>
                </a:solidFill>
                <a:latin typeface="Verdana" panose="020B0604030504040204" pitchFamily="34" charset="0"/>
                <a:cs typeface="Arial" panose="020B0604020202020204" pitchFamily="34" charset="0"/>
              </a:defRPr>
            </a:lvl7pPr>
            <a:lvl8pPr marL="2628900" indent="-180975" defTabSz="419100" eaLnBrk="0" fontAlgn="base" hangingPunct="0">
              <a:spcBef>
                <a:spcPct val="0"/>
              </a:spcBef>
              <a:spcAft>
                <a:spcPct val="0"/>
              </a:spcAft>
              <a:tabLst>
                <a:tab pos="438150" algn="l"/>
              </a:tabLst>
              <a:defRPr sz="1600" b="1">
                <a:solidFill>
                  <a:schemeClr val="tx1"/>
                </a:solidFill>
                <a:latin typeface="Verdana" panose="020B0604030504040204" pitchFamily="34" charset="0"/>
                <a:cs typeface="Arial" panose="020B0604020202020204" pitchFamily="34" charset="0"/>
              </a:defRPr>
            </a:lvl8pPr>
            <a:lvl9pPr marL="3086100" indent="-180975" defTabSz="419100" eaLnBrk="0" fontAlgn="base" hangingPunct="0">
              <a:spcBef>
                <a:spcPct val="0"/>
              </a:spcBef>
              <a:spcAft>
                <a:spcPct val="0"/>
              </a:spcAft>
              <a:tabLst>
                <a:tab pos="438150" algn="l"/>
              </a:tabLs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8.4.7 Kommunikation mit dem Aufsichtsorgan</a:t>
            </a:r>
          </a:p>
        </p:txBody>
      </p:sp>
    </p:spTree>
  </p:cSld>
  <p:clrMapOvr>
    <a:masterClrMapping/>
  </p:clrMapOvr>
  <p:transition spd="slow"/>
</p:sld>
</file>

<file path=ppt/slides/slide3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C4F57D99-61E3-4351-BB04-A1313608A78C}"/>
              </a:ext>
            </a:extLst>
          </p:cNvPr>
          <p:cNvSpPr>
            <a:spLocks noGrp="1" noChangeArrowheads="1"/>
          </p:cNvSpPr>
          <p:nvPr>
            <p:ph idx="4294967295"/>
          </p:nvPr>
        </p:nvSpPr>
        <p:spPr bwMode="auto">
          <a:xfrm>
            <a:off x="1054800" y="1418400"/>
            <a:ext cx="9937744" cy="5106944"/>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defTabSz="266700" eaLnBrk="1" hangingPunct="1">
              <a:spcBef>
                <a:spcPts val="300"/>
              </a:spcBef>
              <a:spcAft>
                <a:spcPts val="600"/>
              </a:spcAft>
              <a:buClrTx/>
              <a:buFont typeface="Wingdings" panose="05000000000000000000" pitchFamily="2" charset="2"/>
              <a:buNone/>
              <a:defRPr/>
            </a:pPr>
            <a:r>
              <a:rPr lang="de-DE" altLang="de-DE" sz="1600" dirty="0">
                <a:latin typeface="Century Gothic" panose="020B0502020202020204" pitchFamily="34" charset="0"/>
              </a:rPr>
              <a:t>Beurteilung der Angaben von Beziehungen zu und Geschäftsvorfällen mit nahe stehenden Personen im Abschluss und Lagebericht</a:t>
            </a:r>
          </a:p>
          <a:p>
            <a:pPr defTabSz="273050" eaLnBrk="1" hangingPunct="1">
              <a:spcBef>
                <a:spcPts val="300"/>
              </a:spcBef>
              <a:spcAft>
                <a:spcPts val="300"/>
              </a:spcAft>
              <a:buClrTx/>
              <a:buFont typeface="Wingdings" panose="05000000000000000000" pitchFamily="2" charset="2"/>
              <a:buNone/>
              <a:defRPr/>
            </a:pPr>
            <a:r>
              <a:rPr lang="de-DE" altLang="de-DE" sz="1600" dirty="0">
                <a:latin typeface="Century Gothic" panose="020B0502020202020204" pitchFamily="34" charset="0"/>
              </a:rPr>
              <a:t>Der Abschlussprüfer muss beurteilen, ob die</a:t>
            </a:r>
          </a:p>
          <a:p>
            <a:pPr marL="534988" lvl="2" indent="-266700" defTabSz="273050" eaLnBrk="1" hangingPunct="1">
              <a:spcBef>
                <a:spcPts val="300"/>
              </a:spcBef>
              <a:spcAft>
                <a:spcPts val="300"/>
              </a:spcAft>
              <a:buClr>
                <a:schemeClr val="tx1"/>
              </a:buClr>
              <a:buFont typeface="Arial" panose="020B0604020202020204" pitchFamily="34" charset="0"/>
              <a:buChar char="•"/>
              <a:defRPr/>
            </a:pPr>
            <a:r>
              <a:rPr lang="de-DE" altLang="de-DE" sz="1600" b="1" dirty="0">
                <a:solidFill>
                  <a:srgbClr val="00B0F0"/>
                </a:solidFill>
                <a:latin typeface="Century Gothic" panose="020B0502020202020204" pitchFamily="34" charset="0"/>
              </a:rPr>
              <a:t>identifizierten Beziehungen und Geschäftsvorfälle </a:t>
            </a:r>
            <a:r>
              <a:rPr lang="de-DE" altLang="de-DE" sz="1600" dirty="0">
                <a:latin typeface="Century Gothic" panose="020B0502020202020204" pitchFamily="34" charset="0"/>
              </a:rPr>
              <a:t>im Zusammenhang mit nahe stehenden Personen entsprechend den Rechnungslegungs-Grundsätzen angegeben wurden.</a:t>
            </a:r>
          </a:p>
          <a:p>
            <a:pPr marL="534988" lvl="2" indent="-266700" defTabSz="268288" eaLnBrk="1" hangingPunct="1">
              <a:spcBef>
                <a:spcPts val="300"/>
              </a:spcBef>
              <a:spcAft>
                <a:spcPts val="600"/>
              </a:spcAft>
              <a:buClr>
                <a:schemeClr val="tx1"/>
              </a:buClr>
              <a:buFont typeface="Arial" panose="020B0604020202020204" pitchFamily="34" charset="0"/>
              <a:buChar char="•"/>
              <a:defRPr/>
            </a:pPr>
            <a:r>
              <a:rPr lang="de-DE" altLang="de-DE" sz="1600" b="1" dirty="0">
                <a:solidFill>
                  <a:srgbClr val="00B0F0"/>
                </a:solidFill>
                <a:latin typeface="Century Gothic" panose="020B0502020202020204" pitchFamily="34" charset="0"/>
              </a:rPr>
              <a:t>Auswirkungen dieser Beziehungen </a:t>
            </a:r>
            <a:r>
              <a:rPr lang="de-DE" altLang="de-DE" sz="1600" dirty="0">
                <a:latin typeface="Century Gothic" panose="020B0502020202020204" pitchFamily="34" charset="0"/>
              </a:rPr>
              <a:t>und Geschäftsvorfälle </a:t>
            </a:r>
            <a:r>
              <a:rPr lang="de-DE" altLang="de-DE" sz="1600" b="1" dirty="0">
                <a:solidFill>
                  <a:srgbClr val="00B0F0"/>
                </a:solidFill>
                <a:latin typeface="Century Gothic" panose="020B0502020202020204" pitchFamily="34" charset="0"/>
              </a:rPr>
              <a:t>verhindern </a:t>
            </a:r>
            <a:r>
              <a:rPr lang="de-DE" altLang="de-DE" sz="1600" dirty="0">
                <a:latin typeface="Century Gothic" panose="020B0502020202020204" pitchFamily="34" charset="0"/>
              </a:rPr>
              <a:t>konnte, dass der Abschluss</a:t>
            </a:r>
            <a:br>
              <a:rPr lang="de-DE" altLang="de-DE" sz="1600" dirty="0">
                <a:latin typeface="Century Gothic" panose="020B0502020202020204" pitchFamily="34" charset="0"/>
              </a:rPr>
            </a:br>
            <a:r>
              <a:rPr lang="de-DE" altLang="de-DE" sz="1600" dirty="0">
                <a:latin typeface="Century Gothic" panose="020B0502020202020204" pitchFamily="34" charset="0"/>
              </a:rPr>
              <a:t>ein den tatsächlichen Verhältnissen entsprechendes Bild vermittelt und der Lagebericht die Lage der Gesellschaft zutreffend abbildet.</a:t>
            </a:r>
          </a:p>
          <a:p>
            <a:pPr eaLnBrk="1" hangingPunct="1">
              <a:lnSpc>
                <a:spcPct val="120000"/>
              </a:lnSpc>
              <a:spcBef>
                <a:spcPts val="600"/>
              </a:spcBef>
              <a:spcAft>
                <a:spcPts val="300"/>
              </a:spcAft>
            </a:pPr>
            <a:r>
              <a:rPr lang="de-DE" altLang="de-DE" sz="1600" b="1" dirty="0">
                <a:solidFill>
                  <a:srgbClr val="00B0F0"/>
                </a:solidFill>
                <a:latin typeface="Century Gothic" panose="020B0502020202020204" pitchFamily="34" charset="0"/>
              </a:rPr>
              <a:t>8.4.10 Prüfungsbericht und Bestätigungsvermerk</a:t>
            </a:r>
          </a:p>
          <a:p>
            <a:pPr eaLnBrk="1" hangingPunct="1">
              <a:lnSpc>
                <a:spcPct val="120000"/>
              </a:lnSpc>
              <a:spcBef>
                <a:spcPts val="300"/>
              </a:spcBef>
              <a:spcAft>
                <a:spcPts val="300"/>
              </a:spcAft>
            </a:pPr>
            <a:r>
              <a:rPr lang="de-DE" altLang="de-DE" sz="1600" kern="0" dirty="0">
                <a:latin typeface="Century Gothic" panose="020B0502020202020204" pitchFamily="34" charset="0"/>
              </a:rPr>
              <a:t>Folgende Sachverhalte können eine Darstellung im Prüfungsbericht oder Konsequenzen für den Bestätigungsvermerk erforderlich machen:</a:t>
            </a:r>
          </a:p>
          <a:p>
            <a:pPr marL="539750" lvl="2" indent="-266700" eaLnBrk="1" hangingPunct="1">
              <a:spcBef>
                <a:spcPts val="300"/>
              </a:spcBef>
              <a:spcAft>
                <a:spcPts val="300"/>
              </a:spcAft>
              <a:buClr>
                <a:schemeClr val="tx1"/>
              </a:buClr>
              <a:defRPr/>
            </a:pPr>
            <a:r>
              <a:rPr lang="de-DE" altLang="de-DE" sz="1600" kern="0" dirty="0">
                <a:latin typeface="Century Gothic" panose="020B0502020202020204" pitchFamily="34" charset="0"/>
              </a:rPr>
              <a:t>Es können keine ausreichenden und angemessenen Prüfungsnachweise erlangt werden </a:t>
            </a:r>
            <a:r>
              <a:rPr lang="de-DE" altLang="de-DE" sz="1600" b="1" kern="0" dirty="0">
                <a:solidFill>
                  <a:srgbClr val="00B0F0"/>
                </a:solidFill>
                <a:latin typeface="Century Gothic" panose="020B0502020202020204" pitchFamily="34" charset="0"/>
              </a:rPr>
              <a:t>(Prüfungshemmnis).</a:t>
            </a:r>
          </a:p>
          <a:p>
            <a:pPr marL="539750" lvl="2" indent="-266700" eaLnBrk="1" hangingPunct="1">
              <a:spcBef>
                <a:spcPts val="300"/>
              </a:spcBef>
              <a:spcAft>
                <a:spcPts val="300"/>
              </a:spcAft>
              <a:buClr>
                <a:schemeClr val="tx1"/>
              </a:buClr>
              <a:defRPr/>
            </a:pPr>
            <a:r>
              <a:rPr lang="de-DE" altLang="de-DE" sz="1600" kern="0" dirty="0">
                <a:latin typeface="Century Gothic" panose="020B0502020202020204" pitchFamily="34" charset="0"/>
              </a:rPr>
              <a:t>Die von den geltenden Rechnungslegungs-Grundsätzen erforderlichen Angaben sind nicht ordnungsgemäß</a:t>
            </a:r>
          </a:p>
          <a:p>
            <a:pPr marL="0" lvl="2" indent="0" defTabSz="273050" eaLnBrk="1" hangingPunct="1">
              <a:spcBef>
                <a:spcPts val="300"/>
              </a:spcBef>
              <a:spcAft>
                <a:spcPts val="300"/>
              </a:spcAft>
              <a:buClr>
                <a:schemeClr val="tx1"/>
              </a:buClr>
              <a:buNone/>
              <a:defRPr/>
            </a:pPr>
            <a:endParaRPr lang="de-DE" altLang="de-DE" sz="1600" dirty="0">
              <a:latin typeface="Century Gothic" panose="020B0502020202020204" pitchFamily="34" charset="0"/>
            </a:endParaRPr>
          </a:p>
        </p:txBody>
      </p:sp>
      <p:sp>
        <p:nvSpPr>
          <p:cNvPr id="598019" name="Rectangle 2">
            <a:extLst>
              <a:ext uri="{FF2B5EF4-FFF2-40B4-BE49-F238E27FC236}">
                <a16:creationId xmlns:a16="http://schemas.microsoft.com/office/drawing/2014/main" id="{23F1D185-C5A3-4405-B3CF-94C8A3183FE3}"/>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defTabSz="419100">
              <a:defRPr sz="1600" b="1">
                <a:solidFill>
                  <a:schemeClr val="tx1"/>
                </a:solidFill>
                <a:latin typeface="Verdana" panose="020B0604030504040204" pitchFamily="34" charset="0"/>
                <a:cs typeface="Arial" panose="020B0604020202020204" pitchFamily="34" charset="0"/>
              </a:defRPr>
            </a:lvl1pPr>
            <a:lvl2pPr marL="180975" indent="-179388" defTabSz="419100">
              <a:defRPr sz="1600" b="1">
                <a:solidFill>
                  <a:schemeClr val="tx1"/>
                </a:solidFill>
                <a:latin typeface="Verdana" panose="020B0604030504040204" pitchFamily="34" charset="0"/>
                <a:cs typeface="Arial" panose="020B0604020202020204" pitchFamily="34" charset="0"/>
              </a:defRPr>
            </a:lvl2pPr>
            <a:lvl3pPr marL="541338" indent="-180975" defTabSz="419100">
              <a:defRPr sz="1600" b="1">
                <a:solidFill>
                  <a:schemeClr val="tx1"/>
                </a:solidFill>
                <a:latin typeface="Verdana" panose="020B0604030504040204" pitchFamily="34" charset="0"/>
                <a:cs typeface="Arial" panose="020B0604020202020204" pitchFamily="34" charset="0"/>
              </a:defRPr>
            </a:lvl3pPr>
            <a:lvl4pPr marL="895350" indent="-174625" defTabSz="419100">
              <a:defRPr sz="1600" b="1">
                <a:solidFill>
                  <a:schemeClr val="tx1"/>
                </a:solidFill>
                <a:latin typeface="Verdana" panose="020B0604030504040204" pitchFamily="34" charset="0"/>
                <a:cs typeface="Arial" panose="020B0604020202020204" pitchFamily="34" charset="0"/>
              </a:defRPr>
            </a:lvl4pPr>
            <a:lvl5pPr marL="1257300" indent="-180975" defTabSz="419100">
              <a:defRPr sz="1600" b="1">
                <a:solidFill>
                  <a:schemeClr val="tx1"/>
                </a:solidFill>
                <a:latin typeface="Verdana" panose="020B0604030504040204" pitchFamily="34" charset="0"/>
                <a:cs typeface="Arial" panose="020B0604020202020204" pitchFamily="34" charset="0"/>
              </a:defRPr>
            </a:lvl5pPr>
            <a:lvl6pPr marL="17145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20000"/>
              </a:lnSpc>
              <a:buFont typeface="Wingdings" panose="05000000000000000000" pitchFamily="2" charset="2"/>
              <a:buNone/>
            </a:pPr>
            <a:r>
              <a:rPr lang="de-DE" altLang="de-DE" dirty="0">
                <a:solidFill>
                  <a:srgbClr val="00B0F0"/>
                </a:solidFill>
                <a:latin typeface="Century Gothic" panose="020B0502020202020204" pitchFamily="34" charset="0"/>
              </a:rPr>
              <a:t>8.4.9 Auswirkungen auf die Prüfung des Lageberichts</a:t>
            </a:r>
          </a:p>
        </p:txBody>
      </p:sp>
      <p:sp>
        <p:nvSpPr>
          <p:cNvPr id="598021" name="Textfeld 1">
            <a:extLst>
              <a:ext uri="{FF2B5EF4-FFF2-40B4-BE49-F238E27FC236}">
                <a16:creationId xmlns:a16="http://schemas.microsoft.com/office/drawing/2014/main" id="{A33313FB-42EF-4EA0-A9E8-6A68E0E958E3}"/>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cSld>
  <p:clrMapOvr>
    <a:masterClrMapping/>
  </p:clrMapOvr>
  <p:transition spd="slow"/>
</p:sld>
</file>

<file path=ppt/slides/slide3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7875" name="Rectangle 1027">
            <a:extLst>
              <a:ext uri="{FF2B5EF4-FFF2-40B4-BE49-F238E27FC236}">
                <a16:creationId xmlns:a16="http://schemas.microsoft.com/office/drawing/2014/main" id="{1583D0FB-E0DD-455B-96E4-B4778909DF38}"/>
              </a:ext>
            </a:extLst>
          </p:cNvPr>
          <p:cNvSpPr>
            <a:spLocks noGrp="1" noChangeArrowheads="1"/>
          </p:cNvSpPr>
          <p:nvPr>
            <p:ph idx="4294967295"/>
          </p:nvPr>
        </p:nvSpPr>
        <p:spPr bwMode="auto">
          <a:xfrm>
            <a:off x="1065213" y="1504800"/>
            <a:ext cx="9495283" cy="44926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defTabSz="419100" eaLnBrk="1" hangingPunct="1">
              <a:spcBef>
                <a:spcPts val="600"/>
              </a:spcBef>
              <a:spcAft>
                <a:spcPts val="600"/>
              </a:spcAft>
              <a:buFont typeface="Wingdings" panose="05000000000000000000" pitchFamily="2" charset="2"/>
              <a:buNone/>
              <a:defRPr/>
            </a:pPr>
            <a:r>
              <a:rPr lang="de-DE" altLang="de-DE" sz="1600" b="1" dirty="0">
                <a:solidFill>
                  <a:srgbClr val="00B0F0"/>
                </a:solidFill>
                <a:latin typeface="Century Gothic" panose="020B0502020202020204" pitchFamily="34" charset="0"/>
              </a:rPr>
              <a:t>Praxishilfen zu diesem Themenbereich</a:t>
            </a:r>
          </a:p>
          <a:p>
            <a:pPr marL="0" indent="-269875" defTabSz="419100" eaLnBrk="1" hangingPunct="1">
              <a:spcBef>
                <a:spcPts val="600"/>
              </a:spcBef>
              <a:spcAft>
                <a:spcPts val="600"/>
              </a:spcAft>
              <a:buClr>
                <a:schemeClr val="tx1"/>
              </a:buClr>
              <a:buFont typeface="Arial" panose="020B0604020202020204" pitchFamily="34" charset="0"/>
              <a:buChar char="•"/>
              <a:tabLst>
                <a:tab pos="2058988" algn="l"/>
                <a:tab pos="2605088" algn="l"/>
              </a:tabLst>
              <a:defRPr/>
            </a:pPr>
            <a:r>
              <a:rPr lang="de-DE" altLang="de-DE" sz="1600" b="1" dirty="0">
                <a:latin typeface="Century Gothic" panose="020B0502020202020204" pitchFamily="34" charset="0"/>
              </a:rPr>
              <a:t>Praxishilfe 8/1: 	</a:t>
            </a:r>
            <a:r>
              <a:rPr lang="de-DE" altLang="de-DE" sz="1600" b="0" dirty="0">
                <a:latin typeface="Century Gothic" panose="020B0502020202020204" pitchFamily="34" charset="0"/>
              </a:rPr>
              <a:t>„Übersicht nahestehende Personen“</a:t>
            </a:r>
          </a:p>
          <a:p>
            <a:pPr indent="-269875" defTabSz="419100" eaLnBrk="1" hangingPunct="1">
              <a:spcBef>
                <a:spcPts val="600"/>
              </a:spcBef>
              <a:spcAft>
                <a:spcPts val="600"/>
              </a:spcAft>
              <a:buClr>
                <a:schemeClr val="tx1"/>
              </a:buClr>
              <a:buFont typeface="Arial" panose="020B0604020202020204" pitchFamily="34" charset="0"/>
              <a:buChar char="•"/>
              <a:tabLst>
                <a:tab pos="2058988" algn="l"/>
                <a:tab pos="2605088" algn="l"/>
              </a:tabLst>
              <a:defRPr/>
            </a:pPr>
            <a:r>
              <a:rPr lang="de-DE" altLang="de-DE" sz="1600" b="1" dirty="0">
                <a:latin typeface="Century Gothic" panose="020B0502020202020204" pitchFamily="34" charset="0"/>
              </a:rPr>
              <a:t>Praxishilfe 8/2: 	</a:t>
            </a:r>
            <a:r>
              <a:rPr lang="de-DE" altLang="de-DE" sz="1600" b="0" dirty="0">
                <a:latin typeface="Century Gothic" panose="020B0502020202020204" pitchFamily="34" charset="0"/>
              </a:rPr>
              <a:t>„Schaubild zu nahestehenden Unternehmen und Personen i. S. d.</a:t>
            </a:r>
            <a:br>
              <a:rPr lang="de-DE" altLang="de-DE" sz="1600" b="0" dirty="0">
                <a:latin typeface="Century Gothic" panose="020B0502020202020204" pitchFamily="34" charset="0"/>
              </a:rPr>
            </a:br>
            <a:r>
              <a:rPr lang="de-DE" altLang="de-DE" sz="1600" b="0" dirty="0">
                <a:latin typeface="Century Gothic" panose="020B0502020202020204" pitchFamily="34" charset="0"/>
              </a:rPr>
              <a:t>	ISA [DE] 550 Überblick RS HFA 33 Anlage 1 (</a:t>
            </a:r>
            <a:r>
              <a:rPr lang="de-DE" altLang="de-DE" sz="1600" b="0" dirty="0">
                <a:latin typeface="Century Gothic" panose="020B0502020202020204" pitchFamily="34" charset="0"/>
                <a:sym typeface="Wingdings" panose="05000000000000000000" pitchFamily="2" charset="2"/>
              </a:rPr>
              <a:t></a:t>
            </a:r>
            <a:r>
              <a:rPr lang="de-DE" altLang="de-DE" sz="1600" b="0" dirty="0">
                <a:latin typeface="Century Gothic" panose="020B0502020202020204" pitchFamily="34" charset="0"/>
              </a:rPr>
              <a:t> IAS 24)“</a:t>
            </a:r>
          </a:p>
          <a:p>
            <a:pPr indent="-270000" defTabSz="419100" eaLnBrk="1" hangingPunct="1">
              <a:spcBef>
                <a:spcPts val="600"/>
              </a:spcBef>
              <a:spcAft>
                <a:spcPts val="600"/>
              </a:spcAft>
              <a:buClr>
                <a:schemeClr val="tx1"/>
              </a:buClr>
              <a:buFont typeface="Arial" panose="020B0604020202020204" pitchFamily="34" charset="0"/>
              <a:buChar char="•"/>
              <a:tabLst>
                <a:tab pos="2058988" algn="l"/>
                <a:tab pos="2605088" algn="l"/>
              </a:tabLst>
              <a:defRPr/>
            </a:pPr>
            <a:r>
              <a:rPr lang="de-DE" altLang="de-DE" sz="1600" b="1" dirty="0">
                <a:latin typeface="Century Gothic" panose="020B0502020202020204" pitchFamily="34" charset="0"/>
              </a:rPr>
              <a:t>Praxishilfe 8/3:</a:t>
            </a:r>
            <a:r>
              <a:rPr lang="de-DE" altLang="de-DE" sz="1600" b="1" dirty="0">
                <a:solidFill>
                  <a:srgbClr val="00B0F0"/>
                </a:solidFill>
                <a:latin typeface="Century Gothic" panose="020B0502020202020204" pitchFamily="34" charset="0"/>
              </a:rPr>
              <a:t> 	</a:t>
            </a:r>
            <a:r>
              <a:rPr lang="de-DE" altLang="de-DE" sz="1600" b="0" dirty="0">
                <a:latin typeface="Century Gothic" panose="020B0502020202020204" pitchFamily="34" charset="0"/>
              </a:rPr>
              <a:t>„Dokumentation zu nahestehenden Unternehmen / Personen“</a:t>
            </a:r>
          </a:p>
          <a:p>
            <a:pPr indent="-270000" defTabSz="419100" eaLnBrk="1" hangingPunct="1">
              <a:spcBef>
                <a:spcPts val="600"/>
              </a:spcBef>
              <a:spcAft>
                <a:spcPts val="600"/>
              </a:spcAft>
              <a:buClr>
                <a:schemeClr val="tx1"/>
              </a:buClr>
              <a:buFont typeface="Arial" panose="020B0604020202020204" pitchFamily="34" charset="0"/>
              <a:buChar char="•"/>
              <a:tabLst>
                <a:tab pos="2058988" algn="l"/>
                <a:tab pos="2605088" algn="l"/>
              </a:tabLst>
              <a:defRPr/>
            </a:pPr>
            <a:r>
              <a:rPr lang="de-DE" altLang="de-DE" sz="1600" b="1" dirty="0">
                <a:latin typeface="Century Gothic" panose="020B0502020202020204" pitchFamily="34" charset="0"/>
              </a:rPr>
              <a:t>Praxishilfe 8/4:</a:t>
            </a:r>
            <a:r>
              <a:rPr lang="de-DE" altLang="de-DE" sz="1600" b="1" dirty="0">
                <a:solidFill>
                  <a:srgbClr val="00B0F0"/>
                </a:solidFill>
                <a:latin typeface="Century Gothic" panose="020B0502020202020204" pitchFamily="34" charset="0"/>
              </a:rPr>
              <a:t> 	</a:t>
            </a:r>
            <a:r>
              <a:rPr lang="de-DE" altLang="de-DE" sz="1600" b="0" dirty="0">
                <a:latin typeface="Century Gothic" panose="020B0502020202020204" pitchFamily="34" charset="0"/>
              </a:rPr>
              <a:t>„Nahestehende Personen – Individuelle Prüfungshandlungen“ </a:t>
            </a:r>
          </a:p>
          <a:p>
            <a:pPr marL="0" indent="-270000" defTabSz="419100" eaLnBrk="1" hangingPunct="1">
              <a:spcBef>
                <a:spcPts val="600"/>
              </a:spcBef>
              <a:spcAft>
                <a:spcPts val="600"/>
              </a:spcAft>
              <a:buClr>
                <a:schemeClr val="tx1"/>
              </a:buClr>
              <a:buFont typeface="Arial" panose="020B0604020202020204" pitchFamily="34" charset="0"/>
              <a:buChar char="•"/>
              <a:tabLst>
                <a:tab pos="2597150" algn="l"/>
              </a:tabLst>
              <a:defRPr/>
            </a:pPr>
            <a:endParaRPr lang="de-DE" altLang="de-DE" sz="1600" b="0" dirty="0">
              <a:latin typeface="Century Gothic" panose="020B0502020202020204" pitchFamily="34" charset="0"/>
            </a:endParaRPr>
          </a:p>
        </p:txBody>
      </p:sp>
      <p:sp>
        <p:nvSpPr>
          <p:cNvPr id="600068" name="Rectangle 2">
            <a:extLst>
              <a:ext uri="{FF2B5EF4-FFF2-40B4-BE49-F238E27FC236}">
                <a16:creationId xmlns:a16="http://schemas.microsoft.com/office/drawing/2014/main" id="{1AC9F988-911A-4364-BA95-89421B008C37}"/>
              </a:ext>
            </a:extLst>
          </p:cNvPr>
          <p:cNvSpPr txBox="1">
            <a:spLocks/>
          </p:cNvSpPr>
          <p:nvPr/>
        </p:nvSpPr>
        <p:spPr bwMode="auto">
          <a:xfrm>
            <a:off x="1054800" y="226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0000"/>
                </a:solidFill>
                <a:latin typeface="Century Gothic" panose="020B0502020202020204" pitchFamily="34" charset="0"/>
              </a:rPr>
              <a:t>Anlagen zum Themenbereich</a:t>
            </a:r>
            <a:endParaRPr lang="de-DE" altLang="de-DE" dirty="0">
              <a:solidFill>
                <a:srgbClr val="92D050"/>
              </a:solidFill>
              <a:latin typeface="Century Gothic" panose="020B0502020202020204" pitchFamily="34" charset="0"/>
            </a:endParaRPr>
          </a:p>
        </p:txBody>
      </p:sp>
      <p:sp>
        <p:nvSpPr>
          <p:cNvPr id="600069" name="Textfeld 1">
            <a:extLst>
              <a:ext uri="{FF2B5EF4-FFF2-40B4-BE49-F238E27FC236}">
                <a16:creationId xmlns:a16="http://schemas.microsoft.com/office/drawing/2014/main" id="{22FE76DF-3F2E-42AE-B348-FBB9F3FBD971}"/>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
        <p:nvSpPr>
          <p:cNvPr id="7" name="Rectangle 2">
            <a:extLst>
              <a:ext uri="{FF2B5EF4-FFF2-40B4-BE49-F238E27FC236}">
                <a16:creationId xmlns:a16="http://schemas.microsoft.com/office/drawing/2014/main" id="{F46BBC8D-BE72-410E-A3CF-A0A935ABDED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latin typeface="Century Gothic" panose="020B0502020202020204" pitchFamily="34" charset="0"/>
              </a:rPr>
              <a:t>Anlagen zum Themenbereich</a:t>
            </a:r>
            <a:endParaRPr lang="de-DE" altLang="de-DE" dirty="0">
              <a:solidFill>
                <a:srgbClr val="92D050"/>
              </a:solidFill>
              <a:latin typeface="Century Gothic" panose="020B0502020202020204" pitchFamily="34" charset="0"/>
            </a:endParaRPr>
          </a:p>
        </p:txBody>
      </p:sp>
    </p:spTree>
  </p:cSld>
  <p:clrMapOvr>
    <a:masterClrMapping/>
  </p:clrMapOvr>
  <p:transition spd="slow"/>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a:extLst>
              <a:ext uri="{FF2B5EF4-FFF2-40B4-BE49-F238E27FC236}">
                <a16:creationId xmlns:a16="http://schemas.microsoft.com/office/drawing/2014/main" id="{A81ADD59-A051-4056-B5AC-F8036CEF8EE0}"/>
              </a:ext>
            </a:extLst>
          </p:cNvPr>
          <p:cNvSpPr txBox="1">
            <a:spLocks noChangeArrowheads="1"/>
          </p:cNvSpPr>
          <p:nvPr/>
        </p:nvSpPr>
        <p:spPr bwMode="auto">
          <a:xfrm>
            <a:off x="983432" y="765175"/>
            <a:ext cx="10801350"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gn="l" rtl="0" eaLnBrk="0" fontAlgn="base" hangingPunct="0">
              <a:spcBef>
                <a:spcPct val="0"/>
              </a:spcBef>
              <a:spcAft>
                <a:spcPct val="0"/>
              </a:spcAft>
              <a:defRPr>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eaLnBrk="0" fontAlgn="base" hangingPunct="0">
              <a:spcBef>
                <a:spcPct val="0"/>
              </a:spcBef>
              <a:spcAft>
                <a:spcPct val="0"/>
              </a:spcAft>
              <a:defRPr>
                <a:solidFill>
                  <a:schemeClr val="tx1"/>
                </a:solidFill>
                <a:latin typeface="Verdana" pitchFamily="34" charset="0"/>
              </a:defRPr>
            </a:lvl6pPr>
            <a:lvl7pPr marL="914400" algn="l" rtl="0" eaLnBrk="0" fontAlgn="base" hangingPunct="0">
              <a:spcBef>
                <a:spcPct val="0"/>
              </a:spcBef>
              <a:spcAft>
                <a:spcPct val="0"/>
              </a:spcAft>
              <a:defRPr>
                <a:solidFill>
                  <a:schemeClr val="tx1"/>
                </a:solidFill>
                <a:latin typeface="Verdana" pitchFamily="34" charset="0"/>
              </a:defRPr>
            </a:lvl7pPr>
            <a:lvl8pPr marL="1371600" algn="l" rtl="0" eaLnBrk="0" fontAlgn="base" hangingPunct="0">
              <a:spcBef>
                <a:spcPct val="0"/>
              </a:spcBef>
              <a:spcAft>
                <a:spcPct val="0"/>
              </a:spcAft>
              <a:defRPr>
                <a:solidFill>
                  <a:schemeClr val="tx1"/>
                </a:solidFill>
                <a:latin typeface="Verdana" pitchFamily="34" charset="0"/>
              </a:defRPr>
            </a:lvl8pPr>
            <a:lvl9pPr marL="1828800" algn="l" rtl="0" eaLnBrk="0" fontAlgn="base" hangingPunct="0">
              <a:spcBef>
                <a:spcPct val="0"/>
              </a:spcBef>
              <a:spcAft>
                <a:spcPct val="0"/>
              </a:spcAft>
              <a:defRPr>
                <a:solidFill>
                  <a:schemeClr val="tx1"/>
                </a:solidFill>
                <a:latin typeface="Verdana" pitchFamily="34" charset="0"/>
              </a:defRPr>
            </a:lvl9pPr>
          </a:lstStyle>
          <a:p>
            <a:pPr marL="44100" eaLnBrk="1" hangingPunct="1">
              <a:spcBef>
                <a:spcPct val="50000"/>
              </a:spcBef>
              <a:defRPr/>
            </a:pPr>
            <a:r>
              <a:rPr lang="de-DE" altLang="de-DE" sz="1800" kern="0" dirty="0">
                <a:solidFill>
                  <a:srgbClr val="00B0F0"/>
                </a:solidFill>
                <a:latin typeface="Century Gothic" panose="020B0502020202020204" pitchFamily="34" charset="0"/>
              </a:rPr>
              <a:t>Raum für Notizen</a:t>
            </a:r>
          </a:p>
        </p:txBody>
      </p:sp>
      <p:sp>
        <p:nvSpPr>
          <p:cNvPr id="685060" name="Rechteck 1">
            <a:extLst>
              <a:ext uri="{FF2B5EF4-FFF2-40B4-BE49-F238E27FC236}">
                <a16:creationId xmlns:a16="http://schemas.microsoft.com/office/drawing/2014/main" id="{A74FACCE-01B7-43B9-835B-29F21DFA19D3}"/>
              </a:ext>
            </a:extLst>
          </p:cNvPr>
          <p:cNvSpPr>
            <a:spLocks noChangeArrowheads="1"/>
          </p:cNvSpPr>
          <p:nvPr/>
        </p:nvSpPr>
        <p:spPr bwMode="auto">
          <a:xfrm>
            <a:off x="1055689" y="1089025"/>
            <a:ext cx="9036000" cy="5003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eaLnBrk="1" hangingPunct="1"/>
            <a:endParaRPr lang="de-DE" altLang="de-DE" sz="1800">
              <a:solidFill>
                <a:srgbClr val="000000"/>
              </a:solidFill>
              <a:latin typeface="Arial" panose="020B0604020202020204" pitchFamily="34" charset="0"/>
            </a:endParaRPr>
          </a:p>
        </p:txBody>
      </p:sp>
      <p:sp>
        <p:nvSpPr>
          <p:cNvPr id="8" name="Textfeld 1">
            <a:extLst>
              <a:ext uri="{FF2B5EF4-FFF2-40B4-BE49-F238E27FC236}">
                <a16:creationId xmlns:a16="http://schemas.microsoft.com/office/drawing/2014/main" id="{5C590F0D-EEDE-4679-84CD-675C1D497AE9}"/>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8: Beziehungen zu nahestehenden Personen im Rahmen der Abschlussprüfung</a:t>
            </a:r>
          </a:p>
        </p:txBody>
      </p:sp>
    </p:spTree>
    <p:extLst>
      <p:ext uri="{BB962C8B-B14F-4D97-AF65-F5344CB8AC3E}">
        <p14:creationId xmlns:p14="http://schemas.microsoft.com/office/powerpoint/2010/main" val="1901506317"/>
      </p:ext>
    </p:extLst>
  </p:cSld>
  <p:clrMapOvr>
    <a:masterClrMapping/>
  </p:clrMapOvr>
  <p:transition spd="slow"/>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feld 4">
            <a:extLst>
              <a:ext uri="{FF2B5EF4-FFF2-40B4-BE49-F238E27FC236}">
                <a16:creationId xmlns:a16="http://schemas.microsoft.com/office/drawing/2014/main" id="{27192BAF-6013-4987-96C8-F12374552BC9}"/>
              </a:ext>
            </a:extLst>
          </p:cNvPr>
          <p:cNvSpPr txBox="1">
            <a:spLocks noChangeArrowheads="1"/>
          </p:cNvSpPr>
          <p:nvPr/>
        </p:nvSpPr>
        <p:spPr bwMode="auto">
          <a:xfrm>
            <a:off x="363538" y="180975"/>
            <a:ext cx="10484990" cy="34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262731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r>
              <a:rPr lang="de-DE" altLang="de-DE" sz="1600" dirty="0">
                <a:solidFill>
                  <a:srgbClr val="000000"/>
                </a:solidFill>
                <a:latin typeface="Century Gothic" panose="020B0502020202020204" pitchFamily="34" charset="0"/>
              </a:rPr>
              <a:t>Themenbereich 8: Beziehungen zu nahestehenden Personen im Rahmen der Abschlussprüfung</a:t>
            </a:r>
          </a:p>
        </p:txBody>
      </p:sp>
      <p:pic>
        <p:nvPicPr>
          <p:cNvPr id="7" name="Grafik 6">
            <a:extLst>
              <a:ext uri="{FF2B5EF4-FFF2-40B4-BE49-F238E27FC236}">
                <a16:creationId xmlns:a16="http://schemas.microsoft.com/office/drawing/2014/main" id="{37670947-074D-4630-BD67-AE08432A514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Layer>
                </a14:imgProps>
              </a:ext>
              <a:ext uri="{28A0092B-C50C-407E-A947-70E740481C1C}">
                <a14:useLocalDpi xmlns:a14="http://schemas.microsoft.com/office/drawing/2010/main" val="0"/>
              </a:ext>
            </a:extLst>
          </a:blip>
          <a:srcRect l="17889" r="3826"/>
          <a:stretch/>
        </p:blipFill>
        <p:spPr>
          <a:xfrm>
            <a:off x="479376" y="692696"/>
            <a:ext cx="9649072" cy="5544616"/>
          </a:xfrm>
          <a:prstGeom prst="rect">
            <a:avLst/>
          </a:prstGeom>
          <a:blipFill dpi="0" rotWithShape="1">
            <a:blip r:embed="rId5">
              <a:alphaModFix amt="17000"/>
            </a:blip>
            <a:srcRect/>
            <a:tile tx="0" ty="0" sx="100000" sy="100000" flip="none" algn="tl"/>
          </a:blipFill>
          <a:effectLst>
            <a:outerShdw blurRad="50800" dist="50800" dir="5400000" algn="ctr" rotWithShape="0">
              <a:srgbClr val="000000">
                <a:alpha val="14000"/>
              </a:srgbClr>
            </a:outerShdw>
          </a:effectLst>
        </p:spPr>
      </p:pic>
      <p:sp>
        <p:nvSpPr>
          <p:cNvPr id="10" name="Rectangle 2">
            <a:extLst>
              <a:ext uri="{FF2B5EF4-FFF2-40B4-BE49-F238E27FC236}">
                <a16:creationId xmlns:a16="http://schemas.microsoft.com/office/drawing/2014/main" id="{CEFFBF60-14AF-4EA7-980A-38DB6817615F}"/>
              </a:ext>
            </a:extLst>
          </p:cNvPr>
          <p:cNvSpPr txBox="1">
            <a:spLocks/>
          </p:cNvSpPr>
          <p:nvPr/>
        </p:nvSpPr>
        <p:spPr bwMode="auto">
          <a:xfrm>
            <a:off x="1199456" y="1916832"/>
            <a:ext cx="8136904" cy="3168352"/>
          </a:xfrm>
          <a:prstGeom prst="rect">
            <a:avLst/>
          </a:prstGeom>
          <a:solidFill>
            <a:schemeClr val="bg1">
              <a:alpha val="85000"/>
            </a:schemeClr>
          </a:solidFill>
          <a:ln>
            <a:solidFill>
              <a:schemeClr val="tx1"/>
            </a:solidFill>
          </a:ln>
          <a:extLst/>
        </p:spPr>
        <p:style>
          <a:lnRef idx="1">
            <a:schemeClr val="accent6"/>
          </a:lnRef>
          <a:fillRef idx="2">
            <a:schemeClr val="accent6"/>
          </a:fillRef>
          <a:effectRef idx="1">
            <a:schemeClr val="accent6"/>
          </a:effectRef>
          <a:fontRef idx="minor">
            <a:schemeClr val="dk1"/>
          </a:fontRef>
        </p:style>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algn="ctr" defTabSz="900113">
              <a:lnSpc>
                <a:spcPts val="4000"/>
              </a:lnSpc>
              <a:spcBef>
                <a:spcPts val="600"/>
              </a:spcBef>
              <a:spcAft>
                <a:spcPts val="1200"/>
              </a:spcAft>
            </a:pPr>
            <a:r>
              <a:rPr lang="de-DE" altLang="de-DE" sz="2600" b="1" dirty="0">
                <a:latin typeface="Century Gothic" panose="020B0502020202020204" pitchFamily="34" charset="0"/>
              </a:rPr>
              <a:t>Soweit meine Ausführungen, </a:t>
            </a:r>
            <a:br>
              <a:rPr lang="de-DE" altLang="de-DE" sz="2600" b="1" dirty="0">
                <a:latin typeface="Century Gothic" panose="020B0502020202020204" pitchFamily="34" charset="0"/>
              </a:rPr>
            </a:br>
            <a:r>
              <a:rPr lang="de-DE" altLang="de-DE" sz="2600" b="1" dirty="0">
                <a:latin typeface="Century Gothic" panose="020B0502020202020204" pitchFamily="34" charset="0"/>
              </a:rPr>
              <a:t>praktischen Erfahrungen und fachlichen</a:t>
            </a:r>
            <a:br>
              <a:rPr lang="de-DE" altLang="de-DE" sz="2600" b="1" dirty="0">
                <a:latin typeface="Century Gothic" panose="020B0502020202020204" pitchFamily="34" charset="0"/>
              </a:rPr>
            </a:br>
            <a:r>
              <a:rPr lang="de-DE" altLang="de-DE" sz="2600" b="1" dirty="0">
                <a:latin typeface="Century Gothic" panose="020B0502020202020204" pitchFamily="34" charset="0"/>
              </a:rPr>
              <a:t>Hinweise zu diesem Thema.</a:t>
            </a:r>
          </a:p>
          <a:p>
            <a:pPr algn="ctr" defTabSz="900113">
              <a:lnSpc>
                <a:spcPts val="4000"/>
              </a:lnSpc>
              <a:spcBef>
                <a:spcPts val="600"/>
              </a:spcBef>
              <a:spcAft>
                <a:spcPts val="1200"/>
              </a:spcAft>
            </a:pPr>
            <a:r>
              <a:rPr lang="de-DE" altLang="de-DE" sz="2600" b="1" dirty="0">
                <a:latin typeface="Century Gothic" panose="020B0502020202020204" pitchFamily="34" charset="0"/>
              </a:rPr>
              <a:t>Vielen Dank für Ihre Aufmerksamkeit!</a:t>
            </a:r>
          </a:p>
        </p:txBody>
      </p:sp>
    </p:spTree>
    <p:extLst>
      <p:ext uri="{BB962C8B-B14F-4D97-AF65-F5344CB8AC3E}">
        <p14:creationId xmlns:p14="http://schemas.microsoft.com/office/powerpoint/2010/main" val="1568256864"/>
      </p:ext>
    </p:extLst>
  </p:cSld>
  <p:clrMapOvr>
    <a:masterClrMapping/>
  </p:clrMapOvr>
  <p:transition spd="slow"/>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4">
            <a:extLst>
              <a:ext uri="{FF2B5EF4-FFF2-40B4-BE49-F238E27FC236}">
                <a16:creationId xmlns:a16="http://schemas.microsoft.com/office/drawing/2014/main" id="{F5521E9D-0B07-4804-8C5E-FD6E9BDB6134}"/>
              </a:ext>
            </a:extLst>
          </p:cNvPr>
          <p:cNvSpPr>
            <a:spLocks noGrp="1"/>
          </p:cNvSpPr>
          <p:nvPr>
            <p:ph type="ctrTitle" idx="4294967295"/>
          </p:nvPr>
        </p:nvSpPr>
        <p:spPr bwMode="auto">
          <a:xfrm>
            <a:off x="0" y="3070225"/>
            <a:ext cx="12192000" cy="129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lgn="ctr">
              <a:spcBef>
                <a:spcPct val="0"/>
              </a:spcBef>
            </a:pPr>
            <a:r>
              <a:rPr lang="de-DE" altLang="de-DE" sz="2800" b="1" dirty="0">
                <a:latin typeface="Century Gothic" panose="020B0502020202020204" pitchFamily="34" charset="0"/>
              </a:rPr>
              <a:t>Themenbereich 9: </a:t>
            </a:r>
            <a:br>
              <a:rPr lang="de-DE" altLang="de-DE" sz="2800" b="1" dirty="0">
                <a:latin typeface="Century Gothic" panose="020B0502020202020204" pitchFamily="34" charset="0"/>
              </a:rPr>
            </a:br>
            <a:r>
              <a:rPr lang="de-DE" altLang="de-DE" sz="2800" b="1" dirty="0">
                <a:latin typeface="Century Gothic" panose="020B0502020202020204" pitchFamily="34" charset="0"/>
              </a:rPr>
              <a:t>Einsatz von Dienstleistern durch das geprüfte Unternehmen</a:t>
            </a:r>
          </a:p>
        </p:txBody>
      </p:sp>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7875" name="Rectangle 1027">
            <a:extLst>
              <a:ext uri="{FF2B5EF4-FFF2-40B4-BE49-F238E27FC236}">
                <a16:creationId xmlns:a16="http://schemas.microsoft.com/office/drawing/2014/main" id="{C1700BFF-92B1-4A58-A265-D038F1A2D50E}"/>
              </a:ext>
            </a:extLst>
          </p:cNvPr>
          <p:cNvSpPr>
            <a:spLocks noGrp="1" noChangeArrowheads="1"/>
          </p:cNvSpPr>
          <p:nvPr>
            <p:ph idx="4294967295"/>
          </p:nvPr>
        </p:nvSpPr>
        <p:spPr bwMode="auto">
          <a:xfrm>
            <a:off x="1054800" y="1080000"/>
            <a:ext cx="8281560" cy="4492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defTabSz="419100" eaLnBrk="1" hangingPunct="1">
              <a:spcBef>
                <a:spcPts val="600"/>
              </a:spcBef>
              <a:spcAft>
                <a:spcPts val="600"/>
              </a:spcAft>
              <a:buFont typeface="Wingdings" panose="05000000000000000000" pitchFamily="2" charset="2"/>
              <a:buNone/>
              <a:tabLst>
                <a:tab pos="361950" algn="l"/>
              </a:tabLst>
            </a:pPr>
            <a:r>
              <a:rPr lang="de-DE" altLang="de-DE" sz="1600" b="1" dirty="0">
                <a:latin typeface="Century Gothic" panose="020B0502020202020204" pitchFamily="34" charset="0"/>
              </a:rPr>
              <a:t>Gliederung</a:t>
            </a:r>
          </a:p>
          <a:p>
            <a:pPr marL="0" indent="0" defTabSz="419100" eaLnBrk="1" hangingPunct="1">
              <a:spcBef>
                <a:spcPts val="600"/>
              </a:spcBef>
              <a:spcAft>
                <a:spcPts val="600"/>
              </a:spcAft>
              <a:buFont typeface="Wingdings" panose="05000000000000000000" pitchFamily="2" charset="2"/>
              <a:buNone/>
              <a:tabLst>
                <a:tab pos="538163" algn="l"/>
              </a:tabLst>
            </a:pPr>
            <a:r>
              <a:rPr lang="de-DE" altLang="de-DE" sz="1600" b="1" dirty="0">
                <a:latin typeface="Century Gothic" panose="020B0502020202020204" pitchFamily="34" charset="0"/>
              </a:rPr>
              <a:t>9.1	Auslagerung von betrieblichen Funktionen</a:t>
            </a:r>
          </a:p>
          <a:p>
            <a:pPr marL="0" indent="0" defTabSz="419100" eaLnBrk="1" hangingPunct="1">
              <a:spcBef>
                <a:spcPts val="600"/>
              </a:spcBef>
              <a:spcAft>
                <a:spcPts val="600"/>
              </a:spcAft>
              <a:buFont typeface="Wingdings" panose="05000000000000000000" pitchFamily="2" charset="2"/>
              <a:buNone/>
              <a:tabLst>
                <a:tab pos="538163" algn="l"/>
              </a:tabLst>
            </a:pPr>
            <a:r>
              <a:rPr lang="de-DE" altLang="de-DE" sz="1600" b="1" dirty="0">
                <a:latin typeface="Century Gothic" panose="020B0502020202020204" pitchFamily="34" charset="0"/>
              </a:rPr>
              <a:t>9.2	Ziele / Verantwortlichkeit des Abschlussprüfers</a:t>
            </a:r>
          </a:p>
          <a:p>
            <a:pPr marL="0" indent="0" defTabSz="419100" eaLnBrk="1" hangingPunct="1">
              <a:spcBef>
                <a:spcPts val="600"/>
              </a:spcBef>
              <a:spcAft>
                <a:spcPts val="600"/>
              </a:spcAft>
              <a:buFont typeface="Wingdings" panose="05000000000000000000" pitchFamily="2" charset="2"/>
              <a:buNone/>
              <a:tabLst>
                <a:tab pos="538163" algn="l"/>
              </a:tabLst>
            </a:pPr>
            <a:r>
              <a:rPr lang="de-DE" altLang="de-DE" sz="1600" b="1" dirty="0">
                <a:latin typeface="Century Gothic" panose="020B0502020202020204" pitchFamily="34" charset="0"/>
              </a:rPr>
              <a:t>9.3	Anforderungen nach </a:t>
            </a:r>
            <a:r>
              <a:rPr lang="de-DE" altLang="de-DE" sz="1600" b="1" dirty="0">
                <a:solidFill>
                  <a:srgbClr val="FF0000"/>
                </a:solidFill>
                <a:latin typeface="Century Gothic" panose="020B0502020202020204" pitchFamily="34" charset="0"/>
              </a:rPr>
              <a:t>ISA [DE] 402</a:t>
            </a:r>
            <a:endParaRPr lang="de-DE" altLang="de-DE" sz="1600" b="1" dirty="0">
              <a:latin typeface="Century Gothic" panose="020B0502020202020204" pitchFamily="34" charset="0"/>
            </a:endParaRPr>
          </a:p>
        </p:txBody>
      </p:sp>
      <p:sp>
        <p:nvSpPr>
          <p:cNvPr id="604164" name="Textfeld 1">
            <a:extLst>
              <a:ext uri="{FF2B5EF4-FFF2-40B4-BE49-F238E27FC236}">
                <a16:creationId xmlns:a16="http://schemas.microsoft.com/office/drawing/2014/main" id="{6B4CE2F9-6A7F-4D52-8464-45BD5AB776BA}"/>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8260" name="Textfeld 1">
            <a:extLst>
              <a:ext uri="{FF2B5EF4-FFF2-40B4-BE49-F238E27FC236}">
                <a16:creationId xmlns:a16="http://schemas.microsoft.com/office/drawing/2014/main" id="{CA27C152-361B-474D-9B52-05F3AC319442}"/>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
        <p:nvSpPr>
          <p:cNvPr id="7" name="Rectangle 2">
            <a:extLst>
              <a:ext uri="{FF2B5EF4-FFF2-40B4-BE49-F238E27FC236}">
                <a16:creationId xmlns:a16="http://schemas.microsoft.com/office/drawing/2014/main" id="{8E168417-E8B2-4906-906C-8E24A4506ED3}"/>
              </a:ext>
            </a:extLst>
          </p:cNvPr>
          <p:cNvSpPr txBox="1">
            <a:spLocks/>
          </p:cNvSpPr>
          <p:nvPr/>
        </p:nvSpPr>
        <p:spPr bwMode="auto">
          <a:xfrm>
            <a:off x="911424" y="706606"/>
            <a:ext cx="986509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9.1	</a:t>
            </a:r>
            <a:r>
              <a:rPr lang="de-DE" sz="2800" dirty="0">
                <a:latin typeface="Century Gothic" panose="020B0502020202020204" pitchFamily="34" charset="0"/>
              </a:rPr>
              <a:t>Auslagerung von betrieblichen Funktionen</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9.1.1	</a:t>
            </a:r>
            <a:r>
              <a:rPr lang="de-DE" sz="1800" b="0" dirty="0">
                <a:latin typeface="Century Gothic" panose="020B0502020202020204" pitchFamily="34" charset="0"/>
              </a:rPr>
              <a:t>Überblick: Facharbeit ISA [DE] 402</a:t>
            </a:r>
          </a:p>
          <a:p>
            <a:pPr marL="2724150" lvl="4" indent="-895350">
              <a:spcBef>
                <a:spcPts val="600"/>
              </a:spcBef>
              <a:spcAft>
                <a:spcPts val="600"/>
              </a:spcAft>
              <a:tabLst>
                <a:tab pos="444500" algn="l"/>
              </a:tabLst>
            </a:pPr>
            <a:r>
              <a:rPr lang="de-DE" sz="1800" dirty="0">
                <a:latin typeface="Century Gothic" panose="020B0502020202020204" pitchFamily="34" charset="0"/>
              </a:rPr>
              <a:t>9.1.2	</a:t>
            </a:r>
            <a:r>
              <a:rPr lang="de-DE" sz="1800" b="0" dirty="0">
                <a:latin typeface="Century Gothic" panose="020B0502020202020204" pitchFamily="34" charset="0"/>
              </a:rPr>
              <a:t>Überblick: Wer prüft was?</a:t>
            </a:r>
          </a:p>
          <a:p>
            <a:pPr marL="2724150" lvl="4" indent="-895350">
              <a:spcBef>
                <a:spcPts val="600"/>
              </a:spcBef>
              <a:spcAft>
                <a:spcPts val="600"/>
              </a:spcAft>
              <a:tabLst>
                <a:tab pos="444500" algn="l"/>
              </a:tabLst>
            </a:pPr>
            <a:r>
              <a:rPr lang="de-DE" sz="1800" dirty="0">
                <a:latin typeface="Century Gothic" panose="020B0502020202020204" pitchFamily="34" charset="0"/>
              </a:rPr>
              <a:t>9.1.3	</a:t>
            </a:r>
            <a:r>
              <a:rPr lang="de-DE" sz="1800" b="0" dirty="0">
                <a:latin typeface="Century Gothic" panose="020B0502020202020204" pitchFamily="34" charset="0"/>
              </a:rPr>
              <a:t>Arten der Auslagerungen</a:t>
            </a:r>
          </a:p>
          <a:p>
            <a:pPr marL="2724150" lvl="4" indent="-895350">
              <a:spcBef>
                <a:spcPts val="600"/>
              </a:spcBef>
              <a:spcAft>
                <a:spcPts val="600"/>
              </a:spcAft>
              <a:tabLst>
                <a:tab pos="444500" algn="l"/>
              </a:tabLst>
            </a:pPr>
            <a:r>
              <a:rPr lang="de-DE" sz="1800" dirty="0">
                <a:latin typeface="Century Gothic" panose="020B0502020202020204" pitchFamily="34" charset="0"/>
              </a:rPr>
              <a:t>9.1.4	</a:t>
            </a:r>
            <a:r>
              <a:rPr lang="de-DE" sz="1800" b="0" dirty="0">
                <a:latin typeface="Century Gothic" panose="020B0502020202020204" pitchFamily="34" charset="0"/>
              </a:rPr>
              <a:t>Exkurs: Mindestbestandteile eines Vertrages</a:t>
            </a:r>
            <a:br>
              <a:rPr lang="de-DE" sz="1800" b="0" dirty="0">
                <a:latin typeface="Century Gothic" panose="020B0502020202020204" pitchFamily="34" charset="0"/>
              </a:rPr>
            </a:br>
            <a:r>
              <a:rPr lang="de-DE" sz="1800" b="0" dirty="0">
                <a:latin typeface="Century Gothic" panose="020B0502020202020204" pitchFamily="34" charset="0"/>
              </a:rPr>
              <a:t>mit einem </a:t>
            </a:r>
            <a:r>
              <a:rPr lang="de-DE" sz="1800" b="0" dirty="0" err="1">
                <a:latin typeface="Century Gothic" panose="020B0502020202020204" pitchFamily="34" charset="0"/>
              </a:rPr>
              <a:t>Auftragsdatenverarbeiter</a:t>
            </a:r>
            <a:endParaRPr lang="de-DE" sz="1800" b="0" dirty="0">
              <a:latin typeface="Century Gothic" panose="020B0502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6835" name="Rectangle 1027">
            <a:extLst>
              <a:ext uri="{FF2B5EF4-FFF2-40B4-BE49-F238E27FC236}">
                <a16:creationId xmlns:a16="http://schemas.microsoft.com/office/drawing/2014/main" id="{E0D9895F-A913-4089-A6C2-39AFD135D402}"/>
              </a:ext>
            </a:extLst>
          </p:cNvPr>
          <p:cNvSpPr>
            <a:spLocks noGrp="1"/>
          </p:cNvSpPr>
          <p:nvPr>
            <p:ph idx="4294967295"/>
          </p:nvPr>
        </p:nvSpPr>
        <p:spPr>
          <a:xfrm>
            <a:off x="1054800" y="1684800"/>
            <a:ext cx="9807164" cy="4535488"/>
          </a:xfrm>
          <a:prstGeom prst="rect">
            <a:avLst/>
          </a:prstGeom>
        </p:spPr>
        <p:txBody>
          <a:bodyPr lIns="0" tIns="0" rIns="0" bIns="0"/>
          <a:lstStyle/>
          <a:p>
            <a:pPr eaLnBrk="1" hangingPunct="1">
              <a:lnSpc>
                <a:spcPct val="100000"/>
              </a:lnSpc>
              <a:spcBef>
                <a:spcPts val="300"/>
              </a:spcBef>
              <a:spcAft>
                <a:spcPts val="300"/>
              </a:spcAft>
            </a:pPr>
            <a:r>
              <a:rPr lang="de-DE" altLang="de-DE" sz="1600" dirty="0">
                <a:latin typeface="Century Gothic" panose="020B0502020202020204" pitchFamily="34" charset="0"/>
              </a:rPr>
              <a:t>Der richtige Weg: </a:t>
            </a:r>
            <a:r>
              <a:rPr lang="de-DE" altLang="de-DE" sz="1600" b="1" dirty="0">
                <a:solidFill>
                  <a:srgbClr val="FF0000"/>
                </a:solidFill>
                <a:latin typeface="Century Gothic" panose="020B0502020202020204" pitchFamily="34" charset="0"/>
              </a:rPr>
              <a:t>Roter Faden </a:t>
            </a:r>
            <a:r>
              <a:rPr lang="de-DE" altLang="de-DE" sz="1600" dirty="0">
                <a:latin typeface="Century Gothic" panose="020B0502020202020204" pitchFamily="34" charset="0"/>
              </a:rPr>
              <a:t>der Abschlussprüfung</a:t>
            </a:r>
          </a:p>
          <a:p>
            <a:pPr marL="266700" lvl="1" indent="-266700" eaLnBrk="1" hangingPunct="1">
              <a:lnSpc>
                <a:spcPct val="100000"/>
              </a:lnSpc>
              <a:spcBef>
                <a:spcPts val="300"/>
              </a:spcBef>
              <a:spcAft>
                <a:spcPts val="300"/>
              </a:spcAft>
              <a:buFont typeface="Arial" panose="020B0604020202020204" pitchFamily="34" charset="0"/>
              <a:buChar char="•"/>
            </a:pPr>
            <a:r>
              <a:rPr lang="de-DE" altLang="de-DE" sz="1600" dirty="0">
                <a:latin typeface="Century Gothic" panose="020B0502020202020204" pitchFamily="34" charset="0"/>
              </a:rPr>
              <a:t>sachlogische, </a:t>
            </a:r>
            <a:r>
              <a:rPr lang="de-DE" altLang="de-DE" sz="1600" b="1" dirty="0">
                <a:solidFill>
                  <a:srgbClr val="00B0F0"/>
                </a:solidFill>
                <a:latin typeface="Century Gothic" panose="020B0502020202020204" pitchFamily="34" charset="0"/>
              </a:rPr>
              <a:t>einheitliche prüferische Vorgehensweise von „Auftragsannahme“ </a:t>
            </a:r>
            <a:r>
              <a:rPr lang="de-DE" altLang="de-DE" sz="1600" dirty="0">
                <a:latin typeface="Century Gothic" panose="020B0502020202020204" pitchFamily="34" charset="0"/>
              </a:rPr>
              <a:t>bis zur </a:t>
            </a:r>
            <a:r>
              <a:rPr lang="de-DE" altLang="de-DE" sz="1600" b="1" dirty="0">
                <a:solidFill>
                  <a:srgbClr val="00B0F0"/>
                </a:solidFill>
                <a:latin typeface="Century Gothic" panose="020B0502020202020204" pitchFamily="34" charset="0"/>
              </a:rPr>
              <a:t>„Abschließenden Auftragsdurchsicht“ </a:t>
            </a:r>
          </a:p>
          <a:p>
            <a:pPr marL="266700" lvl="1" indent="-266700" eaLnBrk="1" hangingPunct="1">
              <a:lnSpc>
                <a:spcPct val="100000"/>
              </a:lnSpc>
              <a:spcBef>
                <a:spcPts val="300"/>
              </a:spcBef>
              <a:spcAft>
                <a:spcPts val="300"/>
              </a:spcAft>
              <a:buFont typeface="Arial" panose="020B0604020202020204" pitchFamily="34" charset="0"/>
              <a:buChar char="•"/>
            </a:pPr>
            <a:r>
              <a:rPr lang="de-DE" altLang="de-DE" sz="1600" dirty="0">
                <a:latin typeface="Century Gothic" panose="020B0502020202020204" pitchFamily="34" charset="0"/>
              </a:rPr>
              <a:t>Es geht nicht darum, „viel“ zu prüfen, sondern die richtige Vorgehensweise – </a:t>
            </a:r>
            <a:r>
              <a:rPr lang="de-DE" altLang="de-DE" sz="1600" dirty="0" err="1">
                <a:latin typeface="Century Gothic" panose="020B0502020202020204" pitchFamily="34" charset="0"/>
              </a:rPr>
              <a:t>step</a:t>
            </a:r>
            <a:r>
              <a:rPr lang="de-DE" altLang="de-DE" sz="1600" dirty="0">
                <a:latin typeface="Century Gothic" panose="020B0502020202020204" pitchFamily="34" charset="0"/>
              </a:rPr>
              <a:t> by </a:t>
            </a:r>
            <a:r>
              <a:rPr lang="de-DE" altLang="de-DE" sz="1600" dirty="0" err="1">
                <a:latin typeface="Century Gothic" panose="020B0502020202020204" pitchFamily="34" charset="0"/>
              </a:rPr>
              <a:t>step</a:t>
            </a:r>
            <a:r>
              <a:rPr lang="de-DE" altLang="de-DE" sz="1600" dirty="0">
                <a:latin typeface="Century Gothic" panose="020B0502020202020204" pitchFamily="34" charset="0"/>
              </a:rPr>
              <a:t> – garantiert einzig und allein eine effiziente Auftragsabwicklung.</a:t>
            </a:r>
          </a:p>
          <a:p>
            <a:pPr marL="266700" lvl="1" indent="-266700" eaLnBrk="1" hangingPunct="1">
              <a:lnSpc>
                <a:spcPct val="100000"/>
              </a:lnSpc>
              <a:spcBef>
                <a:spcPts val="300"/>
              </a:spcBef>
              <a:spcAft>
                <a:spcPts val="300"/>
              </a:spcAft>
              <a:buFont typeface="Arial" panose="020B0604020202020204" pitchFamily="34" charset="0"/>
              <a:buChar char="•"/>
            </a:pPr>
            <a:r>
              <a:rPr lang="de-DE" altLang="de-DE" sz="1600" dirty="0">
                <a:latin typeface="Century Gothic" panose="020B0502020202020204" pitchFamily="34" charset="0"/>
              </a:rPr>
              <a:t>Die Reihenfolge der einzelnen Teilabschnitte auf Basis des neuen Risikomodells gemäß ISA [DE] 315 (</a:t>
            </a:r>
            <a:r>
              <a:rPr lang="de-DE" altLang="de-DE" sz="1600" dirty="0" err="1">
                <a:latin typeface="Century Gothic" panose="020B0502020202020204" pitchFamily="34" charset="0"/>
              </a:rPr>
              <a:t>revised</a:t>
            </a:r>
            <a:r>
              <a:rPr lang="de-DE" altLang="de-DE" sz="1600" dirty="0">
                <a:latin typeface="Century Gothic" panose="020B0502020202020204" pitchFamily="34" charset="0"/>
              </a:rPr>
              <a:t> 2019) (</a:t>
            </a:r>
            <a:r>
              <a:rPr lang="de-DE" altLang="de-DE" sz="1600" dirty="0" err="1">
                <a:latin typeface="Century Gothic" panose="020B0502020202020204" pitchFamily="34" charset="0"/>
              </a:rPr>
              <a:t>prüferisches</a:t>
            </a:r>
            <a:r>
              <a:rPr lang="de-DE" altLang="de-DE" sz="1600" dirty="0">
                <a:latin typeface="Century Gothic" panose="020B0502020202020204" pitchFamily="34" charset="0"/>
              </a:rPr>
              <a:t> Vorgehen zwischen den Meilensteinen) ist zu verstehen und zu beachten, da die Zwischenergebnisse und -erkenntnisse ausschlaggebend für die nachfolgenden Prüfungsschritte sein können.</a:t>
            </a:r>
          </a:p>
          <a:p>
            <a:pPr marL="266700" lvl="1" indent="-266700" eaLnBrk="1" hangingPunct="1">
              <a:lnSpc>
                <a:spcPct val="100000"/>
              </a:lnSpc>
              <a:spcBef>
                <a:spcPts val="300"/>
              </a:spcBef>
              <a:spcAft>
                <a:spcPts val="300"/>
              </a:spcAft>
              <a:buFont typeface="Arial" panose="020B0604020202020204" pitchFamily="34" charset="0"/>
              <a:buChar char="•"/>
            </a:pPr>
            <a:endParaRPr lang="de-DE" altLang="de-DE" sz="1600" dirty="0">
              <a:latin typeface="Century Gothic" panose="020B0502020202020204" pitchFamily="34" charset="0"/>
            </a:endParaRPr>
          </a:p>
          <a:p>
            <a:pPr marL="0" lvl="2" indent="0" eaLnBrk="1" hangingPunct="1">
              <a:lnSpc>
                <a:spcPct val="100000"/>
              </a:lnSpc>
              <a:spcBef>
                <a:spcPts val="300"/>
              </a:spcBef>
              <a:spcAft>
                <a:spcPts val="300"/>
              </a:spcAft>
              <a:buFont typeface="Arial" panose="020B0604020202020204" pitchFamily="34" charset="0"/>
              <a:buNone/>
            </a:pPr>
            <a:r>
              <a:rPr lang="de-DE" altLang="de-DE" sz="1600" b="1" dirty="0">
                <a:latin typeface="Century Gothic" panose="020B0502020202020204" pitchFamily="34" charset="0"/>
              </a:rPr>
              <a:t>Beispiel:</a:t>
            </a:r>
          </a:p>
          <a:p>
            <a:pPr marL="0" lvl="3" indent="0" eaLnBrk="1" hangingPunct="1">
              <a:lnSpc>
                <a:spcPct val="100000"/>
              </a:lnSpc>
              <a:spcBef>
                <a:spcPts val="300"/>
              </a:spcBef>
              <a:spcAft>
                <a:spcPts val="300"/>
              </a:spcAft>
              <a:buFont typeface="Arial" panose="020B0604020202020204" pitchFamily="34" charset="0"/>
              <a:buNone/>
            </a:pPr>
            <a:r>
              <a:rPr lang="de-DE" altLang="de-DE" sz="1600" dirty="0">
                <a:latin typeface="Century Gothic" panose="020B0502020202020204" pitchFamily="34" charset="0"/>
              </a:rPr>
              <a:t>Die Einschätzung der</a:t>
            </a:r>
            <a:r>
              <a:rPr lang="de-DE" altLang="de-DE" sz="1600" b="1" dirty="0">
                <a:latin typeface="Century Gothic" panose="020B0502020202020204" pitchFamily="34" charset="0"/>
              </a:rPr>
              <a:t> </a:t>
            </a:r>
            <a:r>
              <a:rPr lang="de-DE" altLang="de-DE" sz="1600" b="1" dirty="0">
                <a:solidFill>
                  <a:srgbClr val="00B0F0"/>
                </a:solidFill>
                <a:latin typeface="Century Gothic" panose="020B0502020202020204" pitchFamily="34" charset="0"/>
              </a:rPr>
              <a:t>Fehlerrisiken</a:t>
            </a:r>
            <a:r>
              <a:rPr lang="de-DE" altLang="de-DE" sz="1600" b="1" dirty="0">
                <a:latin typeface="Century Gothic" panose="020B0502020202020204" pitchFamily="34" charset="0"/>
              </a:rPr>
              <a:t> </a:t>
            </a:r>
            <a:r>
              <a:rPr lang="de-DE" altLang="de-DE" sz="1600" dirty="0">
                <a:latin typeface="Century Gothic" panose="020B0502020202020204" pitchFamily="34" charset="0"/>
              </a:rPr>
              <a:t>sowie die Erkenntnisse aus der </a:t>
            </a:r>
            <a:r>
              <a:rPr lang="de-DE" altLang="de-DE" sz="1600" b="1" dirty="0">
                <a:solidFill>
                  <a:srgbClr val="00B0F0"/>
                </a:solidFill>
                <a:latin typeface="Century Gothic" panose="020B0502020202020204" pitchFamily="34" charset="0"/>
              </a:rPr>
              <a:t>(Vorab-) Beurteilung </a:t>
            </a:r>
            <a:r>
              <a:rPr lang="de-DE" altLang="de-DE" sz="1600" dirty="0">
                <a:latin typeface="Century Gothic" panose="020B0502020202020204" pitchFamily="34" charset="0"/>
              </a:rPr>
              <a:t>des IKS bestimmen den Umfang der künftigen aussagebezogenen Prüfungshandlungen. </a:t>
            </a:r>
          </a:p>
        </p:txBody>
      </p:sp>
      <p:sp>
        <p:nvSpPr>
          <p:cNvPr id="58371" name="Rectangle 2">
            <a:extLst>
              <a:ext uri="{FF2B5EF4-FFF2-40B4-BE49-F238E27FC236}">
                <a16:creationId xmlns:a16="http://schemas.microsoft.com/office/drawing/2014/main" id="{F11BE174-4944-45E6-9FF7-67B021CF2181}"/>
              </a:ext>
            </a:extLst>
          </p:cNvPr>
          <p:cNvSpPr txBox="1">
            <a:spLocks/>
          </p:cNvSpPr>
          <p:nvPr/>
        </p:nvSpPr>
        <p:spPr bwMode="auto">
          <a:xfrm>
            <a:off x="1054800" y="980728"/>
            <a:ext cx="10801350"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1081088" indent="-1081088">
              <a:lnSpc>
                <a:spcPct val="100000"/>
              </a:lnSpc>
              <a:spcBef>
                <a:spcPct val="0"/>
              </a:spcBef>
            </a:pPr>
            <a:r>
              <a:rPr lang="de-DE" altLang="de-DE" sz="1600" dirty="0">
                <a:solidFill>
                  <a:srgbClr val="00B0F0"/>
                </a:solidFill>
                <a:latin typeface="Century Gothic" panose="020B0502020202020204" pitchFamily="34" charset="0"/>
              </a:rPr>
              <a:t>2. Vorsatz: Bestimmend für die prüferische Vorgehensweise und die Dokumentation: </a:t>
            </a:r>
            <a:br>
              <a:rPr lang="de-DE" altLang="de-DE" sz="1600" dirty="0">
                <a:solidFill>
                  <a:srgbClr val="00B0F0"/>
                </a:solidFill>
                <a:latin typeface="Century Gothic" panose="020B0502020202020204" pitchFamily="34" charset="0"/>
              </a:rPr>
            </a:br>
            <a:r>
              <a:rPr lang="de-DE" altLang="de-DE" sz="1600" dirty="0">
                <a:solidFill>
                  <a:srgbClr val="FF0000"/>
                </a:solidFill>
                <a:latin typeface="Century Gothic" panose="020B0502020202020204" pitchFamily="34" charset="0"/>
              </a:rPr>
              <a:t>Roter Faden des risikoorientierten Prüfungsansatzes (PA)</a:t>
            </a:r>
          </a:p>
        </p:txBody>
      </p:sp>
      <p:sp>
        <p:nvSpPr>
          <p:cNvPr id="8" name="Textfeld 1">
            <a:extLst>
              <a:ext uri="{FF2B5EF4-FFF2-40B4-BE49-F238E27FC236}">
                <a16:creationId xmlns:a16="http://schemas.microsoft.com/office/drawing/2014/main" id="{7DB847B7-4DF3-4C2E-B8C8-155E67C0BD9D}"/>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3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9282" name="Rectangle 2">
            <a:extLst>
              <a:ext uri="{FF2B5EF4-FFF2-40B4-BE49-F238E27FC236}">
                <a16:creationId xmlns:a16="http://schemas.microsoft.com/office/drawing/2014/main" id="{3A821D6C-D009-460F-9D96-B505059A8038}"/>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9.1 Auslagerung von betrieblichen Funktionen</a:t>
            </a:r>
          </a:p>
        </p:txBody>
      </p:sp>
      <p:sp>
        <p:nvSpPr>
          <p:cNvPr id="8" name="Abgerundetes Rechteck 7">
            <a:extLst>
              <a:ext uri="{FF2B5EF4-FFF2-40B4-BE49-F238E27FC236}">
                <a16:creationId xmlns:a16="http://schemas.microsoft.com/office/drawing/2014/main" id="{194613D5-CF6D-4364-B494-33D7773AB240}"/>
              </a:ext>
            </a:extLst>
          </p:cNvPr>
          <p:cNvSpPr/>
          <p:nvPr/>
        </p:nvSpPr>
        <p:spPr>
          <a:xfrm rot="18900000">
            <a:off x="2216150" y="2529041"/>
            <a:ext cx="1365250" cy="385762"/>
          </a:xfrm>
          <a:prstGeom prst="round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altLang="de-DE" sz="1400" dirty="0">
                <a:solidFill>
                  <a:srgbClr val="FF0000"/>
                </a:solidFill>
                <a:latin typeface="Century Gothic" panose="020B0502020202020204" pitchFamily="34" charset="0"/>
              </a:rPr>
              <a:t>ISA [DE] 402</a:t>
            </a:r>
          </a:p>
        </p:txBody>
      </p:sp>
      <p:sp>
        <p:nvSpPr>
          <p:cNvPr id="9" name="Abgerundetes Rechteck 8">
            <a:extLst>
              <a:ext uri="{FF2B5EF4-FFF2-40B4-BE49-F238E27FC236}">
                <a16:creationId xmlns:a16="http://schemas.microsoft.com/office/drawing/2014/main" id="{188400E8-562A-4E53-8258-763CE69D9F79}"/>
              </a:ext>
            </a:extLst>
          </p:cNvPr>
          <p:cNvSpPr/>
          <p:nvPr/>
        </p:nvSpPr>
        <p:spPr>
          <a:xfrm>
            <a:off x="3714750" y="3730778"/>
            <a:ext cx="3887788" cy="1065213"/>
          </a:xfrm>
          <a:prstGeom prst="round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600"/>
              </a:spcBef>
              <a:spcAft>
                <a:spcPts val="600"/>
              </a:spcAft>
              <a:defRPr/>
            </a:pPr>
            <a:r>
              <a:rPr lang="de-DE" altLang="de-DE" dirty="0">
                <a:solidFill>
                  <a:srgbClr val="009CDD"/>
                </a:solidFill>
                <a:latin typeface="Century Gothic" panose="020B0502020202020204" pitchFamily="34" charset="0"/>
              </a:rPr>
              <a:t>Ausgelagerte betriebliche Funktion</a:t>
            </a:r>
          </a:p>
          <a:p>
            <a:pPr algn="ctr" eaLnBrk="1" hangingPunct="1">
              <a:spcBef>
                <a:spcPts val="600"/>
              </a:spcBef>
              <a:spcAft>
                <a:spcPts val="600"/>
              </a:spcAft>
              <a:defRPr/>
            </a:pPr>
            <a:r>
              <a:rPr lang="de-DE" altLang="de-DE" dirty="0">
                <a:solidFill>
                  <a:prstClr val="black"/>
                </a:solidFill>
                <a:latin typeface="Century Gothic" panose="020B0502020202020204" pitchFamily="34" charset="0"/>
              </a:rPr>
              <a:t>Dienstleistungsunternehmen</a:t>
            </a:r>
          </a:p>
        </p:txBody>
      </p:sp>
      <p:sp>
        <p:nvSpPr>
          <p:cNvPr id="10" name="Nach unten gekrümmter Pfeil 9">
            <a:extLst>
              <a:ext uri="{FF2B5EF4-FFF2-40B4-BE49-F238E27FC236}">
                <a16:creationId xmlns:a16="http://schemas.microsoft.com/office/drawing/2014/main" id="{B44B981B-85FE-491C-AF60-F664B2429324}"/>
              </a:ext>
            </a:extLst>
          </p:cNvPr>
          <p:cNvSpPr/>
          <p:nvPr/>
        </p:nvSpPr>
        <p:spPr>
          <a:xfrm rot="5400000">
            <a:off x="7039769" y="2987034"/>
            <a:ext cx="1584325" cy="41751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buFontTx/>
              <a:buChar char="•"/>
              <a:defRPr/>
            </a:pPr>
            <a:endParaRPr lang="de-DE">
              <a:solidFill>
                <a:prstClr val="black"/>
              </a:solidFill>
            </a:endParaRPr>
          </a:p>
        </p:txBody>
      </p:sp>
      <p:sp>
        <p:nvSpPr>
          <p:cNvPr id="11" name="Abgerundetes Rechteck 10">
            <a:extLst>
              <a:ext uri="{FF2B5EF4-FFF2-40B4-BE49-F238E27FC236}">
                <a16:creationId xmlns:a16="http://schemas.microsoft.com/office/drawing/2014/main" id="{377E6C84-B929-4DFC-AD6F-2AA86C80265F}"/>
              </a:ext>
            </a:extLst>
          </p:cNvPr>
          <p:cNvSpPr/>
          <p:nvPr/>
        </p:nvSpPr>
        <p:spPr>
          <a:xfrm>
            <a:off x="3714750" y="1849591"/>
            <a:ext cx="3887788" cy="1265237"/>
          </a:xfrm>
          <a:prstGeom prst="round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600"/>
              </a:spcBef>
              <a:spcAft>
                <a:spcPts val="600"/>
              </a:spcAft>
              <a:defRPr/>
            </a:pPr>
            <a:r>
              <a:rPr lang="de-DE" altLang="de-DE" dirty="0">
                <a:solidFill>
                  <a:srgbClr val="FF0000"/>
                </a:solidFill>
                <a:latin typeface="Century Gothic" panose="020B0502020202020204" pitchFamily="34" charset="0"/>
              </a:rPr>
              <a:t>IKS</a:t>
            </a:r>
            <a:endParaRPr lang="de-DE" altLang="de-DE" dirty="0">
              <a:solidFill>
                <a:prstClr val="black"/>
              </a:solidFill>
              <a:latin typeface="Century Gothic" panose="020B0502020202020204" pitchFamily="34" charset="0"/>
            </a:endParaRPr>
          </a:p>
          <a:p>
            <a:pPr algn="ctr" eaLnBrk="1" hangingPunct="1">
              <a:spcBef>
                <a:spcPts val="600"/>
              </a:spcBef>
              <a:spcAft>
                <a:spcPts val="600"/>
              </a:spcAft>
              <a:defRPr/>
            </a:pPr>
            <a:r>
              <a:rPr lang="de-DE" altLang="de-DE" dirty="0">
                <a:solidFill>
                  <a:prstClr val="black"/>
                </a:solidFill>
                <a:latin typeface="Century Gothic" panose="020B0502020202020204" pitchFamily="34" charset="0"/>
              </a:rPr>
              <a:t>Auslagerndes Unternehmen</a:t>
            </a:r>
          </a:p>
          <a:p>
            <a:pPr algn="ctr" eaLnBrk="1" hangingPunct="1">
              <a:spcBef>
                <a:spcPts val="600"/>
              </a:spcBef>
              <a:spcAft>
                <a:spcPts val="600"/>
              </a:spcAft>
              <a:defRPr/>
            </a:pPr>
            <a:r>
              <a:rPr lang="de-DE" altLang="de-DE" dirty="0">
                <a:solidFill>
                  <a:srgbClr val="009CDD"/>
                </a:solidFill>
                <a:latin typeface="Century Gothic" panose="020B0502020202020204" pitchFamily="34" charset="0"/>
              </a:rPr>
              <a:t>Ausgelagerte betriebliche Funktion</a:t>
            </a:r>
          </a:p>
        </p:txBody>
      </p:sp>
      <p:sp>
        <p:nvSpPr>
          <p:cNvPr id="12" name="Nach unten gekrümmter Pfeil 11">
            <a:extLst>
              <a:ext uri="{FF2B5EF4-FFF2-40B4-BE49-F238E27FC236}">
                <a16:creationId xmlns:a16="http://schemas.microsoft.com/office/drawing/2014/main" id="{B685893A-3F60-4BBA-98A5-9EB2FF3C21F5}"/>
              </a:ext>
            </a:extLst>
          </p:cNvPr>
          <p:cNvSpPr/>
          <p:nvPr/>
        </p:nvSpPr>
        <p:spPr>
          <a:xfrm>
            <a:off x="3432175" y="1772816"/>
            <a:ext cx="1819275" cy="227012"/>
          </a:xfrm>
          <a:prstGeom prst="curved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buFontTx/>
              <a:buChar char="•"/>
              <a:defRPr/>
            </a:pPr>
            <a:endParaRPr lang="de-DE" dirty="0">
              <a:solidFill>
                <a:prstClr val="black"/>
              </a:solidFill>
            </a:endParaRPr>
          </a:p>
        </p:txBody>
      </p:sp>
      <p:sp>
        <p:nvSpPr>
          <p:cNvPr id="13" name="Abgerundetes Rechteck 12">
            <a:extLst>
              <a:ext uri="{FF2B5EF4-FFF2-40B4-BE49-F238E27FC236}">
                <a16:creationId xmlns:a16="http://schemas.microsoft.com/office/drawing/2014/main" id="{41DE2D22-9F91-4F11-8E49-EEAF3C31EB6C}"/>
              </a:ext>
            </a:extLst>
          </p:cNvPr>
          <p:cNvSpPr/>
          <p:nvPr/>
        </p:nvSpPr>
        <p:spPr>
          <a:xfrm rot="18900000">
            <a:off x="7604125" y="2754466"/>
            <a:ext cx="1363663" cy="385762"/>
          </a:xfrm>
          <a:prstGeom prst="round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altLang="de-DE" sz="1200" dirty="0">
                <a:solidFill>
                  <a:srgbClr val="009CDD"/>
                </a:solidFill>
                <a:latin typeface="Century Gothic" panose="020B0502020202020204" pitchFamily="34" charset="0"/>
              </a:rPr>
              <a:t>IDW PS 331 n.F.</a:t>
            </a:r>
          </a:p>
        </p:txBody>
      </p:sp>
      <p:sp>
        <p:nvSpPr>
          <p:cNvPr id="14" name="Abgerundetes Rechteck 13">
            <a:extLst>
              <a:ext uri="{FF2B5EF4-FFF2-40B4-BE49-F238E27FC236}">
                <a16:creationId xmlns:a16="http://schemas.microsoft.com/office/drawing/2014/main" id="{D964F739-2DA2-4137-839A-A294A3C084F8}"/>
              </a:ext>
            </a:extLst>
          </p:cNvPr>
          <p:cNvSpPr/>
          <p:nvPr/>
        </p:nvSpPr>
        <p:spPr>
          <a:xfrm rot="18900000">
            <a:off x="8597202" y="3696230"/>
            <a:ext cx="1363662" cy="454732"/>
          </a:xfrm>
          <a:prstGeom prst="roundRect">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altLang="de-DE" sz="1200" dirty="0">
                <a:solidFill>
                  <a:srgbClr val="009CDD"/>
                </a:solidFill>
                <a:latin typeface="Century Gothic" panose="020B0502020202020204" pitchFamily="34" charset="0"/>
              </a:rPr>
              <a:t>IDW PS 951 n.F. (03.2021)</a:t>
            </a:r>
          </a:p>
        </p:txBody>
      </p:sp>
      <p:sp>
        <p:nvSpPr>
          <p:cNvPr id="15" name="Nach unten gekrümmter Pfeil 14">
            <a:extLst>
              <a:ext uri="{FF2B5EF4-FFF2-40B4-BE49-F238E27FC236}">
                <a16:creationId xmlns:a16="http://schemas.microsoft.com/office/drawing/2014/main" id="{6914E033-CE07-4CC7-B30C-164E78CA78FB}"/>
              </a:ext>
            </a:extLst>
          </p:cNvPr>
          <p:cNvSpPr/>
          <p:nvPr/>
        </p:nvSpPr>
        <p:spPr>
          <a:xfrm rot="2601786">
            <a:off x="8642350" y="2649691"/>
            <a:ext cx="1589088" cy="33496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buFontTx/>
              <a:buChar char="•"/>
              <a:defRPr/>
            </a:pPr>
            <a:endParaRPr lang="de-DE">
              <a:solidFill>
                <a:prstClr val="black"/>
              </a:solidFill>
            </a:endParaRPr>
          </a:p>
        </p:txBody>
      </p:sp>
      <p:sp>
        <p:nvSpPr>
          <p:cNvPr id="17" name="Abgerundetes Rechteck 16">
            <a:extLst>
              <a:ext uri="{FF2B5EF4-FFF2-40B4-BE49-F238E27FC236}">
                <a16:creationId xmlns:a16="http://schemas.microsoft.com/office/drawing/2014/main" id="{73ABA343-39BA-4160-9001-78536A9510D0}"/>
              </a:ext>
            </a:extLst>
          </p:cNvPr>
          <p:cNvSpPr/>
          <p:nvPr/>
        </p:nvSpPr>
        <p:spPr>
          <a:xfrm rot="2622324">
            <a:off x="8745538" y="2724303"/>
            <a:ext cx="1592262" cy="3857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altLang="de-DE" sz="1400" dirty="0">
                <a:solidFill>
                  <a:srgbClr val="009CDD"/>
                </a:solidFill>
                <a:latin typeface="Century Gothic" panose="020B0502020202020204" pitchFamily="34" charset="0"/>
              </a:rPr>
              <a:t>ggf.</a:t>
            </a:r>
          </a:p>
        </p:txBody>
      </p:sp>
      <p:sp>
        <p:nvSpPr>
          <p:cNvPr id="18" name="Nach unten gekrümmter Pfeil 17">
            <a:extLst>
              <a:ext uri="{FF2B5EF4-FFF2-40B4-BE49-F238E27FC236}">
                <a16:creationId xmlns:a16="http://schemas.microsoft.com/office/drawing/2014/main" id="{6D687A82-DE36-411D-9263-3B9EA28AA673}"/>
              </a:ext>
            </a:extLst>
          </p:cNvPr>
          <p:cNvSpPr/>
          <p:nvPr/>
        </p:nvSpPr>
        <p:spPr>
          <a:xfrm rot="11742134">
            <a:off x="7562850" y="4270528"/>
            <a:ext cx="1220788" cy="3683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buFontTx/>
              <a:buChar char="•"/>
              <a:defRPr/>
            </a:pPr>
            <a:endParaRPr lang="de-DE">
              <a:solidFill>
                <a:prstClr val="black"/>
              </a:solidFill>
            </a:endParaRPr>
          </a:p>
        </p:txBody>
      </p:sp>
      <p:sp>
        <p:nvSpPr>
          <p:cNvPr id="19" name="Ellipse 18">
            <a:extLst>
              <a:ext uri="{FF2B5EF4-FFF2-40B4-BE49-F238E27FC236}">
                <a16:creationId xmlns:a16="http://schemas.microsoft.com/office/drawing/2014/main" id="{E3C0312C-41BA-477D-9942-839B3E5BF800}"/>
              </a:ext>
            </a:extLst>
          </p:cNvPr>
          <p:cNvSpPr/>
          <p:nvPr/>
        </p:nvSpPr>
        <p:spPr>
          <a:xfrm>
            <a:off x="2351088" y="2106766"/>
            <a:ext cx="468312" cy="468312"/>
          </a:xfrm>
          <a:prstGeom prst="ellipse">
            <a:avLst/>
          </a:prstGeom>
          <a:ln>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spcBef>
                <a:spcPct val="50000"/>
              </a:spcBef>
              <a:defRPr/>
            </a:pPr>
            <a:r>
              <a:rPr lang="de-DE" sz="1400" dirty="0">
                <a:solidFill>
                  <a:srgbClr val="FF0000"/>
                </a:solidFill>
                <a:latin typeface="Century Gothic" panose="020B0502020202020204" pitchFamily="34" charset="0"/>
              </a:rPr>
              <a:t>1</a:t>
            </a:r>
          </a:p>
        </p:txBody>
      </p:sp>
      <p:sp>
        <p:nvSpPr>
          <p:cNvPr id="20" name="Ellipse 19">
            <a:extLst>
              <a:ext uri="{FF2B5EF4-FFF2-40B4-BE49-F238E27FC236}">
                <a16:creationId xmlns:a16="http://schemas.microsoft.com/office/drawing/2014/main" id="{5A93DB7B-FDDE-4DA7-81AC-EEAC83A7AA33}"/>
              </a:ext>
            </a:extLst>
          </p:cNvPr>
          <p:cNvSpPr/>
          <p:nvPr/>
        </p:nvSpPr>
        <p:spPr>
          <a:xfrm>
            <a:off x="7786688" y="1747838"/>
            <a:ext cx="468312" cy="468312"/>
          </a:xfrm>
          <a:prstGeom prst="ellipse">
            <a:avLst/>
          </a:prstGeom>
          <a:ln>
            <a:solidFill>
              <a:srgbClr val="009CDD"/>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spcBef>
                <a:spcPct val="50000"/>
              </a:spcBef>
              <a:defRPr/>
            </a:pPr>
            <a:r>
              <a:rPr lang="de-DE" sz="1400" dirty="0">
                <a:solidFill>
                  <a:srgbClr val="009CDD"/>
                </a:solidFill>
                <a:latin typeface="Century Gothic" panose="020B0502020202020204" pitchFamily="34" charset="0"/>
              </a:rPr>
              <a:t>2</a:t>
            </a:r>
          </a:p>
        </p:txBody>
      </p:sp>
      <p:sp>
        <p:nvSpPr>
          <p:cNvPr id="21" name="Ellipse 20">
            <a:extLst>
              <a:ext uri="{FF2B5EF4-FFF2-40B4-BE49-F238E27FC236}">
                <a16:creationId xmlns:a16="http://schemas.microsoft.com/office/drawing/2014/main" id="{8D12ED10-86AC-455F-B1EE-E079BC301402}"/>
              </a:ext>
            </a:extLst>
          </p:cNvPr>
          <p:cNvSpPr/>
          <p:nvPr/>
        </p:nvSpPr>
        <p:spPr>
          <a:xfrm>
            <a:off x="9423400" y="1981353"/>
            <a:ext cx="468313" cy="468313"/>
          </a:xfrm>
          <a:prstGeom prst="ellipse">
            <a:avLst/>
          </a:prstGeom>
          <a:ln>
            <a:solidFill>
              <a:srgbClr val="009CDD"/>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spcBef>
                <a:spcPct val="50000"/>
              </a:spcBef>
              <a:defRPr/>
            </a:pPr>
            <a:r>
              <a:rPr lang="de-DE" sz="1400" dirty="0">
                <a:solidFill>
                  <a:srgbClr val="009CDD"/>
                </a:solidFill>
                <a:latin typeface="Century Gothic" panose="020B0502020202020204" pitchFamily="34" charset="0"/>
              </a:rPr>
              <a:t>3</a:t>
            </a:r>
          </a:p>
        </p:txBody>
      </p:sp>
      <p:sp>
        <p:nvSpPr>
          <p:cNvPr id="609296" name="Rechteck 2">
            <a:extLst>
              <a:ext uri="{FF2B5EF4-FFF2-40B4-BE49-F238E27FC236}">
                <a16:creationId xmlns:a16="http://schemas.microsoft.com/office/drawing/2014/main" id="{BAC9BEA1-A5B0-4051-A2EB-8E723E22C1AD}"/>
              </a:ext>
            </a:extLst>
          </p:cNvPr>
          <p:cNvSpPr>
            <a:spLocks noChangeArrowheads="1"/>
          </p:cNvSpPr>
          <p:nvPr/>
        </p:nvSpPr>
        <p:spPr bwMode="auto">
          <a:xfrm>
            <a:off x="1054800" y="1364400"/>
            <a:ext cx="10801350" cy="26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419100">
              <a:defRPr sz="1600" b="1">
                <a:solidFill>
                  <a:schemeClr val="tx1"/>
                </a:solidFill>
                <a:latin typeface="Verdana" panose="020B0604030504040204" pitchFamily="34" charset="0"/>
                <a:cs typeface="Arial" panose="020B0604020202020204" pitchFamily="34" charset="0"/>
              </a:defRPr>
            </a:lvl1pPr>
            <a:lvl2pPr marL="742950" indent="-285750" defTabSz="419100">
              <a:defRPr sz="1600" b="1">
                <a:solidFill>
                  <a:schemeClr val="tx1"/>
                </a:solidFill>
                <a:latin typeface="Verdana" panose="020B0604030504040204" pitchFamily="34" charset="0"/>
                <a:cs typeface="Arial" panose="020B0604020202020204" pitchFamily="34" charset="0"/>
              </a:defRPr>
            </a:lvl2pPr>
            <a:lvl3pPr marL="1143000" indent="-228600" defTabSz="419100">
              <a:defRPr sz="1600" b="1">
                <a:solidFill>
                  <a:schemeClr val="tx1"/>
                </a:solidFill>
                <a:latin typeface="Verdana" panose="020B0604030504040204" pitchFamily="34" charset="0"/>
                <a:cs typeface="Arial" panose="020B0604020202020204" pitchFamily="34" charset="0"/>
              </a:defRPr>
            </a:lvl3pPr>
            <a:lvl4pPr marL="1600200" indent="-228600" defTabSz="419100">
              <a:defRPr sz="1600" b="1">
                <a:solidFill>
                  <a:schemeClr val="tx1"/>
                </a:solidFill>
                <a:latin typeface="Verdana" panose="020B0604030504040204" pitchFamily="34" charset="0"/>
                <a:cs typeface="Arial" panose="020B0604020202020204" pitchFamily="34" charset="0"/>
              </a:defRPr>
            </a:lvl4pPr>
            <a:lvl5pPr marL="2057400" indent="-228600" defTabSz="419100">
              <a:defRPr sz="1600" b="1">
                <a:solidFill>
                  <a:schemeClr val="tx1"/>
                </a:solidFill>
                <a:latin typeface="Verdana" panose="020B0604030504040204" pitchFamily="34" charset="0"/>
                <a:cs typeface="Arial" panose="020B0604020202020204" pitchFamily="34" charset="0"/>
              </a:defRPr>
            </a:lvl5pPr>
            <a:lvl6pPr marL="25146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20000"/>
              </a:lnSpc>
              <a:spcBef>
                <a:spcPct val="50000"/>
              </a:spcBef>
              <a:spcAft>
                <a:spcPts val="600"/>
              </a:spcAft>
            </a:pPr>
            <a:r>
              <a:rPr lang="de-DE" altLang="de-DE" dirty="0">
                <a:solidFill>
                  <a:srgbClr val="00B0F0"/>
                </a:solidFill>
                <a:latin typeface="Century Gothic" panose="020B0502020202020204" pitchFamily="34" charset="0"/>
              </a:rPr>
              <a:t>9.1.1 Überblick: Facharbeit </a:t>
            </a:r>
            <a:r>
              <a:rPr lang="de-DE" altLang="de-DE" dirty="0">
                <a:solidFill>
                  <a:srgbClr val="FF0000"/>
                </a:solidFill>
                <a:latin typeface="Century Gothic" panose="020B0502020202020204" pitchFamily="34" charset="0"/>
              </a:rPr>
              <a:t>ISA [DE] 402</a:t>
            </a:r>
            <a:endParaRPr lang="de-DE" altLang="de-DE" dirty="0">
              <a:solidFill>
                <a:srgbClr val="00B0F0"/>
              </a:solidFill>
              <a:latin typeface="Century Gothic" panose="020B0502020202020204" pitchFamily="34" charset="0"/>
            </a:endParaRPr>
          </a:p>
        </p:txBody>
      </p:sp>
      <p:sp>
        <p:nvSpPr>
          <p:cNvPr id="16" name="Abgerundetes Rechteck 15">
            <a:extLst>
              <a:ext uri="{FF2B5EF4-FFF2-40B4-BE49-F238E27FC236}">
                <a16:creationId xmlns:a16="http://schemas.microsoft.com/office/drawing/2014/main" id="{1BE732FE-8A3F-4C29-ADB1-86A1DA3B8CE1}"/>
              </a:ext>
            </a:extLst>
          </p:cNvPr>
          <p:cNvSpPr/>
          <p:nvPr/>
        </p:nvSpPr>
        <p:spPr>
          <a:xfrm>
            <a:off x="1774825" y="4967288"/>
            <a:ext cx="8607425" cy="1258887"/>
          </a:xfrm>
          <a:prstGeom prst="roundRect">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ts val="300"/>
              </a:spcBef>
              <a:spcAft>
                <a:spcPts val="300"/>
              </a:spcAft>
              <a:tabLst>
                <a:tab pos="1439863" algn="l"/>
                <a:tab pos="2274888" algn="l"/>
              </a:tabLst>
              <a:defRPr/>
            </a:pPr>
            <a:r>
              <a:rPr lang="de-DE" altLang="de-DE" sz="1400" dirty="0">
                <a:solidFill>
                  <a:prstClr val="black"/>
                </a:solidFill>
                <a:latin typeface="Century Gothic" panose="020B0502020202020204" pitchFamily="34" charset="0"/>
              </a:rPr>
              <a:t>ISA [DE] 402		Überlegungen bei der Abschlussprüfung von Einheiten, die 			Dienstleister in Anspruch nehmen.</a:t>
            </a:r>
          </a:p>
          <a:p>
            <a:pPr eaLnBrk="1" hangingPunct="1">
              <a:spcBef>
                <a:spcPts val="300"/>
              </a:spcBef>
              <a:spcAft>
                <a:spcPts val="300"/>
              </a:spcAft>
              <a:tabLst>
                <a:tab pos="1439863" algn="l"/>
                <a:tab pos="2274888" algn="l"/>
              </a:tabLst>
              <a:defRPr/>
            </a:pPr>
            <a:r>
              <a:rPr lang="de-DE" altLang="de-DE" sz="1400" dirty="0">
                <a:solidFill>
                  <a:prstClr val="black"/>
                </a:solidFill>
                <a:latin typeface="Century Gothic" panose="020B0502020202020204" pitchFamily="34" charset="0"/>
              </a:rPr>
              <a:t>IDW PS 331 n.F.		Abschlussprüfung bei teilweiser Auslagerung der Rechnungslegung</a:t>
            </a:r>
          </a:p>
          <a:p>
            <a:pPr eaLnBrk="1" hangingPunct="1">
              <a:spcBef>
                <a:spcPts val="300"/>
              </a:spcBef>
              <a:spcAft>
                <a:spcPts val="300"/>
              </a:spcAft>
              <a:tabLst>
                <a:tab pos="1439863" algn="l"/>
                <a:tab pos="2274888" algn="l"/>
              </a:tabLst>
              <a:defRPr/>
            </a:pPr>
            <a:r>
              <a:rPr lang="de-DE" altLang="de-DE" sz="1400" dirty="0">
                <a:solidFill>
                  <a:prstClr val="black"/>
                </a:solidFill>
                <a:latin typeface="Century Gothic" panose="020B0502020202020204" pitchFamily="34" charset="0"/>
              </a:rPr>
              <a:t>IDW PS 951 n.F. (03.2021)  	</a:t>
            </a:r>
            <a:r>
              <a:rPr lang="de-DE" sz="1400" dirty="0">
                <a:solidFill>
                  <a:prstClr val="black"/>
                </a:solidFill>
                <a:latin typeface="Century Gothic" panose="020B0502020202020204" pitchFamily="34" charset="0"/>
              </a:rPr>
              <a:t>Die Prüfung des internen Kontrollsystems bei 					Dienstleistungsunternehmen</a:t>
            </a:r>
            <a:endParaRPr lang="de-DE" altLang="de-DE" sz="1400" dirty="0">
              <a:solidFill>
                <a:prstClr val="black"/>
              </a:solidFill>
              <a:latin typeface="Century Gothic" panose="020B0502020202020204" pitchFamily="34" charset="0"/>
            </a:endParaRPr>
          </a:p>
        </p:txBody>
      </p:sp>
      <p:sp>
        <p:nvSpPr>
          <p:cNvPr id="609299" name="Textfeld 1">
            <a:extLst>
              <a:ext uri="{FF2B5EF4-FFF2-40B4-BE49-F238E27FC236}">
                <a16:creationId xmlns:a16="http://schemas.microsoft.com/office/drawing/2014/main" id="{772D8BFD-FAB7-4562-BD85-A79E8ECE2BC8}"/>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
        <p:nvSpPr>
          <p:cNvPr id="22" name="Ellipse 21">
            <a:extLst>
              <a:ext uri="{FF2B5EF4-FFF2-40B4-BE49-F238E27FC236}">
                <a16:creationId xmlns:a16="http://schemas.microsoft.com/office/drawing/2014/main" id="{9E7636E0-A4D9-4069-BEC2-022416776CB5}"/>
              </a:ext>
            </a:extLst>
          </p:cNvPr>
          <p:cNvSpPr/>
          <p:nvPr/>
        </p:nvSpPr>
        <p:spPr>
          <a:xfrm>
            <a:off x="7805738" y="4544864"/>
            <a:ext cx="468312" cy="468312"/>
          </a:xfrm>
          <a:prstGeom prst="ellipse">
            <a:avLst/>
          </a:prstGeom>
          <a:ln>
            <a:solidFill>
              <a:srgbClr val="009CDD"/>
            </a:solidFill>
          </a:ln>
        </p:spPr>
        <p:style>
          <a:lnRef idx="2">
            <a:schemeClr val="accent2"/>
          </a:lnRef>
          <a:fillRef idx="1">
            <a:schemeClr val="lt1"/>
          </a:fillRef>
          <a:effectRef idx="0">
            <a:schemeClr val="accent2"/>
          </a:effectRef>
          <a:fontRef idx="minor">
            <a:schemeClr val="dk1"/>
          </a:fontRef>
        </p:style>
        <p:txBody>
          <a:bodyPr anchor="ctr"/>
          <a:lstStyle/>
          <a:p>
            <a:pPr algn="ctr" eaLnBrk="1" hangingPunct="1">
              <a:spcBef>
                <a:spcPct val="50000"/>
              </a:spcBef>
              <a:defRPr/>
            </a:pPr>
            <a:r>
              <a:rPr lang="de-DE" sz="1400" dirty="0">
                <a:solidFill>
                  <a:srgbClr val="009CDD"/>
                </a:solidFill>
                <a:latin typeface="Century Gothic" panose="020B0502020202020204" pitchFamily="34" charset="0"/>
              </a:rPr>
              <a:t>4</a:t>
            </a:r>
          </a:p>
        </p:txBody>
      </p:sp>
    </p:spTree>
  </p:cSld>
  <p:clrMapOvr>
    <a:masterClrMapping/>
  </p:clrMapOvr>
  <p:transition spd="slow"/>
</p:sld>
</file>

<file path=ppt/slides/slide3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1330" name="Rectangle 2">
            <a:extLst>
              <a:ext uri="{FF2B5EF4-FFF2-40B4-BE49-F238E27FC236}">
                <a16:creationId xmlns:a16="http://schemas.microsoft.com/office/drawing/2014/main" id="{033750A8-7C6B-4E36-8B71-D9683E1B8357}"/>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defTabSz="419100">
              <a:defRPr sz="1600" b="1">
                <a:solidFill>
                  <a:schemeClr val="tx1"/>
                </a:solidFill>
                <a:latin typeface="Verdana" panose="020B0604030504040204" pitchFamily="34" charset="0"/>
                <a:cs typeface="Arial" panose="020B0604020202020204" pitchFamily="34" charset="0"/>
              </a:defRPr>
            </a:lvl1pPr>
            <a:lvl2pPr marL="180975" indent="-179388" defTabSz="419100">
              <a:defRPr sz="1600" b="1">
                <a:solidFill>
                  <a:schemeClr val="tx1"/>
                </a:solidFill>
                <a:latin typeface="Verdana" panose="020B0604030504040204" pitchFamily="34" charset="0"/>
                <a:cs typeface="Arial" panose="020B0604020202020204" pitchFamily="34" charset="0"/>
              </a:defRPr>
            </a:lvl2pPr>
            <a:lvl3pPr marL="541338" indent="-180975" defTabSz="419100">
              <a:defRPr sz="1600" b="1">
                <a:solidFill>
                  <a:schemeClr val="tx1"/>
                </a:solidFill>
                <a:latin typeface="Verdana" panose="020B0604030504040204" pitchFamily="34" charset="0"/>
                <a:cs typeface="Arial" panose="020B0604020202020204" pitchFamily="34" charset="0"/>
              </a:defRPr>
            </a:lvl3pPr>
            <a:lvl4pPr marL="895350" indent="-174625" defTabSz="419100">
              <a:defRPr sz="1600" b="1">
                <a:solidFill>
                  <a:schemeClr val="tx1"/>
                </a:solidFill>
                <a:latin typeface="Verdana" panose="020B0604030504040204" pitchFamily="34" charset="0"/>
                <a:cs typeface="Arial" panose="020B0604020202020204" pitchFamily="34" charset="0"/>
              </a:defRPr>
            </a:lvl4pPr>
            <a:lvl5pPr marL="1257300" indent="-180975" defTabSz="419100">
              <a:defRPr sz="1600" b="1">
                <a:solidFill>
                  <a:schemeClr val="tx1"/>
                </a:solidFill>
                <a:latin typeface="Verdana" panose="020B0604030504040204" pitchFamily="34" charset="0"/>
                <a:cs typeface="Arial" panose="020B0604020202020204" pitchFamily="34" charset="0"/>
              </a:defRPr>
            </a:lvl5pPr>
            <a:lvl6pPr marL="17145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defTabSz="4191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20000"/>
              </a:lnSpc>
              <a:spcBef>
                <a:spcPts val="800"/>
              </a:spcBef>
              <a:spcAft>
                <a:spcPts val="600"/>
              </a:spcAft>
            </a:pPr>
            <a:r>
              <a:rPr lang="de-DE" altLang="de-DE" dirty="0">
                <a:solidFill>
                  <a:srgbClr val="00B0F0"/>
                </a:solidFill>
                <a:latin typeface="Century Gothic" panose="020B0502020202020204" pitchFamily="34" charset="0"/>
              </a:rPr>
              <a:t>9.1.2 Überblick: Wer prüft was?</a:t>
            </a:r>
          </a:p>
        </p:txBody>
      </p:sp>
      <p:grpSp>
        <p:nvGrpSpPr>
          <p:cNvPr id="611332" name="Gruppieren 2">
            <a:extLst>
              <a:ext uri="{FF2B5EF4-FFF2-40B4-BE49-F238E27FC236}">
                <a16:creationId xmlns:a16="http://schemas.microsoft.com/office/drawing/2014/main" id="{13743CDE-EA94-4B94-B168-5B4A0DF12C23}"/>
              </a:ext>
            </a:extLst>
          </p:cNvPr>
          <p:cNvGrpSpPr>
            <a:grpSpLocks/>
          </p:cNvGrpSpPr>
          <p:nvPr/>
        </p:nvGrpSpPr>
        <p:grpSpPr bwMode="auto">
          <a:xfrm>
            <a:off x="1146175" y="1592263"/>
            <a:ext cx="9918700" cy="4289425"/>
            <a:chOff x="2101850" y="1985963"/>
            <a:chExt cx="8159750" cy="3528911"/>
          </a:xfrm>
        </p:grpSpPr>
        <p:cxnSp>
          <p:nvCxnSpPr>
            <p:cNvPr id="11" name="Gerade Verbindung mit Pfeil 10">
              <a:extLst>
                <a:ext uri="{FF2B5EF4-FFF2-40B4-BE49-F238E27FC236}">
                  <a16:creationId xmlns:a16="http://schemas.microsoft.com/office/drawing/2014/main" id="{F99EFB2A-C0AC-41E0-AF7F-6B3CE39253F4}"/>
                </a:ext>
              </a:extLst>
            </p:cNvPr>
            <p:cNvCxnSpPr>
              <a:cxnSpLocks/>
            </p:cNvCxnSpPr>
            <p:nvPr/>
          </p:nvCxnSpPr>
          <p:spPr bwMode="auto">
            <a:xfrm>
              <a:off x="3685879" y="2428709"/>
              <a:ext cx="1513751" cy="0"/>
            </a:xfrm>
            <a:prstGeom prst="straightConnector1">
              <a:avLst/>
            </a:prstGeom>
            <a:ln w="15875">
              <a:solidFill>
                <a:srgbClr val="339966"/>
              </a:solidFill>
              <a:tailEnd type="arrow"/>
            </a:ln>
            <a:extLst/>
          </p:spPr>
          <p:style>
            <a:lnRef idx="1">
              <a:schemeClr val="dk1"/>
            </a:lnRef>
            <a:fillRef idx="0">
              <a:schemeClr val="dk1"/>
            </a:fillRef>
            <a:effectRef idx="0">
              <a:schemeClr val="dk1"/>
            </a:effectRef>
            <a:fontRef idx="minor">
              <a:schemeClr val="tx1"/>
            </a:fontRef>
          </p:style>
        </p:cxnSp>
        <p:sp>
          <p:nvSpPr>
            <p:cNvPr id="611336" name="Rechteck 5">
              <a:extLst>
                <a:ext uri="{FF2B5EF4-FFF2-40B4-BE49-F238E27FC236}">
                  <a16:creationId xmlns:a16="http://schemas.microsoft.com/office/drawing/2014/main" id="{9BF40399-738D-4CA8-8C52-5E1C8496D4A4}"/>
                </a:ext>
              </a:extLst>
            </p:cNvPr>
            <p:cNvSpPr>
              <a:spLocks noChangeArrowheads="1"/>
            </p:cNvSpPr>
            <p:nvPr/>
          </p:nvSpPr>
          <p:spPr bwMode="auto">
            <a:xfrm>
              <a:off x="3852500" y="2154238"/>
              <a:ext cx="1291001"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de-DE" altLang="de-DE" sz="1400" dirty="0">
                  <a:solidFill>
                    <a:srgbClr val="000000"/>
                  </a:solidFill>
                  <a:latin typeface="Century Gothic" panose="020B0502020202020204" pitchFamily="34" charset="0"/>
                </a:rPr>
                <a:t>Prüfungs-</a:t>
              </a:r>
            </a:p>
            <a:p>
              <a:pPr algn="ctr" eaLnBrk="1" hangingPunct="1">
                <a:spcBef>
                  <a:spcPct val="50000"/>
                </a:spcBef>
              </a:pPr>
              <a:r>
                <a:rPr lang="de-DE" altLang="de-DE" sz="1400" dirty="0" err="1">
                  <a:solidFill>
                    <a:srgbClr val="000000"/>
                  </a:solidFill>
                  <a:latin typeface="Century Gothic" panose="020B0502020202020204" pitchFamily="34" charset="0"/>
                </a:rPr>
                <a:t>handlungen</a:t>
              </a:r>
              <a:endParaRPr lang="de-DE" altLang="de-DE" sz="1400" dirty="0">
                <a:solidFill>
                  <a:srgbClr val="000000"/>
                </a:solidFill>
                <a:latin typeface="Century Gothic" panose="020B0502020202020204" pitchFamily="34" charset="0"/>
              </a:endParaRPr>
            </a:p>
          </p:txBody>
        </p:sp>
        <p:cxnSp>
          <p:nvCxnSpPr>
            <p:cNvPr id="14" name="Gerade Verbindung 13">
              <a:extLst>
                <a:ext uri="{FF2B5EF4-FFF2-40B4-BE49-F238E27FC236}">
                  <a16:creationId xmlns:a16="http://schemas.microsoft.com/office/drawing/2014/main" id="{BD1D1595-364C-4F44-A379-BFB22E7E3F3F}"/>
                </a:ext>
              </a:extLst>
            </p:cNvPr>
            <p:cNvCxnSpPr>
              <a:cxnSpLocks/>
              <a:stCxn id="2" idx="2"/>
              <a:endCxn id="34" idx="0"/>
            </p:cNvCxnSpPr>
            <p:nvPr/>
          </p:nvCxnSpPr>
          <p:spPr bwMode="auto">
            <a:xfrm flipH="1">
              <a:off x="6147770" y="2850559"/>
              <a:ext cx="0" cy="659548"/>
            </a:xfrm>
            <a:prstGeom prst="line">
              <a:avLst/>
            </a:prstGeom>
            <a:ln w="15875"/>
            <a:extLst/>
          </p:spPr>
          <p:style>
            <a:lnRef idx="1">
              <a:schemeClr val="dk1"/>
            </a:lnRef>
            <a:fillRef idx="0">
              <a:schemeClr val="dk1"/>
            </a:fillRef>
            <a:effectRef idx="0">
              <a:schemeClr val="dk1"/>
            </a:effectRef>
            <a:fontRef idx="minor">
              <a:schemeClr val="tx1"/>
            </a:fontRef>
          </p:style>
        </p:cxnSp>
        <p:cxnSp>
          <p:nvCxnSpPr>
            <p:cNvPr id="15" name="Gerade Verbindung mit Pfeil 14">
              <a:extLst>
                <a:ext uri="{FF2B5EF4-FFF2-40B4-BE49-F238E27FC236}">
                  <a16:creationId xmlns:a16="http://schemas.microsoft.com/office/drawing/2014/main" id="{1CF0C7DA-F968-4352-9AC0-1050EA3BCF13}"/>
                </a:ext>
              </a:extLst>
            </p:cNvPr>
            <p:cNvCxnSpPr/>
            <p:nvPr/>
          </p:nvCxnSpPr>
          <p:spPr bwMode="auto">
            <a:xfrm>
              <a:off x="7038447" y="3933263"/>
              <a:ext cx="1316426" cy="0"/>
            </a:xfrm>
            <a:prstGeom prst="straightConnector1">
              <a:avLst/>
            </a:prstGeom>
            <a:ln w="15875">
              <a:solidFill>
                <a:srgbClr val="FF0000"/>
              </a:solidFill>
              <a:tailEnd type="arrow"/>
            </a:ln>
            <a:extLst/>
          </p:spPr>
          <p:style>
            <a:lnRef idx="1">
              <a:schemeClr val="dk1"/>
            </a:lnRef>
            <a:fillRef idx="0">
              <a:schemeClr val="dk1"/>
            </a:fillRef>
            <a:effectRef idx="0">
              <a:schemeClr val="dk1"/>
            </a:effectRef>
            <a:fontRef idx="minor">
              <a:schemeClr val="tx1"/>
            </a:fontRef>
          </p:style>
        </p:cxnSp>
        <p:sp>
          <p:nvSpPr>
            <p:cNvPr id="611339" name="Rechteck 20">
              <a:extLst>
                <a:ext uri="{FF2B5EF4-FFF2-40B4-BE49-F238E27FC236}">
                  <a16:creationId xmlns:a16="http://schemas.microsoft.com/office/drawing/2014/main" id="{13A3161E-AA74-4332-AF2B-26640D260FE5}"/>
                </a:ext>
              </a:extLst>
            </p:cNvPr>
            <p:cNvSpPr>
              <a:spLocks noChangeArrowheads="1"/>
            </p:cNvSpPr>
            <p:nvPr/>
          </p:nvSpPr>
          <p:spPr bwMode="auto">
            <a:xfrm>
              <a:off x="6988175" y="3578225"/>
              <a:ext cx="1439863"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de-DE" altLang="de-DE" sz="1400">
                  <a:solidFill>
                    <a:srgbClr val="FF0000"/>
                  </a:solidFill>
                  <a:latin typeface="Century Gothic" panose="020B0502020202020204" pitchFamily="34" charset="0"/>
                </a:rPr>
                <a:t>Auftrag</a:t>
              </a:r>
            </a:p>
          </p:txBody>
        </p:sp>
        <p:sp>
          <p:nvSpPr>
            <p:cNvPr id="611340" name="Rechteck 21">
              <a:extLst>
                <a:ext uri="{FF2B5EF4-FFF2-40B4-BE49-F238E27FC236}">
                  <a16:creationId xmlns:a16="http://schemas.microsoft.com/office/drawing/2014/main" id="{232B3743-26D4-4FA9-89C8-F0B235C4ACF1}"/>
                </a:ext>
              </a:extLst>
            </p:cNvPr>
            <p:cNvSpPr>
              <a:spLocks noChangeArrowheads="1"/>
            </p:cNvSpPr>
            <p:nvPr/>
          </p:nvSpPr>
          <p:spPr bwMode="auto">
            <a:xfrm>
              <a:off x="6972300" y="3944938"/>
              <a:ext cx="1439863" cy="360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de-DE" altLang="de-DE" sz="1400">
                  <a:solidFill>
                    <a:srgbClr val="FF0000"/>
                  </a:solidFill>
                  <a:latin typeface="Century Gothic" panose="020B0502020202020204" pitchFamily="34" charset="0"/>
                </a:rPr>
                <a:t>Bericht</a:t>
              </a:r>
            </a:p>
          </p:txBody>
        </p:sp>
        <p:sp>
          <p:nvSpPr>
            <p:cNvPr id="18" name="Rechteck 17">
              <a:extLst>
                <a:ext uri="{FF2B5EF4-FFF2-40B4-BE49-F238E27FC236}">
                  <a16:creationId xmlns:a16="http://schemas.microsoft.com/office/drawing/2014/main" id="{41A6B716-6BA0-43E5-ABA3-7076F9F6BF5C}"/>
                </a:ext>
              </a:extLst>
            </p:cNvPr>
            <p:cNvSpPr/>
            <p:nvPr/>
          </p:nvSpPr>
          <p:spPr bwMode="auto">
            <a:xfrm>
              <a:off x="8426701" y="4425639"/>
              <a:ext cx="1834899" cy="360466"/>
            </a:xfrm>
            <a:prstGeom prst="rect">
              <a:avLst/>
            </a:prstGeom>
            <a:ln/>
            <a:extLst/>
          </p:spPr>
          <p:style>
            <a:lnRef idx="2">
              <a:schemeClr val="accent2"/>
            </a:lnRef>
            <a:fillRef idx="1">
              <a:schemeClr val="lt1"/>
            </a:fillRef>
            <a:effectRef idx="0">
              <a:schemeClr val="accent2"/>
            </a:effectRef>
            <a:fontRef idx="minor">
              <a:schemeClr val="dk1"/>
            </a:fontRef>
          </p:style>
          <p:txBody>
            <a:bodyPr anchor="ctr"/>
            <a:lstStyle/>
            <a:p>
              <a:pPr algn="ctr" eaLnBrk="1" hangingPunct="1">
                <a:spcBef>
                  <a:spcPct val="50000"/>
                </a:spcBef>
                <a:defRPr/>
              </a:pPr>
              <a:r>
                <a:rPr lang="de-DE" sz="1400" dirty="0">
                  <a:solidFill>
                    <a:srgbClr val="FF0000"/>
                  </a:solidFill>
                  <a:latin typeface="Century Gothic" panose="020B0502020202020204" pitchFamily="34" charset="0"/>
                </a:rPr>
                <a:t>Erstellung</a:t>
              </a:r>
            </a:p>
          </p:txBody>
        </p:sp>
        <p:sp>
          <p:nvSpPr>
            <p:cNvPr id="19" name="Rechteck 18">
              <a:extLst>
                <a:ext uri="{FF2B5EF4-FFF2-40B4-BE49-F238E27FC236}">
                  <a16:creationId xmlns:a16="http://schemas.microsoft.com/office/drawing/2014/main" id="{E0AA1490-25D5-4244-B98A-BB12A9E29D11}"/>
                </a:ext>
              </a:extLst>
            </p:cNvPr>
            <p:cNvSpPr/>
            <p:nvPr/>
          </p:nvSpPr>
          <p:spPr bwMode="auto">
            <a:xfrm>
              <a:off x="8426701" y="4786106"/>
              <a:ext cx="1834899" cy="360466"/>
            </a:xfrm>
            <a:prstGeom prst="rect">
              <a:avLst/>
            </a:prstGeom>
            <a:ln/>
            <a:extLst/>
          </p:spPr>
          <p:style>
            <a:lnRef idx="2">
              <a:schemeClr val="accent2"/>
            </a:lnRef>
            <a:fillRef idx="1">
              <a:schemeClr val="lt1"/>
            </a:fillRef>
            <a:effectRef idx="0">
              <a:schemeClr val="accent2"/>
            </a:effectRef>
            <a:fontRef idx="minor">
              <a:schemeClr val="dk1"/>
            </a:fontRef>
          </p:style>
          <p:txBody>
            <a:bodyPr anchor="ctr"/>
            <a:lstStyle/>
            <a:p>
              <a:pPr algn="ctr" eaLnBrk="1" hangingPunct="1">
                <a:spcBef>
                  <a:spcPct val="50000"/>
                </a:spcBef>
                <a:defRPr/>
              </a:pPr>
              <a:r>
                <a:rPr lang="de-DE" sz="1400" dirty="0">
                  <a:solidFill>
                    <a:srgbClr val="FF0000"/>
                  </a:solidFill>
                  <a:latin typeface="Century Gothic" panose="020B0502020202020204" pitchFamily="34" charset="0"/>
                </a:rPr>
                <a:t>Bericht Typ 1</a:t>
              </a:r>
            </a:p>
          </p:txBody>
        </p:sp>
        <p:sp>
          <p:nvSpPr>
            <p:cNvPr id="20" name="Rechteck 19">
              <a:extLst>
                <a:ext uri="{FF2B5EF4-FFF2-40B4-BE49-F238E27FC236}">
                  <a16:creationId xmlns:a16="http://schemas.microsoft.com/office/drawing/2014/main" id="{1D0D8ECF-2C5C-44E6-8874-43D0C0B9287D}"/>
                </a:ext>
              </a:extLst>
            </p:cNvPr>
            <p:cNvSpPr/>
            <p:nvPr/>
          </p:nvSpPr>
          <p:spPr bwMode="auto">
            <a:xfrm>
              <a:off x="8426701" y="5146572"/>
              <a:ext cx="1834899" cy="360466"/>
            </a:xfrm>
            <a:prstGeom prst="rect">
              <a:avLst/>
            </a:prstGeom>
            <a:ln/>
            <a:extLst/>
          </p:spPr>
          <p:style>
            <a:lnRef idx="2">
              <a:schemeClr val="accent2"/>
            </a:lnRef>
            <a:fillRef idx="1">
              <a:schemeClr val="lt1"/>
            </a:fillRef>
            <a:effectRef idx="0">
              <a:schemeClr val="accent2"/>
            </a:effectRef>
            <a:fontRef idx="minor">
              <a:schemeClr val="dk1"/>
            </a:fontRef>
          </p:style>
          <p:txBody>
            <a:bodyPr anchor="ctr"/>
            <a:lstStyle/>
            <a:p>
              <a:pPr algn="ctr" eaLnBrk="1" hangingPunct="1">
                <a:spcBef>
                  <a:spcPct val="50000"/>
                </a:spcBef>
                <a:defRPr/>
              </a:pPr>
              <a:r>
                <a:rPr lang="de-DE" sz="1400" dirty="0">
                  <a:solidFill>
                    <a:srgbClr val="FF0000"/>
                  </a:solidFill>
                  <a:latin typeface="Century Gothic" panose="020B0502020202020204" pitchFamily="34" charset="0"/>
                </a:rPr>
                <a:t>Bericht Typ 2</a:t>
              </a:r>
            </a:p>
          </p:txBody>
        </p:sp>
        <p:sp>
          <p:nvSpPr>
            <p:cNvPr id="21" name="Geschweifte Klammer links 20">
              <a:extLst>
                <a:ext uri="{FF2B5EF4-FFF2-40B4-BE49-F238E27FC236}">
                  <a16:creationId xmlns:a16="http://schemas.microsoft.com/office/drawing/2014/main" id="{80821FFC-B9E0-4F81-8159-5D914734E053}"/>
                </a:ext>
              </a:extLst>
            </p:cNvPr>
            <p:cNvSpPr/>
            <p:nvPr/>
          </p:nvSpPr>
          <p:spPr bwMode="auto">
            <a:xfrm>
              <a:off x="8187707" y="4411273"/>
              <a:ext cx="261196" cy="1103601"/>
            </a:xfrm>
            <a:prstGeom prst="leftBrace">
              <a:avLst/>
            </a:prstGeom>
            <a:ln/>
            <a:extLst/>
          </p:spPr>
          <p:style>
            <a:lnRef idx="1">
              <a:schemeClr val="dk1"/>
            </a:lnRef>
            <a:fillRef idx="0">
              <a:schemeClr val="dk1"/>
            </a:fillRef>
            <a:effectRef idx="0">
              <a:schemeClr val="dk1"/>
            </a:effectRef>
            <a:fontRef idx="minor">
              <a:schemeClr val="tx1"/>
            </a:fontRef>
          </p:style>
          <p:txBody>
            <a:bodyPr/>
            <a:lstStyle/>
            <a:p>
              <a:pPr eaLnBrk="1" hangingPunct="1">
                <a:spcBef>
                  <a:spcPct val="50000"/>
                </a:spcBef>
                <a:buFontTx/>
                <a:buChar char="•"/>
                <a:defRPr/>
              </a:pPr>
              <a:endParaRPr lang="de-DE" sz="1400">
                <a:solidFill>
                  <a:srgbClr val="CB9817"/>
                </a:solidFill>
                <a:latin typeface="Century Gothic" panose="020B0502020202020204" pitchFamily="34" charset="0"/>
              </a:endParaRPr>
            </a:p>
          </p:txBody>
        </p:sp>
        <p:cxnSp>
          <p:nvCxnSpPr>
            <p:cNvPr id="22" name="Gerade Verbindung mit Pfeil 21">
              <a:extLst>
                <a:ext uri="{FF2B5EF4-FFF2-40B4-BE49-F238E27FC236}">
                  <a16:creationId xmlns:a16="http://schemas.microsoft.com/office/drawing/2014/main" id="{34BF9D20-89B5-49AE-A1BC-BA4C17E5BF50}"/>
                </a:ext>
              </a:extLst>
            </p:cNvPr>
            <p:cNvCxnSpPr>
              <a:cxnSpLocks/>
            </p:cNvCxnSpPr>
            <p:nvPr/>
          </p:nvCxnSpPr>
          <p:spPr bwMode="auto">
            <a:xfrm flipH="1">
              <a:off x="2711742" y="4962420"/>
              <a:ext cx="5472047" cy="0"/>
            </a:xfrm>
            <a:prstGeom prst="straightConnector1">
              <a:avLst/>
            </a:prstGeom>
            <a:ln w="15875">
              <a:solidFill>
                <a:srgbClr val="FF0000"/>
              </a:solidFill>
              <a:tailEnd type="none"/>
            </a:ln>
            <a:extLst/>
          </p:spPr>
          <p:style>
            <a:lnRef idx="1">
              <a:schemeClr val="dk1"/>
            </a:lnRef>
            <a:fillRef idx="0">
              <a:schemeClr val="dk1"/>
            </a:fillRef>
            <a:effectRef idx="0">
              <a:schemeClr val="dk1"/>
            </a:effectRef>
            <a:fontRef idx="minor">
              <a:schemeClr val="tx1"/>
            </a:fontRef>
          </p:style>
        </p:cxnSp>
        <p:cxnSp>
          <p:nvCxnSpPr>
            <p:cNvPr id="23" name="Gerade Verbindung mit Pfeil 22">
              <a:extLst>
                <a:ext uri="{FF2B5EF4-FFF2-40B4-BE49-F238E27FC236}">
                  <a16:creationId xmlns:a16="http://schemas.microsoft.com/office/drawing/2014/main" id="{5EB7DD4F-1905-4D17-ADA0-3F92F59EA8C9}"/>
                </a:ext>
              </a:extLst>
            </p:cNvPr>
            <p:cNvCxnSpPr>
              <a:cxnSpLocks/>
            </p:cNvCxnSpPr>
            <p:nvPr/>
          </p:nvCxnSpPr>
          <p:spPr bwMode="auto">
            <a:xfrm flipV="1">
              <a:off x="2711742" y="2887128"/>
              <a:ext cx="0" cy="2067456"/>
            </a:xfrm>
            <a:prstGeom prst="straightConnector1">
              <a:avLst/>
            </a:prstGeom>
            <a:ln w="15875">
              <a:solidFill>
                <a:srgbClr val="FF0000"/>
              </a:solidFill>
              <a:tailEnd type="arrow"/>
            </a:ln>
            <a:extLst/>
          </p:spPr>
          <p:style>
            <a:lnRef idx="1">
              <a:schemeClr val="dk1"/>
            </a:lnRef>
            <a:fillRef idx="0">
              <a:schemeClr val="dk1"/>
            </a:fillRef>
            <a:effectRef idx="0">
              <a:schemeClr val="dk1"/>
            </a:effectRef>
            <a:fontRef idx="minor">
              <a:schemeClr val="tx1"/>
            </a:fontRef>
          </p:style>
        </p:cxnSp>
        <p:sp>
          <p:nvSpPr>
            <p:cNvPr id="611347" name="Rechteck 36">
              <a:extLst>
                <a:ext uri="{FF2B5EF4-FFF2-40B4-BE49-F238E27FC236}">
                  <a16:creationId xmlns:a16="http://schemas.microsoft.com/office/drawing/2014/main" id="{498AA105-B11E-4CA0-B885-3110B9112FF4}"/>
                </a:ext>
              </a:extLst>
            </p:cNvPr>
            <p:cNvSpPr>
              <a:spLocks noChangeArrowheads="1"/>
            </p:cNvSpPr>
            <p:nvPr/>
          </p:nvSpPr>
          <p:spPr bwMode="auto">
            <a:xfrm>
              <a:off x="2727325" y="4973155"/>
              <a:ext cx="129698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de-DE" altLang="de-DE" sz="1400">
                  <a:solidFill>
                    <a:srgbClr val="FF0000"/>
                  </a:solidFill>
                  <a:latin typeface="Century Gothic" panose="020B0502020202020204" pitchFamily="34" charset="0"/>
                </a:rPr>
                <a:t>Verwertung</a:t>
              </a:r>
            </a:p>
          </p:txBody>
        </p:sp>
        <p:cxnSp>
          <p:nvCxnSpPr>
            <p:cNvPr id="25" name="Gerade Verbindung mit Pfeil 24">
              <a:extLst>
                <a:ext uri="{FF2B5EF4-FFF2-40B4-BE49-F238E27FC236}">
                  <a16:creationId xmlns:a16="http://schemas.microsoft.com/office/drawing/2014/main" id="{A8695554-E80B-4A56-AACF-537F740272F9}"/>
                </a:ext>
              </a:extLst>
            </p:cNvPr>
            <p:cNvCxnSpPr>
              <a:cxnSpLocks/>
            </p:cNvCxnSpPr>
            <p:nvPr/>
          </p:nvCxnSpPr>
          <p:spPr bwMode="auto">
            <a:xfrm flipV="1">
              <a:off x="3016035" y="2838805"/>
              <a:ext cx="0" cy="1097071"/>
            </a:xfrm>
            <a:prstGeom prst="straightConnector1">
              <a:avLst/>
            </a:prstGeom>
            <a:ln w="15875">
              <a:solidFill>
                <a:srgbClr val="0070C0"/>
              </a:solidFill>
              <a:tailEnd type="none"/>
            </a:ln>
            <a:extLst/>
          </p:spPr>
          <p:style>
            <a:lnRef idx="1">
              <a:schemeClr val="dk1"/>
            </a:lnRef>
            <a:fillRef idx="0">
              <a:schemeClr val="dk1"/>
            </a:fillRef>
            <a:effectRef idx="0">
              <a:schemeClr val="dk1"/>
            </a:effectRef>
            <a:fontRef idx="minor">
              <a:schemeClr val="tx1"/>
            </a:fontRef>
          </p:style>
        </p:cxnSp>
        <p:cxnSp>
          <p:nvCxnSpPr>
            <p:cNvPr id="26" name="Gerade Verbindung mit Pfeil 25">
              <a:extLst>
                <a:ext uri="{FF2B5EF4-FFF2-40B4-BE49-F238E27FC236}">
                  <a16:creationId xmlns:a16="http://schemas.microsoft.com/office/drawing/2014/main" id="{7691662C-64BB-46DB-A95A-8DB6EFBD8B3E}"/>
                </a:ext>
              </a:extLst>
            </p:cNvPr>
            <p:cNvCxnSpPr/>
            <p:nvPr/>
          </p:nvCxnSpPr>
          <p:spPr bwMode="auto">
            <a:xfrm>
              <a:off x="3012117" y="3930651"/>
              <a:ext cx="2187513" cy="0"/>
            </a:xfrm>
            <a:prstGeom prst="straightConnector1">
              <a:avLst/>
            </a:prstGeom>
            <a:ln w="15875">
              <a:solidFill>
                <a:srgbClr val="0070C0"/>
              </a:solidFill>
              <a:tailEnd type="arrow"/>
            </a:ln>
            <a:extLst/>
          </p:spPr>
          <p:style>
            <a:lnRef idx="1">
              <a:schemeClr val="dk1"/>
            </a:lnRef>
            <a:fillRef idx="0">
              <a:schemeClr val="dk1"/>
            </a:fillRef>
            <a:effectRef idx="0">
              <a:schemeClr val="dk1"/>
            </a:effectRef>
            <a:fontRef idx="minor">
              <a:schemeClr val="tx1"/>
            </a:fontRef>
          </p:style>
        </p:cxnSp>
        <p:sp>
          <p:nvSpPr>
            <p:cNvPr id="611350" name="Rechteck 45">
              <a:extLst>
                <a:ext uri="{FF2B5EF4-FFF2-40B4-BE49-F238E27FC236}">
                  <a16:creationId xmlns:a16="http://schemas.microsoft.com/office/drawing/2014/main" id="{1C27CD60-3B8E-4DD5-80AD-EDF57282012C}"/>
                </a:ext>
              </a:extLst>
            </p:cNvPr>
            <p:cNvSpPr>
              <a:spLocks noChangeArrowheads="1"/>
            </p:cNvSpPr>
            <p:nvPr/>
          </p:nvSpPr>
          <p:spPr bwMode="auto">
            <a:xfrm>
              <a:off x="2908300" y="3635375"/>
              <a:ext cx="2235200" cy="35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eaLnBrk="1" hangingPunct="1">
                <a:spcBef>
                  <a:spcPct val="50000"/>
                </a:spcBef>
              </a:pPr>
              <a:r>
                <a:rPr lang="de-DE" altLang="de-DE" sz="1400">
                  <a:solidFill>
                    <a:srgbClr val="0070C0"/>
                  </a:solidFill>
                  <a:latin typeface="Century Gothic" panose="020B0502020202020204" pitchFamily="34" charset="0"/>
                </a:rPr>
                <a:t>Prüfungshandlungen</a:t>
              </a:r>
            </a:p>
          </p:txBody>
        </p:sp>
        <p:sp>
          <p:nvSpPr>
            <p:cNvPr id="2" name="Abgerundetes Rechteck 1">
              <a:extLst>
                <a:ext uri="{FF2B5EF4-FFF2-40B4-BE49-F238E27FC236}">
                  <a16:creationId xmlns:a16="http://schemas.microsoft.com/office/drawing/2014/main" id="{45A83972-01A0-49E6-B5B2-73D8E59A7A6D}"/>
                </a:ext>
              </a:extLst>
            </p:cNvPr>
            <p:cNvSpPr/>
            <p:nvPr/>
          </p:nvSpPr>
          <p:spPr>
            <a:xfrm>
              <a:off x="5229668" y="1985963"/>
              <a:ext cx="1836205" cy="864596"/>
            </a:xfrm>
            <a:prstGeom prst="roundRect">
              <a:avLst/>
            </a:prstGeom>
            <a:solidFill>
              <a:srgbClr val="98CEF7"/>
            </a:solidFill>
            <a:ln>
              <a:solidFill>
                <a:srgbClr val="98CEF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prstClr val="black"/>
                  </a:solidFill>
                  <a:latin typeface="Century Gothic" panose="020B0502020202020204" pitchFamily="34" charset="0"/>
                </a:rPr>
                <a:t>Auslagerndes Unternehmen</a:t>
              </a:r>
            </a:p>
          </p:txBody>
        </p:sp>
        <p:sp>
          <p:nvSpPr>
            <p:cNvPr id="33" name="Abgerundetes Rechteck 32">
              <a:extLst>
                <a:ext uri="{FF2B5EF4-FFF2-40B4-BE49-F238E27FC236}">
                  <a16:creationId xmlns:a16="http://schemas.microsoft.com/office/drawing/2014/main" id="{F1C0BF00-193E-4709-9F7F-B9D461165286}"/>
                </a:ext>
              </a:extLst>
            </p:cNvPr>
            <p:cNvSpPr/>
            <p:nvPr/>
          </p:nvSpPr>
          <p:spPr>
            <a:xfrm>
              <a:off x="2101850" y="1988575"/>
              <a:ext cx="1836205" cy="86459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50000"/>
                </a:spcBef>
                <a:defRPr/>
              </a:pPr>
              <a:r>
                <a:rPr lang="de-DE" sz="1400" dirty="0">
                  <a:solidFill>
                    <a:prstClr val="black"/>
                  </a:solidFill>
                  <a:latin typeface="Century Gothic" panose="020B0502020202020204" pitchFamily="34" charset="0"/>
                </a:rPr>
                <a:t>Abschlussprüfer des auslagernden Unternehmens</a:t>
              </a:r>
            </a:p>
          </p:txBody>
        </p:sp>
        <p:sp>
          <p:nvSpPr>
            <p:cNvPr id="34" name="Abgerundetes Rechteck 33">
              <a:extLst>
                <a:ext uri="{FF2B5EF4-FFF2-40B4-BE49-F238E27FC236}">
                  <a16:creationId xmlns:a16="http://schemas.microsoft.com/office/drawing/2014/main" id="{3A54565B-4B38-456B-A2D3-49B29DFE8DF8}"/>
                </a:ext>
              </a:extLst>
            </p:cNvPr>
            <p:cNvSpPr/>
            <p:nvPr/>
          </p:nvSpPr>
          <p:spPr>
            <a:xfrm>
              <a:off x="5228361" y="3510107"/>
              <a:ext cx="1837511" cy="863291"/>
            </a:xfrm>
            <a:prstGeom prst="roundRect">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prstClr val="black"/>
                  </a:solidFill>
                  <a:latin typeface="Century Gothic" panose="020B0502020202020204" pitchFamily="34" charset="0"/>
                </a:rPr>
                <a:t>Dienstleister</a:t>
              </a:r>
            </a:p>
          </p:txBody>
        </p:sp>
        <p:sp>
          <p:nvSpPr>
            <p:cNvPr id="35" name="Abgerundetes Rechteck 34">
              <a:extLst>
                <a:ext uri="{FF2B5EF4-FFF2-40B4-BE49-F238E27FC236}">
                  <a16:creationId xmlns:a16="http://schemas.microsoft.com/office/drawing/2014/main" id="{1E435F9A-7836-428F-8021-069B0B0D8959}"/>
                </a:ext>
              </a:extLst>
            </p:cNvPr>
            <p:cNvSpPr/>
            <p:nvPr/>
          </p:nvSpPr>
          <p:spPr>
            <a:xfrm>
              <a:off x="8403194" y="3490517"/>
              <a:ext cx="1834899" cy="864596"/>
            </a:xfrm>
            <a:prstGeom prst="roundRect">
              <a:avLst/>
            </a:prstGeom>
            <a:solidFill>
              <a:schemeClr val="bg2">
                <a:lumMod val="85000"/>
              </a:schemeClr>
            </a:solidFill>
            <a:ln>
              <a:solidFill>
                <a:schemeClr val="bg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prstClr val="black"/>
                  </a:solidFill>
                  <a:latin typeface="Century Gothic" panose="020B0502020202020204" pitchFamily="34" charset="0"/>
                </a:rPr>
                <a:t>Abschlussprüfer des Dienstleisters</a:t>
              </a:r>
            </a:p>
          </p:txBody>
        </p:sp>
      </p:grpSp>
      <p:sp>
        <p:nvSpPr>
          <p:cNvPr id="611333" name="Textfeld 1">
            <a:extLst>
              <a:ext uri="{FF2B5EF4-FFF2-40B4-BE49-F238E27FC236}">
                <a16:creationId xmlns:a16="http://schemas.microsoft.com/office/drawing/2014/main" id="{814D442D-FC9E-4F36-9DCC-D432B4BDEAFC}"/>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58AD6222-6103-482B-8904-AFE9B1828DC5}"/>
              </a:ext>
            </a:extLst>
          </p:cNvPr>
          <p:cNvSpPr>
            <a:spLocks noGrp="1" noChangeArrowheads="1"/>
          </p:cNvSpPr>
          <p:nvPr>
            <p:ph idx="4294967295"/>
          </p:nvPr>
        </p:nvSpPr>
        <p:spPr>
          <a:xfrm>
            <a:off x="1054800" y="1418400"/>
            <a:ext cx="9721720" cy="4176712"/>
          </a:xfrm>
        </p:spPr>
        <p:txBody>
          <a:bodyPr lIns="0" tIns="0" rIns="0" bIns="0" anchor="t" anchorCtr="0"/>
          <a:lstStyle/>
          <a:p>
            <a:pPr marL="266700" lvl="1" indent="-266700" eaLnBrk="1" hangingPunct="1">
              <a:spcBef>
                <a:spcPts val="300"/>
              </a:spcBef>
              <a:spcAft>
                <a:spcPts val="300"/>
              </a:spcAft>
              <a:buClr>
                <a:srgbClr val="00B0F0"/>
              </a:buClr>
              <a:buFont typeface="+mj-lt"/>
              <a:buAutoNum type="alphaLcPeriod"/>
              <a:defRPr/>
            </a:pPr>
            <a:r>
              <a:rPr lang="de-DE" altLang="de-DE" sz="1600" b="1" dirty="0">
                <a:solidFill>
                  <a:srgbClr val="00B0F0"/>
                </a:solidFill>
                <a:latin typeface="Century Gothic" panose="020B0502020202020204" pitchFamily="34" charset="0"/>
              </a:rPr>
              <a:t>Rechenzentrumsbetreiber</a:t>
            </a:r>
          </a:p>
          <a:p>
            <a:pPr marL="272925" lvl="1" indent="0" eaLnBrk="1" hangingPunct="1">
              <a:spcBef>
                <a:spcPts val="300"/>
              </a:spcBef>
              <a:spcAft>
                <a:spcPts val="300"/>
              </a:spcAft>
              <a:buClr>
                <a:schemeClr val="tx1"/>
              </a:buClr>
              <a:buFont typeface="Verdana" panose="020B0604030504040204" pitchFamily="34" charset="0"/>
              <a:buNone/>
              <a:defRPr/>
            </a:pPr>
            <a:r>
              <a:rPr lang="de-DE" altLang="de-DE" sz="1600" dirty="0">
                <a:latin typeface="Century Gothic" panose="020B0502020202020204" pitchFamily="34" charset="0"/>
              </a:rPr>
              <a:t>Zur Verfügung Stellung von Hard- und Software durch externen Dienstleister zur </a:t>
            </a:r>
            <a:r>
              <a:rPr lang="de-DE" altLang="de-DE" sz="1600" b="1" dirty="0">
                <a:solidFill>
                  <a:srgbClr val="00B0F0"/>
                </a:solidFill>
                <a:latin typeface="Century Gothic" panose="020B0502020202020204" pitchFamily="34" charset="0"/>
              </a:rPr>
              <a:t>externen Verarbeitung </a:t>
            </a:r>
            <a:r>
              <a:rPr lang="de-DE" altLang="de-DE" sz="1600" dirty="0">
                <a:latin typeface="Century Gothic" panose="020B0502020202020204" pitchFamily="34" charset="0"/>
              </a:rPr>
              <a:t>von Daten über Geschäftsvorfälle.</a:t>
            </a:r>
            <a:br>
              <a:rPr lang="de-DE" altLang="de-DE" sz="1600" dirty="0">
                <a:latin typeface="Century Gothic" panose="020B0502020202020204" pitchFamily="34" charset="0"/>
              </a:rPr>
            </a:br>
            <a:endParaRPr lang="de-DE" altLang="de-DE" sz="1600" dirty="0">
              <a:latin typeface="Century Gothic" panose="020B0502020202020204" pitchFamily="34" charset="0"/>
            </a:endParaRPr>
          </a:p>
          <a:p>
            <a:pPr marL="266700" lvl="1" indent="-266700" eaLnBrk="1" hangingPunct="1">
              <a:spcBef>
                <a:spcPts val="300"/>
              </a:spcBef>
              <a:spcAft>
                <a:spcPts val="300"/>
              </a:spcAft>
              <a:buClr>
                <a:srgbClr val="00B0F0"/>
              </a:buClr>
              <a:buFont typeface="+mj-lt"/>
              <a:buAutoNum type="alphaLcPeriod" startAt="2"/>
              <a:defRPr/>
            </a:pPr>
            <a:r>
              <a:rPr lang="de-DE" altLang="de-DE" sz="1600" b="1" dirty="0" err="1">
                <a:solidFill>
                  <a:srgbClr val="00B0F0"/>
                </a:solidFill>
                <a:latin typeface="Century Gothic" panose="020B0502020202020204" pitchFamily="34" charset="0"/>
              </a:rPr>
              <a:t>Shared</a:t>
            </a:r>
            <a:r>
              <a:rPr lang="de-DE" altLang="de-DE" sz="1600" b="1" dirty="0">
                <a:solidFill>
                  <a:srgbClr val="00B0F0"/>
                </a:solidFill>
                <a:latin typeface="Century Gothic" panose="020B0502020202020204" pitchFamily="34" charset="0"/>
              </a:rPr>
              <a:t> Service Center</a:t>
            </a:r>
          </a:p>
          <a:p>
            <a:pPr marL="272925" lvl="1" indent="0" eaLnBrk="1" hangingPunct="1">
              <a:spcBef>
                <a:spcPts val="300"/>
              </a:spcBef>
              <a:spcAft>
                <a:spcPts val="300"/>
              </a:spcAft>
              <a:buClr>
                <a:schemeClr val="tx1"/>
              </a:buClr>
              <a:buFont typeface="Verdana" panose="020B0604030504040204" pitchFamily="34" charset="0"/>
              <a:buNone/>
              <a:defRPr/>
            </a:pPr>
            <a:r>
              <a:rPr lang="de-DE" altLang="de-DE" sz="1600" dirty="0">
                <a:latin typeface="Century Gothic" panose="020B0502020202020204" pitchFamily="34" charset="0"/>
              </a:rPr>
              <a:t>Zentrale zur Verfügungstellung </a:t>
            </a:r>
            <a:r>
              <a:rPr lang="de-DE" altLang="de-DE" sz="1600" b="1" dirty="0">
                <a:solidFill>
                  <a:srgbClr val="00B0F0"/>
                </a:solidFill>
                <a:latin typeface="Century Gothic" panose="020B0502020202020204" pitchFamily="34" charset="0"/>
              </a:rPr>
              <a:t>betrieblicher Funktionen </a:t>
            </a:r>
            <a:r>
              <a:rPr lang="de-DE" altLang="de-DE" sz="1600" dirty="0">
                <a:latin typeface="Century Gothic" panose="020B0502020202020204" pitchFamily="34" charset="0"/>
              </a:rPr>
              <a:t>innerhalb eines </a:t>
            </a:r>
            <a:r>
              <a:rPr lang="de-DE" altLang="de-DE" sz="1600" b="1" dirty="0">
                <a:solidFill>
                  <a:srgbClr val="00B0F0"/>
                </a:solidFill>
                <a:latin typeface="Century Gothic" panose="020B0502020202020204" pitchFamily="34" charset="0"/>
              </a:rPr>
              <a:t>(Konzern-)Verbundes</a:t>
            </a:r>
          </a:p>
          <a:p>
            <a:pPr marL="539750" lvl="2" indent="-274638"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in eigenständigen Unternehmenseinheiten (konzerninterne Servicegesellschaft)</a:t>
            </a:r>
          </a:p>
          <a:p>
            <a:pPr marL="539750" lvl="2" indent="-274638"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bspw. Auslagerung der Debitoren-, Kreditorenbuchhaltung ggf. in der ausländischen Tochtergesellschaft</a:t>
            </a:r>
          </a:p>
        </p:txBody>
      </p:sp>
      <p:sp>
        <p:nvSpPr>
          <p:cNvPr id="613379" name="Rectangle 2">
            <a:extLst>
              <a:ext uri="{FF2B5EF4-FFF2-40B4-BE49-F238E27FC236}">
                <a16:creationId xmlns:a16="http://schemas.microsoft.com/office/drawing/2014/main" id="{CC6A505E-5527-4EA2-8712-87D1D7FA524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9.1.3 Arten der Auslagerungen</a:t>
            </a:r>
          </a:p>
        </p:txBody>
      </p:sp>
      <p:sp>
        <p:nvSpPr>
          <p:cNvPr id="613381" name="Textfeld 1">
            <a:extLst>
              <a:ext uri="{FF2B5EF4-FFF2-40B4-BE49-F238E27FC236}">
                <a16:creationId xmlns:a16="http://schemas.microsoft.com/office/drawing/2014/main" id="{7C807477-3E4A-4602-87E0-12E0496DE342}"/>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7876D822-7E0B-41FA-A791-A82B414A791D}"/>
              </a:ext>
            </a:extLst>
          </p:cNvPr>
          <p:cNvSpPr>
            <a:spLocks noGrp="1" noChangeArrowheads="1"/>
          </p:cNvSpPr>
          <p:nvPr>
            <p:ph idx="4294967295"/>
          </p:nvPr>
        </p:nvSpPr>
        <p:spPr>
          <a:xfrm>
            <a:off x="1054800" y="1418400"/>
            <a:ext cx="10081760" cy="4674896"/>
          </a:xfrm>
        </p:spPr>
        <p:txBody>
          <a:bodyPr lIns="0" tIns="0" rIns="0" bIns="0" anchor="t" anchorCtr="0"/>
          <a:lstStyle/>
          <a:p>
            <a:pPr marL="266700" lvl="1" indent="-266700" eaLnBrk="1" hangingPunct="1">
              <a:spcBef>
                <a:spcPts val="300"/>
              </a:spcBef>
              <a:spcAft>
                <a:spcPts val="300"/>
              </a:spcAft>
              <a:buClr>
                <a:srgbClr val="00B0F0"/>
              </a:buClr>
              <a:buFont typeface="+mj-lt"/>
              <a:buAutoNum type="alphaLcPeriod" startAt="3"/>
              <a:defRPr/>
            </a:pPr>
            <a:r>
              <a:rPr lang="de-DE" altLang="de-DE" sz="1600" b="1" dirty="0">
                <a:solidFill>
                  <a:srgbClr val="00B0F0"/>
                </a:solidFill>
                <a:latin typeface="Century Gothic" panose="020B0502020202020204" pitchFamily="34" charset="0"/>
              </a:rPr>
              <a:t>Business </a:t>
            </a:r>
            <a:r>
              <a:rPr lang="de-DE" altLang="de-DE" sz="1600" b="1" dirty="0" err="1">
                <a:solidFill>
                  <a:srgbClr val="00B0F0"/>
                </a:solidFill>
                <a:latin typeface="Century Gothic" panose="020B0502020202020204" pitchFamily="34" charset="0"/>
              </a:rPr>
              <a:t>Process</a:t>
            </a:r>
            <a:r>
              <a:rPr lang="de-DE" altLang="de-DE" sz="1600" b="1" dirty="0">
                <a:solidFill>
                  <a:srgbClr val="00B0F0"/>
                </a:solidFill>
                <a:latin typeface="Century Gothic" panose="020B0502020202020204" pitchFamily="34" charset="0"/>
              </a:rPr>
              <a:t> Outsourcing</a:t>
            </a:r>
          </a:p>
          <a:p>
            <a:pPr marL="542925" lvl="1" indent="-270000" eaLnBrk="1" hangingPunct="1">
              <a:spcBef>
                <a:spcPts val="300"/>
              </a:spcBef>
              <a:spcAft>
                <a:spcPts val="300"/>
              </a:spcAft>
              <a:buClr>
                <a:schemeClr val="tx1"/>
              </a:buClr>
              <a:buFont typeface="Arial" panose="020B0604020202020204" pitchFamily="34" charset="0"/>
              <a:buChar char="•"/>
              <a:tabLst>
                <a:tab pos="808038" algn="l"/>
              </a:tabLst>
              <a:defRPr/>
            </a:pPr>
            <a:r>
              <a:rPr lang="de-DE" altLang="de-DE" sz="1600" dirty="0">
                <a:latin typeface="Century Gothic" panose="020B0502020202020204" pitchFamily="34" charset="0"/>
              </a:rPr>
              <a:t>Auslagerung </a:t>
            </a:r>
            <a:r>
              <a:rPr lang="de-DE" altLang="de-DE" sz="1600" b="1" dirty="0">
                <a:solidFill>
                  <a:srgbClr val="00B0F0"/>
                </a:solidFill>
                <a:latin typeface="Century Gothic" panose="020B0502020202020204" pitchFamily="34" charset="0"/>
              </a:rPr>
              <a:t>betrieblicher Funktionen </a:t>
            </a:r>
            <a:r>
              <a:rPr lang="de-DE" altLang="de-DE" sz="1600" dirty="0">
                <a:latin typeface="Century Gothic" panose="020B0502020202020204" pitchFamily="34" charset="0"/>
              </a:rPr>
              <a:t>an einen </a:t>
            </a:r>
            <a:r>
              <a:rPr lang="de-DE" altLang="de-DE" sz="1600" b="1" dirty="0">
                <a:solidFill>
                  <a:srgbClr val="00B0F0"/>
                </a:solidFill>
                <a:latin typeface="Century Gothic" panose="020B0502020202020204" pitchFamily="34" charset="0"/>
              </a:rPr>
              <a:t>externen Dienstleister</a:t>
            </a:r>
          </a:p>
          <a:p>
            <a:pPr marL="809625" lvl="2" indent="-270000"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in der Regel inklusive des notwendigen IT-Systems</a:t>
            </a:r>
            <a:br>
              <a:rPr lang="de-DE" altLang="de-DE" sz="1600" dirty="0">
                <a:latin typeface="Century Gothic" panose="020B0502020202020204" pitchFamily="34" charset="0"/>
              </a:rPr>
            </a:br>
            <a:endParaRPr lang="de-DE" altLang="de-DE" sz="1600" dirty="0">
              <a:latin typeface="Century Gothic" panose="020B0502020202020204" pitchFamily="34" charset="0"/>
            </a:endParaRPr>
          </a:p>
          <a:p>
            <a:pPr marL="266700" indent="-266700" eaLnBrk="1" hangingPunct="1">
              <a:spcBef>
                <a:spcPts val="300"/>
              </a:spcBef>
              <a:spcAft>
                <a:spcPts val="300"/>
              </a:spcAft>
              <a:buClr>
                <a:srgbClr val="00B0F0"/>
              </a:buClr>
              <a:buFont typeface="+mj-lt"/>
              <a:buAutoNum type="alphaLcPeriod" startAt="4"/>
              <a:defRPr/>
            </a:pPr>
            <a:r>
              <a:rPr lang="de-DE" altLang="de-DE" sz="1600" b="1" dirty="0">
                <a:solidFill>
                  <a:srgbClr val="00B0F0"/>
                </a:solidFill>
                <a:latin typeface="Century Gothic" panose="020B0502020202020204" pitchFamily="34" charset="0"/>
              </a:rPr>
              <a:t>Empfehlung für das auslagernde Unternehmen</a:t>
            </a:r>
          </a:p>
          <a:p>
            <a:pPr marL="272925" lvl="1" indent="0" eaLnBrk="1" hangingPunct="1">
              <a:spcBef>
                <a:spcPts val="300"/>
              </a:spcBef>
              <a:spcAft>
                <a:spcPts val="300"/>
              </a:spcAft>
              <a:buClr>
                <a:schemeClr val="tx1"/>
              </a:buClr>
              <a:buFont typeface="Verdana" panose="020B0604030504040204" pitchFamily="34" charset="0"/>
              <a:buNone/>
              <a:tabLst>
                <a:tab pos="808038" algn="l"/>
              </a:tabLst>
              <a:defRPr/>
            </a:pPr>
            <a:r>
              <a:rPr lang="de-DE" altLang="de-DE" sz="1600" dirty="0">
                <a:latin typeface="Century Gothic" panose="020B0502020202020204" pitchFamily="34" charset="0"/>
              </a:rPr>
              <a:t>Eindeutige qualifizierte </a:t>
            </a:r>
            <a:r>
              <a:rPr lang="de-DE" altLang="de-DE" sz="1600" b="1" dirty="0">
                <a:solidFill>
                  <a:srgbClr val="00B0F0"/>
                </a:solidFill>
                <a:latin typeface="Century Gothic" panose="020B0502020202020204" pitchFamily="34" charset="0"/>
              </a:rPr>
              <a:t>schriftliche Vereinbarung </a:t>
            </a:r>
            <a:r>
              <a:rPr lang="de-DE" altLang="de-DE" sz="1600" dirty="0">
                <a:latin typeface="Century Gothic" panose="020B0502020202020204" pitchFamily="34" charset="0"/>
              </a:rPr>
              <a:t>zur Teilung der Verantwortlichkeit zwischen zu prüfendem Unternehmen und dem externen Dienstleister inklusive Kontrollrecht für das auslagernde Unternehmen sowie dessen Abschlussprüfer.</a:t>
            </a:r>
            <a:br>
              <a:rPr lang="de-DE" altLang="de-DE" sz="1600" dirty="0">
                <a:latin typeface="Century Gothic" panose="020B0502020202020204" pitchFamily="34" charset="0"/>
              </a:rPr>
            </a:br>
            <a:endParaRPr lang="de-DE" altLang="de-DE" sz="1600" dirty="0">
              <a:latin typeface="Century Gothic" panose="020B0502020202020204" pitchFamily="34" charset="0"/>
            </a:endParaRPr>
          </a:p>
          <a:p>
            <a:pPr marL="266700" lvl="1" indent="-266700" eaLnBrk="1" hangingPunct="1">
              <a:spcBef>
                <a:spcPts val="300"/>
              </a:spcBef>
              <a:spcAft>
                <a:spcPts val="300"/>
              </a:spcAft>
              <a:buClr>
                <a:srgbClr val="00B0F0"/>
              </a:buClr>
              <a:buFont typeface="+mj-lt"/>
              <a:buAutoNum type="alphaLcPeriod" startAt="5"/>
              <a:defRPr/>
            </a:pPr>
            <a:r>
              <a:rPr lang="de-DE" altLang="de-DE" sz="1600" b="1" dirty="0">
                <a:solidFill>
                  <a:srgbClr val="00B0F0"/>
                </a:solidFill>
                <a:latin typeface="Century Gothic" panose="020B0502020202020204" pitchFamily="34" charset="0"/>
              </a:rPr>
              <a:t>Achtung: Keine Auslagerung der Verantwortung</a:t>
            </a:r>
          </a:p>
          <a:p>
            <a:pPr marL="272925" lvl="1" indent="0" eaLnBrk="1" hangingPunct="1">
              <a:spcBef>
                <a:spcPts val="300"/>
              </a:spcBef>
              <a:spcAft>
                <a:spcPts val="300"/>
              </a:spcAft>
              <a:buClr>
                <a:schemeClr val="tx1"/>
              </a:buClr>
              <a:buFont typeface="Verdana" panose="020B0604030504040204" pitchFamily="34" charset="0"/>
              <a:buNone/>
              <a:tabLst>
                <a:tab pos="808038" algn="l"/>
              </a:tabLst>
              <a:defRPr/>
            </a:pPr>
            <a:r>
              <a:rPr lang="de-DE" altLang="de-DE" sz="1600" dirty="0">
                <a:latin typeface="Century Gothic" panose="020B0502020202020204" pitchFamily="34" charset="0"/>
              </a:rPr>
              <a:t>Zu prüfendes Unternehmen bleibt auch bei Auslagerung weiterhin für das IKS verantwortlich.</a:t>
            </a:r>
          </a:p>
          <a:p>
            <a:pPr marL="542925" lvl="1" indent="-276225" eaLnBrk="1" hangingPunct="1">
              <a:spcBef>
                <a:spcPts val="0"/>
              </a:spcBef>
              <a:spcAft>
                <a:spcPts val="0"/>
              </a:spcAft>
              <a:buClr>
                <a:schemeClr val="tx1"/>
              </a:buClr>
              <a:buFont typeface="Arial" panose="020B0604020202020204" pitchFamily="34" charset="0"/>
              <a:buChar char="•"/>
              <a:tabLst>
                <a:tab pos="808038" algn="l"/>
              </a:tabLst>
              <a:defRPr/>
            </a:pPr>
            <a:endParaRPr lang="de-DE" altLang="de-DE" sz="1600" dirty="0">
              <a:latin typeface="Century Gothic" panose="020B0502020202020204" pitchFamily="34" charset="0"/>
            </a:endParaRPr>
          </a:p>
          <a:p>
            <a:pPr marL="990600" lvl="1" indent="-990600" eaLnBrk="1" hangingPunct="1">
              <a:spcBef>
                <a:spcPts val="300"/>
              </a:spcBef>
              <a:spcAft>
                <a:spcPts val="300"/>
              </a:spcAft>
              <a:buFont typeface="Verdana" panose="020B0604030504040204" pitchFamily="34" charset="0"/>
              <a:buNone/>
              <a:tabLst>
                <a:tab pos="808038" algn="l"/>
                <a:tab pos="1162050" algn="l"/>
              </a:tabLst>
              <a:defRPr/>
            </a:pPr>
            <a:r>
              <a:rPr lang="de-DE" altLang="de-DE" sz="1600" b="1" dirty="0">
                <a:solidFill>
                  <a:srgbClr val="FF0000"/>
                </a:solidFill>
                <a:latin typeface="Century Gothic" panose="020B0502020202020204" pitchFamily="34" charset="0"/>
              </a:rPr>
              <a:t>ACHTUNG:	Nach der DSGVO sind Unternehmen verpflichtet, mit Ihren </a:t>
            </a:r>
            <a:r>
              <a:rPr lang="de-DE" altLang="de-DE" sz="1600" b="1" dirty="0" err="1">
                <a:solidFill>
                  <a:srgbClr val="FF0000"/>
                </a:solidFill>
                <a:latin typeface="Century Gothic" panose="020B0502020202020204" pitchFamily="34" charset="0"/>
              </a:rPr>
              <a:t>Auftragsdatenverarbeitern</a:t>
            </a:r>
            <a:r>
              <a:rPr lang="de-DE" altLang="de-DE" sz="1600" b="1" dirty="0">
                <a:solidFill>
                  <a:srgbClr val="FF0000"/>
                </a:solidFill>
                <a:latin typeface="Century Gothic" panose="020B0502020202020204" pitchFamily="34" charset="0"/>
              </a:rPr>
              <a:t>  	(Business </a:t>
            </a:r>
            <a:r>
              <a:rPr lang="de-DE" altLang="de-DE" sz="1600" b="1" dirty="0" err="1">
                <a:solidFill>
                  <a:srgbClr val="FF0000"/>
                </a:solidFill>
                <a:latin typeface="Century Gothic" panose="020B0502020202020204" pitchFamily="34" charset="0"/>
              </a:rPr>
              <a:t>Process</a:t>
            </a:r>
            <a:r>
              <a:rPr lang="de-DE" altLang="de-DE" sz="1600" b="1" dirty="0">
                <a:solidFill>
                  <a:srgbClr val="FF0000"/>
                </a:solidFill>
                <a:latin typeface="Century Gothic" panose="020B0502020202020204" pitchFamily="34" charset="0"/>
              </a:rPr>
              <a:t> Outsourcing), die nicht dem Berufsgeheimnis unterliegen, sachgerechte 	Verträge zu schließen.</a:t>
            </a:r>
          </a:p>
        </p:txBody>
      </p:sp>
      <p:sp>
        <p:nvSpPr>
          <p:cNvPr id="615427" name="Rectangle 2">
            <a:extLst>
              <a:ext uri="{FF2B5EF4-FFF2-40B4-BE49-F238E27FC236}">
                <a16:creationId xmlns:a16="http://schemas.microsoft.com/office/drawing/2014/main" id="{F00693C8-0BDF-490F-8F48-4D5AA889C220}"/>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9.1.3 Arten der Auslagerungen; Forts.</a:t>
            </a:r>
          </a:p>
        </p:txBody>
      </p:sp>
      <p:sp>
        <p:nvSpPr>
          <p:cNvPr id="615429" name="Textfeld 1">
            <a:extLst>
              <a:ext uri="{FF2B5EF4-FFF2-40B4-BE49-F238E27FC236}">
                <a16:creationId xmlns:a16="http://schemas.microsoft.com/office/drawing/2014/main" id="{5EB6FD70-666E-47D9-BF8D-6ED80F44BAC0}"/>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4" name="Rectangle 2">
            <a:extLst>
              <a:ext uri="{FF2B5EF4-FFF2-40B4-BE49-F238E27FC236}">
                <a16:creationId xmlns:a16="http://schemas.microsoft.com/office/drawing/2014/main" id="{04773ADE-D278-4CFD-AD66-86419DD89CF9}"/>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1257300" algn="l"/>
              </a:tabLst>
              <a:defRPr sz="1600" b="1">
                <a:solidFill>
                  <a:schemeClr val="tx1"/>
                </a:solidFill>
                <a:latin typeface="Verdana" panose="020B0604030504040204" pitchFamily="34" charset="0"/>
                <a:cs typeface="Arial" panose="020B0604020202020204" pitchFamily="34" charset="0"/>
              </a:defRPr>
            </a:lvl1pPr>
            <a:lvl2pPr marL="180975" indent="-179388">
              <a:tabLst>
                <a:tab pos="1257300" algn="l"/>
              </a:tabLst>
              <a:defRPr sz="1600" b="1">
                <a:solidFill>
                  <a:schemeClr val="tx1"/>
                </a:solidFill>
                <a:latin typeface="Verdana" panose="020B0604030504040204" pitchFamily="34" charset="0"/>
                <a:cs typeface="Arial" panose="020B0604020202020204" pitchFamily="34" charset="0"/>
              </a:defRPr>
            </a:lvl2pPr>
            <a:lvl3pPr marL="541338" indent="-180975">
              <a:tabLst>
                <a:tab pos="1257300" algn="l"/>
              </a:tabLst>
              <a:defRPr sz="1600" b="1">
                <a:solidFill>
                  <a:schemeClr val="tx1"/>
                </a:solidFill>
                <a:latin typeface="Verdana" panose="020B0604030504040204" pitchFamily="34" charset="0"/>
                <a:cs typeface="Arial" panose="020B0604020202020204" pitchFamily="34" charset="0"/>
              </a:defRPr>
            </a:lvl3pPr>
            <a:lvl4pPr marL="895350" indent="-174625">
              <a:tabLst>
                <a:tab pos="1257300" algn="l"/>
              </a:tabLst>
              <a:defRPr sz="1600" b="1">
                <a:solidFill>
                  <a:schemeClr val="tx1"/>
                </a:solidFill>
                <a:latin typeface="Verdana" panose="020B0604030504040204" pitchFamily="34" charset="0"/>
                <a:cs typeface="Arial" panose="020B0604020202020204" pitchFamily="34" charset="0"/>
              </a:defRPr>
            </a:lvl4pPr>
            <a:lvl5pPr marL="1257300" indent="-180975">
              <a:tabLst>
                <a:tab pos="1257300" algn="l"/>
              </a:tabLst>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tabLst>
                <a:tab pos="1257300" algn="l"/>
              </a:tabLs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tabLst>
                <a:tab pos="1257300" algn="l"/>
              </a:tabLs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tabLst>
                <a:tab pos="1257300" algn="l"/>
              </a:tabLs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tabLst>
                <a:tab pos="1257300" algn="l"/>
              </a:tabLs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9.1.4 Exkurs: Mindestbestandteile eines Vertrags mit einem </a:t>
            </a:r>
            <a:r>
              <a:rPr lang="de-DE" altLang="de-DE" dirty="0" err="1">
                <a:solidFill>
                  <a:srgbClr val="00B0F0"/>
                </a:solidFill>
                <a:latin typeface="Century Gothic" panose="020B0502020202020204" pitchFamily="34" charset="0"/>
              </a:rPr>
              <a:t>Auftragsdatenverarbeiter</a:t>
            </a:r>
            <a:endParaRPr lang="de-DE" altLang="de-DE" dirty="0">
              <a:solidFill>
                <a:srgbClr val="00B0F0"/>
              </a:solidFill>
              <a:latin typeface="Century Gothic" panose="020B0502020202020204" pitchFamily="34" charset="0"/>
            </a:endParaRPr>
          </a:p>
        </p:txBody>
      </p:sp>
      <p:sp>
        <p:nvSpPr>
          <p:cNvPr id="617475" name="Rectangle 2">
            <a:extLst>
              <a:ext uri="{FF2B5EF4-FFF2-40B4-BE49-F238E27FC236}">
                <a16:creationId xmlns:a16="http://schemas.microsoft.com/office/drawing/2014/main" id="{E7146BCD-1498-4F88-BEAF-1CDC52279978}"/>
              </a:ext>
            </a:extLst>
          </p:cNvPr>
          <p:cNvSpPr>
            <a:spLocks noChangeArrowheads="1"/>
          </p:cNvSpPr>
          <p:nvPr/>
        </p:nvSpPr>
        <p:spPr bwMode="auto">
          <a:xfrm>
            <a:off x="1524000" y="-169863"/>
            <a:ext cx="296863" cy="339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ct val="50000"/>
              </a:spcBef>
              <a:buFontTx/>
              <a:buChar char="•"/>
            </a:pPr>
            <a:endParaRPr lang="de-DE" altLang="de-DE"/>
          </a:p>
        </p:txBody>
      </p:sp>
      <p:sp>
        <p:nvSpPr>
          <p:cNvPr id="9" name="Rectangle 3">
            <a:extLst>
              <a:ext uri="{FF2B5EF4-FFF2-40B4-BE49-F238E27FC236}">
                <a16:creationId xmlns:a16="http://schemas.microsoft.com/office/drawing/2014/main" id="{2F7588FB-79BA-4959-993F-70594A48D233}"/>
              </a:ext>
            </a:extLst>
          </p:cNvPr>
          <p:cNvSpPr>
            <a:spLocks noGrp="1" noChangeArrowheads="1"/>
          </p:cNvSpPr>
          <p:nvPr>
            <p:ph idx="4294967295"/>
          </p:nvPr>
        </p:nvSpPr>
        <p:spPr>
          <a:xfrm>
            <a:off x="1065213" y="1418400"/>
            <a:ext cx="9855323" cy="4321175"/>
          </a:xfrm>
        </p:spPr>
        <p:txBody>
          <a:bodyPr lIns="0" tIns="0" rIns="0" bIns="0" anchor="t" anchorCtr="0"/>
          <a:lstStyle/>
          <a:p>
            <a:pPr marL="0" indent="0">
              <a:spcBef>
                <a:spcPts val="300"/>
              </a:spcBef>
              <a:spcAft>
                <a:spcPts val="300"/>
              </a:spcAft>
              <a:buFont typeface="Wingdings" panose="05000000000000000000" pitchFamily="2" charset="2"/>
              <a:buNone/>
              <a:defRPr/>
            </a:pPr>
            <a:r>
              <a:rPr lang="de-DE" sz="1600" b="0" dirty="0">
                <a:latin typeface="Century Gothic" panose="020B0502020202020204" pitchFamily="34" charset="0"/>
              </a:rPr>
              <a:t>Der </a:t>
            </a:r>
            <a:r>
              <a:rPr lang="de-DE" sz="1600" b="0" dirty="0" err="1">
                <a:latin typeface="Century Gothic" panose="020B0502020202020204" pitchFamily="34" charset="0"/>
              </a:rPr>
              <a:t>Auftragsdatenverarbeiter</a:t>
            </a:r>
            <a:endParaRPr lang="de-DE" sz="1600" b="0" dirty="0">
              <a:latin typeface="Century Gothic" panose="020B0502020202020204" pitchFamily="34" charset="0"/>
            </a:endParaRPr>
          </a:p>
          <a:p>
            <a:pPr marL="266700" indent="-266700">
              <a:spcBef>
                <a:spcPts val="300"/>
              </a:spcBef>
              <a:spcAft>
                <a:spcPts val="300"/>
              </a:spcAft>
              <a:buClr>
                <a:schemeClr val="tx1"/>
              </a:buClr>
              <a:buFont typeface="+mj-lt"/>
              <a:buAutoNum type="arabicPeriod"/>
              <a:tabLst>
                <a:tab pos="323850" algn="l"/>
              </a:tabLst>
              <a:defRPr/>
            </a:pPr>
            <a:r>
              <a:rPr lang="de-DE" sz="1600" b="0" dirty="0">
                <a:latin typeface="Century Gothic" panose="020B0502020202020204" pitchFamily="34" charset="0"/>
              </a:rPr>
              <a:t> verarbeitet die personenbezogenen Daten nur nach der dokumentieren </a:t>
            </a:r>
            <a:r>
              <a:rPr lang="de-DE" sz="1600" dirty="0">
                <a:solidFill>
                  <a:srgbClr val="00B0F0"/>
                </a:solidFill>
                <a:latin typeface="Century Gothic" panose="020B0502020202020204" pitchFamily="34" charset="0"/>
              </a:rPr>
              <a:t>Verfahrensweise </a:t>
            </a:r>
            <a:r>
              <a:rPr lang="de-DE" sz="1600" b="0" dirty="0">
                <a:latin typeface="Century Gothic" panose="020B0502020202020204" pitchFamily="34" charset="0"/>
              </a:rPr>
              <a:t>des  	Auftraggebers.</a:t>
            </a:r>
          </a:p>
          <a:p>
            <a:pPr marL="266700" indent="-266700">
              <a:spcBef>
                <a:spcPts val="300"/>
              </a:spcBef>
              <a:spcAft>
                <a:spcPts val="300"/>
              </a:spcAft>
              <a:buClr>
                <a:schemeClr val="tx1"/>
              </a:buClr>
              <a:buFont typeface="+mj-lt"/>
              <a:buAutoNum type="arabicPeriod"/>
              <a:tabLst>
                <a:tab pos="323850" algn="l"/>
              </a:tabLst>
              <a:defRPr/>
            </a:pPr>
            <a:r>
              <a:rPr lang="de-DE" sz="1600" b="0" dirty="0">
                <a:latin typeface="Century Gothic" panose="020B0502020202020204" pitchFamily="34" charset="0"/>
              </a:rPr>
              <a:t> verpflichtet seine Mitarbeiter zur</a:t>
            </a:r>
            <a:r>
              <a:rPr lang="de-DE" sz="1600" dirty="0">
                <a:latin typeface="Century Gothic" panose="020B0502020202020204" pitchFamily="34" charset="0"/>
              </a:rPr>
              <a:t> </a:t>
            </a:r>
            <a:r>
              <a:rPr lang="de-DE" sz="1600" dirty="0">
                <a:solidFill>
                  <a:srgbClr val="00B0F0"/>
                </a:solidFill>
                <a:latin typeface="Century Gothic" panose="020B0502020202020204" pitchFamily="34" charset="0"/>
              </a:rPr>
              <a:t>Vertraulichkeit und Verschwiegenheit</a:t>
            </a:r>
            <a:r>
              <a:rPr lang="de-DE" sz="1600" b="0" dirty="0">
                <a:latin typeface="Century Gothic" panose="020B0502020202020204" pitchFamily="34" charset="0"/>
              </a:rPr>
              <a:t>.</a:t>
            </a:r>
          </a:p>
          <a:p>
            <a:pPr marL="266700" indent="-266700">
              <a:spcBef>
                <a:spcPts val="300"/>
              </a:spcBef>
              <a:spcAft>
                <a:spcPts val="300"/>
              </a:spcAft>
              <a:buClr>
                <a:schemeClr val="tx1"/>
              </a:buClr>
              <a:buFont typeface="+mj-lt"/>
              <a:buAutoNum type="arabicPeriod"/>
              <a:tabLst>
                <a:tab pos="323850" algn="l"/>
              </a:tabLst>
              <a:defRPr/>
            </a:pPr>
            <a:r>
              <a:rPr lang="de-DE" sz="1600" b="0" dirty="0">
                <a:latin typeface="Century Gothic" panose="020B0502020202020204" pitchFamily="34" charset="0"/>
              </a:rPr>
              <a:t> ergreift Maßnahmen zur </a:t>
            </a:r>
            <a:r>
              <a:rPr lang="de-DE" sz="1600" dirty="0">
                <a:solidFill>
                  <a:srgbClr val="00B0F0"/>
                </a:solidFill>
                <a:latin typeface="Century Gothic" panose="020B0502020202020204" pitchFamily="34" charset="0"/>
              </a:rPr>
              <a:t>Sicherheit der Verarbeitung</a:t>
            </a:r>
            <a:r>
              <a:rPr lang="de-DE" sz="1600" b="0" dirty="0">
                <a:latin typeface="Century Gothic" panose="020B0502020202020204" pitchFamily="34" charset="0"/>
              </a:rPr>
              <a:t>.</a:t>
            </a:r>
          </a:p>
          <a:p>
            <a:pPr marL="266700" indent="-266700">
              <a:spcBef>
                <a:spcPts val="300"/>
              </a:spcBef>
              <a:spcAft>
                <a:spcPts val="300"/>
              </a:spcAft>
              <a:buClr>
                <a:schemeClr val="tx1"/>
              </a:buClr>
              <a:buFont typeface="+mj-lt"/>
              <a:buAutoNum type="arabicPeriod"/>
              <a:tabLst>
                <a:tab pos="323850" algn="l"/>
              </a:tabLst>
              <a:defRPr/>
            </a:pPr>
            <a:r>
              <a:rPr lang="de-DE" sz="1600" b="0" dirty="0">
                <a:latin typeface="Century Gothic" panose="020B0502020202020204" pitchFamily="34" charset="0"/>
              </a:rPr>
              <a:t> hält die Pflichten in dem Fall ein, dass er weitere </a:t>
            </a:r>
            <a:r>
              <a:rPr lang="de-DE" sz="1600" dirty="0">
                <a:solidFill>
                  <a:srgbClr val="00B0F0"/>
                </a:solidFill>
                <a:latin typeface="Century Gothic" panose="020B0502020202020204" pitchFamily="34" charset="0"/>
              </a:rPr>
              <a:t>Auftragsverarbeiter unterbeauftragt</a:t>
            </a:r>
            <a:br>
              <a:rPr lang="de-DE" sz="1600" dirty="0">
                <a:solidFill>
                  <a:srgbClr val="00B0F0"/>
                </a:solidFill>
                <a:latin typeface="Century Gothic" panose="020B0502020202020204" pitchFamily="34" charset="0"/>
              </a:rPr>
            </a:br>
            <a:r>
              <a:rPr lang="de-DE" sz="1600" dirty="0">
                <a:solidFill>
                  <a:srgbClr val="00B0F0"/>
                </a:solidFill>
                <a:latin typeface="Century Gothic" panose="020B0502020202020204" pitchFamily="34" charset="0"/>
              </a:rPr>
              <a:t>	</a:t>
            </a:r>
            <a:r>
              <a:rPr lang="de-DE" sz="1600" b="0" dirty="0">
                <a:latin typeface="Century Gothic" panose="020B0502020202020204" pitchFamily="34" charset="0"/>
              </a:rPr>
              <a:t>(gemäß Artikel 28 Absatz 2 und 4).</a:t>
            </a:r>
          </a:p>
          <a:p>
            <a:pPr marL="266700" indent="-266700">
              <a:spcBef>
                <a:spcPts val="300"/>
              </a:spcBef>
              <a:spcAft>
                <a:spcPts val="300"/>
              </a:spcAft>
              <a:buClr>
                <a:schemeClr val="tx1"/>
              </a:buClr>
              <a:buFont typeface="+mj-lt"/>
              <a:buAutoNum type="arabicPeriod"/>
              <a:tabLst>
                <a:tab pos="323850" algn="l"/>
              </a:tabLst>
              <a:defRPr/>
            </a:pPr>
            <a:r>
              <a:rPr lang="de-DE" sz="1600" b="0" dirty="0">
                <a:solidFill>
                  <a:srgbClr val="00B0F0"/>
                </a:solidFill>
                <a:latin typeface="Century Gothic" panose="020B0502020202020204" pitchFamily="34" charset="0"/>
              </a:rPr>
              <a:t> </a:t>
            </a:r>
            <a:r>
              <a:rPr lang="de-DE" sz="1600" dirty="0">
                <a:solidFill>
                  <a:srgbClr val="00B0F0"/>
                </a:solidFill>
                <a:latin typeface="Century Gothic" panose="020B0502020202020204" pitchFamily="34" charset="0"/>
              </a:rPr>
              <a:t>unterstützt</a:t>
            </a:r>
            <a:r>
              <a:rPr lang="de-DE" sz="1600" dirty="0">
                <a:latin typeface="Century Gothic" panose="020B0502020202020204" pitchFamily="34" charset="0"/>
              </a:rPr>
              <a:t> </a:t>
            </a:r>
            <a:r>
              <a:rPr lang="de-DE" sz="1600" b="0" dirty="0">
                <a:latin typeface="Century Gothic" panose="020B0502020202020204" pitchFamily="34" charset="0"/>
              </a:rPr>
              <a:t>den Verantwortlichen bei Einhaltung der Pflichten hinsichtlich des </a:t>
            </a:r>
            <a:r>
              <a:rPr lang="de-DE" sz="1600" dirty="0">
                <a:solidFill>
                  <a:srgbClr val="00B0F0"/>
                </a:solidFill>
                <a:latin typeface="Century Gothic" panose="020B0502020202020204" pitchFamily="34" charset="0"/>
              </a:rPr>
              <a:t>Datenschutzes</a:t>
            </a:r>
            <a:r>
              <a:rPr lang="de-DE" sz="1600" b="0" dirty="0">
                <a:latin typeface="Century Gothic" panose="020B0502020202020204" pitchFamily="34" charset="0"/>
              </a:rPr>
              <a:t>.</a:t>
            </a:r>
          </a:p>
          <a:p>
            <a:pPr marL="266700" indent="-266700">
              <a:spcBef>
                <a:spcPts val="300"/>
              </a:spcBef>
              <a:spcAft>
                <a:spcPts val="300"/>
              </a:spcAft>
              <a:buClr>
                <a:schemeClr val="tx1"/>
              </a:buClr>
              <a:buFont typeface="+mj-lt"/>
              <a:buAutoNum type="arabicPeriod"/>
              <a:tabLst>
                <a:tab pos="323850" algn="l"/>
              </a:tabLst>
              <a:defRPr/>
            </a:pPr>
            <a:r>
              <a:rPr lang="de-DE" sz="1600" b="0" dirty="0">
                <a:solidFill>
                  <a:srgbClr val="00B0F0"/>
                </a:solidFill>
                <a:latin typeface="Century Gothic" panose="020B0502020202020204" pitchFamily="34" charset="0"/>
              </a:rPr>
              <a:t> </a:t>
            </a:r>
            <a:r>
              <a:rPr lang="de-DE" sz="1600" dirty="0">
                <a:solidFill>
                  <a:srgbClr val="00B0F0"/>
                </a:solidFill>
                <a:latin typeface="Century Gothic" panose="020B0502020202020204" pitchFamily="34" charset="0"/>
              </a:rPr>
              <a:t>löscht </a:t>
            </a:r>
            <a:r>
              <a:rPr lang="de-DE" sz="1600" b="0" dirty="0">
                <a:latin typeface="Century Gothic" panose="020B0502020202020204" pitchFamily="34" charset="0"/>
              </a:rPr>
              <a:t>die personenbezogenen Daten bei Beendigung des Auftrages beziehungsweise </a:t>
            </a:r>
            <a:r>
              <a:rPr lang="de-DE" sz="1600" dirty="0">
                <a:solidFill>
                  <a:srgbClr val="00B0F0"/>
                </a:solidFill>
                <a:latin typeface="Century Gothic" panose="020B0502020202020204" pitchFamily="34" charset="0"/>
              </a:rPr>
              <a:t>gibt </a:t>
            </a:r>
            <a:r>
              <a:rPr lang="de-DE" sz="1600" b="0" dirty="0">
                <a:latin typeface="Century Gothic" panose="020B0502020202020204" pitchFamily="34" charset="0"/>
              </a:rPr>
              <a:t>sie</a:t>
            </a:r>
            <a:r>
              <a:rPr lang="de-DE" sz="1600" dirty="0">
                <a:latin typeface="Century Gothic" panose="020B0502020202020204" pitchFamily="34" charset="0"/>
              </a:rPr>
              <a:t> </a:t>
            </a:r>
            <a:r>
              <a:rPr lang="de-DE" sz="1600" dirty="0">
                <a:solidFill>
                  <a:srgbClr val="00B0F0"/>
                </a:solidFill>
                <a:latin typeface="Century Gothic" panose="020B0502020202020204" pitchFamily="34" charset="0"/>
              </a:rPr>
              <a:t>zurück</a:t>
            </a:r>
            <a:r>
              <a:rPr lang="de-DE" sz="1600" b="0" dirty="0">
                <a:latin typeface="Century Gothic" panose="020B0502020202020204" pitchFamily="34" charset="0"/>
              </a:rPr>
              <a:t>.</a:t>
            </a:r>
          </a:p>
          <a:p>
            <a:pPr marL="266700" indent="-266700">
              <a:spcBef>
                <a:spcPts val="300"/>
              </a:spcBef>
              <a:spcAft>
                <a:spcPts val="300"/>
              </a:spcAft>
              <a:buClr>
                <a:schemeClr val="tx1"/>
              </a:buClr>
              <a:buFont typeface="+mj-lt"/>
              <a:buAutoNum type="arabicPeriod"/>
              <a:tabLst>
                <a:tab pos="323850" algn="l"/>
              </a:tabLst>
              <a:defRPr/>
            </a:pPr>
            <a:r>
              <a:rPr lang="de-DE" sz="1600" b="0" dirty="0">
                <a:solidFill>
                  <a:srgbClr val="00B0F0"/>
                </a:solidFill>
                <a:latin typeface="Century Gothic" panose="020B0502020202020204" pitchFamily="34" charset="0"/>
              </a:rPr>
              <a:t> </a:t>
            </a:r>
            <a:r>
              <a:rPr lang="de-DE" sz="1600" dirty="0">
                <a:solidFill>
                  <a:srgbClr val="00B0F0"/>
                </a:solidFill>
                <a:latin typeface="Century Gothic" panose="020B0502020202020204" pitchFamily="34" charset="0"/>
              </a:rPr>
              <a:t>weist</a:t>
            </a:r>
            <a:r>
              <a:rPr lang="de-DE" sz="1600" dirty="0">
                <a:latin typeface="Century Gothic" panose="020B0502020202020204" pitchFamily="34" charset="0"/>
              </a:rPr>
              <a:t> </a:t>
            </a:r>
            <a:r>
              <a:rPr lang="de-DE" sz="1600" b="0" dirty="0">
                <a:latin typeface="Century Gothic" panose="020B0502020202020204" pitchFamily="34" charset="0"/>
              </a:rPr>
              <a:t>dem Verantwortlichen die Einhaltung der </a:t>
            </a:r>
            <a:r>
              <a:rPr lang="de-DE" sz="1600" dirty="0">
                <a:solidFill>
                  <a:srgbClr val="00B0F0"/>
                </a:solidFill>
                <a:latin typeface="Century Gothic" panose="020B0502020202020204" pitchFamily="34" charset="0"/>
              </a:rPr>
              <a:t>vereinbarten Pflichten </a:t>
            </a:r>
            <a:r>
              <a:rPr lang="de-DE" sz="1600" b="0" dirty="0">
                <a:latin typeface="Century Gothic" panose="020B0502020202020204" pitchFamily="34" charset="0"/>
              </a:rPr>
              <a:t>durch den Beauftragten</a:t>
            </a:r>
            <a:r>
              <a:rPr lang="de-DE" sz="1600" b="0" dirty="0">
                <a:solidFill>
                  <a:srgbClr val="00B0F0"/>
                </a:solidFill>
                <a:latin typeface="Century Gothic" panose="020B0502020202020204" pitchFamily="34" charset="0"/>
              </a:rPr>
              <a:t> </a:t>
            </a:r>
            <a:r>
              <a:rPr lang="de-DE" sz="1600" dirty="0">
                <a:solidFill>
                  <a:srgbClr val="00B0F0"/>
                </a:solidFill>
                <a:latin typeface="Century Gothic" panose="020B0502020202020204" pitchFamily="34" charset="0"/>
              </a:rPr>
              <a:t>nach</a:t>
            </a:r>
            <a:r>
              <a:rPr lang="de-DE" sz="1600" b="0" dirty="0">
                <a:latin typeface="Century Gothic" panose="020B0502020202020204" pitchFamily="34" charset="0"/>
              </a:rPr>
              <a:t>.</a:t>
            </a:r>
          </a:p>
        </p:txBody>
      </p:sp>
      <p:sp>
        <p:nvSpPr>
          <p:cNvPr id="617478" name="Textfeld 1">
            <a:extLst>
              <a:ext uri="{FF2B5EF4-FFF2-40B4-BE49-F238E27FC236}">
                <a16:creationId xmlns:a16="http://schemas.microsoft.com/office/drawing/2014/main" id="{1225B847-E425-41C9-9AD8-8C9FC1CAC023}"/>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524" name="Textfeld 1">
            <a:extLst>
              <a:ext uri="{FF2B5EF4-FFF2-40B4-BE49-F238E27FC236}">
                <a16:creationId xmlns:a16="http://schemas.microsoft.com/office/drawing/2014/main" id="{83D82EC7-7DF9-495E-8DB4-79867C4E5400}"/>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
        <p:nvSpPr>
          <p:cNvPr id="7" name="Rectangle 2">
            <a:extLst>
              <a:ext uri="{FF2B5EF4-FFF2-40B4-BE49-F238E27FC236}">
                <a16:creationId xmlns:a16="http://schemas.microsoft.com/office/drawing/2014/main" id="{643A3678-419B-4C4A-BCA3-09631C842418}"/>
              </a:ext>
            </a:extLst>
          </p:cNvPr>
          <p:cNvSpPr txBox="1">
            <a:spLocks/>
          </p:cNvSpPr>
          <p:nvPr/>
        </p:nvSpPr>
        <p:spPr bwMode="auto">
          <a:xfrm>
            <a:off x="911424" y="706606"/>
            <a:ext cx="986509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9.2	</a:t>
            </a:r>
            <a:r>
              <a:rPr lang="de-DE" sz="2800" dirty="0">
                <a:latin typeface="Century Gothic" panose="020B0502020202020204" pitchFamily="34" charset="0"/>
              </a:rPr>
              <a:t>Ziele / Verantwortlichkeiten des Abschlussprüfers</a:t>
            </a:r>
            <a:endParaRPr lang="de-DE" altLang="de-DE" sz="2800" dirty="0">
              <a:latin typeface="Century Gothic" panose="020B0502020202020204" pitchFamily="34" charset="0"/>
              <a:cs typeface="Arial" panose="020B0604020202020204" pitchFamily="34" charset="0"/>
            </a:endParaRPr>
          </a:p>
        </p:txBody>
      </p:sp>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CF617883-F290-4240-837E-B005842025D5}"/>
              </a:ext>
            </a:extLst>
          </p:cNvPr>
          <p:cNvSpPr>
            <a:spLocks noGrp="1" noChangeArrowheads="1"/>
          </p:cNvSpPr>
          <p:nvPr>
            <p:ph idx="4294967295"/>
          </p:nvPr>
        </p:nvSpPr>
        <p:spPr>
          <a:xfrm>
            <a:off x="1054801" y="1418400"/>
            <a:ext cx="9073648" cy="4895850"/>
          </a:xfrm>
        </p:spPr>
        <p:txBody>
          <a:bodyPr lIns="0" tIns="0" rIns="0" bIns="0" anchor="t"/>
          <a:lstStyle/>
          <a:p>
            <a:pPr marL="266700" lvl="1" indent="-266700" eaLnBrk="1" hangingPunct="1">
              <a:spcBef>
                <a:spcPts val="300"/>
              </a:spcBef>
              <a:spcAft>
                <a:spcPts val="300"/>
              </a:spcAft>
              <a:buClr>
                <a:srgbClr val="00B0F0"/>
              </a:buClr>
              <a:buFont typeface="+mj-lt"/>
              <a:buAutoNum type="alphaLcPeriod"/>
              <a:defRPr/>
            </a:pPr>
            <a:r>
              <a:rPr lang="de-DE" altLang="de-DE" sz="1600" b="1" dirty="0">
                <a:solidFill>
                  <a:srgbClr val="00B0F0"/>
                </a:solidFill>
                <a:latin typeface="Century Gothic" panose="020B0502020202020204" pitchFamily="34" charset="0"/>
              </a:rPr>
              <a:t>Ausmaß / Reichweite der ausgelagerten Leistungen</a:t>
            </a:r>
            <a:endParaRPr lang="de-DE" altLang="de-DE" sz="1600" b="1" u="sng" dirty="0">
              <a:solidFill>
                <a:srgbClr val="00B0F0"/>
              </a:solidFill>
              <a:latin typeface="Century Gothic" panose="020B0502020202020204" pitchFamily="34" charset="0"/>
            </a:endParaRPr>
          </a:p>
          <a:p>
            <a:pPr marL="272925" lvl="2" indent="0" eaLnBrk="1" hangingPunct="1">
              <a:spcBef>
                <a:spcPts val="300"/>
              </a:spcBef>
              <a:spcAft>
                <a:spcPts val="300"/>
              </a:spcAft>
              <a:buClr>
                <a:schemeClr val="tx1"/>
              </a:buClr>
              <a:buNone/>
              <a:defRPr/>
            </a:pPr>
            <a:r>
              <a:rPr lang="de-DE" altLang="de-DE" sz="1600" dirty="0">
                <a:latin typeface="Century Gothic" panose="020B0502020202020204" pitchFamily="34" charset="0"/>
              </a:rPr>
              <a:t>Erlangung eines </a:t>
            </a:r>
            <a:r>
              <a:rPr lang="de-DE" altLang="de-DE" sz="1600" b="1" dirty="0">
                <a:solidFill>
                  <a:srgbClr val="00B0F0"/>
                </a:solidFill>
                <a:latin typeface="Century Gothic" panose="020B0502020202020204" pitchFamily="34" charset="0"/>
              </a:rPr>
              <a:t>Verständnisses</a:t>
            </a:r>
            <a:r>
              <a:rPr lang="de-DE" altLang="de-DE" sz="1600" dirty="0">
                <a:latin typeface="Century Gothic" panose="020B0502020202020204" pitchFamily="34" charset="0"/>
              </a:rPr>
              <a:t> von Art und </a:t>
            </a:r>
            <a:r>
              <a:rPr lang="de-DE" altLang="de-DE" sz="1600" b="1" dirty="0">
                <a:solidFill>
                  <a:srgbClr val="00B0F0"/>
                </a:solidFill>
                <a:latin typeface="Century Gothic" panose="020B0502020202020204" pitchFamily="34" charset="0"/>
              </a:rPr>
              <a:t>Bedeutsamkeit</a:t>
            </a:r>
            <a:endParaRPr lang="de-DE" altLang="de-DE" sz="1600" dirty="0">
              <a:latin typeface="Century Gothic" panose="020B0502020202020204" pitchFamily="34" charset="0"/>
            </a:endParaRPr>
          </a:p>
          <a:p>
            <a:pPr marL="542925" lvl="2" indent="-276225" eaLnBrk="1" hangingPunct="1">
              <a:spcBef>
                <a:spcPts val="300"/>
              </a:spcBef>
              <a:spcAft>
                <a:spcPts val="300"/>
              </a:spcAft>
              <a:buClr>
                <a:schemeClr val="tx1"/>
              </a:buClr>
              <a:buFont typeface="Symbol" panose="05050102010706020507" pitchFamily="18" charset="2"/>
              <a:buChar char="-"/>
              <a:tabLst>
                <a:tab pos="893763" algn="l"/>
              </a:tabLst>
              <a:defRPr/>
            </a:pPr>
            <a:r>
              <a:rPr lang="de-DE" altLang="de-DE" sz="1600" dirty="0">
                <a:latin typeface="Century Gothic" panose="020B0502020202020204" pitchFamily="34" charset="0"/>
              </a:rPr>
              <a:t>der von dem Dienstleister erbrachten Dienstleistungen und</a:t>
            </a:r>
          </a:p>
          <a:p>
            <a:pPr marL="542925" lvl="2" indent="-276225" eaLnBrk="1" hangingPunct="1">
              <a:spcBef>
                <a:spcPts val="300"/>
              </a:spcBef>
              <a:spcAft>
                <a:spcPts val="300"/>
              </a:spcAft>
              <a:buClr>
                <a:schemeClr val="tx1"/>
              </a:buClr>
              <a:buFont typeface="Symbol" panose="05050102010706020507" pitchFamily="18" charset="2"/>
              <a:buChar char="-"/>
              <a:tabLst>
                <a:tab pos="893763" algn="l"/>
              </a:tabLst>
              <a:defRPr/>
            </a:pPr>
            <a:r>
              <a:rPr lang="de-DE" altLang="de-DE" sz="1600" dirty="0">
                <a:latin typeface="Century Gothic" panose="020B0502020202020204" pitchFamily="34" charset="0"/>
              </a:rPr>
              <a:t>von deren Auswirkungen auf das für die Abschlussprüfung relevante IKS der auslagernden Einheit (Schnittstellen und Kommunikationswege)</a:t>
            </a:r>
          </a:p>
          <a:p>
            <a:pPr marL="809625" lvl="2" indent="-266700" eaLnBrk="1" hangingPunct="1">
              <a:spcBef>
                <a:spcPts val="0"/>
              </a:spcBef>
              <a:spcAft>
                <a:spcPts val="0"/>
              </a:spcAft>
              <a:buClr>
                <a:schemeClr val="tx1"/>
              </a:buClr>
              <a:buFont typeface="Symbol" panose="05050102010706020507" pitchFamily="18" charset="2"/>
              <a:buChar char="-"/>
              <a:tabLst>
                <a:tab pos="893763" algn="l"/>
              </a:tabLst>
              <a:defRPr/>
            </a:pPr>
            <a:endParaRPr lang="de-DE" altLang="de-DE" sz="1600" dirty="0">
              <a:latin typeface="Century Gothic" panose="020B0502020202020204" pitchFamily="34" charset="0"/>
            </a:endParaRPr>
          </a:p>
          <a:p>
            <a:pPr marL="266700" lvl="2" indent="-266700" eaLnBrk="1" hangingPunct="1">
              <a:spcBef>
                <a:spcPts val="300"/>
              </a:spcBef>
              <a:spcAft>
                <a:spcPts val="300"/>
              </a:spcAft>
              <a:buClr>
                <a:srgbClr val="00B0F0"/>
              </a:buClr>
              <a:buFont typeface="+mj-lt"/>
              <a:buAutoNum type="alphaLcPeriod" startAt="2"/>
              <a:defRPr/>
            </a:pPr>
            <a:r>
              <a:rPr lang="de-DE" altLang="de-DE" sz="1600" b="1" dirty="0">
                <a:solidFill>
                  <a:srgbClr val="00B0F0"/>
                </a:solidFill>
                <a:latin typeface="Century Gothic" panose="020B0502020202020204" pitchFamily="34" charset="0"/>
              </a:rPr>
              <a:t>Besondere Risikobeurteilung</a:t>
            </a:r>
          </a:p>
          <a:p>
            <a:pPr marL="272925" lvl="2" indent="0" eaLnBrk="1" hangingPunct="1">
              <a:spcBef>
                <a:spcPts val="300"/>
              </a:spcBef>
              <a:spcAft>
                <a:spcPts val="300"/>
              </a:spcAft>
              <a:buClr>
                <a:schemeClr val="tx1"/>
              </a:buClr>
              <a:buNone/>
              <a:defRPr/>
            </a:pPr>
            <a:r>
              <a:rPr lang="de-DE" altLang="de-DE" sz="1600" dirty="0">
                <a:latin typeface="Century Gothic" panose="020B0502020202020204" pitchFamily="34" charset="0"/>
              </a:rPr>
              <a:t>Die Vorabkenntnisse des Abschlussprüfers über die ausgelagerten Tätigkeiten des Unternehmens müssen ausreichend sein, um</a:t>
            </a:r>
          </a:p>
          <a:p>
            <a:pPr marL="542925" lvl="2" indent="-276225"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die </a:t>
            </a:r>
            <a:r>
              <a:rPr lang="de-DE" altLang="de-DE" sz="1600" b="1" dirty="0">
                <a:solidFill>
                  <a:srgbClr val="00B0F0"/>
                </a:solidFill>
                <a:latin typeface="Century Gothic" panose="020B0502020202020204" pitchFamily="34" charset="0"/>
              </a:rPr>
              <a:t>Risiken wesentlicher falscher Darstellungen</a:t>
            </a:r>
            <a:r>
              <a:rPr lang="de-DE" altLang="de-DE" sz="1600" dirty="0">
                <a:solidFill>
                  <a:srgbClr val="00B0F0"/>
                </a:solidFill>
                <a:latin typeface="Century Gothic" panose="020B0502020202020204" pitchFamily="34" charset="0"/>
              </a:rPr>
              <a:t> </a:t>
            </a:r>
            <a:r>
              <a:rPr lang="de-DE" altLang="de-DE" sz="1600" dirty="0">
                <a:latin typeface="Century Gothic" panose="020B0502020202020204" pitchFamily="34" charset="0"/>
              </a:rPr>
              <a:t>festzustellen und zu beurteilen sowie</a:t>
            </a:r>
          </a:p>
          <a:p>
            <a:pPr marL="542925" lvl="2" indent="-276225"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geeignete </a:t>
            </a:r>
            <a:r>
              <a:rPr lang="de-DE" altLang="de-DE" sz="1600" b="1" dirty="0">
                <a:solidFill>
                  <a:srgbClr val="00B0F0"/>
                </a:solidFill>
                <a:latin typeface="Century Gothic" panose="020B0502020202020204" pitchFamily="34" charset="0"/>
              </a:rPr>
              <a:t>Prüfungshandlungen</a:t>
            </a:r>
            <a:r>
              <a:rPr lang="de-DE" altLang="de-DE" sz="1600" dirty="0">
                <a:latin typeface="Century Gothic" panose="020B0502020202020204" pitchFamily="34" charset="0"/>
              </a:rPr>
              <a:t> zu planen und durchzuführen, um diesen Risiken zu begegnen</a:t>
            </a:r>
          </a:p>
        </p:txBody>
      </p:sp>
      <p:sp>
        <p:nvSpPr>
          <p:cNvPr id="620547" name="Rectangle 2">
            <a:extLst>
              <a:ext uri="{FF2B5EF4-FFF2-40B4-BE49-F238E27FC236}">
                <a16:creationId xmlns:a16="http://schemas.microsoft.com/office/drawing/2014/main" id="{DAC7B3A3-9FC8-4A2D-A498-1379D47DD0DA}"/>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9.2 Ziele / Verantwortlichkeiten des Abschlussprüfers</a:t>
            </a:r>
          </a:p>
        </p:txBody>
      </p:sp>
      <p:sp>
        <p:nvSpPr>
          <p:cNvPr id="620549" name="Textfeld 1">
            <a:extLst>
              <a:ext uri="{FF2B5EF4-FFF2-40B4-BE49-F238E27FC236}">
                <a16:creationId xmlns:a16="http://schemas.microsoft.com/office/drawing/2014/main" id="{3CB70951-8EC6-489F-AD40-A2FE07422334}"/>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596" name="Textfeld 1">
            <a:extLst>
              <a:ext uri="{FF2B5EF4-FFF2-40B4-BE49-F238E27FC236}">
                <a16:creationId xmlns:a16="http://schemas.microsoft.com/office/drawing/2014/main" id="{362EB6D4-F46E-40B6-913A-46B8DB4CA917}"/>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
        <p:nvSpPr>
          <p:cNvPr id="7" name="Rectangle 2">
            <a:extLst>
              <a:ext uri="{FF2B5EF4-FFF2-40B4-BE49-F238E27FC236}">
                <a16:creationId xmlns:a16="http://schemas.microsoft.com/office/drawing/2014/main" id="{8D3FA3AD-B46C-49BA-9745-B49E07CADFE9}"/>
              </a:ext>
            </a:extLst>
          </p:cNvPr>
          <p:cNvSpPr txBox="1">
            <a:spLocks/>
          </p:cNvSpPr>
          <p:nvPr/>
        </p:nvSpPr>
        <p:spPr bwMode="auto">
          <a:xfrm>
            <a:off x="911424" y="706606"/>
            <a:ext cx="986509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9.3	</a:t>
            </a:r>
            <a:r>
              <a:rPr lang="de-DE" sz="2800" dirty="0">
                <a:latin typeface="Century Gothic" panose="020B0502020202020204" pitchFamily="34" charset="0"/>
              </a:rPr>
              <a:t>Anforderungen nach ISA [DE] 402</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9.3.1	</a:t>
            </a:r>
            <a:r>
              <a:rPr lang="de-DE" sz="1800" b="0" dirty="0">
                <a:latin typeface="Century Gothic" panose="020B0502020202020204" pitchFamily="34" charset="0"/>
              </a:rPr>
              <a:t>Anforderungen an die Abschlussprüfung nach ISA [DE] 402</a:t>
            </a:r>
          </a:p>
          <a:p>
            <a:pPr marL="2724150" lvl="4" indent="-895350">
              <a:spcBef>
                <a:spcPts val="600"/>
              </a:spcBef>
              <a:spcAft>
                <a:spcPts val="600"/>
              </a:spcAft>
              <a:tabLst>
                <a:tab pos="444500" algn="l"/>
              </a:tabLst>
            </a:pPr>
            <a:r>
              <a:rPr lang="de-DE" sz="1800" dirty="0">
                <a:latin typeface="Century Gothic" panose="020B0502020202020204" pitchFamily="34" charset="0"/>
              </a:rPr>
              <a:t>9.3.2	</a:t>
            </a:r>
            <a:r>
              <a:rPr lang="de-DE" sz="1800" b="0" dirty="0">
                <a:latin typeface="Century Gothic" panose="020B0502020202020204" pitchFamily="34" charset="0"/>
              </a:rPr>
              <a:t>Gewinnung eines Verständnisses über die ausgelagerten Dienstleistungen</a:t>
            </a:r>
          </a:p>
          <a:p>
            <a:pPr marL="2724150" lvl="4" indent="-895350">
              <a:spcBef>
                <a:spcPts val="600"/>
              </a:spcBef>
              <a:spcAft>
                <a:spcPts val="600"/>
              </a:spcAft>
              <a:tabLst>
                <a:tab pos="444500" algn="l"/>
              </a:tabLst>
            </a:pPr>
            <a:r>
              <a:rPr lang="de-DE" sz="1800" dirty="0">
                <a:latin typeface="Century Gothic" panose="020B0502020202020204" pitchFamily="34" charset="0"/>
              </a:rPr>
              <a:t>9.3.3	</a:t>
            </a:r>
            <a:r>
              <a:rPr lang="de-DE" sz="1800" b="0" dirty="0">
                <a:latin typeface="Century Gothic" panose="020B0502020202020204" pitchFamily="34" charset="0"/>
              </a:rPr>
              <a:t>Gewinnung eines Verständnisses der Auswirkungen auf das rechnungslegungsbezogene IKS</a:t>
            </a:r>
          </a:p>
          <a:p>
            <a:pPr marL="2724150" lvl="4" indent="-895350">
              <a:spcBef>
                <a:spcPts val="600"/>
              </a:spcBef>
              <a:spcAft>
                <a:spcPts val="600"/>
              </a:spcAft>
              <a:tabLst>
                <a:tab pos="444500" algn="l"/>
              </a:tabLst>
            </a:pPr>
            <a:r>
              <a:rPr lang="de-DE" sz="1800" dirty="0">
                <a:latin typeface="Century Gothic" panose="020B0502020202020204" pitchFamily="34" charset="0"/>
              </a:rPr>
              <a:t>9.3.4	</a:t>
            </a:r>
            <a:r>
              <a:rPr lang="de-DE" sz="1800" b="0" dirty="0">
                <a:latin typeface="Century Gothic" panose="020B0502020202020204" pitchFamily="34" charset="0"/>
              </a:rPr>
              <a:t>Reaktion des Abschlussprüfers auf die beurteilten Risiken wesentlicher falscher Darstellungen</a:t>
            </a:r>
          </a:p>
          <a:p>
            <a:pPr marL="2724150" lvl="4" indent="-895350">
              <a:spcBef>
                <a:spcPts val="600"/>
              </a:spcBef>
              <a:spcAft>
                <a:spcPts val="600"/>
              </a:spcAft>
              <a:tabLst>
                <a:tab pos="444500" algn="l"/>
              </a:tabLst>
            </a:pPr>
            <a:r>
              <a:rPr lang="de-DE" sz="1800" dirty="0">
                <a:latin typeface="Century Gothic" panose="020B0502020202020204" pitchFamily="34" charset="0"/>
              </a:rPr>
              <a:t>9.3.5	</a:t>
            </a:r>
            <a:r>
              <a:rPr lang="de-DE" sz="1800" b="0" dirty="0">
                <a:latin typeface="Century Gothic" panose="020B0502020202020204" pitchFamily="34" charset="0"/>
              </a:rPr>
              <a:t>Sonderfall: Umgang eines Subdienstleisters mit Dienstleistern</a:t>
            </a:r>
          </a:p>
          <a:p>
            <a:pPr marL="2724150" lvl="4" indent="-895350">
              <a:spcBef>
                <a:spcPts val="600"/>
              </a:spcBef>
              <a:spcAft>
                <a:spcPts val="600"/>
              </a:spcAft>
              <a:tabLst>
                <a:tab pos="444500" algn="l"/>
              </a:tabLst>
            </a:pPr>
            <a:r>
              <a:rPr lang="de-DE" sz="1800" dirty="0">
                <a:latin typeface="Century Gothic" panose="020B0502020202020204" pitchFamily="34" charset="0"/>
              </a:rPr>
              <a:t>9.3.6	</a:t>
            </a:r>
            <a:r>
              <a:rPr lang="de-DE" sz="1800" b="0" dirty="0">
                <a:latin typeface="Century Gothic" panose="020B0502020202020204" pitchFamily="34" charset="0"/>
              </a:rPr>
              <a:t>Sonderfall: Feststellung von Mängeln beim Dienstleister</a:t>
            </a:r>
          </a:p>
          <a:p>
            <a:pPr marL="2724150" lvl="4" indent="-895350">
              <a:spcBef>
                <a:spcPts val="600"/>
              </a:spcBef>
              <a:spcAft>
                <a:spcPts val="600"/>
              </a:spcAft>
              <a:tabLst>
                <a:tab pos="444500" algn="l"/>
              </a:tabLst>
            </a:pPr>
            <a:r>
              <a:rPr lang="de-DE" sz="1800" dirty="0">
                <a:latin typeface="Century Gothic" panose="020B0502020202020204" pitchFamily="34" charset="0"/>
              </a:rPr>
              <a:t>9.3.7	</a:t>
            </a:r>
            <a:r>
              <a:rPr lang="de-DE" sz="1800" b="0" dirty="0">
                <a:latin typeface="Century Gothic" panose="020B0502020202020204" pitchFamily="34" charset="0"/>
              </a:rPr>
              <a:t>Sonderfall: Erteilung des Vermerks durch den Abschlussprüfer</a:t>
            </a:r>
          </a:p>
          <a:p>
            <a:pPr marL="2724150" lvl="4" indent="-895350">
              <a:spcBef>
                <a:spcPts val="600"/>
              </a:spcBef>
              <a:spcAft>
                <a:spcPts val="600"/>
              </a:spcAft>
              <a:tabLst>
                <a:tab pos="444500" algn="l"/>
              </a:tabLst>
            </a:pPr>
            <a:r>
              <a:rPr lang="de-DE" sz="1800" dirty="0">
                <a:latin typeface="Century Gothic" panose="020B0502020202020204" pitchFamily="34" charset="0"/>
              </a:rPr>
              <a:t>9.3.8	</a:t>
            </a:r>
            <a:r>
              <a:rPr lang="de-DE" sz="1800" b="0" dirty="0">
                <a:latin typeface="Century Gothic" panose="020B0502020202020204" pitchFamily="34" charset="0"/>
              </a:rPr>
              <a:t>Ausblick: Zunehmende Auslagerung durch Digitalisierung</a:t>
            </a:r>
          </a:p>
        </p:txBody>
      </p:sp>
    </p:spTree>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39AC21B9-0C2F-41D8-BAEC-9F6C203D4AF9}"/>
              </a:ext>
            </a:extLst>
          </p:cNvPr>
          <p:cNvSpPr>
            <a:spLocks noGrp="1" noChangeArrowheads="1"/>
          </p:cNvSpPr>
          <p:nvPr>
            <p:ph idx="4294967295"/>
          </p:nvPr>
        </p:nvSpPr>
        <p:spPr>
          <a:xfrm>
            <a:off x="1054800" y="1800000"/>
            <a:ext cx="9433688" cy="3861248"/>
          </a:xfrm>
        </p:spPr>
        <p:txBody>
          <a:bodyPr lIns="0" tIns="0" rIns="0" bIns="0" anchor="t" anchorCtr="0"/>
          <a:lstStyle/>
          <a:p>
            <a:pPr marL="0" lvl="1" indent="0" eaLnBrk="1" hangingPunct="1">
              <a:spcBef>
                <a:spcPts val="300"/>
              </a:spcBef>
              <a:spcAft>
                <a:spcPts val="300"/>
              </a:spcAft>
              <a:buFont typeface="Verdana" panose="020B0604030504040204" pitchFamily="34" charset="0"/>
              <a:buNone/>
              <a:defRPr/>
            </a:pPr>
            <a:r>
              <a:rPr lang="de-DE" altLang="de-DE" sz="1600" b="1" dirty="0">
                <a:solidFill>
                  <a:srgbClr val="00B0F0"/>
                </a:solidFill>
                <a:latin typeface="Century Gothic" panose="020B0502020202020204" pitchFamily="34" charset="0"/>
              </a:rPr>
              <a:t>Schritt 1:  </a:t>
            </a:r>
            <a:r>
              <a:rPr lang="de-DE" altLang="de-DE" sz="1600" dirty="0">
                <a:latin typeface="Century Gothic" panose="020B0502020202020204" pitchFamily="34" charset="0"/>
              </a:rPr>
              <a:t>Gewinnung eines Verständnisses der ausgegliederten Dienstleistungen </a:t>
            </a:r>
          </a:p>
          <a:p>
            <a:pPr marL="808038" lvl="2" indent="-808038" eaLnBrk="1" hangingPunct="1">
              <a:spcBef>
                <a:spcPts val="300"/>
              </a:spcBef>
              <a:spcAft>
                <a:spcPts val="300"/>
              </a:spcAft>
              <a:buFont typeface="Wingdings" panose="05000000000000000000" pitchFamily="2" charset="2"/>
              <a:buNone/>
              <a:tabLst>
                <a:tab pos="895350" algn="l"/>
              </a:tabLst>
              <a:defRPr/>
            </a:pPr>
            <a:r>
              <a:rPr lang="de-DE" altLang="de-DE" sz="1600" b="1" dirty="0">
                <a:solidFill>
                  <a:srgbClr val="00B0F0"/>
                </a:solidFill>
                <a:latin typeface="Century Gothic" panose="020B0502020202020204" pitchFamily="34" charset="0"/>
              </a:rPr>
              <a:t>Schritt 2:  </a:t>
            </a:r>
            <a:r>
              <a:rPr lang="de-DE" altLang="de-DE" sz="1600" dirty="0">
                <a:latin typeface="Century Gothic" panose="020B0502020202020204" pitchFamily="34" charset="0"/>
              </a:rPr>
              <a:t>Gewinnung eines Verständnisses der Auswirkungen auf das rechnungslegungsbezogene IKS </a:t>
            </a:r>
          </a:p>
          <a:p>
            <a:pPr marL="0" lvl="2" indent="0" eaLnBrk="1" hangingPunct="1">
              <a:spcBef>
                <a:spcPts val="300"/>
              </a:spcBef>
              <a:spcAft>
                <a:spcPts val="300"/>
              </a:spcAft>
              <a:buFont typeface="Wingdings" panose="05000000000000000000" pitchFamily="2" charset="2"/>
              <a:buNone/>
              <a:defRPr/>
            </a:pPr>
            <a:r>
              <a:rPr lang="de-DE" altLang="de-DE" sz="1600" b="1" dirty="0">
                <a:solidFill>
                  <a:srgbClr val="00B0F0"/>
                </a:solidFill>
                <a:latin typeface="Century Gothic" panose="020B0502020202020204" pitchFamily="34" charset="0"/>
              </a:rPr>
              <a:t>Schritt 3:  </a:t>
            </a:r>
            <a:r>
              <a:rPr lang="de-DE" altLang="de-DE" sz="1600" dirty="0">
                <a:latin typeface="Century Gothic" panose="020B0502020202020204" pitchFamily="34" charset="0"/>
              </a:rPr>
              <a:t>Risikobeurteilung</a:t>
            </a:r>
          </a:p>
          <a:p>
            <a:pPr marL="1257300" lvl="2" indent="-2667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Reaktion auf die beurteilten Risiken wesentlicher falscher Darstellungen</a:t>
            </a:r>
          </a:p>
          <a:p>
            <a:pPr marL="1257300" lvl="2" indent="-2667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Sonderfall: Umgang eines Subdienstleisters mit Dienstleistungen</a:t>
            </a:r>
          </a:p>
          <a:p>
            <a:pPr marL="1257300" lvl="2" indent="-2667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Sonderfall: Feststellung von dolosen Handlungen, Verstöße gegen Gesetze und andere Rechtsvorschriften sowie nicht korrigierte falsche Darstellungen im Zusammenhang mit den Tätigkeiten beim Dienstleister</a:t>
            </a:r>
          </a:p>
        </p:txBody>
      </p:sp>
      <p:sp>
        <p:nvSpPr>
          <p:cNvPr id="623619" name="Rectangle 2">
            <a:extLst>
              <a:ext uri="{FF2B5EF4-FFF2-40B4-BE49-F238E27FC236}">
                <a16:creationId xmlns:a16="http://schemas.microsoft.com/office/drawing/2014/main" id="{40BDAF30-FB6D-4467-8DB4-E624FF5F23BB}"/>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9.3 Anforderungen nach </a:t>
            </a:r>
            <a:r>
              <a:rPr lang="de-DE" altLang="de-DE" dirty="0">
                <a:solidFill>
                  <a:srgbClr val="FF0000"/>
                </a:solidFill>
                <a:latin typeface="Century Gothic" panose="020B0502020202020204" pitchFamily="34" charset="0"/>
              </a:rPr>
              <a:t>ISA [DE] 402</a:t>
            </a:r>
            <a:endParaRPr lang="de-DE" altLang="de-DE" dirty="0">
              <a:solidFill>
                <a:srgbClr val="00B0F0"/>
              </a:solidFill>
              <a:latin typeface="Century Gothic" panose="020B0502020202020204" pitchFamily="34" charset="0"/>
            </a:endParaRPr>
          </a:p>
        </p:txBody>
      </p:sp>
      <p:sp>
        <p:nvSpPr>
          <p:cNvPr id="623621" name="Textfeld 1">
            <a:extLst>
              <a:ext uri="{FF2B5EF4-FFF2-40B4-BE49-F238E27FC236}">
                <a16:creationId xmlns:a16="http://schemas.microsoft.com/office/drawing/2014/main" id="{1A11E904-5C40-42EB-9C82-9C7650C11FE1}"/>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
        <p:nvSpPr>
          <p:cNvPr id="623622" name="Rechteck 1">
            <a:extLst>
              <a:ext uri="{FF2B5EF4-FFF2-40B4-BE49-F238E27FC236}">
                <a16:creationId xmlns:a16="http://schemas.microsoft.com/office/drawing/2014/main" id="{52134BD7-A5B5-4E9F-9577-80CD3EF075A6}"/>
              </a:ext>
            </a:extLst>
          </p:cNvPr>
          <p:cNvSpPr>
            <a:spLocks noChangeArrowheads="1"/>
          </p:cNvSpPr>
          <p:nvPr/>
        </p:nvSpPr>
        <p:spPr bwMode="auto">
          <a:xfrm>
            <a:off x="1054800" y="1418400"/>
            <a:ext cx="110172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42900" indent="-342900">
              <a:defRPr sz="1600" b="1">
                <a:solidFill>
                  <a:schemeClr val="tx1"/>
                </a:solidFill>
                <a:latin typeface="Verdana" panose="020B0604030504040204" pitchFamily="34" charset="0"/>
                <a:cs typeface="Arial" panose="020B0604020202020204" pitchFamily="34" charset="0"/>
              </a:defRPr>
            </a:lvl1pPr>
            <a:lvl2pPr>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0" lvl="1" eaLnBrk="1" hangingPunct="1">
              <a:buFont typeface="Verdana" panose="020B0604030504040204" pitchFamily="34" charset="0"/>
              <a:buNone/>
            </a:pPr>
            <a:r>
              <a:rPr lang="de-DE" altLang="de-DE" dirty="0">
                <a:solidFill>
                  <a:srgbClr val="00B0F0"/>
                </a:solidFill>
                <a:latin typeface="Century Gothic" panose="020B0502020202020204" pitchFamily="34" charset="0"/>
              </a:rPr>
              <a:t>9.3.1 Anforderungen an die Abschlussprüfung nach ISA [DE] 402</a:t>
            </a:r>
          </a:p>
        </p:txBody>
      </p:sp>
    </p:spTree>
  </p:cSld>
  <p:clrMapOvr>
    <a:masterClrMapping/>
  </p:clrMapOvr>
  <p:transition spd="slow"/>
</p:sld>
</file>

<file path=ppt/slides/slide3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E1A4FF75-F76A-4E83-B4F0-D38C91292489}"/>
              </a:ext>
            </a:extLst>
          </p:cNvPr>
          <p:cNvSpPr>
            <a:spLocks noGrp="1" noChangeArrowheads="1"/>
          </p:cNvSpPr>
          <p:nvPr>
            <p:ph idx="4294967295"/>
          </p:nvPr>
        </p:nvSpPr>
        <p:spPr bwMode="auto">
          <a:xfrm>
            <a:off x="1054801" y="1418400"/>
            <a:ext cx="9232200" cy="3960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lvl="2" indent="0" eaLnBrk="1" hangingPunct="1">
              <a:spcBef>
                <a:spcPts val="300"/>
              </a:spcBef>
              <a:spcAft>
                <a:spcPts val="300"/>
              </a:spcAft>
              <a:buClr>
                <a:schemeClr val="tx1"/>
              </a:buClr>
              <a:buNone/>
            </a:pPr>
            <a:r>
              <a:rPr lang="de-DE" altLang="de-DE" sz="1600" b="1" dirty="0">
                <a:solidFill>
                  <a:srgbClr val="00B0F0"/>
                </a:solidFill>
                <a:latin typeface="Century Gothic" panose="020B0502020202020204" pitchFamily="34" charset="0"/>
              </a:rPr>
              <a:t>Parameter zur </a:t>
            </a:r>
            <a:r>
              <a:rPr lang="de-DE" altLang="de-DE" sz="1600" b="1" dirty="0" err="1">
                <a:solidFill>
                  <a:srgbClr val="00B0F0"/>
                </a:solidFill>
                <a:latin typeface="Century Gothic" panose="020B0502020202020204" pitchFamily="34" charset="0"/>
              </a:rPr>
              <a:t>prüferischen</a:t>
            </a:r>
            <a:r>
              <a:rPr lang="de-DE" altLang="de-DE" sz="1600" b="1" dirty="0">
                <a:solidFill>
                  <a:srgbClr val="00B0F0"/>
                </a:solidFill>
                <a:latin typeface="Century Gothic" panose="020B0502020202020204" pitchFamily="34" charset="0"/>
              </a:rPr>
              <a:t> Beurteilung</a:t>
            </a:r>
          </a:p>
          <a:p>
            <a:pPr marL="447675" lvl="2" indent="-265113" eaLnBrk="1" hangingPunct="1">
              <a:spcBef>
                <a:spcPts val="300"/>
              </a:spcBef>
              <a:spcAft>
                <a:spcPts val="300"/>
              </a:spcAft>
              <a:buClr>
                <a:schemeClr val="tx1"/>
              </a:buClr>
              <a:buFont typeface="Arial" panose="020B0604020202020204" pitchFamily="34" charset="0"/>
              <a:buChar char="•"/>
            </a:pPr>
            <a:r>
              <a:rPr lang="de-DE" altLang="de-DE" sz="1600" b="1" dirty="0">
                <a:solidFill>
                  <a:srgbClr val="00B0F0"/>
                </a:solidFill>
                <a:latin typeface="Century Gothic" panose="020B0502020202020204" pitchFamily="34" charset="0"/>
              </a:rPr>
              <a:t>Art</a:t>
            </a:r>
            <a:r>
              <a:rPr lang="de-DE" altLang="de-DE" sz="1600" b="1" dirty="0">
                <a:latin typeface="Century Gothic" panose="020B0502020202020204" pitchFamily="34" charset="0"/>
              </a:rPr>
              <a:t> </a:t>
            </a:r>
            <a:r>
              <a:rPr lang="de-DE" altLang="de-DE" sz="1600" dirty="0">
                <a:latin typeface="Century Gothic" panose="020B0502020202020204" pitchFamily="34" charset="0"/>
              </a:rPr>
              <a:t>der vom Dienstleister erbrachten Dienstleistungen und deren </a:t>
            </a:r>
            <a:r>
              <a:rPr lang="de-DE" altLang="de-DE" sz="1600" b="1" dirty="0">
                <a:solidFill>
                  <a:srgbClr val="00B0F0"/>
                </a:solidFill>
                <a:latin typeface="Century Gothic" panose="020B0502020202020204" pitchFamily="34" charset="0"/>
              </a:rPr>
              <a:t>Bedeutung</a:t>
            </a:r>
            <a:r>
              <a:rPr lang="de-DE" altLang="de-DE" sz="1600" b="1" dirty="0">
                <a:latin typeface="Century Gothic" panose="020B0502020202020204" pitchFamily="34" charset="0"/>
              </a:rPr>
              <a:t> </a:t>
            </a:r>
            <a:r>
              <a:rPr lang="de-DE" altLang="de-DE" sz="1600" b="1" dirty="0">
                <a:solidFill>
                  <a:srgbClr val="00B0F0"/>
                </a:solidFill>
                <a:latin typeface="Century Gothic" panose="020B0502020202020204" pitchFamily="34" charset="0"/>
              </a:rPr>
              <a:t>für die auslagernde Einheit</a:t>
            </a:r>
            <a:r>
              <a:rPr lang="de-DE" altLang="de-DE" sz="1600" dirty="0">
                <a:latin typeface="Century Gothic" panose="020B0502020202020204" pitchFamily="34" charset="0"/>
              </a:rPr>
              <a:t> sowie Auswirkungen auf das IKS der auslagernden Einheit sollten in den Dauerarbeitspapieren dokumentiert werden.</a:t>
            </a:r>
          </a:p>
          <a:p>
            <a:pPr marL="447675" lvl="2" indent="-265113" eaLnBrk="1" hangingPunct="1">
              <a:spcBef>
                <a:spcPts val="300"/>
              </a:spcBef>
              <a:spcAft>
                <a:spcPts val="300"/>
              </a:spcAft>
              <a:buClr>
                <a:schemeClr val="tx1"/>
              </a:buClr>
              <a:buFont typeface="Arial" panose="020B0604020202020204" pitchFamily="34" charset="0"/>
              <a:buChar char="•"/>
            </a:pPr>
            <a:r>
              <a:rPr lang="de-DE" altLang="de-DE" sz="1600" b="1" dirty="0">
                <a:solidFill>
                  <a:srgbClr val="00B0F0"/>
                </a:solidFill>
                <a:latin typeface="Century Gothic" panose="020B0502020202020204" pitchFamily="34" charset="0"/>
              </a:rPr>
              <a:t>Art und Wesentlichkeit </a:t>
            </a:r>
            <a:r>
              <a:rPr lang="de-DE" altLang="de-DE" sz="1600" dirty="0">
                <a:latin typeface="Century Gothic" panose="020B0502020202020204" pitchFamily="34" charset="0"/>
              </a:rPr>
              <a:t>der vom Dienstleister verarbeiteten Geschäftsvorfälle oder der von ihm beeinflussten Konten oder Rechnungslegungsprozesse</a:t>
            </a:r>
          </a:p>
          <a:p>
            <a:pPr marL="447675" lvl="2" indent="-265113" eaLnBrk="1" hangingPunct="1">
              <a:spcBef>
                <a:spcPts val="300"/>
              </a:spcBef>
              <a:spcAft>
                <a:spcPts val="300"/>
              </a:spcAft>
              <a:buClr>
                <a:schemeClr val="tx1"/>
              </a:buClr>
              <a:buFont typeface="Arial" panose="020B0604020202020204" pitchFamily="34" charset="0"/>
              <a:buChar char="•"/>
            </a:pPr>
            <a:r>
              <a:rPr lang="de-DE" altLang="de-DE" sz="1600" b="1" dirty="0">
                <a:solidFill>
                  <a:srgbClr val="00B0F0"/>
                </a:solidFill>
                <a:latin typeface="Century Gothic" panose="020B0502020202020204" pitchFamily="34" charset="0"/>
              </a:rPr>
              <a:t>Grad der Wechselwirkung </a:t>
            </a:r>
            <a:r>
              <a:rPr lang="de-DE" altLang="de-DE" sz="1600" dirty="0">
                <a:latin typeface="Century Gothic" panose="020B0502020202020204" pitchFamily="34" charset="0"/>
              </a:rPr>
              <a:t>zwischen den Tätigkeiten des Dienstleisters und denjenigen der auslagernden Einheit</a:t>
            </a:r>
          </a:p>
          <a:p>
            <a:pPr marL="447675" lvl="2" indent="-265113" eaLnBrk="1" hangingPunct="1">
              <a:spcBef>
                <a:spcPts val="300"/>
              </a:spcBef>
              <a:spcAft>
                <a:spcPts val="300"/>
              </a:spcAft>
              <a:buClr>
                <a:schemeClr val="tx1"/>
              </a:buClr>
              <a:buFont typeface="Arial" panose="020B0604020202020204" pitchFamily="34" charset="0"/>
              <a:buChar char="•"/>
            </a:pPr>
            <a:r>
              <a:rPr lang="de-DE" altLang="de-DE" sz="1600" b="1" dirty="0">
                <a:solidFill>
                  <a:srgbClr val="00B0F0"/>
                </a:solidFill>
                <a:latin typeface="Century Gothic" panose="020B0502020202020204" pitchFamily="34" charset="0"/>
              </a:rPr>
              <a:t>Art der Beziehung </a:t>
            </a:r>
            <a:r>
              <a:rPr lang="de-DE" altLang="de-DE" sz="1600" dirty="0">
                <a:latin typeface="Century Gothic" panose="020B0502020202020204" pitchFamily="34" charset="0"/>
              </a:rPr>
              <a:t>zwischen der auslagernden Einheit und dem Dienstleister inklusive der vertraglichen Bestimmungen für die ausgelagerten Dienstleistungen</a:t>
            </a:r>
          </a:p>
        </p:txBody>
      </p:sp>
      <p:sp>
        <p:nvSpPr>
          <p:cNvPr id="625667" name="Rectangle 2">
            <a:extLst>
              <a:ext uri="{FF2B5EF4-FFF2-40B4-BE49-F238E27FC236}">
                <a16:creationId xmlns:a16="http://schemas.microsoft.com/office/drawing/2014/main" id="{88A54A29-3267-4257-BDD4-6932DD0FF684}"/>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9.3.2 Gewinnung eines Verständnisses über die ausgelagerten Dienstleistungen</a:t>
            </a:r>
          </a:p>
        </p:txBody>
      </p:sp>
      <p:sp>
        <p:nvSpPr>
          <p:cNvPr id="625670" name="Textfeld 1">
            <a:extLst>
              <a:ext uri="{FF2B5EF4-FFF2-40B4-BE49-F238E27FC236}">
                <a16:creationId xmlns:a16="http://schemas.microsoft.com/office/drawing/2014/main" id="{94DA4144-E6E9-46FE-A00E-185E9627C935}"/>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6835" name="Rectangle 1027">
            <a:extLst>
              <a:ext uri="{FF2B5EF4-FFF2-40B4-BE49-F238E27FC236}">
                <a16:creationId xmlns:a16="http://schemas.microsoft.com/office/drawing/2014/main" id="{6A33728F-73E2-4356-98CF-B733CB102FC3}"/>
              </a:ext>
            </a:extLst>
          </p:cNvPr>
          <p:cNvSpPr>
            <a:spLocks noGrp="1" noChangeArrowheads="1"/>
          </p:cNvSpPr>
          <p:nvPr>
            <p:ph idx="4294967295"/>
          </p:nvPr>
        </p:nvSpPr>
        <p:spPr>
          <a:xfrm>
            <a:off x="1054801" y="1556792"/>
            <a:ext cx="10513808" cy="5056422"/>
          </a:xfrm>
          <a:prstGeom prst="rect">
            <a:avLst/>
          </a:prstGeom>
        </p:spPr>
        <p:txBody>
          <a:bodyPr lIns="0" tIns="0" rIns="0" bIns="0"/>
          <a:lstStyle/>
          <a:p>
            <a:pPr eaLnBrk="1" hangingPunct="1">
              <a:lnSpc>
                <a:spcPct val="100000"/>
              </a:lnSpc>
              <a:spcBef>
                <a:spcPts val="300"/>
              </a:spcBef>
              <a:spcAft>
                <a:spcPts val="300"/>
              </a:spcAft>
              <a:defRPr/>
            </a:pPr>
            <a:r>
              <a:rPr lang="de-DE" altLang="de-DE" sz="1600" dirty="0">
                <a:latin typeface="Century Gothic" panose="020B0502020202020204" pitchFamily="34" charset="0"/>
              </a:rPr>
              <a:t>Der </a:t>
            </a:r>
            <a:r>
              <a:rPr lang="de-DE" altLang="de-DE" sz="1600" b="1" dirty="0">
                <a:solidFill>
                  <a:srgbClr val="FF0000"/>
                </a:solidFill>
                <a:latin typeface="Century Gothic" panose="020B0502020202020204" pitchFamily="34" charset="0"/>
              </a:rPr>
              <a:t>„Risikoorientierte Prüfungsansatz“</a:t>
            </a:r>
          </a:p>
          <a:p>
            <a:pPr marL="266700" lvl="1" indent="-266700" eaLnBrk="1" hangingPunct="1">
              <a:lnSpc>
                <a:spcPct val="100000"/>
              </a:lnSpc>
              <a:spcBef>
                <a:spcPts val="300"/>
              </a:spcBef>
              <a:spcAft>
                <a:spcPts val="300"/>
              </a:spcAft>
              <a:buFont typeface="Arial" panose="020B0604020202020204" pitchFamily="34" charset="0"/>
              <a:buChar char="•"/>
              <a:defRPr/>
            </a:pPr>
            <a:r>
              <a:rPr lang="de-DE" altLang="de-DE" sz="1600" dirty="0">
                <a:latin typeface="Century Gothic" panose="020B0502020202020204" pitchFamily="34" charset="0"/>
              </a:rPr>
              <a:t>stellt den Weg einer effizienten Auftragsabwicklung sicher</a:t>
            </a:r>
          </a:p>
          <a:p>
            <a:pPr marL="266700" lvl="1" indent="-266700" eaLnBrk="1" hangingPunct="1">
              <a:lnSpc>
                <a:spcPct val="100000"/>
              </a:lnSpc>
              <a:spcBef>
                <a:spcPts val="300"/>
              </a:spcBef>
              <a:spcAft>
                <a:spcPts val="300"/>
              </a:spcAft>
              <a:buFont typeface="Arial" panose="020B0604020202020204" pitchFamily="34" charset="0"/>
              <a:buChar char="•"/>
              <a:defRPr/>
            </a:pPr>
            <a:r>
              <a:rPr lang="de-DE" altLang="de-DE" sz="1600" dirty="0">
                <a:latin typeface="Century Gothic" panose="020B0502020202020204" pitchFamily="34" charset="0"/>
              </a:rPr>
              <a:t>wird gesetzlich gefordert:</a:t>
            </a:r>
          </a:p>
          <a:p>
            <a:pPr marL="542925" lvl="2" indent="-276225" eaLnBrk="1" hangingPunct="1">
              <a:lnSpc>
                <a:spcPct val="100000"/>
              </a:lnSpc>
              <a:spcBef>
                <a:spcPts val="300"/>
              </a:spcBef>
              <a:spcAft>
                <a:spcPts val="300"/>
              </a:spcAft>
              <a:defRPr/>
            </a:pPr>
            <a:r>
              <a:rPr lang="de-DE" altLang="de-DE" sz="1600" dirty="0">
                <a:latin typeface="Century Gothic" panose="020B0502020202020204" pitchFamily="34" charset="0"/>
              </a:rPr>
              <a:t>„</a:t>
            </a:r>
            <a:r>
              <a:rPr lang="de-DE" altLang="de-DE" sz="1600" i="1" dirty="0">
                <a:latin typeface="Century Gothic" panose="020B0502020202020204" pitchFamily="34" charset="0"/>
              </a:rPr>
              <a:t>Die Prüfung ist so </a:t>
            </a:r>
            <a:r>
              <a:rPr lang="de-DE" altLang="de-DE" sz="1600" b="1" i="1" dirty="0">
                <a:solidFill>
                  <a:srgbClr val="00B0F0"/>
                </a:solidFill>
                <a:latin typeface="Century Gothic" panose="020B0502020202020204" pitchFamily="34" charset="0"/>
              </a:rPr>
              <a:t>anzulegen</a:t>
            </a:r>
            <a:r>
              <a:rPr lang="de-DE" altLang="de-DE" sz="1600" i="1" dirty="0">
                <a:latin typeface="Century Gothic" panose="020B0502020202020204" pitchFamily="34" charset="0"/>
              </a:rPr>
              <a:t>, dass Unrichtigkeiten und Verstöße, die sich auf die Vermögens-, Finanz- und Ertragslage des Unternehmens </a:t>
            </a:r>
            <a:r>
              <a:rPr lang="de-DE" altLang="de-DE" sz="1600" b="1" i="1" dirty="0">
                <a:solidFill>
                  <a:srgbClr val="00B0F0"/>
                </a:solidFill>
                <a:latin typeface="Century Gothic" panose="020B0502020202020204" pitchFamily="34" charset="0"/>
              </a:rPr>
              <a:t>wesentlich</a:t>
            </a:r>
            <a:r>
              <a:rPr lang="de-DE" altLang="de-DE" sz="1600" i="1" dirty="0">
                <a:latin typeface="Century Gothic" panose="020B0502020202020204" pitchFamily="34" charset="0"/>
              </a:rPr>
              <a:t> auswirken, erkannt werden.“</a:t>
            </a:r>
            <a:br>
              <a:rPr lang="de-DE" altLang="de-DE" sz="1600" i="1" dirty="0">
                <a:latin typeface="Century Gothic" panose="020B0502020202020204" pitchFamily="34" charset="0"/>
              </a:rPr>
            </a:br>
            <a:r>
              <a:rPr lang="de-DE" altLang="de-DE" sz="1600" i="1" dirty="0">
                <a:latin typeface="Century Gothic" panose="020B0502020202020204" pitchFamily="34" charset="0"/>
              </a:rPr>
              <a:t>(</a:t>
            </a:r>
            <a:r>
              <a:rPr lang="de-DE" altLang="de-DE" sz="1600" b="1" i="1" dirty="0">
                <a:solidFill>
                  <a:srgbClr val="FF0000"/>
                </a:solidFill>
                <a:latin typeface="Century Gothic" panose="020B0502020202020204" pitchFamily="34" charset="0"/>
              </a:rPr>
              <a:t>vgl. § 317 Abs. 1 S. 3</a:t>
            </a:r>
            <a:r>
              <a:rPr lang="de-DE" altLang="de-DE" sz="1600" b="1" i="1" dirty="0">
                <a:latin typeface="Century Gothic" panose="020B0502020202020204" pitchFamily="34" charset="0"/>
              </a:rPr>
              <a:t> </a:t>
            </a:r>
            <a:r>
              <a:rPr lang="de-DE" altLang="de-DE" sz="1600" b="1" i="1" dirty="0">
                <a:solidFill>
                  <a:srgbClr val="FF0000"/>
                </a:solidFill>
                <a:latin typeface="Century Gothic" panose="020B0502020202020204" pitchFamily="34" charset="0"/>
              </a:rPr>
              <a:t>HGB</a:t>
            </a:r>
            <a:r>
              <a:rPr lang="de-DE" altLang="de-DE" sz="1600" i="1" dirty="0">
                <a:latin typeface="Century Gothic" panose="020B0502020202020204" pitchFamily="34" charset="0"/>
              </a:rPr>
              <a:t>)</a:t>
            </a:r>
          </a:p>
          <a:p>
            <a:pPr marL="266700" lvl="1" indent="-266700" eaLnBrk="1" hangingPunct="1">
              <a:lnSpc>
                <a:spcPct val="100000"/>
              </a:lnSpc>
              <a:spcBef>
                <a:spcPts val="300"/>
              </a:spcBef>
              <a:spcAft>
                <a:spcPts val="300"/>
              </a:spcAft>
              <a:buFont typeface="Arial" panose="020B0604020202020204" pitchFamily="34" charset="0"/>
              <a:buChar char="•"/>
              <a:defRPr/>
            </a:pPr>
            <a:r>
              <a:rPr lang="de-DE" altLang="de-DE" sz="1600" dirty="0">
                <a:latin typeface="Century Gothic" panose="020B0502020202020204" pitchFamily="34" charset="0"/>
              </a:rPr>
              <a:t>ist in der Berufssatzung verankert </a:t>
            </a:r>
            <a:r>
              <a:rPr lang="de-DE" altLang="de-DE" sz="1600" b="1" dirty="0">
                <a:solidFill>
                  <a:srgbClr val="00B0F0"/>
                </a:solidFill>
                <a:latin typeface="Century Gothic" panose="020B0502020202020204" pitchFamily="34" charset="0"/>
              </a:rPr>
              <a:t>„Prüfungsplanung“</a:t>
            </a:r>
            <a:r>
              <a:rPr lang="de-DE" altLang="de-DE" sz="1600" dirty="0">
                <a:latin typeface="Century Gothic" panose="020B0502020202020204" pitchFamily="34" charset="0"/>
              </a:rPr>
              <a:t>, vgl. </a:t>
            </a:r>
            <a:r>
              <a:rPr lang="de-DE" altLang="de-DE" sz="1600" b="1" dirty="0">
                <a:solidFill>
                  <a:srgbClr val="FF0000"/>
                </a:solidFill>
                <a:latin typeface="Century Gothic" panose="020B0502020202020204" pitchFamily="34" charset="0"/>
              </a:rPr>
              <a:t>§ 38 BS WP/</a:t>
            </a:r>
            <a:r>
              <a:rPr lang="de-DE" altLang="de-DE" sz="1600" b="1" dirty="0" err="1">
                <a:solidFill>
                  <a:srgbClr val="FF0000"/>
                </a:solidFill>
                <a:latin typeface="Century Gothic" panose="020B0502020202020204" pitchFamily="34" charset="0"/>
              </a:rPr>
              <a:t>vBP</a:t>
            </a:r>
            <a:endParaRPr lang="de-DE" altLang="de-DE" sz="1600" b="1" dirty="0">
              <a:solidFill>
                <a:srgbClr val="FF0000"/>
              </a:solidFill>
              <a:latin typeface="Century Gothic" panose="020B0502020202020204" pitchFamily="34" charset="0"/>
            </a:endParaRPr>
          </a:p>
          <a:p>
            <a:pPr marL="266700" lvl="1" indent="-266700" eaLnBrk="1" hangingPunct="1">
              <a:lnSpc>
                <a:spcPct val="100000"/>
              </a:lnSpc>
              <a:spcBef>
                <a:spcPts val="300"/>
              </a:spcBef>
              <a:spcAft>
                <a:spcPts val="300"/>
              </a:spcAft>
              <a:buFont typeface="Arial" panose="020B0604020202020204" pitchFamily="34" charset="0"/>
              <a:buChar char="•"/>
              <a:tabLst>
                <a:tab pos="447675" algn="l"/>
              </a:tabLst>
              <a:defRPr/>
            </a:pPr>
            <a:r>
              <a:rPr lang="de-DE" altLang="de-DE" sz="1600" dirty="0">
                <a:latin typeface="Century Gothic" panose="020B0502020202020204" pitchFamily="34" charset="0"/>
              </a:rPr>
              <a:t>wird in zahlreichen</a:t>
            </a:r>
            <a:r>
              <a:rPr lang="de-DE" altLang="de-DE" sz="1600" b="1" dirty="0">
                <a:latin typeface="Century Gothic" panose="020B0502020202020204" pitchFamily="34" charset="0"/>
              </a:rPr>
              <a:t> </a:t>
            </a:r>
            <a:r>
              <a:rPr lang="de-DE" altLang="de-DE" sz="1600" b="1" dirty="0">
                <a:solidFill>
                  <a:srgbClr val="00B0F0"/>
                </a:solidFill>
                <a:latin typeface="Century Gothic" panose="020B0502020202020204" pitchFamily="34" charset="0"/>
              </a:rPr>
              <a:t>Prüfungsstandards </a:t>
            </a:r>
            <a:r>
              <a:rPr lang="de-DE" altLang="de-DE" sz="1600" dirty="0">
                <a:latin typeface="Century Gothic" panose="020B0502020202020204" pitchFamily="34" charset="0"/>
              </a:rPr>
              <a:t>beschrieben, so dass eine individuelle Umsetzung in der</a:t>
            </a:r>
            <a:br>
              <a:rPr lang="de-DE" altLang="de-DE" sz="1600" dirty="0">
                <a:latin typeface="Century Gothic" panose="020B0502020202020204" pitchFamily="34" charset="0"/>
              </a:rPr>
            </a:br>
            <a:r>
              <a:rPr lang="de-DE" altLang="de-DE" sz="1600" dirty="0">
                <a:latin typeface="Century Gothic" panose="020B0502020202020204" pitchFamily="34" charset="0"/>
              </a:rPr>
              <a:t>WP-Praxis erfolgen kann.</a:t>
            </a:r>
          </a:p>
          <a:p>
            <a:pPr marL="552450" lvl="2" indent="-285750" eaLnBrk="1" hangingPunct="1">
              <a:lnSpc>
                <a:spcPct val="100000"/>
              </a:lnSpc>
              <a:spcBef>
                <a:spcPts val="300"/>
              </a:spcBef>
              <a:spcAft>
                <a:spcPts val="300"/>
              </a:spcAft>
              <a:buClr>
                <a:schemeClr val="tx1"/>
              </a:buClr>
              <a:buFont typeface="Courier New" panose="02070309020205020404" pitchFamily="49" charset="0"/>
              <a:buChar char="o"/>
              <a:tabLst>
                <a:tab pos="2114550" algn="l"/>
              </a:tabLst>
              <a:defRPr/>
            </a:pPr>
            <a:r>
              <a:rPr lang="de-DE" altLang="de-DE" sz="1600" i="1" dirty="0">
                <a:latin typeface="Century Gothic" panose="020B0502020202020204" pitchFamily="34" charset="0"/>
              </a:rPr>
              <a:t>„Kenntnisse zur Geschäftstätigkeit“ vgl. </a:t>
            </a:r>
            <a:r>
              <a:rPr lang="de-DE" altLang="de-DE" sz="1600" b="1" i="1" dirty="0">
                <a:solidFill>
                  <a:srgbClr val="FF0000"/>
                </a:solidFill>
                <a:latin typeface="Century Gothic" panose="020B0502020202020204" pitchFamily="34" charset="0"/>
              </a:rPr>
              <a:t>ISA [DE] 315 (</a:t>
            </a:r>
            <a:r>
              <a:rPr lang="de-DE" altLang="de-DE" sz="1600" b="1" i="1" dirty="0" err="1">
                <a:solidFill>
                  <a:srgbClr val="FF0000"/>
                </a:solidFill>
                <a:latin typeface="Century Gothic" panose="020B0502020202020204" pitchFamily="34" charset="0"/>
              </a:rPr>
              <a:t>Revised</a:t>
            </a:r>
            <a:r>
              <a:rPr lang="de-DE" altLang="de-DE" sz="1600" b="1" i="1" dirty="0">
                <a:solidFill>
                  <a:srgbClr val="FF0000"/>
                </a:solidFill>
                <a:latin typeface="Century Gothic" panose="020B0502020202020204" pitchFamily="34" charset="0"/>
              </a:rPr>
              <a:t> 2019)</a:t>
            </a:r>
            <a:endParaRPr lang="de-DE" altLang="de-DE" sz="1600" i="1" dirty="0">
              <a:latin typeface="Century Gothic" panose="020B0502020202020204" pitchFamily="34" charset="0"/>
            </a:endParaRPr>
          </a:p>
          <a:p>
            <a:pPr marL="552450" lvl="2" indent="-285750" eaLnBrk="1" hangingPunct="1">
              <a:lnSpc>
                <a:spcPct val="100000"/>
              </a:lnSpc>
              <a:spcBef>
                <a:spcPts val="300"/>
              </a:spcBef>
              <a:spcAft>
                <a:spcPts val="300"/>
              </a:spcAft>
              <a:buClr>
                <a:schemeClr val="tx1"/>
              </a:buClr>
              <a:buFont typeface="Courier New" panose="02070309020205020404" pitchFamily="49" charset="0"/>
              <a:buChar char="o"/>
              <a:tabLst>
                <a:tab pos="2114550" algn="l"/>
              </a:tabLst>
              <a:defRPr/>
            </a:pPr>
            <a:r>
              <a:rPr lang="de-DE" altLang="de-DE" sz="1600" i="1" dirty="0">
                <a:latin typeface="Century Gothic" panose="020B0502020202020204" pitchFamily="34" charset="0"/>
              </a:rPr>
              <a:t>„Grundsätze der Planung von Abschlussprüfungen“ </a:t>
            </a:r>
          </a:p>
          <a:p>
            <a:pPr marL="1527175" lvl="2" indent="-900113" defTabSz="927100" eaLnBrk="1" hangingPunct="1">
              <a:lnSpc>
                <a:spcPct val="100000"/>
              </a:lnSpc>
              <a:spcBef>
                <a:spcPts val="0"/>
              </a:spcBef>
              <a:spcAft>
                <a:spcPts val="0"/>
              </a:spcAft>
              <a:buClr>
                <a:schemeClr val="tx1"/>
              </a:buClr>
              <a:buFont typeface="Arial" panose="020B0604020202020204" pitchFamily="34" charset="0"/>
              <a:buNone/>
              <a:tabLst>
                <a:tab pos="627063" algn="l"/>
              </a:tabLst>
              <a:defRPr/>
            </a:pPr>
            <a:r>
              <a:rPr lang="de-DE" altLang="de-DE" sz="1600" i="1" dirty="0">
                <a:latin typeface="Century Gothic" panose="020B0502020202020204" pitchFamily="34" charset="0"/>
              </a:rPr>
              <a:t>	(</a:t>
            </a:r>
            <a:r>
              <a:rPr lang="de-DE" altLang="de-DE" sz="1600" b="1" i="1" dirty="0">
                <a:solidFill>
                  <a:srgbClr val="FF0000"/>
                </a:solidFill>
                <a:latin typeface="Century Gothic" panose="020B0502020202020204" pitchFamily="34" charset="0"/>
              </a:rPr>
              <a:t>ISA [DE] 300</a:t>
            </a:r>
            <a:r>
              <a:rPr lang="de-DE" altLang="de-DE" sz="1600" i="1" dirty="0">
                <a:latin typeface="Century Gothic" panose="020B0502020202020204" pitchFamily="34" charset="0"/>
              </a:rPr>
              <a:t>, Planung einer Abschlussprüfung)</a:t>
            </a:r>
          </a:p>
          <a:p>
            <a:pPr marL="552450" lvl="2" indent="-285750" eaLnBrk="1" hangingPunct="1">
              <a:lnSpc>
                <a:spcPct val="100000"/>
              </a:lnSpc>
              <a:spcBef>
                <a:spcPts val="300"/>
              </a:spcBef>
              <a:spcAft>
                <a:spcPts val="300"/>
              </a:spcAft>
              <a:buClr>
                <a:schemeClr val="tx1"/>
              </a:buClr>
              <a:buFont typeface="Courier New" panose="02070309020205020404" pitchFamily="49" charset="0"/>
              <a:buChar char="o"/>
              <a:tabLst>
                <a:tab pos="2105025" algn="l"/>
              </a:tabLst>
              <a:defRPr/>
            </a:pPr>
            <a:r>
              <a:rPr lang="de-DE" altLang="de-DE" sz="1600" i="1" dirty="0">
                <a:latin typeface="Century Gothic" panose="020B0502020202020204" pitchFamily="34" charset="0"/>
              </a:rPr>
              <a:t>„Beurteilung von Risiken wesentlicher falscher Darstellungen und sachgerechte Reaktion“ (</a:t>
            </a:r>
            <a:r>
              <a:rPr lang="de-DE" altLang="de-DE" sz="1600" b="1" i="1" dirty="0">
                <a:solidFill>
                  <a:srgbClr val="FF0000"/>
                </a:solidFill>
                <a:latin typeface="Century Gothic" panose="020B0502020202020204" pitchFamily="34" charset="0"/>
              </a:rPr>
              <a:t>ISA [DE] 315 (</a:t>
            </a:r>
            <a:r>
              <a:rPr lang="de-DE" altLang="de-DE" sz="1600" b="1" i="1" dirty="0" err="1">
                <a:solidFill>
                  <a:srgbClr val="FF0000"/>
                </a:solidFill>
                <a:latin typeface="Century Gothic" panose="020B0502020202020204" pitchFamily="34" charset="0"/>
              </a:rPr>
              <a:t>Revised</a:t>
            </a:r>
            <a:r>
              <a:rPr lang="de-DE" altLang="de-DE" sz="1600" b="1" i="1" dirty="0">
                <a:solidFill>
                  <a:srgbClr val="FF0000"/>
                </a:solidFill>
                <a:latin typeface="Century Gothic" panose="020B0502020202020204" pitchFamily="34" charset="0"/>
              </a:rPr>
              <a:t> 2019)</a:t>
            </a:r>
            <a:r>
              <a:rPr lang="de-DE" altLang="de-DE" sz="1600" i="1" dirty="0">
                <a:latin typeface="Century Gothic" panose="020B0502020202020204" pitchFamily="34" charset="0"/>
              </a:rPr>
              <a:t>) </a:t>
            </a:r>
          </a:p>
          <a:p>
            <a:pPr marL="627063" lvl="2" indent="-266700" defTabSz="627063" eaLnBrk="1" hangingPunct="1">
              <a:lnSpc>
                <a:spcPct val="100000"/>
              </a:lnSpc>
              <a:spcBef>
                <a:spcPts val="0"/>
              </a:spcBef>
              <a:spcAft>
                <a:spcPts val="0"/>
              </a:spcAft>
              <a:buClr>
                <a:schemeClr val="tx1"/>
              </a:buClr>
              <a:buFont typeface="Arial" panose="020B0604020202020204" pitchFamily="34" charset="0"/>
              <a:buNone/>
              <a:tabLst>
                <a:tab pos="360363" algn="l"/>
              </a:tabLst>
              <a:defRPr/>
            </a:pPr>
            <a:r>
              <a:rPr lang="de-DE" altLang="de-DE" sz="1600" i="1" dirty="0">
                <a:latin typeface="Century Gothic" panose="020B0502020202020204" pitchFamily="34" charset="0"/>
              </a:rPr>
              <a:t>	Identifizierung und Beurteilung der Risiken wesentlicher falscher Darstellungen aus dem Verständnis</a:t>
            </a:r>
            <a:br>
              <a:rPr lang="de-DE" altLang="de-DE" sz="1600" i="1" dirty="0">
                <a:latin typeface="Century Gothic" panose="020B0502020202020204" pitchFamily="34" charset="0"/>
              </a:rPr>
            </a:br>
            <a:r>
              <a:rPr lang="de-DE" altLang="de-DE" sz="1600" i="1" dirty="0">
                <a:latin typeface="Century Gothic" panose="020B0502020202020204" pitchFamily="34" charset="0"/>
              </a:rPr>
              <a:t>von der Einheit und ihrem Umfeld</a:t>
            </a:r>
          </a:p>
          <a:p>
            <a:pPr marL="0" lvl="2" indent="0" eaLnBrk="1" hangingPunct="1">
              <a:lnSpc>
                <a:spcPct val="100000"/>
              </a:lnSpc>
              <a:spcBef>
                <a:spcPts val="0"/>
              </a:spcBef>
              <a:buFont typeface="Arial" panose="020B0604020202020204" pitchFamily="34" charset="0"/>
              <a:buNone/>
              <a:defRPr/>
            </a:pPr>
            <a:r>
              <a:rPr lang="de-DE" altLang="de-DE" sz="1600" b="1" i="1" dirty="0">
                <a:latin typeface="Century Gothic" panose="020B0502020202020204" pitchFamily="34" charset="0"/>
              </a:rPr>
              <a:t>Fazit: </a:t>
            </a:r>
            <a:r>
              <a:rPr lang="de-DE" altLang="de-DE" sz="1600" i="1" dirty="0">
                <a:latin typeface="Century Gothic" panose="020B0502020202020204" pitchFamily="34" charset="0"/>
              </a:rPr>
              <a:t>Die Anwendung des neuen Risikomodells ist unabdingbar.</a:t>
            </a:r>
          </a:p>
        </p:txBody>
      </p:sp>
      <p:sp>
        <p:nvSpPr>
          <p:cNvPr id="60419" name="Rectangle 2">
            <a:extLst>
              <a:ext uri="{FF2B5EF4-FFF2-40B4-BE49-F238E27FC236}">
                <a16:creationId xmlns:a16="http://schemas.microsoft.com/office/drawing/2014/main" id="{0C595D48-54B9-4B51-91C5-5A9454FCDE8A}"/>
              </a:ext>
            </a:extLst>
          </p:cNvPr>
          <p:cNvSpPr txBox="1">
            <a:spLocks/>
          </p:cNvSpPr>
          <p:nvPr/>
        </p:nvSpPr>
        <p:spPr bwMode="auto">
          <a:xfrm>
            <a:off x="1054800" y="1052514"/>
            <a:ext cx="9927331" cy="49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1081088" indent="-1081088">
              <a:lnSpc>
                <a:spcPct val="100000"/>
              </a:lnSpc>
              <a:spcBef>
                <a:spcPct val="0"/>
              </a:spcBef>
            </a:pPr>
            <a:r>
              <a:rPr lang="de-DE" altLang="de-DE" sz="1600" dirty="0">
                <a:solidFill>
                  <a:srgbClr val="00B0F0"/>
                </a:solidFill>
                <a:latin typeface="Century Gothic" panose="020B0502020202020204" pitchFamily="34" charset="0"/>
              </a:rPr>
              <a:t>3. Vorsatz: Das neue Risikomodell nach ISA [DE] 315 (</a:t>
            </a:r>
            <a:r>
              <a:rPr lang="de-DE" altLang="de-DE" sz="1600" dirty="0" err="1">
                <a:solidFill>
                  <a:srgbClr val="00B0F0"/>
                </a:solidFill>
                <a:latin typeface="Century Gothic" panose="020B0502020202020204" pitchFamily="34" charset="0"/>
              </a:rPr>
              <a:t>revised</a:t>
            </a:r>
            <a:r>
              <a:rPr lang="de-DE" altLang="de-DE" sz="1600" dirty="0">
                <a:solidFill>
                  <a:srgbClr val="00B0F0"/>
                </a:solidFill>
                <a:latin typeface="Century Gothic" panose="020B0502020202020204" pitchFamily="34" charset="0"/>
              </a:rPr>
              <a:t> 2019) (vereinfachte Darstellung) als Garant des roten Fadens einer Abschlussprüfung</a:t>
            </a:r>
            <a:endParaRPr lang="de-DE" altLang="de-DE" sz="1600" dirty="0">
              <a:solidFill>
                <a:srgbClr val="FF0000"/>
              </a:solidFill>
              <a:latin typeface="Century Gothic" panose="020B0502020202020204" pitchFamily="34" charset="0"/>
            </a:endParaRPr>
          </a:p>
        </p:txBody>
      </p:sp>
      <p:sp>
        <p:nvSpPr>
          <p:cNvPr id="8" name="Textfeld 1">
            <a:extLst>
              <a:ext uri="{FF2B5EF4-FFF2-40B4-BE49-F238E27FC236}">
                <a16:creationId xmlns:a16="http://schemas.microsoft.com/office/drawing/2014/main" id="{24D6072E-92DE-43AF-8E1A-5B19BCC429E4}"/>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3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AE2C3DC0-1E63-4433-8869-C33C1210B118}"/>
              </a:ext>
            </a:extLst>
          </p:cNvPr>
          <p:cNvSpPr>
            <a:spLocks noGrp="1" noChangeArrowheads="1"/>
          </p:cNvSpPr>
          <p:nvPr>
            <p:ph idx="4294967295"/>
          </p:nvPr>
        </p:nvSpPr>
        <p:spPr bwMode="auto">
          <a:xfrm>
            <a:off x="1065213" y="1703388"/>
            <a:ext cx="10801350" cy="39608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47675" indent="-184150" defTabSz="361950" eaLnBrk="1" hangingPunct="1">
              <a:spcBef>
                <a:spcPts val="300"/>
              </a:spcBef>
              <a:spcAft>
                <a:spcPts val="300"/>
              </a:spcAft>
              <a:buClr>
                <a:schemeClr val="tx1"/>
              </a:buClr>
              <a:buFont typeface="Wingdings" panose="05000000000000000000" pitchFamily="2" charset="2"/>
              <a:buNone/>
              <a:tabLst>
                <a:tab pos="447675" algn="l"/>
              </a:tabLst>
            </a:pPr>
            <a:r>
              <a:rPr lang="de-DE" altLang="de-DE" sz="1600" b="1" dirty="0">
                <a:solidFill>
                  <a:srgbClr val="00B0F0"/>
                </a:solidFill>
                <a:latin typeface="Century Gothic" panose="020B0502020202020204" pitchFamily="34" charset="0"/>
              </a:rPr>
              <a:t>b.1</a:t>
            </a:r>
            <a:r>
              <a:rPr lang="de-DE" altLang="de-DE" sz="1600" b="0" dirty="0">
                <a:latin typeface="Century Gothic" panose="020B0502020202020204" pitchFamily="34" charset="0"/>
              </a:rPr>
              <a:t>	Vertrag oder Vereinbarung über den Dienstleistungsumfang zwischen der auslagernden Einheit und 	dem Dienstleister</a:t>
            </a:r>
          </a:p>
          <a:p>
            <a:pPr marL="447675" indent="-184150" defTabSz="361950" eaLnBrk="1" hangingPunct="1">
              <a:spcBef>
                <a:spcPts val="300"/>
              </a:spcBef>
              <a:spcAft>
                <a:spcPts val="300"/>
              </a:spcAft>
              <a:buClr>
                <a:schemeClr val="tx1"/>
              </a:buClr>
              <a:buFont typeface="Wingdings" panose="05000000000000000000" pitchFamily="2" charset="2"/>
              <a:buNone/>
              <a:tabLst>
                <a:tab pos="447675" algn="l"/>
              </a:tabLst>
            </a:pPr>
            <a:r>
              <a:rPr lang="de-DE" altLang="de-DE" sz="1600" b="1" dirty="0">
                <a:solidFill>
                  <a:srgbClr val="00B0F0"/>
                </a:solidFill>
                <a:latin typeface="Century Gothic" panose="020B0502020202020204" pitchFamily="34" charset="0"/>
              </a:rPr>
              <a:t>b.2</a:t>
            </a:r>
            <a:r>
              <a:rPr lang="de-DE" altLang="de-DE" sz="1600" b="0" dirty="0">
                <a:latin typeface="Century Gothic" panose="020B0502020202020204" pitchFamily="34" charset="0"/>
              </a:rPr>
              <a:t>	Berichte von Dienstleistern, internen Prüfern oder Aufsichtsbehörden über Kontrollen beim 	Dienstleister</a:t>
            </a:r>
          </a:p>
          <a:p>
            <a:pPr marL="447675" indent="-184150" defTabSz="361950" eaLnBrk="1" hangingPunct="1">
              <a:spcBef>
                <a:spcPts val="300"/>
              </a:spcBef>
              <a:spcAft>
                <a:spcPts val="300"/>
              </a:spcAft>
              <a:buClr>
                <a:schemeClr val="tx1"/>
              </a:buClr>
              <a:buFont typeface="Wingdings" panose="05000000000000000000" pitchFamily="2" charset="2"/>
              <a:buNone/>
              <a:tabLst>
                <a:tab pos="447675" algn="l"/>
              </a:tabLst>
            </a:pPr>
            <a:r>
              <a:rPr lang="de-DE" altLang="de-DE" sz="1600" b="1" dirty="0">
                <a:solidFill>
                  <a:srgbClr val="00B0F0"/>
                </a:solidFill>
                <a:latin typeface="Century Gothic" panose="020B0502020202020204" pitchFamily="34" charset="0"/>
              </a:rPr>
              <a:t>b.3</a:t>
            </a:r>
            <a:r>
              <a:rPr lang="de-DE" altLang="de-DE" sz="1600" b="0" dirty="0">
                <a:latin typeface="Century Gothic" panose="020B0502020202020204" pitchFamily="34" charset="0"/>
              </a:rPr>
              <a:t>	Berichte des Prüfers des Dienstleisters</a:t>
            </a:r>
          </a:p>
          <a:p>
            <a:pPr marL="447675" indent="-184150" defTabSz="361950" eaLnBrk="1" hangingPunct="1">
              <a:spcBef>
                <a:spcPts val="300"/>
              </a:spcBef>
              <a:spcAft>
                <a:spcPts val="300"/>
              </a:spcAft>
              <a:buClr>
                <a:schemeClr val="tx1"/>
              </a:buClr>
              <a:buFont typeface="Wingdings" panose="05000000000000000000" pitchFamily="2" charset="2"/>
              <a:buNone/>
              <a:tabLst>
                <a:tab pos="447675" algn="l"/>
              </a:tabLst>
            </a:pPr>
            <a:r>
              <a:rPr lang="de-DE" altLang="de-DE" sz="1600" b="1" dirty="0">
                <a:solidFill>
                  <a:srgbClr val="00B0F0"/>
                </a:solidFill>
                <a:latin typeface="Century Gothic" panose="020B0502020202020204" pitchFamily="34" charset="0"/>
              </a:rPr>
              <a:t>b.4</a:t>
            </a:r>
            <a:r>
              <a:rPr lang="de-DE" altLang="de-DE" sz="1600" b="0" dirty="0">
                <a:latin typeface="Century Gothic" panose="020B0502020202020204" pitchFamily="34" charset="0"/>
              </a:rPr>
              <a:t>	Erfahrungen aus anderen Prüfungsaufträgen</a:t>
            </a:r>
          </a:p>
          <a:p>
            <a:pPr marL="447675" indent="-184150" defTabSz="361950" eaLnBrk="1" hangingPunct="1">
              <a:spcBef>
                <a:spcPts val="300"/>
              </a:spcBef>
              <a:spcAft>
                <a:spcPts val="300"/>
              </a:spcAft>
              <a:buClr>
                <a:schemeClr val="tx1"/>
              </a:buClr>
              <a:buFont typeface="Wingdings" panose="05000000000000000000" pitchFamily="2" charset="2"/>
              <a:buNone/>
              <a:tabLst>
                <a:tab pos="447675" algn="l"/>
              </a:tabLst>
            </a:pPr>
            <a:r>
              <a:rPr lang="de-DE" altLang="de-DE" sz="1600" b="1" dirty="0">
                <a:solidFill>
                  <a:srgbClr val="00B0F0"/>
                </a:solidFill>
                <a:latin typeface="Century Gothic" panose="020B0502020202020204" pitchFamily="34" charset="0"/>
              </a:rPr>
              <a:t>b.5</a:t>
            </a:r>
            <a:r>
              <a:rPr lang="de-DE" altLang="de-DE" sz="1600" b="0" dirty="0">
                <a:latin typeface="Century Gothic" panose="020B0502020202020204" pitchFamily="34" charset="0"/>
              </a:rPr>
              <a:t>	Schriftverkehr / Prüfprotokolle / Rückfragebriefe zwischen dem auslagernden Unternehmen und 	dem externen Dienstleistern</a:t>
            </a:r>
          </a:p>
          <a:p>
            <a:pPr marL="447675" indent="-184150" defTabSz="361950" eaLnBrk="1" hangingPunct="1">
              <a:spcBef>
                <a:spcPts val="300"/>
              </a:spcBef>
              <a:spcAft>
                <a:spcPts val="300"/>
              </a:spcAft>
              <a:buClr>
                <a:schemeClr val="tx1"/>
              </a:buClr>
              <a:buFont typeface="Wingdings" panose="05000000000000000000" pitchFamily="2" charset="2"/>
              <a:buNone/>
              <a:tabLst>
                <a:tab pos="447675" algn="l"/>
              </a:tabLst>
            </a:pPr>
            <a:r>
              <a:rPr lang="de-DE" altLang="de-DE" sz="1600" b="1" dirty="0">
                <a:solidFill>
                  <a:srgbClr val="00B0F0"/>
                </a:solidFill>
                <a:latin typeface="Century Gothic" panose="020B0502020202020204" pitchFamily="34" charset="0"/>
              </a:rPr>
              <a:t>b.6</a:t>
            </a:r>
            <a:r>
              <a:rPr lang="de-DE" altLang="de-DE" sz="1600" b="0" dirty="0">
                <a:latin typeface="Century Gothic" panose="020B0502020202020204" pitchFamily="34" charset="0"/>
              </a:rPr>
              <a:t>	Benutzerhandbücher</a:t>
            </a:r>
          </a:p>
          <a:p>
            <a:pPr marL="447675" indent="-184150" defTabSz="361950" eaLnBrk="1" hangingPunct="1">
              <a:spcBef>
                <a:spcPts val="300"/>
              </a:spcBef>
              <a:spcAft>
                <a:spcPts val="300"/>
              </a:spcAft>
              <a:buClr>
                <a:schemeClr val="tx1"/>
              </a:buClr>
              <a:buFont typeface="Wingdings" panose="05000000000000000000" pitchFamily="2" charset="2"/>
              <a:buNone/>
              <a:tabLst>
                <a:tab pos="447675" algn="l"/>
              </a:tabLst>
            </a:pPr>
            <a:r>
              <a:rPr lang="de-DE" altLang="de-DE" sz="1600" b="1" dirty="0">
                <a:solidFill>
                  <a:srgbClr val="00B0F0"/>
                </a:solidFill>
                <a:latin typeface="Century Gothic" panose="020B0502020202020204" pitchFamily="34" charset="0"/>
              </a:rPr>
              <a:t>b.7</a:t>
            </a:r>
            <a:r>
              <a:rPr lang="de-DE" altLang="de-DE" sz="1600" b="0" dirty="0">
                <a:latin typeface="Century Gothic" panose="020B0502020202020204" pitchFamily="34" charset="0"/>
              </a:rPr>
              <a:t>	Systemübersichten</a:t>
            </a:r>
          </a:p>
          <a:p>
            <a:pPr marL="447675" indent="-184150" defTabSz="361950" eaLnBrk="1" hangingPunct="1">
              <a:spcBef>
                <a:spcPts val="300"/>
              </a:spcBef>
              <a:spcAft>
                <a:spcPts val="300"/>
              </a:spcAft>
              <a:buClr>
                <a:schemeClr val="tx1"/>
              </a:buClr>
              <a:buFont typeface="Wingdings" panose="05000000000000000000" pitchFamily="2" charset="2"/>
              <a:buNone/>
              <a:tabLst>
                <a:tab pos="447675" algn="l"/>
              </a:tabLst>
            </a:pPr>
            <a:r>
              <a:rPr lang="de-DE" altLang="de-DE" sz="1600" b="1" dirty="0">
                <a:solidFill>
                  <a:srgbClr val="00B0F0"/>
                </a:solidFill>
                <a:latin typeface="Century Gothic" panose="020B0502020202020204" pitchFamily="34" charset="0"/>
              </a:rPr>
              <a:t>b.8</a:t>
            </a:r>
            <a:r>
              <a:rPr lang="de-DE" altLang="de-DE" sz="1600" b="0" dirty="0">
                <a:latin typeface="Century Gothic" panose="020B0502020202020204" pitchFamily="34" charset="0"/>
              </a:rPr>
              <a:t>	Fachliche Handbücher</a:t>
            </a:r>
          </a:p>
        </p:txBody>
      </p:sp>
      <p:sp>
        <p:nvSpPr>
          <p:cNvPr id="627715" name="Rectangle 2">
            <a:extLst>
              <a:ext uri="{FF2B5EF4-FFF2-40B4-BE49-F238E27FC236}">
                <a16:creationId xmlns:a16="http://schemas.microsoft.com/office/drawing/2014/main" id="{32815B82-3618-47BE-A854-9E3BE763E8A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800"/>
              </a:spcBef>
            </a:pPr>
            <a:r>
              <a:rPr lang="de-DE" altLang="de-DE" dirty="0">
                <a:solidFill>
                  <a:srgbClr val="00B0F0"/>
                </a:solidFill>
                <a:latin typeface="Century Gothic" panose="020B0502020202020204" pitchFamily="34" charset="0"/>
              </a:rPr>
              <a:t>9.3.2 Gewinnung eines Verständnisses der ausgelagerten Dienstleistungen, Forts.</a:t>
            </a:r>
          </a:p>
        </p:txBody>
      </p:sp>
      <p:sp>
        <p:nvSpPr>
          <p:cNvPr id="627717" name="Rectangle 2">
            <a:extLst>
              <a:ext uri="{FF2B5EF4-FFF2-40B4-BE49-F238E27FC236}">
                <a16:creationId xmlns:a16="http://schemas.microsoft.com/office/drawing/2014/main" id="{66B2FCD2-E34A-4CAD-ACAB-1869E8872B3C}"/>
              </a:ext>
            </a:extLst>
          </p:cNvPr>
          <p:cNvSpPr txBox="1">
            <a:spLocks/>
          </p:cNvSpPr>
          <p:nvPr/>
        </p:nvSpPr>
        <p:spPr bwMode="auto">
          <a:xfrm>
            <a:off x="1065213" y="1344613"/>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42900" indent="-342900">
              <a:defRPr sz="1600" b="1">
                <a:solidFill>
                  <a:schemeClr val="tx1"/>
                </a:solidFill>
                <a:latin typeface="Verdana" panose="020B0604030504040204" pitchFamily="34" charset="0"/>
                <a:cs typeface="Arial" panose="020B0604020202020204" pitchFamily="34" charset="0"/>
              </a:defRPr>
            </a:lvl1pPr>
            <a:lvl2pPr marL="265113" indent="-265113">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lvl="1" eaLnBrk="1" hangingPunct="1">
              <a:lnSpc>
                <a:spcPct val="110000"/>
              </a:lnSpc>
              <a:spcBef>
                <a:spcPts val="800"/>
              </a:spcBef>
              <a:buFont typeface="Verdana" panose="020B0604030504040204" pitchFamily="34" charset="0"/>
              <a:buAutoNum type="alphaLcPeriod" startAt="2"/>
            </a:pPr>
            <a:r>
              <a:rPr lang="de-DE" altLang="de-DE">
                <a:solidFill>
                  <a:srgbClr val="00B0F0"/>
                </a:solidFill>
                <a:latin typeface="Century Gothic" panose="020B0502020202020204" pitchFamily="34" charset="0"/>
              </a:rPr>
              <a:t>Beispiele für mögliche Quellen der Informationsgewinnung</a:t>
            </a:r>
          </a:p>
        </p:txBody>
      </p:sp>
      <p:sp>
        <p:nvSpPr>
          <p:cNvPr id="627718" name="Textfeld 1">
            <a:extLst>
              <a:ext uri="{FF2B5EF4-FFF2-40B4-BE49-F238E27FC236}">
                <a16:creationId xmlns:a16="http://schemas.microsoft.com/office/drawing/2014/main" id="{E77D6C03-C0E1-4B92-A2E9-4E11424417D7}"/>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CBB08531-C1F0-45A1-A1A6-300E755A72C8}"/>
              </a:ext>
            </a:extLst>
          </p:cNvPr>
          <p:cNvSpPr>
            <a:spLocks noGrp="1" noChangeArrowheads="1"/>
          </p:cNvSpPr>
          <p:nvPr>
            <p:ph idx="4294967295"/>
          </p:nvPr>
        </p:nvSpPr>
        <p:spPr bwMode="auto">
          <a:xfrm>
            <a:off x="1054801" y="1340768"/>
            <a:ext cx="9721720" cy="518494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lvl="1" indent="0" eaLnBrk="1" hangingPunct="1">
              <a:spcBef>
                <a:spcPts val="300"/>
              </a:spcBef>
              <a:spcAft>
                <a:spcPts val="300"/>
              </a:spcAft>
              <a:buNone/>
              <a:defRPr/>
            </a:pPr>
            <a:r>
              <a:rPr lang="de-DE" altLang="de-DE" sz="1500" b="1" dirty="0">
                <a:solidFill>
                  <a:srgbClr val="00B0F0"/>
                </a:solidFill>
                <a:latin typeface="Century Gothic" panose="020B0502020202020204" pitchFamily="34" charset="0"/>
              </a:rPr>
              <a:t>a. Folgen des Auslagerungsprozesses</a:t>
            </a:r>
          </a:p>
          <a:p>
            <a:pPr marL="0" lvl="1" indent="0" eaLnBrk="1" hangingPunct="1">
              <a:spcBef>
                <a:spcPts val="300"/>
              </a:spcBef>
              <a:spcAft>
                <a:spcPts val="300"/>
              </a:spcAft>
              <a:buFont typeface="Verdana" panose="020B0604030504040204" pitchFamily="34" charset="0"/>
              <a:buNone/>
              <a:defRPr/>
            </a:pPr>
            <a:r>
              <a:rPr lang="de-DE" altLang="de-DE" sz="1500" dirty="0">
                <a:latin typeface="Century Gothic" panose="020B0502020202020204" pitchFamily="34" charset="0"/>
              </a:rPr>
              <a:t>Zentrale Prüferfrage:</a:t>
            </a:r>
          </a:p>
          <a:p>
            <a:pPr marL="0" lvl="1" indent="0" eaLnBrk="1" hangingPunct="1">
              <a:spcBef>
                <a:spcPts val="300"/>
              </a:spcBef>
              <a:spcAft>
                <a:spcPts val="300"/>
              </a:spcAft>
              <a:buFont typeface="Verdana" panose="020B0604030504040204" pitchFamily="34" charset="0"/>
              <a:buNone/>
              <a:defRPr/>
            </a:pPr>
            <a:r>
              <a:rPr lang="de-DE" altLang="de-DE" sz="1500" b="1" dirty="0">
                <a:solidFill>
                  <a:srgbClr val="FF0000"/>
                </a:solidFill>
                <a:latin typeface="Century Gothic" panose="020B0502020202020204" pitchFamily="34" charset="0"/>
              </a:rPr>
              <a:t>Beeinflusst das ausgelagerte IKS die Beurteilung der Kontrollrisiken beim zu prüfenden Unternehmen?</a:t>
            </a:r>
          </a:p>
          <a:p>
            <a:pPr marL="266700" lvl="2" indent="-266700" eaLnBrk="1" hangingPunct="1">
              <a:spcBef>
                <a:spcPts val="300"/>
              </a:spcBef>
              <a:spcAft>
                <a:spcPts val="300"/>
              </a:spcAft>
              <a:buFont typeface="Wingdings" panose="05000000000000000000" pitchFamily="2" charset="2"/>
              <a:buNone/>
              <a:defRPr/>
            </a:pPr>
            <a:r>
              <a:rPr lang="de-DE" altLang="de-DE" sz="1500" dirty="0">
                <a:solidFill>
                  <a:srgbClr val="00B0F0"/>
                </a:solidFill>
                <a:latin typeface="Century Gothic" panose="020B0502020202020204" pitchFamily="34" charset="0"/>
              </a:rPr>
              <a:t>a.1</a:t>
            </a:r>
            <a:r>
              <a:rPr lang="de-DE" altLang="de-DE" sz="1500" b="1" dirty="0">
                <a:solidFill>
                  <a:srgbClr val="00B0F0"/>
                </a:solidFill>
                <a:latin typeface="Century Gothic" panose="020B0502020202020204" pitchFamily="34" charset="0"/>
              </a:rPr>
              <a:t> Merkmale</a:t>
            </a:r>
          </a:p>
          <a:p>
            <a:pPr marL="182563" lvl="3" indent="-182563" eaLnBrk="1" hangingPunct="1">
              <a:spcBef>
                <a:spcPts val="300"/>
              </a:spcBef>
              <a:spcAft>
                <a:spcPts val="300"/>
              </a:spcAft>
              <a:buClr>
                <a:schemeClr val="tx1"/>
              </a:buClr>
              <a:buFont typeface="Arial" panose="020B0604020202020204" pitchFamily="34" charset="0"/>
              <a:buChar char="•"/>
              <a:defRPr/>
            </a:pPr>
            <a:r>
              <a:rPr lang="de-DE" altLang="de-DE" sz="1500" dirty="0">
                <a:latin typeface="Century Gothic" panose="020B0502020202020204" pitchFamily="34" charset="0"/>
              </a:rPr>
              <a:t>Art und Umfang der vom Dienstleistungsunternehmen durchgeführten Tätigkeiten</a:t>
            </a:r>
          </a:p>
          <a:p>
            <a:pPr marL="182563" lvl="3" indent="-182563" eaLnBrk="1" hangingPunct="1">
              <a:spcBef>
                <a:spcPts val="300"/>
              </a:spcBef>
              <a:spcAft>
                <a:spcPts val="300"/>
              </a:spcAft>
              <a:buClr>
                <a:schemeClr val="tx1"/>
              </a:buClr>
              <a:buFont typeface="Arial" panose="020B0604020202020204" pitchFamily="34" charset="0"/>
              <a:buChar char="•"/>
              <a:defRPr/>
            </a:pPr>
            <a:r>
              <a:rPr lang="de-DE" altLang="de-DE" sz="1500" dirty="0">
                <a:latin typeface="Century Gothic" panose="020B0502020202020204" pitchFamily="34" charset="0"/>
              </a:rPr>
              <a:t>Grad der Spezialisierung des Dienstleistungsunternehmens für die ausgelagerten Tätigkeiten</a:t>
            </a:r>
          </a:p>
          <a:p>
            <a:pPr marL="182563" lvl="3" indent="-182563" eaLnBrk="1" hangingPunct="1">
              <a:spcBef>
                <a:spcPts val="300"/>
              </a:spcBef>
              <a:spcAft>
                <a:spcPts val="300"/>
              </a:spcAft>
              <a:buClr>
                <a:schemeClr val="tx1"/>
              </a:buClr>
              <a:buFont typeface="Arial" panose="020B0604020202020204" pitchFamily="34" charset="0"/>
              <a:buChar char="•"/>
              <a:defRPr/>
            </a:pPr>
            <a:r>
              <a:rPr lang="de-DE" altLang="de-DE" sz="1500" dirty="0">
                <a:latin typeface="Century Gothic" panose="020B0502020202020204" pitchFamily="34" charset="0"/>
              </a:rPr>
              <a:t>Auswirkungen der ausgelagerten betrieblichen Funktionen auf die wesentlichen Aussagen im JA/KA und LB/KLB</a:t>
            </a:r>
          </a:p>
          <a:p>
            <a:pPr marL="0" lvl="1" indent="0" eaLnBrk="1" hangingPunct="1">
              <a:spcBef>
                <a:spcPts val="300"/>
              </a:spcBef>
              <a:spcAft>
                <a:spcPts val="300"/>
              </a:spcAft>
              <a:buFont typeface="Verdana" panose="020B0604030504040204" pitchFamily="34" charset="0"/>
              <a:buNone/>
              <a:defRPr/>
            </a:pPr>
            <a:r>
              <a:rPr lang="de-DE" altLang="de-DE" sz="1500" dirty="0">
                <a:solidFill>
                  <a:srgbClr val="00B0F0"/>
                </a:solidFill>
                <a:latin typeface="Century Gothic" panose="020B0502020202020204" pitchFamily="34" charset="0"/>
              </a:rPr>
              <a:t>a.2</a:t>
            </a:r>
            <a:r>
              <a:rPr lang="de-DE" altLang="de-DE" sz="1500" b="1" dirty="0">
                <a:solidFill>
                  <a:srgbClr val="00B0F0"/>
                </a:solidFill>
                <a:latin typeface="Century Gothic" panose="020B0502020202020204" pitchFamily="34" charset="0"/>
              </a:rPr>
              <a:t> </a:t>
            </a:r>
            <a:r>
              <a:rPr lang="de-DE" altLang="de-DE" sz="1500" b="1" dirty="0">
                <a:solidFill>
                  <a:srgbClr val="FF0000"/>
                </a:solidFill>
                <a:latin typeface="Century Gothic" panose="020B0502020202020204" pitchFamily="34" charset="0"/>
              </a:rPr>
              <a:t>Regelfall:</a:t>
            </a:r>
            <a:r>
              <a:rPr lang="de-DE" altLang="de-DE" sz="1500" b="1" dirty="0">
                <a:solidFill>
                  <a:srgbClr val="00B0F0"/>
                </a:solidFill>
                <a:latin typeface="Century Gothic" panose="020B0502020202020204" pitchFamily="34" charset="0"/>
              </a:rPr>
              <a:t> Prüfungshandlungen bei dem zu prüfenden Unternehmen </a:t>
            </a:r>
          </a:p>
          <a:p>
            <a:pPr marL="0" lvl="1" indent="0" eaLnBrk="1" hangingPunct="1">
              <a:spcBef>
                <a:spcPts val="300"/>
              </a:spcBef>
              <a:spcAft>
                <a:spcPts val="300"/>
              </a:spcAft>
              <a:buFont typeface="Verdana" panose="020B0604030504040204" pitchFamily="34" charset="0"/>
              <a:buNone/>
              <a:defRPr/>
            </a:pPr>
            <a:r>
              <a:rPr lang="de-DE" altLang="de-DE" sz="1500" dirty="0">
                <a:latin typeface="Century Gothic" panose="020B0502020202020204" pitchFamily="34" charset="0"/>
              </a:rPr>
              <a:t>Durchführung von Systemprüfungen bei dem zu prüfenden Unternehmen durch den Abschlussprüfer</a:t>
            </a:r>
          </a:p>
          <a:p>
            <a:pPr marL="0" lvl="1" indent="0" eaLnBrk="1" hangingPunct="1">
              <a:spcBef>
                <a:spcPts val="300"/>
              </a:spcBef>
              <a:spcAft>
                <a:spcPts val="300"/>
              </a:spcAft>
              <a:buFont typeface="Verdana" panose="020B0604030504040204" pitchFamily="34" charset="0"/>
              <a:buNone/>
              <a:defRPr/>
            </a:pPr>
            <a:r>
              <a:rPr lang="de-DE" altLang="de-DE" sz="1500" dirty="0">
                <a:solidFill>
                  <a:srgbClr val="00B0F0"/>
                </a:solidFill>
                <a:latin typeface="Century Gothic" panose="020B0502020202020204" pitchFamily="34" charset="0"/>
              </a:rPr>
              <a:t>a.3</a:t>
            </a:r>
            <a:r>
              <a:rPr lang="de-DE" altLang="de-DE" sz="1500" b="1" dirty="0">
                <a:solidFill>
                  <a:srgbClr val="00B0F0"/>
                </a:solidFill>
                <a:latin typeface="Century Gothic" panose="020B0502020202020204" pitchFamily="34" charset="0"/>
              </a:rPr>
              <a:t> </a:t>
            </a:r>
            <a:r>
              <a:rPr lang="de-DE" altLang="de-DE" sz="1500" b="1" dirty="0">
                <a:solidFill>
                  <a:srgbClr val="FF0000"/>
                </a:solidFill>
                <a:latin typeface="Century Gothic" panose="020B0502020202020204" pitchFamily="34" charset="0"/>
              </a:rPr>
              <a:t>Ausnahmefall: </a:t>
            </a:r>
            <a:r>
              <a:rPr lang="de-DE" altLang="de-DE" sz="1500" b="1" dirty="0">
                <a:solidFill>
                  <a:srgbClr val="00B0F0"/>
                </a:solidFill>
                <a:latin typeface="Century Gothic" panose="020B0502020202020204" pitchFamily="34" charset="0"/>
              </a:rPr>
              <a:t>Ergänzende Prüfungshandlungen bei den Dienstleistern </a:t>
            </a:r>
          </a:p>
          <a:p>
            <a:pPr marL="0" lvl="1" indent="0" eaLnBrk="1" hangingPunct="1">
              <a:spcBef>
                <a:spcPts val="300"/>
              </a:spcBef>
              <a:spcAft>
                <a:spcPts val="300"/>
              </a:spcAft>
              <a:buFont typeface="Verdana" panose="020B0604030504040204" pitchFamily="34" charset="0"/>
              <a:buNone/>
              <a:defRPr/>
            </a:pPr>
            <a:r>
              <a:rPr lang="de-DE" altLang="de-DE" sz="1500" dirty="0">
                <a:latin typeface="Century Gothic" panose="020B0502020202020204" pitchFamily="34" charset="0"/>
              </a:rPr>
              <a:t>Sind diese Prüfungsnachweise nicht ausreichend oder ungeeignet, muss der Abschlussprüfer weitere Prüfungshandlungen durchführen, bspw.</a:t>
            </a:r>
          </a:p>
          <a:p>
            <a:pPr marL="266700" lvl="3" indent="-266700" eaLnBrk="1" hangingPunct="1">
              <a:spcBef>
                <a:spcPts val="300"/>
              </a:spcBef>
              <a:spcAft>
                <a:spcPts val="300"/>
              </a:spcAft>
              <a:buClr>
                <a:schemeClr val="tx1"/>
              </a:buClr>
              <a:buFont typeface="Arial" panose="020B0604020202020204" pitchFamily="34" charset="0"/>
              <a:buChar char="•"/>
              <a:defRPr/>
            </a:pPr>
            <a:r>
              <a:rPr lang="de-DE" altLang="de-DE" sz="1500" dirty="0">
                <a:latin typeface="Century Gothic" panose="020B0502020202020204" pitchFamily="34" charset="0"/>
              </a:rPr>
              <a:t>Kontaktaufnahme über die auslagernde Einheit zu dem Dienstleister, um Informationen zu erlangen</a:t>
            </a:r>
          </a:p>
          <a:p>
            <a:pPr marL="266700" lvl="3" indent="-266700" eaLnBrk="1" hangingPunct="1">
              <a:spcBef>
                <a:spcPts val="300"/>
              </a:spcBef>
              <a:spcAft>
                <a:spcPts val="300"/>
              </a:spcAft>
              <a:buClr>
                <a:schemeClr val="tx1"/>
              </a:buClr>
              <a:buFont typeface="Arial" panose="020B0604020202020204" pitchFamily="34" charset="0"/>
              <a:buChar char="•"/>
              <a:defRPr/>
            </a:pPr>
            <a:r>
              <a:rPr lang="de-DE" altLang="de-DE" sz="1500" dirty="0">
                <a:latin typeface="Century Gothic" panose="020B0502020202020204" pitchFamily="34" charset="0"/>
              </a:rPr>
              <a:t>Besuch des Dienstleisters und Durchführung von Prüfungshandlungen</a:t>
            </a:r>
          </a:p>
          <a:p>
            <a:pPr marL="266700" lvl="3" indent="-266700" eaLnBrk="1" hangingPunct="1">
              <a:spcBef>
                <a:spcPts val="300"/>
              </a:spcBef>
              <a:spcAft>
                <a:spcPts val="300"/>
              </a:spcAft>
              <a:buClr>
                <a:schemeClr val="tx1"/>
              </a:buClr>
              <a:buFont typeface="Arial" panose="020B0604020202020204" pitchFamily="34" charset="0"/>
              <a:buChar char="•"/>
              <a:defRPr/>
            </a:pPr>
            <a:r>
              <a:rPr lang="de-DE" altLang="de-DE" sz="1500" dirty="0">
                <a:latin typeface="Century Gothic" panose="020B0502020202020204" pitchFamily="34" charset="0"/>
              </a:rPr>
              <a:t>Hinzuziehen eines anderen Prüfers</a:t>
            </a:r>
          </a:p>
        </p:txBody>
      </p:sp>
      <p:sp>
        <p:nvSpPr>
          <p:cNvPr id="629763" name="Rectangle 2">
            <a:extLst>
              <a:ext uri="{FF2B5EF4-FFF2-40B4-BE49-F238E27FC236}">
                <a16:creationId xmlns:a16="http://schemas.microsoft.com/office/drawing/2014/main" id="{04BE61FE-5BEB-4CEA-8C1D-BA0CC926B42C}"/>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47675" indent="-447675">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9.3.3 Gewinnung eines Verständnisses der Auswirkungen auf das rechnungslegungsbezogene IKS</a:t>
            </a:r>
          </a:p>
        </p:txBody>
      </p:sp>
      <p:sp>
        <p:nvSpPr>
          <p:cNvPr id="629766" name="Textfeld 1">
            <a:extLst>
              <a:ext uri="{FF2B5EF4-FFF2-40B4-BE49-F238E27FC236}">
                <a16:creationId xmlns:a16="http://schemas.microsoft.com/office/drawing/2014/main" id="{5732051D-8F64-42A0-A1FA-8FE87A59A4F6}"/>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9B66167D-F9B1-4D82-A356-DE6C7FA336F1}"/>
              </a:ext>
            </a:extLst>
          </p:cNvPr>
          <p:cNvSpPr>
            <a:spLocks noGrp="1" noChangeArrowheads="1"/>
          </p:cNvSpPr>
          <p:nvPr>
            <p:ph idx="4294967295"/>
          </p:nvPr>
        </p:nvSpPr>
        <p:spPr>
          <a:xfrm>
            <a:off x="1054800" y="1772816"/>
            <a:ext cx="10039592" cy="4248472"/>
          </a:xfrm>
        </p:spPr>
        <p:txBody>
          <a:bodyPr lIns="0" tIns="0" rIns="0" bIns="0" anchor="t" anchorCtr="0"/>
          <a:lstStyle/>
          <a:p>
            <a:pPr marL="0" lvl="3" indent="0" eaLnBrk="1" hangingPunct="1">
              <a:spcBef>
                <a:spcPts val="300"/>
              </a:spcBef>
              <a:spcAft>
                <a:spcPts val="300"/>
              </a:spcAft>
              <a:buFont typeface="Verdana" panose="020B0604030504040204" pitchFamily="34" charset="0"/>
              <a:buNone/>
              <a:defRPr/>
            </a:pPr>
            <a:r>
              <a:rPr lang="de-DE" altLang="de-DE" sz="1600" dirty="0">
                <a:latin typeface="Century Gothic" panose="020B0502020202020204" pitchFamily="34" charset="0"/>
              </a:rPr>
              <a:t>Einholung eines </a:t>
            </a:r>
            <a:r>
              <a:rPr lang="de-DE" altLang="de-DE" sz="1600" b="1" dirty="0">
                <a:solidFill>
                  <a:srgbClr val="00B0F0"/>
                </a:solidFill>
                <a:latin typeface="Century Gothic" panose="020B0502020202020204" pitchFamily="34" charset="0"/>
              </a:rPr>
              <a:t>Berichtes </a:t>
            </a:r>
            <a:r>
              <a:rPr lang="de-DE" altLang="de-DE" sz="1600" dirty="0">
                <a:latin typeface="Century Gothic" panose="020B0502020202020204" pitchFamily="34" charset="0"/>
              </a:rPr>
              <a:t>vom </a:t>
            </a:r>
            <a:r>
              <a:rPr lang="de-DE" altLang="de-DE" sz="1600" b="1" dirty="0">
                <a:solidFill>
                  <a:srgbClr val="00B0F0"/>
                </a:solidFill>
                <a:latin typeface="Century Gothic" panose="020B0502020202020204" pitchFamily="34" charset="0"/>
              </a:rPr>
              <a:t>Typ 1</a:t>
            </a:r>
            <a:r>
              <a:rPr lang="de-DE" altLang="de-DE" sz="1600" dirty="0">
                <a:latin typeface="Century Gothic" panose="020B0502020202020204" pitchFamily="34" charset="0"/>
              </a:rPr>
              <a:t> oder </a:t>
            </a:r>
            <a:r>
              <a:rPr lang="de-DE" altLang="de-DE" sz="1600" b="1" dirty="0">
                <a:solidFill>
                  <a:srgbClr val="00B0F0"/>
                </a:solidFill>
                <a:latin typeface="Century Gothic" panose="020B0502020202020204" pitchFamily="34" charset="0"/>
              </a:rPr>
              <a:t>Typ 2</a:t>
            </a:r>
          </a:p>
          <a:p>
            <a:pPr marL="266700" lvl="2" indent="-2667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Erstellung durch Prüfer des Dienstleisters</a:t>
            </a:r>
          </a:p>
          <a:p>
            <a:pPr marL="266700" lvl="2" indent="-2667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Beauftragung durch Dienstleister</a:t>
            </a:r>
          </a:p>
          <a:p>
            <a:pPr marL="266700" lvl="2" indent="-2667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Vorgabe eines autorisierten anerkannten Standards, bspw. ISAE</a:t>
            </a:r>
            <a:r>
              <a:rPr lang="de-DE" altLang="de-DE" sz="1600" baseline="30000" dirty="0">
                <a:latin typeface="Century Gothic" panose="020B0502020202020204" pitchFamily="34" charset="0"/>
              </a:rPr>
              <a:t>*) </a:t>
            </a:r>
            <a:r>
              <a:rPr lang="de-DE" altLang="de-DE" sz="1600" dirty="0">
                <a:latin typeface="Century Gothic" panose="020B0502020202020204" pitchFamily="34" charset="0"/>
              </a:rPr>
              <a:t>3402, IDW PS 951 n.F.</a:t>
            </a:r>
          </a:p>
          <a:p>
            <a:pPr marL="266700" lvl="2" indent="-2667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Inhalt </a:t>
            </a:r>
            <a:r>
              <a:rPr lang="de-DE" altLang="de-DE" sz="1600" b="1" dirty="0">
                <a:solidFill>
                  <a:srgbClr val="00B0F0"/>
                </a:solidFill>
                <a:latin typeface="Century Gothic" panose="020B0502020202020204" pitchFamily="34" charset="0"/>
              </a:rPr>
              <a:t>Bericht Typ 1</a:t>
            </a:r>
          </a:p>
          <a:p>
            <a:pPr marL="534988" lvl="3" indent="-268288"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Beschreibung und Ausgestaltung der Kontrollen (Beurteilung der </a:t>
            </a:r>
            <a:r>
              <a:rPr lang="de-DE" altLang="de-DE" sz="1600" b="1" dirty="0">
                <a:solidFill>
                  <a:srgbClr val="FF0000"/>
                </a:solidFill>
                <a:latin typeface="Century Gothic" panose="020B0502020202020204" pitchFamily="34" charset="0"/>
              </a:rPr>
              <a:t>Angemessenheit</a:t>
            </a:r>
            <a:r>
              <a:rPr lang="de-DE" altLang="de-DE" sz="1600" dirty="0">
                <a:latin typeface="Century Gothic" panose="020B0502020202020204" pitchFamily="34" charset="0"/>
              </a:rPr>
              <a:t>)</a:t>
            </a:r>
          </a:p>
          <a:p>
            <a:pPr marL="534988" lvl="3" indent="-268288"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Sind die Regelungen beim Dienstleister angemessen?</a:t>
            </a:r>
          </a:p>
          <a:p>
            <a:pPr marL="266700" lvl="2" indent="-2667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Inhalt </a:t>
            </a:r>
            <a:r>
              <a:rPr lang="de-DE" altLang="de-DE" sz="1600" b="1" dirty="0">
                <a:solidFill>
                  <a:srgbClr val="00B0F0"/>
                </a:solidFill>
                <a:latin typeface="Century Gothic" panose="020B0502020202020204" pitchFamily="34" charset="0"/>
              </a:rPr>
              <a:t>Bericht Typ 2</a:t>
            </a:r>
          </a:p>
          <a:p>
            <a:pPr marL="534988" lvl="3" indent="-268288"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Wie </a:t>
            </a:r>
            <a:r>
              <a:rPr lang="de-DE" altLang="de-DE" sz="1600" b="1" dirty="0">
                <a:solidFill>
                  <a:srgbClr val="00B0F0"/>
                </a:solidFill>
                <a:latin typeface="Century Gothic" panose="020B0502020202020204" pitchFamily="34" charset="0"/>
              </a:rPr>
              <a:t>Typ 1</a:t>
            </a:r>
            <a:r>
              <a:rPr lang="de-DE" altLang="de-DE" sz="1600" dirty="0">
                <a:latin typeface="Century Gothic" panose="020B0502020202020204" pitchFamily="34" charset="0"/>
              </a:rPr>
              <a:t>, </a:t>
            </a:r>
            <a:r>
              <a:rPr lang="de-DE" altLang="de-DE" sz="1600" b="1" dirty="0">
                <a:latin typeface="Century Gothic" panose="020B0502020202020204" pitchFamily="34" charset="0"/>
              </a:rPr>
              <a:t>jedoch zusätzlich </a:t>
            </a:r>
            <a:r>
              <a:rPr lang="de-DE" altLang="de-DE" sz="1600" dirty="0">
                <a:latin typeface="Century Gothic" panose="020B0502020202020204" pitchFamily="34" charset="0"/>
              </a:rPr>
              <a:t>Beurteilung der </a:t>
            </a:r>
            <a:r>
              <a:rPr lang="de-DE" altLang="de-DE" sz="1600" b="1" dirty="0">
                <a:solidFill>
                  <a:srgbClr val="FF0000"/>
                </a:solidFill>
                <a:latin typeface="Century Gothic" panose="020B0502020202020204" pitchFamily="34" charset="0"/>
              </a:rPr>
              <a:t>Wirksamkeit</a:t>
            </a:r>
            <a:r>
              <a:rPr lang="de-DE" altLang="de-DE" sz="1600" dirty="0">
                <a:latin typeface="Century Gothic" panose="020B0502020202020204" pitchFamily="34" charset="0"/>
              </a:rPr>
              <a:t> der Kontrollen</a:t>
            </a:r>
          </a:p>
          <a:p>
            <a:pPr marL="534988" lvl="3" indent="-268288"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Werden die Regelungen und Vorgaben des Dienstleisters innerhalb eines Berichtzeitraums eingehalten?</a:t>
            </a:r>
          </a:p>
          <a:p>
            <a:pPr marL="0" lvl="3" indent="0" eaLnBrk="1" hangingPunct="1">
              <a:spcBef>
                <a:spcPts val="300"/>
              </a:spcBef>
              <a:spcAft>
                <a:spcPts val="300"/>
              </a:spcAft>
              <a:buClr>
                <a:schemeClr val="tx1"/>
              </a:buClr>
              <a:buNone/>
              <a:tabLst>
                <a:tab pos="149225" algn="l"/>
              </a:tabLst>
              <a:defRPr/>
            </a:pPr>
            <a:r>
              <a:rPr lang="de-DE" altLang="de-DE" sz="1100" baseline="30000" dirty="0">
                <a:latin typeface="Century Gothic" panose="020B0502020202020204" pitchFamily="34" charset="0"/>
              </a:rPr>
              <a:t>*) </a:t>
            </a:r>
            <a:r>
              <a:rPr lang="de-DE" altLang="de-DE" sz="1100" dirty="0">
                <a:latin typeface="Century Gothic" panose="020B0502020202020204" pitchFamily="34" charset="0"/>
              </a:rPr>
              <a:t>ISAE = International Standard on Assurance Engagement; ISAE 3402 = International anerkannter Standard zur Prüfung des IKS bei Outsourcing – Dienstleistern </a:t>
            </a:r>
          </a:p>
        </p:txBody>
      </p:sp>
      <p:sp>
        <p:nvSpPr>
          <p:cNvPr id="631811" name="Rectangle 2">
            <a:extLst>
              <a:ext uri="{FF2B5EF4-FFF2-40B4-BE49-F238E27FC236}">
                <a16:creationId xmlns:a16="http://schemas.microsoft.com/office/drawing/2014/main" id="{0ADD1A9B-4853-4059-B82F-D99C34D04525}"/>
              </a:ext>
            </a:extLst>
          </p:cNvPr>
          <p:cNvSpPr txBox="1">
            <a:spLocks/>
          </p:cNvSpPr>
          <p:nvPr/>
        </p:nvSpPr>
        <p:spPr bwMode="auto">
          <a:xfrm>
            <a:off x="1054800" y="14184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42900" indent="-342900">
              <a:defRPr sz="1600" b="1">
                <a:solidFill>
                  <a:schemeClr val="tx1"/>
                </a:solidFill>
                <a:latin typeface="Verdana" panose="020B0604030504040204" pitchFamily="34" charset="0"/>
                <a:cs typeface="Arial" panose="020B0604020202020204" pitchFamily="34" charset="0"/>
              </a:defRPr>
            </a:lvl1pPr>
            <a:lvl2pPr marL="266700" indent="-266700">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lvl="1" eaLnBrk="1" hangingPunct="1">
              <a:lnSpc>
                <a:spcPct val="110000"/>
              </a:lnSpc>
              <a:spcBef>
                <a:spcPts val="800"/>
              </a:spcBef>
              <a:buFont typeface="Verdana" panose="020B0604030504040204" pitchFamily="34" charset="0"/>
              <a:buAutoNum type="alphaLcPeriod" startAt="2"/>
            </a:pPr>
            <a:r>
              <a:rPr lang="de-DE" altLang="de-DE" dirty="0">
                <a:solidFill>
                  <a:srgbClr val="00B0F0"/>
                </a:solidFill>
                <a:latin typeface="Century Gothic" panose="020B0502020202020204" pitchFamily="34" charset="0"/>
              </a:rPr>
              <a:t>Sonderfall: Feststellung eines besonders hohen Risikos</a:t>
            </a:r>
          </a:p>
        </p:txBody>
      </p:sp>
      <p:sp>
        <p:nvSpPr>
          <p:cNvPr id="631813" name="Rectangle 2">
            <a:extLst>
              <a:ext uri="{FF2B5EF4-FFF2-40B4-BE49-F238E27FC236}">
                <a16:creationId xmlns:a16="http://schemas.microsoft.com/office/drawing/2014/main" id="{2282D3EB-82A7-475B-B495-47872CC5A55E}"/>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47675" indent="-447675">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9.3.3 Gewinnung eines Verständnisses der Auswirkungen auf das rechnungslegungsbezogene IKS; Forts.</a:t>
            </a:r>
          </a:p>
        </p:txBody>
      </p:sp>
      <p:sp>
        <p:nvSpPr>
          <p:cNvPr id="631814" name="Textfeld 1">
            <a:extLst>
              <a:ext uri="{FF2B5EF4-FFF2-40B4-BE49-F238E27FC236}">
                <a16:creationId xmlns:a16="http://schemas.microsoft.com/office/drawing/2014/main" id="{7F448C34-6FB2-4C8B-8030-6AD603C63596}"/>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A3CBF53E-FF6F-4792-8243-C40E16CEB7C4}"/>
              </a:ext>
            </a:extLst>
          </p:cNvPr>
          <p:cNvSpPr>
            <a:spLocks noGrp="1" noChangeArrowheads="1"/>
          </p:cNvSpPr>
          <p:nvPr>
            <p:ph idx="4294967295"/>
          </p:nvPr>
        </p:nvSpPr>
        <p:spPr>
          <a:xfrm>
            <a:off x="1054801" y="1418400"/>
            <a:ext cx="9505696" cy="3960813"/>
          </a:xfrm>
        </p:spPr>
        <p:txBody>
          <a:bodyPr lIns="0" tIns="0" rIns="0" bIns="0" anchor="t" anchorCtr="0"/>
          <a:lstStyle/>
          <a:p>
            <a:pPr marL="266700" lvl="2" indent="-266700" eaLnBrk="1" hangingPunct="1">
              <a:spcBef>
                <a:spcPts val="300"/>
              </a:spcBef>
              <a:spcAft>
                <a:spcPts val="300"/>
              </a:spcAft>
              <a:buClr>
                <a:srgbClr val="00B0F0"/>
              </a:buClr>
              <a:buFont typeface="+mj-lt"/>
              <a:buAutoNum type="alphaLcPeriod" startAt="3"/>
              <a:defRPr/>
            </a:pPr>
            <a:r>
              <a:rPr lang="de-DE" altLang="de-DE" sz="1600" b="1" dirty="0">
                <a:solidFill>
                  <a:srgbClr val="00B0F0"/>
                </a:solidFill>
                <a:latin typeface="Century Gothic" panose="020B0502020202020204" pitchFamily="34" charset="0"/>
              </a:rPr>
              <a:t>Voraussetzung für die Verwertung eines Berichtes</a:t>
            </a:r>
            <a:endParaRPr lang="de-DE" altLang="de-DE" sz="1600" dirty="0">
              <a:latin typeface="Century Gothic" panose="020B0502020202020204" pitchFamily="34" charset="0"/>
            </a:endParaRPr>
          </a:p>
          <a:p>
            <a:pPr marL="542925" lvl="2" indent="-276225"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Würdigung von Art, Inhalt und Angemessenheit</a:t>
            </a:r>
          </a:p>
          <a:p>
            <a:pPr marL="809625" lvl="3" indent="-266700" eaLnBrk="1" hangingPunct="1">
              <a:spcBef>
                <a:spcPts val="300"/>
              </a:spcBef>
              <a:spcAft>
                <a:spcPts val="300"/>
              </a:spcAft>
              <a:buClr>
                <a:schemeClr val="tx1"/>
              </a:buClr>
              <a:buFont typeface="Symbol" panose="05050102010706020507" pitchFamily="18" charset="2"/>
              <a:buChar char="-"/>
              <a:defRPr/>
            </a:pPr>
            <a:r>
              <a:rPr lang="de-DE" altLang="de-DE" sz="1600" b="1" dirty="0">
                <a:solidFill>
                  <a:srgbClr val="00B0F0"/>
                </a:solidFill>
                <a:latin typeface="Century Gothic" panose="020B0502020202020204" pitchFamily="34" charset="0"/>
              </a:rPr>
              <a:t>Typ 2</a:t>
            </a:r>
            <a:r>
              <a:rPr lang="de-DE" altLang="de-DE" sz="1600" dirty="0">
                <a:latin typeface="Century Gothic" panose="020B0502020202020204" pitchFamily="34" charset="0"/>
              </a:rPr>
              <a:t>: Sind die Prüfungshandlungen des Abschlussprüfers des DL-Unternehmens nach Art, Umfang und Zeitpunkt ausreichend (Wirksamkeit)?</a:t>
            </a:r>
          </a:p>
          <a:p>
            <a:pPr marL="542925" lvl="2" indent="-276225"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Beurteilung der beruflichen Qualifikation und fachlichen Kompetenz des externen Prüfers</a:t>
            </a:r>
          </a:p>
          <a:p>
            <a:pPr marL="542925" lvl="2" indent="-276225"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Einschätzung der Qualität der Arbeit des externen Prüfers</a:t>
            </a:r>
          </a:p>
          <a:p>
            <a:pPr marL="542925" lvl="2" indent="-276225" eaLnBrk="1" hangingPunct="1">
              <a:spcBef>
                <a:spcPts val="0"/>
              </a:spcBef>
              <a:spcAft>
                <a:spcPts val="0"/>
              </a:spcAft>
              <a:buClr>
                <a:schemeClr val="tx1"/>
              </a:buClr>
              <a:buFont typeface="Arial" panose="020B0604020202020204" pitchFamily="34" charset="0"/>
              <a:buChar char="•"/>
              <a:defRPr/>
            </a:pPr>
            <a:endParaRPr lang="de-DE" altLang="de-DE" sz="1600" dirty="0">
              <a:latin typeface="Century Gothic" panose="020B0502020202020204" pitchFamily="34" charset="0"/>
            </a:endParaRPr>
          </a:p>
          <a:p>
            <a:pPr marL="266700" lvl="2" indent="-266700" eaLnBrk="1" hangingPunct="1">
              <a:spcBef>
                <a:spcPts val="300"/>
              </a:spcBef>
              <a:spcAft>
                <a:spcPts val="300"/>
              </a:spcAft>
              <a:buClr>
                <a:srgbClr val="00B0F0"/>
              </a:buClr>
              <a:buFont typeface="+mj-lt"/>
              <a:buAutoNum type="alphaLcPeriod" startAt="4"/>
              <a:defRPr/>
            </a:pPr>
            <a:r>
              <a:rPr lang="de-DE" altLang="de-DE" sz="1600" b="1" dirty="0">
                <a:solidFill>
                  <a:srgbClr val="00B0F0"/>
                </a:solidFill>
                <a:latin typeface="Century Gothic" panose="020B0502020202020204" pitchFamily="34" charset="0"/>
              </a:rPr>
              <a:t>Notwendige Erfordernis weiterer Prüfungshandlungen </a:t>
            </a:r>
          </a:p>
          <a:p>
            <a:pPr marL="266700" lvl="1" indent="0" eaLnBrk="1" hangingPunct="1">
              <a:spcBef>
                <a:spcPts val="300"/>
              </a:spcBef>
              <a:spcAft>
                <a:spcPts val="300"/>
              </a:spcAft>
              <a:buFont typeface="Verdana" panose="020B0604030504040204" pitchFamily="34" charset="0"/>
              <a:buNone/>
              <a:tabLst>
                <a:tab pos="266700" algn="l"/>
              </a:tabLst>
              <a:defRPr/>
            </a:pPr>
            <a:r>
              <a:rPr lang="de-DE" altLang="de-DE" sz="1600" dirty="0">
                <a:latin typeface="Century Gothic" panose="020B0502020202020204" pitchFamily="34" charset="0"/>
              </a:rPr>
              <a:t>Sofern keine Berichte vorliegen oder die durch den Bericht erlangten Nachweise nicht ausreichen, sind weitere Prüfungshandlungen durch den Abschlussprüfer beim Dienstleister des geprüften Unternehmens vorzunehmen.</a:t>
            </a:r>
          </a:p>
        </p:txBody>
      </p:sp>
      <p:sp>
        <p:nvSpPr>
          <p:cNvPr id="633860" name="Textfeld 1">
            <a:extLst>
              <a:ext uri="{FF2B5EF4-FFF2-40B4-BE49-F238E27FC236}">
                <a16:creationId xmlns:a16="http://schemas.microsoft.com/office/drawing/2014/main" id="{3144EF6D-A570-4DC6-9EB2-4E40ABEECAFE}"/>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
        <p:nvSpPr>
          <p:cNvPr id="633861" name="Rectangle 2">
            <a:extLst>
              <a:ext uri="{FF2B5EF4-FFF2-40B4-BE49-F238E27FC236}">
                <a16:creationId xmlns:a16="http://schemas.microsoft.com/office/drawing/2014/main" id="{7B219C47-E56D-4F0C-9186-88C5667F2793}"/>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47675" indent="-447675">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9.3.3 Gewinnung eines Verständnisses der Auswirkungen auf das rechnungslegungsbezogene IKS; Forts.</a:t>
            </a:r>
          </a:p>
        </p:txBody>
      </p:sp>
    </p:spTree>
  </p:cSld>
  <p:clrMapOvr>
    <a:masterClrMapping/>
  </p:clrMapOvr>
  <p:transition spd="slow"/>
</p:sld>
</file>

<file path=ppt/slides/slide3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2505FAF9-7E58-4410-9493-5212FD46F562}"/>
              </a:ext>
            </a:extLst>
          </p:cNvPr>
          <p:cNvSpPr>
            <a:spLocks noGrp="1" noChangeArrowheads="1"/>
          </p:cNvSpPr>
          <p:nvPr>
            <p:ph idx="4294967295"/>
          </p:nvPr>
        </p:nvSpPr>
        <p:spPr bwMode="auto">
          <a:xfrm>
            <a:off x="1065213" y="1665288"/>
            <a:ext cx="10801350" cy="2232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538163" lvl="2" indent="-274638" eaLnBrk="1" hangingPunct="1">
              <a:spcBef>
                <a:spcPts val="300"/>
              </a:spcBef>
              <a:spcAft>
                <a:spcPts val="300"/>
              </a:spcAft>
              <a:buClr>
                <a:schemeClr val="tx1"/>
              </a:buClr>
              <a:buFont typeface="Arial" panose="020B0604020202020204" pitchFamily="34" charset="0"/>
              <a:buChar char="•"/>
              <a:tabLst>
                <a:tab pos="361950" algn="l"/>
              </a:tabLst>
            </a:pPr>
            <a:r>
              <a:rPr lang="de-DE" altLang="de-DE" sz="1600" dirty="0">
                <a:latin typeface="Century Gothic" panose="020B0502020202020204" pitchFamily="34" charset="0"/>
              </a:rPr>
              <a:t>Schaffung angemessener und ausreichender Prüfungsnachweise auf Grundlage der bei dem auslagernden Unternehmen vorhandenen Unterlagen und Aufzeichnungen</a:t>
            </a:r>
          </a:p>
          <a:p>
            <a:pPr marL="538163" lvl="2" indent="-274638" eaLnBrk="1" hangingPunct="1">
              <a:spcBef>
                <a:spcPts val="300"/>
              </a:spcBef>
              <a:spcAft>
                <a:spcPts val="300"/>
              </a:spcAft>
              <a:buClr>
                <a:schemeClr val="tx1"/>
              </a:buClr>
              <a:buFont typeface="Arial" panose="020B0604020202020204" pitchFamily="34" charset="0"/>
              <a:buChar char="•"/>
              <a:tabLst>
                <a:tab pos="361950" algn="l"/>
              </a:tabLst>
            </a:pPr>
            <a:r>
              <a:rPr lang="de-DE" altLang="de-DE" sz="1600" dirty="0">
                <a:latin typeface="Century Gothic" panose="020B0502020202020204" pitchFamily="34" charset="0"/>
              </a:rPr>
              <a:t>Sofern dies nicht gelingt, sind weitere Prüfungshandlungen vorzunehmen, bspw. </a:t>
            </a:r>
          </a:p>
          <a:p>
            <a:pPr marL="803275" lvl="3" indent="-265113" eaLnBrk="1" hangingPunct="1">
              <a:spcBef>
                <a:spcPts val="300"/>
              </a:spcBef>
              <a:spcAft>
                <a:spcPts val="300"/>
              </a:spcAft>
              <a:buClr>
                <a:schemeClr val="tx1"/>
              </a:buClr>
              <a:buFont typeface="Symbol" panose="05050102010706020507" pitchFamily="18" charset="2"/>
              <a:buChar char="-"/>
              <a:tabLst>
                <a:tab pos="361950" algn="l"/>
              </a:tabLst>
            </a:pPr>
            <a:r>
              <a:rPr lang="de-DE" altLang="de-DE" sz="1600" b="1" dirty="0">
                <a:solidFill>
                  <a:srgbClr val="00B0F0"/>
                </a:solidFill>
                <a:latin typeface="Century Gothic" panose="020B0502020202020204" pitchFamily="34" charset="0"/>
              </a:rPr>
              <a:t>eigene physische Einsichtnahme </a:t>
            </a:r>
            <a:r>
              <a:rPr lang="de-DE" altLang="de-DE" sz="1600" dirty="0">
                <a:latin typeface="Century Gothic" panose="020B0502020202020204" pitchFamily="34" charset="0"/>
              </a:rPr>
              <a:t>in die Aufzeichnungen beim Dienstleister</a:t>
            </a:r>
          </a:p>
          <a:p>
            <a:pPr marL="803275" lvl="3" indent="-265113" eaLnBrk="1" hangingPunct="1">
              <a:spcBef>
                <a:spcPts val="300"/>
              </a:spcBef>
              <a:spcAft>
                <a:spcPts val="300"/>
              </a:spcAft>
              <a:buClr>
                <a:schemeClr val="tx1"/>
              </a:buClr>
              <a:buFont typeface="Symbol" panose="05050102010706020507" pitchFamily="18" charset="2"/>
              <a:buChar char="-"/>
              <a:tabLst>
                <a:tab pos="361950" algn="l"/>
              </a:tabLst>
            </a:pPr>
            <a:r>
              <a:rPr lang="de-DE" altLang="de-DE" sz="1600" b="1" dirty="0">
                <a:solidFill>
                  <a:srgbClr val="00B0F0"/>
                </a:solidFill>
                <a:latin typeface="Century Gothic" panose="020B0502020202020204" pitchFamily="34" charset="0"/>
              </a:rPr>
              <a:t>direkter Zugriff </a:t>
            </a:r>
            <a:r>
              <a:rPr lang="de-DE" altLang="de-DE" sz="1600" dirty="0">
                <a:latin typeface="Century Gothic" panose="020B0502020202020204" pitchFamily="34" charset="0"/>
              </a:rPr>
              <a:t>auf elektronisch geführte Aufzeichnungen beim Dienstleister</a:t>
            </a:r>
          </a:p>
        </p:txBody>
      </p:sp>
      <p:sp>
        <p:nvSpPr>
          <p:cNvPr id="635907" name="Rectangle 2">
            <a:extLst>
              <a:ext uri="{FF2B5EF4-FFF2-40B4-BE49-F238E27FC236}">
                <a16:creationId xmlns:a16="http://schemas.microsoft.com/office/drawing/2014/main" id="{9344261A-89FD-4C40-97F3-B2D12B9525D7}"/>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r>
              <a:rPr lang="de-DE" altLang="de-DE" dirty="0">
                <a:solidFill>
                  <a:srgbClr val="00B0F0"/>
                </a:solidFill>
                <a:latin typeface="Century Gothic" panose="020B0502020202020204" pitchFamily="34" charset="0"/>
              </a:rPr>
              <a:t>9.3.4 Reaktion des Abschlussprüfers auf die beurteilten Risiken wesentlicher falscher Darstellungen</a:t>
            </a:r>
          </a:p>
        </p:txBody>
      </p:sp>
      <p:sp>
        <p:nvSpPr>
          <p:cNvPr id="635908" name="Rectangle 2">
            <a:extLst>
              <a:ext uri="{FF2B5EF4-FFF2-40B4-BE49-F238E27FC236}">
                <a16:creationId xmlns:a16="http://schemas.microsoft.com/office/drawing/2014/main" id="{01402DEA-FFEC-4226-BA52-AA588DEEA96D}"/>
              </a:ext>
            </a:extLst>
          </p:cNvPr>
          <p:cNvSpPr txBox="1">
            <a:spLocks/>
          </p:cNvSpPr>
          <p:nvPr/>
        </p:nvSpPr>
        <p:spPr bwMode="auto">
          <a:xfrm>
            <a:off x="1054800" y="14184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marL="342900" indent="-342900">
              <a:defRPr sz="1600" b="1">
                <a:solidFill>
                  <a:schemeClr val="tx1"/>
                </a:solidFill>
                <a:latin typeface="Verdana" panose="020B0604030504040204" pitchFamily="34" charset="0"/>
                <a:cs typeface="Arial" panose="020B0604020202020204" pitchFamily="34" charset="0"/>
              </a:defRPr>
            </a:lvl1pPr>
            <a:lvl2pPr marL="342900" indent="-269875">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lvl="1" eaLnBrk="1" hangingPunct="1">
              <a:lnSpc>
                <a:spcPct val="110000"/>
              </a:lnSpc>
              <a:spcBef>
                <a:spcPts val="800"/>
              </a:spcBef>
              <a:buFont typeface="Verdana" panose="020B0604030504040204" pitchFamily="34" charset="0"/>
              <a:buAutoNum type="alphaLcPeriod"/>
            </a:pPr>
            <a:r>
              <a:rPr lang="de-DE" altLang="de-DE" dirty="0">
                <a:solidFill>
                  <a:srgbClr val="00B0F0"/>
                </a:solidFill>
                <a:latin typeface="Century Gothic" panose="020B0502020202020204" pitchFamily="34" charset="0"/>
              </a:rPr>
              <a:t>Aussagen auf Abschlussebene</a:t>
            </a:r>
          </a:p>
        </p:txBody>
      </p:sp>
      <p:sp>
        <p:nvSpPr>
          <p:cNvPr id="635910" name="Textfeld 1">
            <a:extLst>
              <a:ext uri="{FF2B5EF4-FFF2-40B4-BE49-F238E27FC236}">
                <a16:creationId xmlns:a16="http://schemas.microsoft.com/office/drawing/2014/main" id="{1829859B-7428-456E-AE29-AD82AF81BC57}"/>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
        <p:nvSpPr>
          <p:cNvPr id="10" name="Rectangle 3">
            <a:extLst>
              <a:ext uri="{FF2B5EF4-FFF2-40B4-BE49-F238E27FC236}">
                <a16:creationId xmlns:a16="http://schemas.microsoft.com/office/drawing/2014/main" id="{89FFE9CC-CC48-4C19-BC2A-E9FEB892C34E}"/>
              </a:ext>
            </a:extLst>
          </p:cNvPr>
          <p:cNvSpPr txBox="1">
            <a:spLocks noChangeArrowheads="1"/>
          </p:cNvSpPr>
          <p:nvPr/>
        </p:nvSpPr>
        <p:spPr bwMode="auto">
          <a:xfrm>
            <a:off x="1055688" y="3644900"/>
            <a:ext cx="10801350" cy="25193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lr>
                <a:srgbClr val="003371"/>
              </a:buClr>
              <a:buFont typeface="Wingdings" panose="05000000000000000000" pitchFamily="2" charset="2"/>
              <a:buChar char="§"/>
              <a:defRPr sz="1400" b="1">
                <a:solidFill>
                  <a:schemeClr val="tx1"/>
                </a:solidFill>
                <a:latin typeface="+mn-lt"/>
                <a:ea typeface="+mn-ea"/>
                <a:cs typeface="+mn-cs"/>
              </a:defRPr>
            </a:lvl1pPr>
            <a:lvl2pPr marL="762000" indent="-304800" algn="l" rtl="0" eaLnBrk="0" fontAlgn="base" hangingPunct="0">
              <a:spcBef>
                <a:spcPct val="0"/>
              </a:spcBef>
              <a:spcAft>
                <a:spcPct val="0"/>
              </a:spcAft>
              <a:buClr>
                <a:srgbClr val="003371"/>
              </a:buClr>
              <a:buFont typeface="Verdana" panose="020B0604030504040204" pitchFamily="34" charset="0"/>
              <a:buChar char="–"/>
              <a:defRPr sz="1400">
                <a:solidFill>
                  <a:schemeClr val="tx1"/>
                </a:solidFill>
                <a:latin typeface="+mn-lt"/>
              </a:defRPr>
            </a:lvl2pPr>
            <a:lvl3pPr marL="1219200" indent="-304800" algn="l" rtl="0" eaLnBrk="0" fontAlgn="base" hangingPunct="0">
              <a:spcBef>
                <a:spcPct val="0"/>
              </a:spcBef>
              <a:spcAft>
                <a:spcPct val="0"/>
              </a:spcAft>
              <a:buClr>
                <a:srgbClr val="003371"/>
              </a:buClr>
              <a:buFont typeface="Wingdings" panose="05000000000000000000" pitchFamily="2" charset="2"/>
              <a:buChar char="§"/>
              <a:defRPr sz="1400">
                <a:solidFill>
                  <a:schemeClr val="tx1"/>
                </a:solidFill>
                <a:latin typeface="+mn-lt"/>
              </a:defRPr>
            </a:lvl3pPr>
            <a:lvl4pPr marL="1676400" indent="-304800" algn="l" rtl="0" eaLnBrk="0" fontAlgn="base" hangingPunct="0">
              <a:spcBef>
                <a:spcPct val="0"/>
              </a:spcBef>
              <a:spcAft>
                <a:spcPct val="0"/>
              </a:spcAft>
              <a:buClr>
                <a:srgbClr val="003371"/>
              </a:buClr>
              <a:buFont typeface="Verdana" panose="020B0604030504040204" pitchFamily="34" charset="0"/>
              <a:buChar char="–"/>
              <a:defRPr sz="1400">
                <a:solidFill>
                  <a:schemeClr val="tx1"/>
                </a:solidFill>
                <a:latin typeface="+mn-lt"/>
              </a:defRPr>
            </a:lvl4pPr>
            <a:lvl5pPr marL="2133600" indent="-304800" algn="l" rtl="0" eaLnBrk="0" fontAlgn="base" hangingPunct="0">
              <a:spcBef>
                <a:spcPct val="0"/>
              </a:spcBef>
              <a:spcAft>
                <a:spcPct val="0"/>
              </a:spcAft>
              <a:buClr>
                <a:srgbClr val="003371"/>
              </a:buClr>
              <a:buFont typeface="Wingdings" panose="05000000000000000000" pitchFamily="2" charset="2"/>
              <a:buChar char="§"/>
              <a:defRPr sz="1400">
                <a:solidFill>
                  <a:schemeClr val="tx1"/>
                </a:solidFill>
                <a:latin typeface="+mn-lt"/>
              </a:defRPr>
            </a:lvl5pPr>
            <a:lvl6pPr marL="2590800" indent="-304800" algn="l" rtl="0" fontAlgn="base">
              <a:spcBef>
                <a:spcPct val="0"/>
              </a:spcBef>
              <a:spcAft>
                <a:spcPct val="0"/>
              </a:spcAft>
              <a:buClr>
                <a:srgbClr val="003371"/>
              </a:buClr>
              <a:buFont typeface="Wingdings" pitchFamily="2" charset="2"/>
              <a:buChar char="§"/>
              <a:defRPr sz="1400">
                <a:solidFill>
                  <a:schemeClr val="tx1"/>
                </a:solidFill>
                <a:latin typeface="+mn-lt"/>
              </a:defRPr>
            </a:lvl6pPr>
            <a:lvl7pPr marL="3048000" indent="-304800" algn="l" rtl="0" fontAlgn="base">
              <a:spcBef>
                <a:spcPct val="0"/>
              </a:spcBef>
              <a:spcAft>
                <a:spcPct val="0"/>
              </a:spcAft>
              <a:buClr>
                <a:srgbClr val="003371"/>
              </a:buClr>
              <a:buFont typeface="Wingdings" pitchFamily="2" charset="2"/>
              <a:buChar char="§"/>
              <a:defRPr sz="1400">
                <a:solidFill>
                  <a:schemeClr val="tx1"/>
                </a:solidFill>
                <a:latin typeface="+mn-lt"/>
              </a:defRPr>
            </a:lvl7pPr>
            <a:lvl8pPr marL="3505200" indent="-304800" algn="l" rtl="0" fontAlgn="base">
              <a:spcBef>
                <a:spcPct val="0"/>
              </a:spcBef>
              <a:spcAft>
                <a:spcPct val="0"/>
              </a:spcAft>
              <a:buClr>
                <a:srgbClr val="003371"/>
              </a:buClr>
              <a:buFont typeface="Wingdings" pitchFamily="2" charset="2"/>
              <a:buChar char="§"/>
              <a:defRPr sz="1400">
                <a:solidFill>
                  <a:schemeClr val="tx1"/>
                </a:solidFill>
                <a:latin typeface="+mn-lt"/>
              </a:defRPr>
            </a:lvl8pPr>
            <a:lvl9pPr marL="3962400" indent="-304800" algn="l" rtl="0" fontAlgn="base">
              <a:spcBef>
                <a:spcPct val="0"/>
              </a:spcBef>
              <a:spcAft>
                <a:spcPct val="0"/>
              </a:spcAft>
              <a:buClr>
                <a:srgbClr val="003371"/>
              </a:buClr>
              <a:buFont typeface="Wingdings" pitchFamily="2" charset="2"/>
              <a:buChar char="§"/>
              <a:defRPr sz="1400">
                <a:solidFill>
                  <a:schemeClr val="tx1"/>
                </a:solidFill>
                <a:latin typeface="+mn-lt"/>
              </a:defRPr>
            </a:lvl9pPr>
          </a:lstStyle>
          <a:p>
            <a:pPr marL="538163" lvl="2" indent="-274638" eaLnBrk="1" hangingPunct="1">
              <a:spcBef>
                <a:spcPts val="600"/>
              </a:spcBef>
              <a:spcAft>
                <a:spcPts val="600"/>
              </a:spcAft>
              <a:buClr>
                <a:schemeClr val="tx1"/>
              </a:buClr>
              <a:buFont typeface="Arial" panose="020B0604020202020204" pitchFamily="34" charset="0"/>
              <a:buChar char="•"/>
              <a:defRPr/>
            </a:pPr>
            <a:r>
              <a:rPr lang="de-DE" altLang="de-DE" sz="1600" b="0" kern="0" dirty="0">
                <a:latin typeface="Century Gothic" panose="020B0502020202020204" pitchFamily="34" charset="0"/>
              </a:rPr>
              <a:t>Durchführung von </a:t>
            </a:r>
            <a:r>
              <a:rPr lang="de-DE" altLang="de-DE" sz="1600" kern="0" dirty="0">
                <a:solidFill>
                  <a:srgbClr val="00B0F0"/>
                </a:solidFill>
                <a:latin typeface="Century Gothic" panose="020B0502020202020204" pitchFamily="34" charset="0"/>
              </a:rPr>
              <a:t>eigenen Funktionsprüfungen </a:t>
            </a:r>
            <a:r>
              <a:rPr lang="de-DE" altLang="de-DE" sz="1600" b="0" kern="0" dirty="0">
                <a:latin typeface="Century Gothic" panose="020B0502020202020204" pitchFamily="34" charset="0"/>
              </a:rPr>
              <a:t>bei dem Dienstleister</a:t>
            </a:r>
          </a:p>
          <a:p>
            <a:pPr marL="538163" lvl="2" indent="-274638" eaLnBrk="1" hangingPunct="1">
              <a:spcBef>
                <a:spcPts val="600"/>
              </a:spcBef>
              <a:spcAft>
                <a:spcPts val="600"/>
              </a:spcAft>
              <a:buClr>
                <a:schemeClr val="tx1"/>
              </a:buClr>
              <a:buFont typeface="Arial" panose="020B0604020202020204" pitchFamily="34" charset="0"/>
              <a:buChar char="•"/>
              <a:defRPr/>
            </a:pPr>
            <a:r>
              <a:rPr lang="de-DE" altLang="de-DE" sz="1600" b="0" kern="0" dirty="0">
                <a:latin typeface="Century Gothic" panose="020B0502020202020204" pitchFamily="34" charset="0"/>
              </a:rPr>
              <a:t>Hinzuziehen eines anderen Prüfers, der für den Abschlussprüfer des Auslagernden Funktionsprüfungen beim Dienstleister durchführt</a:t>
            </a:r>
          </a:p>
          <a:p>
            <a:pPr marL="538163" lvl="2" indent="-274638" eaLnBrk="1" hangingPunct="1">
              <a:spcBef>
                <a:spcPts val="600"/>
              </a:spcBef>
              <a:spcAft>
                <a:spcPts val="600"/>
              </a:spcAft>
              <a:buClr>
                <a:schemeClr val="tx1"/>
              </a:buClr>
              <a:buFont typeface="Arial" panose="020B0604020202020204" pitchFamily="34" charset="0"/>
              <a:buChar char="•"/>
              <a:defRPr/>
            </a:pPr>
            <a:r>
              <a:rPr lang="de-DE" altLang="de-DE" sz="1600" b="0" kern="0" dirty="0">
                <a:latin typeface="Century Gothic" panose="020B0502020202020204" pitchFamily="34" charset="0"/>
              </a:rPr>
              <a:t>Nutzung eines Berichts des Typs 2, sofern vorhanden </a:t>
            </a:r>
          </a:p>
          <a:p>
            <a:pPr marL="803275" lvl="3" indent="-265113" eaLnBrk="1" hangingPunct="1">
              <a:spcBef>
                <a:spcPts val="600"/>
              </a:spcBef>
              <a:spcAft>
                <a:spcPts val="600"/>
              </a:spcAft>
              <a:buClr>
                <a:schemeClr val="tx1"/>
              </a:buClr>
              <a:buFont typeface="Symbol" panose="05050102010706020507" pitchFamily="18" charset="2"/>
              <a:buChar char="-"/>
              <a:defRPr/>
            </a:pPr>
            <a:r>
              <a:rPr lang="de-DE" altLang="de-DE" sz="1600" b="0" kern="0" dirty="0">
                <a:latin typeface="Century Gothic" panose="020B0502020202020204" pitchFamily="34" charset="0"/>
              </a:rPr>
              <a:t>Bei Verwendung muss der Abschlussprüfer feststellen, ob der Bericht des Prüfers des Dienstleisters ausreichende und geeignete Prüfungsnachweise enthält</a:t>
            </a:r>
          </a:p>
        </p:txBody>
      </p:sp>
      <p:sp>
        <p:nvSpPr>
          <p:cNvPr id="635912" name="Rectangle 2">
            <a:extLst>
              <a:ext uri="{FF2B5EF4-FFF2-40B4-BE49-F238E27FC236}">
                <a16:creationId xmlns:a16="http://schemas.microsoft.com/office/drawing/2014/main" id="{BEAF18A9-751C-4180-8868-65BD7F7DA9C9}"/>
              </a:ext>
            </a:extLst>
          </p:cNvPr>
          <p:cNvSpPr txBox="1">
            <a:spLocks/>
          </p:cNvSpPr>
          <p:nvPr/>
        </p:nvSpPr>
        <p:spPr bwMode="auto">
          <a:xfrm>
            <a:off x="1055688" y="332105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marL="342900" indent="-342900">
              <a:defRPr sz="1600" b="1">
                <a:solidFill>
                  <a:schemeClr val="tx1"/>
                </a:solidFill>
                <a:latin typeface="Verdana" panose="020B0604030504040204" pitchFamily="34" charset="0"/>
                <a:cs typeface="Arial" panose="020B0604020202020204" pitchFamily="34" charset="0"/>
              </a:defRPr>
            </a:lvl1pPr>
            <a:lvl2pPr marL="342900" indent="-269875">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lvl="1" eaLnBrk="1" hangingPunct="1">
              <a:lnSpc>
                <a:spcPct val="110000"/>
              </a:lnSpc>
              <a:spcBef>
                <a:spcPts val="800"/>
              </a:spcBef>
              <a:buFont typeface="Verdana" panose="020B0604030504040204" pitchFamily="34" charset="0"/>
              <a:buAutoNum type="alphaLcPeriod" startAt="2"/>
            </a:pPr>
            <a:r>
              <a:rPr lang="de-DE" altLang="de-DE" dirty="0">
                <a:solidFill>
                  <a:srgbClr val="00B0F0"/>
                </a:solidFill>
                <a:latin typeface="Century Gothic" panose="020B0502020202020204" pitchFamily="34" charset="0"/>
              </a:rPr>
              <a:t>Funktionsprüfung des ausgelagerten IKS zur Wirksamkeit der Kontrollen</a:t>
            </a:r>
          </a:p>
        </p:txBody>
      </p:sp>
    </p:spTree>
  </p:cSld>
  <p:clrMapOvr>
    <a:masterClrMapping/>
  </p:clrMapOvr>
  <p:transition spd="slow"/>
</p:sld>
</file>

<file path=ppt/slides/slide3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8EDBECD5-48DD-49FB-9F7C-58B7EB8E3241}"/>
              </a:ext>
            </a:extLst>
          </p:cNvPr>
          <p:cNvSpPr>
            <a:spLocks noGrp="1" noChangeArrowheads="1"/>
          </p:cNvSpPr>
          <p:nvPr>
            <p:ph idx="4294967295"/>
          </p:nvPr>
        </p:nvSpPr>
        <p:spPr>
          <a:xfrm>
            <a:off x="1054801" y="1418400"/>
            <a:ext cx="9865736" cy="4449762"/>
          </a:xfrm>
        </p:spPr>
        <p:txBody>
          <a:bodyPr lIns="0" tIns="0" rIns="0" bIns="0" anchor="t"/>
          <a:lstStyle/>
          <a:p>
            <a:pPr marL="266700" lvl="2" indent="-2667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Beurteilung, ob diese Dienstleistungen für die Prüfung des Abschlusses der auslagernden Einheit relevant sind</a:t>
            </a:r>
          </a:p>
          <a:p>
            <a:pPr marL="266700" lvl="2" indent="-266700" eaLnBrk="1" hangingPunct="1">
              <a:spcBef>
                <a:spcPts val="300"/>
              </a:spcBef>
              <a:spcAft>
                <a:spcPts val="1200"/>
              </a:spcAft>
              <a:buClr>
                <a:schemeClr val="tx1"/>
              </a:buClr>
              <a:buFont typeface="Arial" panose="020B0604020202020204" pitchFamily="34" charset="0"/>
              <a:buChar char="•"/>
              <a:defRPr/>
            </a:pPr>
            <a:r>
              <a:rPr lang="de-DE" altLang="de-DE" sz="1600" dirty="0">
                <a:latin typeface="Century Gothic" panose="020B0502020202020204" pitchFamily="34" charset="0"/>
              </a:rPr>
              <a:t>Trifft dies zu, so muss der Abschlussprüfer die Anforderungen des IDW PS 331 n.F. im Hinblick auf die vom Subdienstleister erbrachten Dienstleistungen einhalten</a:t>
            </a:r>
          </a:p>
          <a:p>
            <a:pPr marL="0" lvl="2" indent="0" eaLnBrk="1" hangingPunct="1">
              <a:spcBef>
                <a:spcPts val="300"/>
              </a:spcBef>
              <a:spcAft>
                <a:spcPts val="300"/>
              </a:spcAft>
              <a:buNone/>
              <a:defRPr/>
            </a:pPr>
            <a:r>
              <a:rPr lang="de-DE" altLang="de-DE" sz="1600" b="1" dirty="0">
                <a:solidFill>
                  <a:srgbClr val="00B0F0"/>
                </a:solidFill>
                <a:latin typeface="Century Gothic" panose="020B0502020202020204" pitchFamily="34" charset="0"/>
              </a:rPr>
              <a:t>9.3.6 </a:t>
            </a:r>
            <a:r>
              <a:rPr lang="de-DE" altLang="de-DE" sz="1600" b="1" dirty="0">
                <a:solidFill>
                  <a:srgbClr val="FF0000"/>
                </a:solidFill>
                <a:latin typeface="Century Gothic" panose="020B0502020202020204" pitchFamily="34" charset="0"/>
              </a:rPr>
              <a:t>Sonderfall: </a:t>
            </a:r>
            <a:r>
              <a:rPr lang="de-DE" altLang="de-DE" sz="1600" b="1" dirty="0">
                <a:solidFill>
                  <a:srgbClr val="00B0F0"/>
                </a:solidFill>
                <a:latin typeface="Century Gothic" panose="020B0502020202020204" pitchFamily="34" charset="0"/>
              </a:rPr>
              <a:t>Feststellung von Mängeln beim Dienstleister </a:t>
            </a:r>
          </a:p>
          <a:p>
            <a:pPr marL="0" lvl="2" indent="0" eaLnBrk="1" hangingPunct="1">
              <a:spcBef>
                <a:spcPts val="300"/>
              </a:spcBef>
              <a:spcAft>
                <a:spcPts val="300"/>
              </a:spcAft>
              <a:buFont typeface="Wingdings" panose="05000000000000000000" pitchFamily="2" charset="2"/>
              <a:buNone/>
              <a:defRPr/>
            </a:pPr>
            <a:r>
              <a:rPr lang="de-DE" altLang="de-DE" sz="1600" dirty="0">
                <a:latin typeface="Century Gothic" panose="020B0502020202020204" pitchFamily="34" charset="0"/>
              </a:rPr>
              <a:t>Dolose Handlungen, Verstöße gegen Gesetze und andere Rechtsvorschriften sowie nicht korrigierte falsche Darstellungen im Zusammenhang mit Tätigkeiten beim Dienstleister</a:t>
            </a:r>
          </a:p>
          <a:p>
            <a:pPr marL="266700" lvl="2" indent="-2667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Befragung des Managements</a:t>
            </a:r>
          </a:p>
          <a:p>
            <a:pPr marL="266700" lvl="2" indent="-266700"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Beurteilung der Auswirkungen auf Art, zeitliche Einteilung, und Umfang der weiteren Prüfungshandlungen sowie Auswirkung auf die Schlussfolgerungen und das Prüfungsurteil / Vermerk des Abschlussprüfers</a:t>
            </a:r>
          </a:p>
          <a:p>
            <a:pPr marL="361950" lvl="2" indent="-361950" eaLnBrk="1" hangingPunct="1">
              <a:spcBef>
                <a:spcPts val="300"/>
              </a:spcBef>
              <a:spcAft>
                <a:spcPts val="300"/>
              </a:spcAft>
              <a:buFont typeface="Wingdings" panose="05000000000000000000" pitchFamily="2" charset="2"/>
              <a:buNone/>
              <a:defRPr/>
            </a:pPr>
            <a:endParaRPr lang="de-DE" altLang="de-DE" sz="1600" dirty="0">
              <a:solidFill>
                <a:srgbClr val="00B0F0"/>
              </a:solidFill>
              <a:latin typeface="Century Gothic" panose="020B0502020202020204" pitchFamily="34" charset="0"/>
            </a:endParaRPr>
          </a:p>
        </p:txBody>
      </p:sp>
      <p:sp>
        <p:nvSpPr>
          <p:cNvPr id="637956" name="Textfeld 1">
            <a:extLst>
              <a:ext uri="{FF2B5EF4-FFF2-40B4-BE49-F238E27FC236}">
                <a16:creationId xmlns:a16="http://schemas.microsoft.com/office/drawing/2014/main" id="{5765FFA3-D949-4605-BC73-BD0F10D2FBA7}"/>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
        <p:nvSpPr>
          <p:cNvPr id="637957" name="Rectangle 2">
            <a:extLst>
              <a:ext uri="{FF2B5EF4-FFF2-40B4-BE49-F238E27FC236}">
                <a16:creationId xmlns:a16="http://schemas.microsoft.com/office/drawing/2014/main" id="{9E081814-A02A-4B54-93D4-D93AEF02550B}"/>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47675" indent="-447675">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0" lvl="2" eaLnBrk="1" hangingPunct="1">
              <a:spcBef>
                <a:spcPts val="300"/>
              </a:spcBef>
              <a:spcAft>
                <a:spcPts val="300"/>
              </a:spcAft>
              <a:buFont typeface="Wingdings" panose="05000000000000000000" pitchFamily="2" charset="2"/>
              <a:buNone/>
            </a:pPr>
            <a:r>
              <a:rPr lang="de-DE" altLang="de-DE" dirty="0">
                <a:solidFill>
                  <a:srgbClr val="00B0F0"/>
                </a:solidFill>
                <a:latin typeface="Century Gothic" panose="020B0502020202020204" pitchFamily="34" charset="0"/>
              </a:rPr>
              <a:t>9.3.5 </a:t>
            </a:r>
            <a:r>
              <a:rPr lang="de-DE" altLang="de-DE" dirty="0">
                <a:solidFill>
                  <a:srgbClr val="FF0000"/>
                </a:solidFill>
                <a:latin typeface="Century Gothic" panose="020B0502020202020204" pitchFamily="34" charset="0"/>
              </a:rPr>
              <a:t>Sonderfall: </a:t>
            </a:r>
            <a:r>
              <a:rPr lang="de-DE" altLang="de-DE" dirty="0">
                <a:solidFill>
                  <a:srgbClr val="00B0F0"/>
                </a:solidFill>
                <a:latin typeface="Century Gothic" panose="020B0502020202020204" pitchFamily="34" charset="0"/>
              </a:rPr>
              <a:t>Umgang eines Subdienstleisters mit Dienstleistern </a:t>
            </a:r>
            <a:endParaRPr lang="de-DE" altLang="de-DE" dirty="0">
              <a:latin typeface="Century Gothic" panose="020B0502020202020204" pitchFamily="34" charset="0"/>
            </a:endParaRPr>
          </a:p>
        </p:txBody>
      </p:sp>
    </p:spTree>
  </p:cSld>
  <p:clrMapOvr>
    <a:masterClrMapping/>
  </p:clrMapOvr>
  <p:transition spd="slow"/>
</p:sld>
</file>

<file path=ppt/slides/slide3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C5E1167C-14E1-43ED-A5DD-E7789AEE3B76}"/>
              </a:ext>
            </a:extLst>
          </p:cNvPr>
          <p:cNvSpPr>
            <a:spLocks noGrp="1" noChangeArrowheads="1"/>
          </p:cNvSpPr>
          <p:nvPr>
            <p:ph idx="4294967295"/>
          </p:nvPr>
        </p:nvSpPr>
        <p:spPr>
          <a:xfrm>
            <a:off x="1054800" y="1418400"/>
            <a:ext cx="9505696" cy="4319587"/>
          </a:xfrm>
        </p:spPr>
        <p:txBody>
          <a:bodyPr lIns="0" tIns="0" rIns="0" bIns="0" anchor="t"/>
          <a:lstStyle/>
          <a:p>
            <a:pPr marL="266700" lvl="1" indent="-266700" eaLnBrk="1" hangingPunct="1">
              <a:spcBef>
                <a:spcPts val="300"/>
              </a:spcBef>
              <a:spcAft>
                <a:spcPts val="300"/>
              </a:spcAft>
              <a:buClr>
                <a:srgbClr val="00B0F0"/>
              </a:buClr>
              <a:buFont typeface="+mj-lt"/>
              <a:buAutoNum type="alphaLcPeriod"/>
              <a:defRPr/>
            </a:pPr>
            <a:r>
              <a:rPr lang="de-DE" altLang="de-DE" sz="1600" b="1" dirty="0">
                <a:solidFill>
                  <a:srgbClr val="00B0F0"/>
                </a:solidFill>
                <a:latin typeface="Century Gothic" panose="020B0502020202020204" pitchFamily="34" charset="0"/>
              </a:rPr>
              <a:t>Regelfall: Keine Bezugnahme im Prüfungsurteil auf die Tätigkeit eines Abschlussprüfers des Dienstleisters</a:t>
            </a:r>
          </a:p>
          <a:p>
            <a:pPr marL="266700" lvl="1" indent="-266700" eaLnBrk="1" hangingPunct="1">
              <a:spcBef>
                <a:spcPts val="0"/>
              </a:spcBef>
              <a:spcAft>
                <a:spcPts val="0"/>
              </a:spcAft>
              <a:buClr>
                <a:srgbClr val="00B0F0"/>
              </a:buClr>
              <a:buFont typeface="+mj-lt"/>
              <a:buAutoNum type="alphaLcPeriod"/>
              <a:defRPr/>
            </a:pPr>
            <a:endParaRPr lang="de-DE" altLang="de-DE" sz="1600" b="1" dirty="0">
              <a:solidFill>
                <a:srgbClr val="00B0F0"/>
              </a:solidFill>
              <a:latin typeface="Century Gothic" panose="020B0502020202020204" pitchFamily="34" charset="0"/>
            </a:endParaRPr>
          </a:p>
          <a:p>
            <a:pPr marL="266700" lvl="1" indent="-266700" eaLnBrk="1" hangingPunct="1">
              <a:spcBef>
                <a:spcPts val="300"/>
              </a:spcBef>
              <a:spcAft>
                <a:spcPts val="300"/>
              </a:spcAft>
              <a:buClr>
                <a:srgbClr val="00B0F0"/>
              </a:buClr>
              <a:buFont typeface="+mj-lt"/>
              <a:buAutoNum type="alphaLcPeriod" startAt="2"/>
              <a:defRPr/>
            </a:pPr>
            <a:r>
              <a:rPr lang="de-DE" altLang="de-DE" sz="1600" b="1" dirty="0">
                <a:solidFill>
                  <a:srgbClr val="00B0F0"/>
                </a:solidFill>
                <a:latin typeface="Century Gothic" panose="020B0502020202020204" pitchFamily="34" charset="0"/>
              </a:rPr>
              <a:t>Ausnahmefall: Bezugnahme im Prüfungsurteil auf die Tätigkeit eines Abschlussprüfers des Dienstleisters</a:t>
            </a:r>
          </a:p>
          <a:p>
            <a:pPr marL="263525" lvl="1" indent="0" eaLnBrk="1" hangingPunct="1">
              <a:spcBef>
                <a:spcPts val="300"/>
              </a:spcBef>
              <a:spcAft>
                <a:spcPts val="300"/>
              </a:spcAft>
              <a:buFont typeface="Verdana" panose="020B0604030504040204" pitchFamily="34" charset="0"/>
              <a:buNone/>
              <a:defRPr/>
            </a:pPr>
            <a:r>
              <a:rPr lang="de-DE" altLang="de-DE" sz="1600" dirty="0">
                <a:latin typeface="Century Gothic" panose="020B0502020202020204" pitchFamily="34" charset="0"/>
              </a:rPr>
              <a:t>Dies ist geboten sofern ein modifiziertes Prüfungsurteil (Einschränkung / Versagung) abgegeben wird und dies zum Verständnis relevant ist.</a:t>
            </a:r>
          </a:p>
          <a:p>
            <a:pPr marL="263525" lvl="1" indent="0" eaLnBrk="1" hangingPunct="1">
              <a:spcBef>
                <a:spcPts val="300"/>
              </a:spcBef>
              <a:spcAft>
                <a:spcPts val="300"/>
              </a:spcAft>
              <a:buFont typeface="Verdana" panose="020B0604030504040204" pitchFamily="34" charset="0"/>
              <a:buNone/>
              <a:defRPr/>
            </a:pPr>
            <a:r>
              <a:rPr lang="de-DE" altLang="de-DE" sz="1600" dirty="0">
                <a:latin typeface="Century Gothic" panose="020B0502020202020204" pitchFamily="34" charset="0"/>
              </a:rPr>
              <a:t>Dabei ist unbedingt folgendes zu beachten:</a:t>
            </a:r>
          </a:p>
          <a:p>
            <a:pPr marL="538163" lvl="3" indent="-274638"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Es ist ein weiterer </a:t>
            </a:r>
            <a:r>
              <a:rPr lang="de-DE" altLang="de-DE" sz="1600" b="1" dirty="0">
                <a:solidFill>
                  <a:srgbClr val="FF0000"/>
                </a:solidFill>
                <a:latin typeface="Century Gothic" panose="020B0502020202020204" pitchFamily="34" charset="0"/>
              </a:rPr>
              <a:t>Hinweis</a:t>
            </a:r>
            <a:r>
              <a:rPr lang="de-DE" altLang="de-DE" sz="1600" dirty="0">
                <a:latin typeface="Century Gothic" panose="020B0502020202020204" pitchFamily="34" charset="0"/>
              </a:rPr>
              <a:t> (IDW PS 406 n.F. (10.2021)) aufzunehmen, dass die Verantwortung des Abschlussprüfers durch die Bezugnahme nicht verringert wird.</a:t>
            </a:r>
          </a:p>
          <a:p>
            <a:pPr marL="538163" lvl="3" indent="-274638"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Ggf. ist die Zustimmung des Prüfers des Dienstleisters vor Bezugnahme innerhalb des Vermerks einzuholen.</a:t>
            </a:r>
          </a:p>
          <a:p>
            <a:pPr marL="538163" lvl="3" indent="-274638"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Bspw. Bezugnahme im Vermerk für Zwecke der Transparenz bei Prüfungen im öffentlichen Sektor.</a:t>
            </a:r>
          </a:p>
        </p:txBody>
      </p:sp>
      <p:sp>
        <p:nvSpPr>
          <p:cNvPr id="640003" name="Rectangle 2">
            <a:extLst>
              <a:ext uri="{FF2B5EF4-FFF2-40B4-BE49-F238E27FC236}">
                <a16:creationId xmlns:a16="http://schemas.microsoft.com/office/drawing/2014/main" id="{014660B0-0FDA-42DD-96C6-D265036E2DD8}"/>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defRPr sz="1600" b="1">
                <a:solidFill>
                  <a:schemeClr val="tx1"/>
                </a:solidFill>
                <a:latin typeface="Verdana" panose="020B0604030504040204" pitchFamily="34" charset="0"/>
                <a:cs typeface="Arial" panose="020B0604020202020204" pitchFamily="34" charset="0"/>
              </a:defRPr>
            </a:lvl1pPr>
            <a:lvl2pPr marL="342900" indent="-342900">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lvl="1">
              <a:lnSpc>
                <a:spcPct val="110000"/>
              </a:lnSpc>
              <a:spcBef>
                <a:spcPts val="800"/>
              </a:spcBef>
            </a:pPr>
            <a:r>
              <a:rPr lang="de-DE" altLang="de-DE" dirty="0">
                <a:solidFill>
                  <a:srgbClr val="00B0F0"/>
                </a:solidFill>
                <a:latin typeface="Century Gothic" panose="020B0502020202020204" pitchFamily="34" charset="0"/>
              </a:rPr>
              <a:t>9.3.7 </a:t>
            </a:r>
            <a:r>
              <a:rPr lang="de-DE" altLang="de-DE" dirty="0">
                <a:solidFill>
                  <a:srgbClr val="FF0000"/>
                </a:solidFill>
                <a:latin typeface="Century Gothic" panose="020B0502020202020204" pitchFamily="34" charset="0"/>
              </a:rPr>
              <a:t>Sonderfall: </a:t>
            </a:r>
            <a:r>
              <a:rPr lang="de-DE" altLang="de-DE" dirty="0">
                <a:solidFill>
                  <a:srgbClr val="00B0F0"/>
                </a:solidFill>
                <a:latin typeface="Century Gothic" panose="020B0502020202020204" pitchFamily="34" charset="0"/>
              </a:rPr>
              <a:t>Erteilung des Vermerks durch den Abschlussprüfer</a:t>
            </a:r>
          </a:p>
        </p:txBody>
      </p:sp>
      <p:sp>
        <p:nvSpPr>
          <p:cNvPr id="640005" name="Textfeld 1">
            <a:extLst>
              <a:ext uri="{FF2B5EF4-FFF2-40B4-BE49-F238E27FC236}">
                <a16:creationId xmlns:a16="http://schemas.microsoft.com/office/drawing/2014/main" id="{0505F1E8-FBEC-4C57-8416-280EFC179AB8}"/>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883FD95E-ED38-444F-82B2-E07F6E5A2911}"/>
              </a:ext>
            </a:extLst>
          </p:cNvPr>
          <p:cNvSpPr>
            <a:spLocks noGrp="1" noChangeArrowheads="1"/>
          </p:cNvSpPr>
          <p:nvPr>
            <p:ph idx="4294967295"/>
          </p:nvPr>
        </p:nvSpPr>
        <p:spPr>
          <a:xfrm>
            <a:off x="1054801" y="1418400"/>
            <a:ext cx="9433688" cy="4751387"/>
          </a:xfrm>
        </p:spPr>
        <p:txBody>
          <a:bodyPr lIns="0" tIns="0" rIns="0" bIns="0" anchor="t"/>
          <a:lstStyle/>
          <a:p>
            <a:pPr marL="266700" lvl="1" indent="-266700" eaLnBrk="1" hangingPunct="1">
              <a:spcBef>
                <a:spcPts val="300"/>
              </a:spcBef>
              <a:spcAft>
                <a:spcPts val="300"/>
              </a:spcAft>
              <a:buClr>
                <a:srgbClr val="00B0F0"/>
              </a:buClr>
              <a:buFont typeface="+mj-lt"/>
              <a:buAutoNum type="alphaLcPeriod" startAt="3"/>
              <a:defRPr/>
            </a:pPr>
            <a:r>
              <a:rPr lang="de-DE" altLang="de-DE" sz="1600" b="1" dirty="0">
                <a:solidFill>
                  <a:srgbClr val="00B0F0"/>
                </a:solidFill>
                <a:latin typeface="Century Gothic" panose="020B0502020202020204" pitchFamily="34" charset="0"/>
              </a:rPr>
              <a:t>Modifizierung</a:t>
            </a:r>
            <a:r>
              <a:rPr lang="de-DE" altLang="de-DE" sz="1600" b="1" dirty="0">
                <a:latin typeface="Century Gothic" panose="020B0502020202020204" pitchFamily="34" charset="0"/>
              </a:rPr>
              <a:t> des Prüfungsurteils im Vermerk, sofern </a:t>
            </a:r>
            <a:r>
              <a:rPr lang="de-DE" altLang="de-DE" sz="1600" b="1" dirty="0">
                <a:solidFill>
                  <a:srgbClr val="00B0F0"/>
                </a:solidFill>
                <a:latin typeface="Century Gothic" panose="020B0502020202020204" pitchFamily="34" charset="0"/>
              </a:rPr>
              <a:t>keine angemessenen und ausreichenden Prüfungsnachweise </a:t>
            </a:r>
            <a:r>
              <a:rPr lang="de-DE" altLang="de-DE" sz="1600" b="1" dirty="0">
                <a:latin typeface="Century Gothic" panose="020B0502020202020204" pitchFamily="34" charset="0"/>
              </a:rPr>
              <a:t>erlangt werden können</a:t>
            </a:r>
          </a:p>
          <a:p>
            <a:pPr marL="542925" lvl="2" indent="-276225" eaLnBrk="1" hangingPunct="1">
              <a:spcBef>
                <a:spcPts val="300"/>
              </a:spcBef>
              <a:spcAft>
                <a:spcPts val="300"/>
              </a:spcAft>
              <a:buFont typeface="Wingdings" panose="05000000000000000000" pitchFamily="2" charset="2"/>
              <a:buNone/>
              <a:defRPr/>
            </a:pPr>
            <a:r>
              <a:rPr lang="de-DE" altLang="de-DE" sz="1600" dirty="0">
                <a:solidFill>
                  <a:srgbClr val="00B0F0"/>
                </a:solidFill>
                <a:latin typeface="Century Gothic" panose="020B0502020202020204" pitchFamily="34" charset="0"/>
              </a:rPr>
              <a:t>c.1 </a:t>
            </a:r>
            <a:r>
              <a:rPr lang="de-DE" altLang="de-DE" sz="1600" dirty="0">
                <a:latin typeface="Century Gothic" panose="020B0502020202020204" pitchFamily="34" charset="0"/>
              </a:rPr>
              <a:t>Abschlussprüfer des auslagernden Unternehmens kann </a:t>
            </a:r>
            <a:r>
              <a:rPr lang="de-DE" altLang="de-DE" sz="1600" b="1" dirty="0">
                <a:solidFill>
                  <a:srgbClr val="00B0F0"/>
                </a:solidFill>
                <a:latin typeface="Century Gothic" panose="020B0502020202020204" pitchFamily="34" charset="0"/>
              </a:rPr>
              <a:t>kein ausreichendes</a:t>
            </a:r>
            <a:br>
              <a:rPr lang="de-DE" altLang="de-DE" sz="1600" b="1" dirty="0">
                <a:solidFill>
                  <a:srgbClr val="00B0F0"/>
                </a:solidFill>
                <a:latin typeface="Century Gothic" panose="020B0502020202020204" pitchFamily="34" charset="0"/>
              </a:rPr>
            </a:br>
            <a:r>
              <a:rPr lang="de-DE" altLang="de-DE" sz="1600" b="1" dirty="0">
                <a:solidFill>
                  <a:srgbClr val="00B0F0"/>
                </a:solidFill>
                <a:latin typeface="Century Gothic" panose="020B0502020202020204" pitchFamily="34" charset="0"/>
              </a:rPr>
              <a:t> Verständnis</a:t>
            </a:r>
            <a:r>
              <a:rPr lang="de-DE" altLang="de-DE" sz="1600" dirty="0">
                <a:latin typeface="Century Gothic" panose="020B0502020202020204" pitchFamily="34" charset="0"/>
              </a:rPr>
              <a:t> der von dem Dienstleister erbrachten Dienstleistung gewinnen</a:t>
            </a:r>
          </a:p>
          <a:p>
            <a:pPr marL="895350" lvl="2" indent="-266700" eaLnBrk="1" hangingPunct="1">
              <a:spcBef>
                <a:spcPts val="300"/>
              </a:spcBef>
              <a:spcAft>
                <a:spcPts val="300"/>
              </a:spcAft>
              <a:buFont typeface="Symbol" panose="05050102010706020507" pitchFamily="18" charset="2"/>
              <a:buChar char="-"/>
              <a:defRPr/>
            </a:pPr>
            <a:r>
              <a:rPr lang="de-DE" altLang="de-DE" sz="1600" dirty="0">
                <a:latin typeface="Century Gothic" panose="020B0502020202020204" pitchFamily="34" charset="0"/>
              </a:rPr>
              <a:t>somit liegt </a:t>
            </a:r>
            <a:r>
              <a:rPr lang="de-DE" altLang="de-DE" sz="1600" b="1" dirty="0">
                <a:solidFill>
                  <a:srgbClr val="00B0F0"/>
                </a:solidFill>
                <a:latin typeface="Century Gothic" panose="020B0502020202020204" pitchFamily="34" charset="0"/>
              </a:rPr>
              <a:t>keine ausreichende Grundlage </a:t>
            </a:r>
            <a:r>
              <a:rPr lang="de-DE" altLang="de-DE" sz="1600" dirty="0">
                <a:latin typeface="Century Gothic" panose="020B0502020202020204" pitchFamily="34" charset="0"/>
              </a:rPr>
              <a:t>für die Feststellung und Beurteilung der Risiken wesentlicher falscher Darstellungen vor</a:t>
            </a:r>
          </a:p>
          <a:p>
            <a:pPr marL="628650" lvl="2" indent="-361950" eaLnBrk="1" hangingPunct="1">
              <a:spcBef>
                <a:spcPts val="300"/>
              </a:spcBef>
              <a:spcAft>
                <a:spcPts val="300"/>
              </a:spcAft>
              <a:buFont typeface="Wingdings" panose="05000000000000000000" pitchFamily="2" charset="2"/>
              <a:buNone/>
              <a:defRPr/>
            </a:pPr>
            <a:r>
              <a:rPr lang="de-DE" altLang="de-DE" sz="1600" dirty="0">
                <a:solidFill>
                  <a:srgbClr val="00B0F0"/>
                </a:solidFill>
                <a:latin typeface="Century Gothic" panose="020B0502020202020204" pitchFamily="34" charset="0"/>
              </a:rPr>
              <a:t>c.2</a:t>
            </a:r>
            <a:r>
              <a:rPr lang="de-DE" altLang="de-DE" sz="1600" dirty="0">
                <a:latin typeface="Century Gothic" panose="020B0502020202020204" pitchFamily="34" charset="0"/>
              </a:rPr>
              <a:t>	Abschlussprüfer geht davon aus, dass Kontrollen funktionieren, kann jedoch </a:t>
            </a:r>
            <a:r>
              <a:rPr lang="de-DE" altLang="de-DE" sz="1600" b="1" dirty="0">
                <a:solidFill>
                  <a:srgbClr val="00B0F0"/>
                </a:solidFill>
                <a:latin typeface="Century Gothic" panose="020B0502020202020204" pitchFamily="34" charset="0"/>
              </a:rPr>
              <a:t>keine  ausreichenden Prüfungsnachweise </a:t>
            </a:r>
            <a:r>
              <a:rPr lang="de-DE" altLang="de-DE" sz="1600" dirty="0">
                <a:latin typeface="Century Gothic" panose="020B0502020202020204" pitchFamily="34" charset="0"/>
              </a:rPr>
              <a:t>über deren Wirksamkeit erlangen</a:t>
            </a:r>
          </a:p>
          <a:p>
            <a:pPr marL="628650" lvl="2" indent="-361950" eaLnBrk="1" hangingPunct="1">
              <a:spcBef>
                <a:spcPts val="300"/>
              </a:spcBef>
              <a:spcAft>
                <a:spcPts val="300"/>
              </a:spcAft>
              <a:buFont typeface="Wingdings" panose="05000000000000000000" pitchFamily="2" charset="2"/>
              <a:buNone/>
              <a:defRPr/>
            </a:pPr>
            <a:r>
              <a:rPr lang="de-DE" altLang="de-DE" sz="1600" dirty="0">
                <a:solidFill>
                  <a:srgbClr val="00B0F0"/>
                </a:solidFill>
                <a:latin typeface="Century Gothic" panose="020B0502020202020204" pitchFamily="34" charset="0"/>
              </a:rPr>
              <a:t>c.3</a:t>
            </a:r>
            <a:r>
              <a:rPr lang="de-DE" altLang="de-DE" sz="1600" dirty="0">
                <a:latin typeface="Century Gothic" panose="020B0502020202020204" pitchFamily="34" charset="0"/>
              </a:rPr>
              <a:t>	Geeignete </a:t>
            </a:r>
            <a:r>
              <a:rPr lang="de-DE" altLang="de-DE" sz="1600" b="1" dirty="0">
                <a:solidFill>
                  <a:srgbClr val="00B0F0"/>
                </a:solidFill>
                <a:latin typeface="Century Gothic" pitchFamily="34" charset="0"/>
              </a:rPr>
              <a:t>Prüfungsnachweise</a:t>
            </a:r>
            <a:r>
              <a:rPr lang="de-DE" altLang="de-DE" sz="1600" dirty="0">
                <a:solidFill>
                  <a:srgbClr val="00B0F0"/>
                </a:solidFill>
                <a:latin typeface="Century Gothic" pitchFamily="34" charset="0"/>
              </a:rPr>
              <a:t> </a:t>
            </a:r>
            <a:r>
              <a:rPr lang="de-DE" altLang="de-DE" sz="1600" dirty="0">
                <a:latin typeface="Century Gothic" panose="020B0502020202020204" pitchFamily="34" charset="0"/>
              </a:rPr>
              <a:t>sind </a:t>
            </a:r>
            <a:r>
              <a:rPr lang="de-DE" altLang="de-DE" sz="1600" b="1" dirty="0">
                <a:solidFill>
                  <a:srgbClr val="00B0F0"/>
                </a:solidFill>
                <a:latin typeface="Century Gothic" pitchFamily="34" charset="0"/>
              </a:rPr>
              <a:t>nur</a:t>
            </a:r>
            <a:r>
              <a:rPr lang="de-DE" altLang="de-DE" sz="1600" dirty="0">
                <a:solidFill>
                  <a:srgbClr val="00B0F0"/>
                </a:solidFill>
                <a:latin typeface="Century Gothic" pitchFamily="34" charset="0"/>
              </a:rPr>
              <a:t> </a:t>
            </a:r>
            <a:r>
              <a:rPr lang="de-DE" altLang="de-DE" sz="1600" dirty="0">
                <a:latin typeface="Century Gothic" panose="020B0502020202020204" pitchFamily="34" charset="0"/>
              </a:rPr>
              <a:t>aus den </a:t>
            </a:r>
            <a:r>
              <a:rPr lang="de-DE" altLang="de-DE" sz="1600" b="1" dirty="0">
                <a:solidFill>
                  <a:srgbClr val="00B0F0"/>
                </a:solidFill>
                <a:latin typeface="Century Gothic" pitchFamily="34" charset="0"/>
              </a:rPr>
              <a:t>beim Dienstleister</a:t>
            </a:r>
            <a:r>
              <a:rPr lang="de-DE" altLang="de-DE" sz="1600" dirty="0">
                <a:solidFill>
                  <a:srgbClr val="00B0F0"/>
                </a:solidFill>
                <a:latin typeface="Century Gothic" pitchFamily="34" charset="0"/>
              </a:rPr>
              <a:t> </a:t>
            </a:r>
            <a:r>
              <a:rPr lang="de-DE" altLang="de-DE" sz="1600" dirty="0">
                <a:latin typeface="Century Gothic" panose="020B0502020202020204" pitchFamily="34" charset="0"/>
              </a:rPr>
              <a:t>gelagerten  </a:t>
            </a:r>
            <a:br>
              <a:rPr lang="de-DE" altLang="de-DE" sz="1600" dirty="0">
                <a:latin typeface="Century Gothic" panose="020B0502020202020204" pitchFamily="34" charset="0"/>
              </a:rPr>
            </a:br>
            <a:r>
              <a:rPr lang="de-DE" altLang="de-DE" sz="1600" dirty="0">
                <a:latin typeface="Century Gothic" panose="020B0502020202020204" pitchFamily="34" charset="0"/>
              </a:rPr>
              <a:t>Unterlagen zu erlangen, jedoch hat der Abschlussprüfer hierauf </a:t>
            </a:r>
            <a:r>
              <a:rPr lang="de-DE" altLang="de-DE" sz="1600" b="1" dirty="0">
                <a:solidFill>
                  <a:srgbClr val="00B0F0"/>
                </a:solidFill>
                <a:latin typeface="Century Gothic" pitchFamily="34" charset="0"/>
              </a:rPr>
              <a:t>keinen</a:t>
            </a:r>
            <a:r>
              <a:rPr lang="de-DE" altLang="de-DE" sz="1600" dirty="0">
                <a:solidFill>
                  <a:srgbClr val="00B0F0"/>
                </a:solidFill>
                <a:latin typeface="Century Gothic" pitchFamily="34" charset="0"/>
              </a:rPr>
              <a:t> </a:t>
            </a:r>
            <a:r>
              <a:rPr lang="de-DE" altLang="de-DE" sz="1600" dirty="0">
                <a:latin typeface="Century Gothic" panose="020B0502020202020204" pitchFamily="34" charset="0"/>
              </a:rPr>
              <a:t>direkten </a:t>
            </a:r>
            <a:r>
              <a:rPr lang="de-DE" altLang="de-DE" sz="1600" b="1" dirty="0">
                <a:solidFill>
                  <a:srgbClr val="00B0F0"/>
                </a:solidFill>
                <a:latin typeface="Century Gothic" pitchFamily="34" charset="0"/>
              </a:rPr>
              <a:t>Zugriff</a:t>
            </a:r>
          </a:p>
          <a:p>
            <a:pPr marL="628650" lvl="2" indent="-361950" eaLnBrk="1" hangingPunct="1">
              <a:spcBef>
                <a:spcPts val="300"/>
              </a:spcBef>
              <a:spcAft>
                <a:spcPts val="300"/>
              </a:spcAft>
              <a:buFont typeface="Wingdings" panose="05000000000000000000" pitchFamily="2" charset="2"/>
              <a:buNone/>
              <a:defRPr/>
            </a:pPr>
            <a:r>
              <a:rPr lang="de-DE" altLang="de-DE" sz="1600" dirty="0">
                <a:solidFill>
                  <a:srgbClr val="00B0F0"/>
                </a:solidFill>
                <a:latin typeface="Century Gothic" panose="020B0502020202020204" pitchFamily="34" charset="0"/>
              </a:rPr>
              <a:t>c.4</a:t>
            </a:r>
            <a:r>
              <a:rPr lang="de-DE" altLang="de-DE" sz="1600" dirty="0">
                <a:latin typeface="Century Gothic" panose="020B0502020202020204" pitchFamily="34" charset="0"/>
              </a:rPr>
              <a:t>	Mögliche </a:t>
            </a:r>
            <a:r>
              <a:rPr lang="de-DE" altLang="de-DE" sz="1600" b="1" dirty="0">
                <a:solidFill>
                  <a:srgbClr val="FF0000"/>
                </a:solidFill>
                <a:latin typeface="Century Gothic" pitchFamily="34" charset="0"/>
              </a:rPr>
              <a:t>Folgen</a:t>
            </a:r>
            <a:r>
              <a:rPr lang="de-DE" altLang="de-DE" sz="1600" dirty="0">
                <a:solidFill>
                  <a:srgbClr val="FF0000"/>
                </a:solidFill>
                <a:latin typeface="Century Gothic" pitchFamily="34" charset="0"/>
              </a:rPr>
              <a:t> </a:t>
            </a:r>
            <a:r>
              <a:rPr lang="de-DE" altLang="de-DE" sz="1600" dirty="0">
                <a:latin typeface="Century Gothic" pitchFamily="34" charset="0"/>
              </a:rPr>
              <a:t>in Abhängigkeit der Schlussfolgerung des Abschlussprüfers hinsichtlich Auswirkung auf den Abschluss – </a:t>
            </a:r>
            <a:r>
              <a:rPr lang="de-DE" altLang="de-DE" sz="1600" b="1" dirty="0">
                <a:solidFill>
                  <a:srgbClr val="FF0000"/>
                </a:solidFill>
                <a:latin typeface="Century Gothic" pitchFamily="34" charset="0"/>
              </a:rPr>
              <a:t>wesentlich</a:t>
            </a:r>
            <a:r>
              <a:rPr lang="de-DE" altLang="de-DE" sz="1600" dirty="0">
                <a:latin typeface="Century Gothic" pitchFamily="34" charset="0"/>
              </a:rPr>
              <a:t>?</a:t>
            </a:r>
          </a:p>
          <a:p>
            <a:pPr marL="895350" lvl="4" indent="-266700" eaLnBrk="1" hangingPunct="1">
              <a:spcBef>
                <a:spcPts val="300"/>
              </a:spcBef>
              <a:spcAft>
                <a:spcPts val="300"/>
              </a:spcAft>
              <a:buClr>
                <a:schemeClr val="tx1"/>
              </a:buClr>
              <a:buFont typeface="Arial" pitchFamily="34" charset="0"/>
              <a:buChar char="•"/>
              <a:defRPr/>
            </a:pPr>
            <a:r>
              <a:rPr lang="de-DE" altLang="de-DE" sz="1600" dirty="0">
                <a:latin typeface="Century Gothic" pitchFamily="34" charset="0"/>
              </a:rPr>
              <a:t>einschränkendes Prüfungsurteil</a:t>
            </a:r>
          </a:p>
          <a:p>
            <a:pPr marL="895350" lvl="4" indent="-266700" eaLnBrk="1" hangingPunct="1">
              <a:spcBef>
                <a:spcPts val="300"/>
              </a:spcBef>
              <a:spcAft>
                <a:spcPts val="300"/>
              </a:spcAft>
              <a:buClr>
                <a:schemeClr val="tx1"/>
              </a:buClr>
              <a:buFont typeface="Arial" pitchFamily="34" charset="0"/>
              <a:buChar char="•"/>
              <a:defRPr/>
            </a:pPr>
            <a:r>
              <a:rPr lang="de-DE" altLang="de-DE" sz="1600" dirty="0">
                <a:latin typeface="Century Gothic" pitchFamily="34" charset="0"/>
              </a:rPr>
              <a:t>Nichtabgabe eines Prüfungsurteils</a:t>
            </a:r>
          </a:p>
        </p:txBody>
      </p:sp>
      <p:sp>
        <p:nvSpPr>
          <p:cNvPr id="642051" name="Rectangle 2">
            <a:extLst>
              <a:ext uri="{FF2B5EF4-FFF2-40B4-BE49-F238E27FC236}">
                <a16:creationId xmlns:a16="http://schemas.microsoft.com/office/drawing/2014/main" id="{D913AD05-2463-4B1A-9D29-9B990FD57782}"/>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defRPr sz="1600" b="1">
                <a:solidFill>
                  <a:schemeClr val="tx1"/>
                </a:solidFill>
                <a:latin typeface="Verdana" panose="020B0604030504040204" pitchFamily="34" charset="0"/>
                <a:cs typeface="Arial" panose="020B0604020202020204" pitchFamily="34" charset="0"/>
              </a:defRPr>
            </a:lvl1pPr>
            <a:lvl2pPr marL="342900" indent="-342900">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lvl="1">
              <a:lnSpc>
                <a:spcPct val="110000"/>
              </a:lnSpc>
              <a:spcBef>
                <a:spcPts val="800"/>
              </a:spcBef>
            </a:pPr>
            <a:r>
              <a:rPr lang="de-DE" altLang="de-DE" dirty="0">
                <a:solidFill>
                  <a:srgbClr val="00B0F0"/>
                </a:solidFill>
                <a:latin typeface="Century Gothic" panose="020B0502020202020204" pitchFamily="34" charset="0"/>
              </a:rPr>
              <a:t>9.3.7 </a:t>
            </a:r>
            <a:r>
              <a:rPr lang="de-DE" altLang="de-DE" dirty="0">
                <a:solidFill>
                  <a:srgbClr val="FF0000"/>
                </a:solidFill>
                <a:latin typeface="Century Gothic" panose="020B0502020202020204" pitchFamily="34" charset="0"/>
              </a:rPr>
              <a:t>Sonderfall: </a:t>
            </a:r>
            <a:r>
              <a:rPr lang="de-DE" altLang="de-DE" dirty="0">
                <a:solidFill>
                  <a:srgbClr val="00B0F0"/>
                </a:solidFill>
                <a:latin typeface="Century Gothic" panose="020B0502020202020204" pitchFamily="34" charset="0"/>
              </a:rPr>
              <a:t>Erteilung des Vermerks durch den Abschlussprüfer; Forts.</a:t>
            </a:r>
          </a:p>
          <a:p>
            <a:pPr>
              <a:lnSpc>
                <a:spcPct val="110000"/>
              </a:lnSpc>
              <a:spcBef>
                <a:spcPts val="800"/>
              </a:spcBef>
              <a:buFont typeface="Arial" panose="020B0604020202020204" pitchFamily="34" charset="0"/>
              <a:buChar char="•"/>
            </a:pPr>
            <a:endParaRPr lang="de-DE" altLang="de-DE" dirty="0">
              <a:solidFill>
                <a:srgbClr val="00B0F0"/>
              </a:solidFill>
              <a:latin typeface="Century Gothic" panose="020B0502020202020204" pitchFamily="34" charset="0"/>
            </a:endParaRPr>
          </a:p>
        </p:txBody>
      </p:sp>
      <p:sp>
        <p:nvSpPr>
          <p:cNvPr id="642053" name="Textfeld 1">
            <a:extLst>
              <a:ext uri="{FF2B5EF4-FFF2-40B4-BE49-F238E27FC236}">
                <a16:creationId xmlns:a16="http://schemas.microsoft.com/office/drawing/2014/main" id="{48F4E934-5931-4DBB-982C-26A5D4626FBE}"/>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5BB29102-8C18-4899-96F6-8EE42CCFF434}"/>
              </a:ext>
            </a:extLst>
          </p:cNvPr>
          <p:cNvSpPr>
            <a:spLocks noGrp="1" noChangeArrowheads="1"/>
          </p:cNvSpPr>
          <p:nvPr>
            <p:ph idx="4294967295"/>
          </p:nvPr>
        </p:nvSpPr>
        <p:spPr>
          <a:xfrm>
            <a:off x="1054801" y="1418400"/>
            <a:ext cx="9433688" cy="4895850"/>
          </a:xfrm>
        </p:spPr>
        <p:txBody>
          <a:bodyPr lIns="0" tIns="0" rIns="0" bIns="0" anchor="t"/>
          <a:lstStyle/>
          <a:p>
            <a:pPr marL="266700" lvl="1" indent="-266700" eaLnBrk="1" hangingPunct="1">
              <a:spcBef>
                <a:spcPts val="300"/>
              </a:spcBef>
              <a:spcAft>
                <a:spcPts val="300"/>
              </a:spcAft>
              <a:buClr>
                <a:srgbClr val="00B0F0"/>
              </a:buClr>
              <a:buFont typeface="+mj-lt"/>
              <a:buAutoNum type="alphaLcPeriod"/>
              <a:defRPr/>
            </a:pPr>
            <a:r>
              <a:rPr lang="de-DE" altLang="de-DE" sz="1600" b="1" dirty="0">
                <a:solidFill>
                  <a:srgbClr val="00B0F0"/>
                </a:solidFill>
                <a:latin typeface="Century Gothic" panose="020B0502020202020204" pitchFamily="34" charset="0"/>
              </a:rPr>
              <a:t>Zunehmender Trend zur Auslagerung </a:t>
            </a:r>
          </a:p>
          <a:p>
            <a:pPr marL="542925" lvl="2" indent="-276225"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Besonders im Bereich des </a:t>
            </a:r>
            <a:r>
              <a:rPr lang="de-DE" altLang="de-DE" sz="1600" b="1" dirty="0">
                <a:solidFill>
                  <a:srgbClr val="FF0000"/>
                </a:solidFill>
                <a:latin typeface="Century Gothic" panose="020B0502020202020204" pitchFamily="34" charset="0"/>
              </a:rPr>
              <a:t>IT-Outsourcing</a:t>
            </a:r>
            <a:r>
              <a:rPr lang="de-DE" altLang="de-DE" sz="1600" dirty="0">
                <a:latin typeface="Century Gothic" panose="020B0502020202020204" pitchFamily="34" charset="0"/>
              </a:rPr>
              <a:t> ist zu erwarten, dass Unternehmen zukünftig stärker als bisher externe Dienstleister in Anspruch nehmen</a:t>
            </a:r>
          </a:p>
          <a:p>
            <a:pPr marL="809625" lvl="3" indent="-266700"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bspw. </a:t>
            </a:r>
            <a:r>
              <a:rPr lang="de-DE" altLang="de-DE" sz="1600" b="1" dirty="0">
                <a:solidFill>
                  <a:srgbClr val="FF0000"/>
                </a:solidFill>
                <a:latin typeface="Century Gothic" panose="020B0502020202020204" pitchFamily="34" charset="0"/>
              </a:rPr>
              <a:t>Cloud-Computing</a:t>
            </a:r>
          </a:p>
          <a:p>
            <a:pPr marL="542925" lvl="2" indent="-276225"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Externe Dienstleister werden zur Erfüllung Ihres Auftrages </a:t>
            </a:r>
            <a:r>
              <a:rPr lang="de-DE" altLang="de-DE" sz="1600" b="1" dirty="0">
                <a:solidFill>
                  <a:srgbClr val="FF0000"/>
                </a:solidFill>
                <a:latin typeface="Century Gothic" panose="020B0502020202020204" pitchFamily="34" charset="0"/>
              </a:rPr>
              <a:t>Sub-Dienstleister</a:t>
            </a:r>
            <a:r>
              <a:rPr lang="de-DE" altLang="de-DE" sz="1600" dirty="0">
                <a:latin typeface="Century Gothic" panose="020B0502020202020204" pitchFamily="34" charset="0"/>
              </a:rPr>
              <a:t> beauftragen</a:t>
            </a:r>
          </a:p>
          <a:p>
            <a:pPr marL="542925" lvl="2" indent="-276225" eaLnBrk="1" hangingPunct="1">
              <a:spcBef>
                <a:spcPts val="0"/>
              </a:spcBef>
              <a:spcAft>
                <a:spcPts val="0"/>
              </a:spcAft>
              <a:buClr>
                <a:schemeClr val="tx1"/>
              </a:buClr>
              <a:buFont typeface="Arial" panose="020B0604020202020204" pitchFamily="34" charset="0"/>
              <a:buChar char="•"/>
              <a:defRPr/>
            </a:pPr>
            <a:endParaRPr lang="de-DE" altLang="de-DE" sz="1600" dirty="0">
              <a:latin typeface="Century Gothic" panose="020B0502020202020204" pitchFamily="34" charset="0"/>
            </a:endParaRPr>
          </a:p>
          <a:p>
            <a:pPr marL="266700" lvl="1" indent="-266700" eaLnBrk="1" hangingPunct="1">
              <a:spcBef>
                <a:spcPts val="300"/>
              </a:spcBef>
              <a:spcAft>
                <a:spcPts val="600"/>
              </a:spcAft>
              <a:buClr>
                <a:srgbClr val="00B0F0"/>
              </a:buClr>
              <a:buFont typeface="+mj-lt"/>
              <a:buAutoNum type="alphaLcPeriod" startAt="2"/>
              <a:defRPr/>
            </a:pPr>
            <a:r>
              <a:rPr lang="de-DE" altLang="de-DE" sz="1600" b="1" dirty="0">
                <a:solidFill>
                  <a:srgbClr val="00B0F0"/>
                </a:solidFill>
                <a:latin typeface="Century Gothic" panose="020B0502020202020204" pitchFamily="34" charset="0"/>
              </a:rPr>
              <a:t>Konsequenzen für die Abschlussprüfung</a:t>
            </a:r>
          </a:p>
          <a:p>
            <a:pPr marL="0" lvl="1" indent="263525" eaLnBrk="1" hangingPunct="1">
              <a:spcBef>
                <a:spcPts val="300"/>
              </a:spcBef>
              <a:spcAft>
                <a:spcPts val="600"/>
              </a:spcAft>
              <a:buClr>
                <a:srgbClr val="00B0F0"/>
              </a:buClr>
              <a:buNone/>
              <a:defRPr/>
            </a:pPr>
            <a:r>
              <a:rPr lang="de-DE" altLang="de-DE" sz="1600" dirty="0">
                <a:latin typeface="Century Gothic" panose="020B0502020202020204" pitchFamily="34" charset="0"/>
              </a:rPr>
              <a:t>Anforderungen an den Abschlussprüfer steigen</a:t>
            </a:r>
          </a:p>
          <a:p>
            <a:pPr marL="542925" lvl="2" indent="-276225"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Anforderung, Art und Umfang der Dienstleistungen müssen verstanden werden, um</a:t>
            </a:r>
          </a:p>
          <a:p>
            <a:pPr marL="809625" lvl="3" indent="-266700"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die Relevanz für die Abschlussprüfung beurteilen zu können</a:t>
            </a:r>
          </a:p>
          <a:p>
            <a:pPr marL="542925" lvl="2" indent="-276225" eaLnBrk="1" hangingPunct="1">
              <a:spcBef>
                <a:spcPts val="300"/>
              </a:spcBef>
              <a:spcAft>
                <a:spcPts val="300"/>
              </a:spcAft>
              <a:buClr>
                <a:schemeClr val="tx1"/>
              </a:buClr>
              <a:buFont typeface="Arial" panose="020B0604020202020204" pitchFamily="34" charset="0"/>
              <a:buChar char="•"/>
              <a:defRPr/>
            </a:pPr>
            <a:r>
              <a:rPr lang="de-DE" altLang="de-DE" sz="1600" dirty="0">
                <a:latin typeface="Century Gothic" panose="020B0502020202020204" pitchFamily="34" charset="0"/>
              </a:rPr>
              <a:t>Externe Dienstleister sollten ihre Auftragsabwicklung durch einen Prüfer beurteilen lassen</a:t>
            </a:r>
          </a:p>
        </p:txBody>
      </p:sp>
      <p:sp>
        <p:nvSpPr>
          <p:cNvPr id="644099" name="Rectangle 2">
            <a:extLst>
              <a:ext uri="{FF2B5EF4-FFF2-40B4-BE49-F238E27FC236}">
                <a16:creationId xmlns:a16="http://schemas.microsoft.com/office/drawing/2014/main" id="{5A137860-C78B-4016-B49F-E347B83909AE}"/>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defRPr sz="1600" b="1">
                <a:solidFill>
                  <a:schemeClr val="tx1"/>
                </a:solidFill>
                <a:latin typeface="Verdana" panose="020B0604030504040204" pitchFamily="34" charset="0"/>
                <a:cs typeface="Arial" panose="020B0604020202020204" pitchFamily="34" charset="0"/>
              </a:defRPr>
            </a:lvl1pPr>
            <a:lvl2pPr marL="342900" indent="-342900">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lvl="1">
              <a:lnSpc>
                <a:spcPct val="110000"/>
              </a:lnSpc>
              <a:spcBef>
                <a:spcPts val="800"/>
              </a:spcBef>
            </a:pPr>
            <a:r>
              <a:rPr lang="de-DE" altLang="de-DE" dirty="0">
                <a:solidFill>
                  <a:srgbClr val="00B0F0"/>
                </a:solidFill>
                <a:latin typeface="Century Gothic" panose="020B0502020202020204" pitchFamily="34" charset="0"/>
              </a:rPr>
              <a:t>9.3.8 Ausblick: Zunehmende Auslagerung durch Digitalisierung</a:t>
            </a:r>
          </a:p>
          <a:p>
            <a:pPr>
              <a:lnSpc>
                <a:spcPct val="110000"/>
              </a:lnSpc>
              <a:spcBef>
                <a:spcPts val="800"/>
              </a:spcBef>
              <a:buFont typeface="Arial" panose="020B0604020202020204" pitchFamily="34" charset="0"/>
              <a:buChar char="•"/>
            </a:pPr>
            <a:endParaRPr lang="de-DE" altLang="de-DE" dirty="0">
              <a:solidFill>
                <a:srgbClr val="00B0F0"/>
              </a:solidFill>
              <a:latin typeface="Century Gothic" panose="020B0502020202020204" pitchFamily="34" charset="0"/>
            </a:endParaRPr>
          </a:p>
        </p:txBody>
      </p:sp>
      <p:sp>
        <p:nvSpPr>
          <p:cNvPr id="644101" name="Textfeld 1">
            <a:extLst>
              <a:ext uri="{FF2B5EF4-FFF2-40B4-BE49-F238E27FC236}">
                <a16:creationId xmlns:a16="http://schemas.microsoft.com/office/drawing/2014/main" id="{C8509802-F9F3-4AD6-A492-E566CB21973B}"/>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4A7F6E6-BF48-41AB-9612-607A68E0174D}"/>
              </a:ext>
            </a:extLst>
          </p:cNvPr>
          <p:cNvSpPr>
            <a:spLocks noGrp="1" noChangeArrowheads="1"/>
          </p:cNvSpPr>
          <p:nvPr>
            <p:ph idx="4294967295"/>
          </p:nvPr>
        </p:nvSpPr>
        <p:spPr>
          <a:xfrm>
            <a:off x="1054800" y="1772817"/>
            <a:ext cx="10801350" cy="2736303"/>
          </a:xfrm>
        </p:spPr>
        <p:txBody>
          <a:bodyPr lIns="0" tIns="0" rIns="0" bIns="0" anchor="t"/>
          <a:lstStyle/>
          <a:p>
            <a:pPr marL="447675" lvl="2" indent="-265113" eaLnBrk="1" hangingPunct="1">
              <a:spcBef>
                <a:spcPts val="300"/>
              </a:spcBef>
              <a:spcAft>
                <a:spcPts val="300"/>
              </a:spcAft>
              <a:buClr>
                <a:schemeClr val="tx1"/>
              </a:buClr>
              <a:buFont typeface="Wingdings" panose="05000000000000000000" pitchFamily="2" charset="2"/>
              <a:buChar char=""/>
              <a:defRPr/>
            </a:pPr>
            <a:r>
              <a:rPr lang="de-DE" altLang="de-DE" sz="1600" dirty="0">
                <a:latin typeface="Century Gothic" panose="020B0502020202020204" pitchFamily="34" charset="0"/>
              </a:rPr>
              <a:t>Basis ist das Vorhalten </a:t>
            </a:r>
            <a:r>
              <a:rPr lang="de-DE" altLang="de-DE" sz="1600" b="1" dirty="0">
                <a:solidFill>
                  <a:srgbClr val="00B0F0"/>
                </a:solidFill>
                <a:latin typeface="Century Gothic" panose="020B0502020202020204" pitchFamily="34" charset="0"/>
              </a:rPr>
              <a:t>ausreichender Sachkenntnis</a:t>
            </a:r>
            <a:r>
              <a:rPr lang="de-DE" altLang="de-DE" sz="1600" dirty="0">
                <a:latin typeface="Century Gothic" panose="020B0502020202020204" pitchFamily="34" charset="0"/>
              </a:rPr>
              <a:t>, um die </a:t>
            </a:r>
            <a:r>
              <a:rPr lang="de-DE" altLang="de-DE" sz="1600" b="1" dirty="0">
                <a:solidFill>
                  <a:srgbClr val="00B0F0"/>
                </a:solidFill>
                <a:latin typeface="Century Gothic" panose="020B0502020202020204" pitchFamily="34" charset="0"/>
              </a:rPr>
              <a:t>Auslagerungssachverhalte verstehen </a:t>
            </a:r>
            <a:r>
              <a:rPr lang="de-DE" altLang="de-DE" sz="1600" dirty="0">
                <a:latin typeface="Century Gothic" panose="020B0502020202020204" pitchFamily="34" charset="0"/>
              </a:rPr>
              <a:t>und einordnen zu können sowie ihre Relevanz beurteilen zu können</a:t>
            </a:r>
          </a:p>
          <a:p>
            <a:pPr marL="447675" lvl="2" indent="-265113" eaLnBrk="1" hangingPunct="1">
              <a:spcBef>
                <a:spcPts val="300"/>
              </a:spcBef>
              <a:spcAft>
                <a:spcPts val="300"/>
              </a:spcAft>
              <a:buClr>
                <a:schemeClr val="tx1"/>
              </a:buClr>
              <a:buFont typeface="Wingdings" panose="05000000000000000000" pitchFamily="2" charset="2"/>
              <a:buChar char=""/>
              <a:defRPr/>
            </a:pPr>
            <a:r>
              <a:rPr lang="de-DE" altLang="de-DE" sz="1600" dirty="0">
                <a:latin typeface="Century Gothic" panose="020B0502020202020204" pitchFamily="34" charset="0"/>
              </a:rPr>
              <a:t>Einholung ausreichender und </a:t>
            </a:r>
            <a:r>
              <a:rPr lang="de-DE" altLang="de-DE" sz="1600" b="1" dirty="0">
                <a:solidFill>
                  <a:srgbClr val="00B0F0"/>
                </a:solidFill>
                <a:latin typeface="Century Gothic" panose="020B0502020202020204" pitchFamily="34" charset="0"/>
              </a:rPr>
              <a:t>angemessener Prüfungsnachweise </a:t>
            </a:r>
            <a:r>
              <a:rPr lang="de-DE" altLang="de-DE" sz="1600" dirty="0">
                <a:latin typeface="Century Gothic" panose="020B0502020202020204" pitchFamily="34" charset="0"/>
              </a:rPr>
              <a:t>bei relevanten Auslagerungen </a:t>
            </a:r>
          </a:p>
          <a:p>
            <a:pPr marL="630238" lvl="3" indent="-182563"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Je höher das geschätzte Risiko, desto überzeugender müssen die Prüfungsnachweise sein</a:t>
            </a:r>
          </a:p>
          <a:p>
            <a:pPr marL="447675" lvl="2" indent="-265113" eaLnBrk="1" hangingPunct="1">
              <a:spcBef>
                <a:spcPts val="300"/>
              </a:spcBef>
              <a:spcAft>
                <a:spcPts val="300"/>
              </a:spcAft>
              <a:buClr>
                <a:schemeClr val="tx1"/>
              </a:buClr>
              <a:buFont typeface="Wingdings" panose="05000000000000000000" pitchFamily="2" charset="2"/>
              <a:buChar char=""/>
              <a:defRPr/>
            </a:pPr>
            <a:r>
              <a:rPr lang="de-DE" altLang="de-DE" sz="1600" dirty="0">
                <a:latin typeface="Century Gothic" panose="020B0502020202020204" pitchFamily="34" charset="0"/>
              </a:rPr>
              <a:t>Fragestellungen im </a:t>
            </a:r>
            <a:r>
              <a:rPr lang="de-DE" altLang="de-DE" sz="1600" b="1" dirty="0">
                <a:solidFill>
                  <a:srgbClr val="00B0F0"/>
                </a:solidFill>
                <a:latin typeface="Century Gothic" panose="020B0502020202020204" pitchFamily="34" charset="0"/>
              </a:rPr>
              <a:t>Umgang </a:t>
            </a:r>
            <a:r>
              <a:rPr lang="de-DE" altLang="de-DE" sz="1600" dirty="0">
                <a:latin typeface="Century Gothic" panose="020B0502020202020204" pitchFamily="34" charset="0"/>
              </a:rPr>
              <a:t>mit den </a:t>
            </a:r>
            <a:r>
              <a:rPr lang="de-DE" altLang="de-DE" sz="1600" b="1" dirty="0">
                <a:solidFill>
                  <a:srgbClr val="00B0F0"/>
                </a:solidFill>
                <a:latin typeface="Century Gothic" panose="020B0502020202020204" pitchFamily="34" charset="0"/>
              </a:rPr>
              <a:t>Berichten des Typs 1 und 2</a:t>
            </a:r>
          </a:p>
          <a:p>
            <a:pPr marL="630238" lvl="3" indent="-182563"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Deckt dieser den Prüfungszeitraum ab?</a:t>
            </a:r>
          </a:p>
          <a:p>
            <a:pPr marL="630238" lvl="3" indent="-182563"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Sind alle relevanten Auslagerungsprozesse erfasst ?</a:t>
            </a:r>
          </a:p>
          <a:p>
            <a:pPr marL="630238" lvl="3" indent="-182563" eaLnBrk="1" hangingPunct="1">
              <a:spcBef>
                <a:spcPts val="300"/>
              </a:spcBef>
              <a:spcAft>
                <a:spcPts val="300"/>
              </a:spcAft>
              <a:buClr>
                <a:schemeClr val="tx1"/>
              </a:buClr>
              <a:buFont typeface="Symbol" panose="05050102010706020507" pitchFamily="18" charset="2"/>
              <a:buChar char="-"/>
              <a:defRPr/>
            </a:pPr>
            <a:r>
              <a:rPr lang="de-DE" altLang="de-DE" sz="1600" dirty="0">
                <a:latin typeface="Century Gothic" panose="020B0502020202020204" pitchFamily="34" charset="0"/>
              </a:rPr>
              <a:t>Wurde die Beurteilung der Subdienstleister in die Berichte einbezogen?</a:t>
            </a:r>
          </a:p>
        </p:txBody>
      </p:sp>
      <p:sp>
        <p:nvSpPr>
          <p:cNvPr id="646147" name="Rectangle 2">
            <a:extLst>
              <a:ext uri="{FF2B5EF4-FFF2-40B4-BE49-F238E27FC236}">
                <a16:creationId xmlns:a16="http://schemas.microsoft.com/office/drawing/2014/main" id="{DEF1B794-375A-44C7-BEAD-EF15FFC3EE58}"/>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defRPr sz="1600" b="1">
                <a:solidFill>
                  <a:schemeClr val="tx1"/>
                </a:solidFill>
                <a:latin typeface="Verdana" panose="020B0604030504040204" pitchFamily="34" charset="0"/>
                <a:cs typeface="Arial" panose="020B0604020202020204" pitchFamily="34" charset="0"/>
              </a:defRPr>
            </a:lvl1pPr>
            <a:lvl2pPr marL="342900" indent="-342900">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lvl="1">
              <a:lnSpc>
                <a:spcPct val="110000"/>
              </a:lnSpc>
              <a:spcBef>
                <a:spcPts val="800"/>
              </a:spcBef>
            </a:pPr>
            <a:r>
              <a:rPr lang="de-DE" altLang="de-DE" dirty="0">
                <a:solidFill>
                  <a:srgbClr val="00B0F0"/>
                </a:solidFill>
                <a:latin typeface="Century Gothic" panose="020B0502020202020204" pitchFamily="34" charset="0"/>
              </a:rPr>
              <a:t>9.3.8 Ausblick: Zunehmende Auslagerung durch Digitalisierung; Forts.</a:t>
            </a:r>
          </a:p>
          <a:p>
            <a:pPr>
              <a:lnSpc>
                <a:spcPct val="110000"/>
              </a:lnSpc>
              <a:spcBef>
                <a:spcPts val="800"/>
              </a:spcBef>
              <a:buFont typeface="Arial" panose="020B0604020202020204" pitchFamily="34" charset="0"/>
              <a:buChar char="•"/>
            </a:pPr>
            <a:endParaRPr lang="de-DE" altLang="de-DE" dirty="0">
              <a:solidFill>
                <a:srgbClr val="00B0F0"/>
              </a:solidFill>
              <a:latin typeface="Century Gothic" panose="020B0502020202020204" pitchFamily="34" charset="0"/>
            </a:endParaRPr>
          </a:p>
        </p:txBody>
      </p:sp>
      <p:sp>
        <p:nvSpPr>
          <p:cNvPr id="646148" name="Rectangle 2">
            <a:extLst>
              <a:ext uri="{FF2B5EF4-FFF2-40B4-BE49-F238E27FC236}">
                <a16:creationId xmlns:a16="http://schemas.microsoft.com/office/drawing/2014/main" id="{6BE0BDC2-CF20-4C7B-8B77-C1208B605F7F}"/>
              </a:ext>
            </a:extLst>
          </p:cNvPr>
          <p:cNvSpPr txBox="1">
            <a:spLocks/>
          </p:cNvSpPr>
          <p:nvPr/>
        </p:nvSpPr>
        <p:spPr bwMode="auto">
          <a:xfrm>
            <a:off x="1054800" y="14184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defRPr sz="1600" b="1">
                <a:solidFill>
                  <a:schemeClr val="tx1"/>
                </a:solidFill>
                <a:latin typeface="Verdana" panose="020B0604030504040204" pitchFamily="34" charset="0"/>
                <a:cs typeface="Arial" panose="020B0604020202020204" pitchFamily="34" charset="0"/>
              </a:defRPr>
            </a:lvl1pPr>
            <a:lvl2pPr marL="265113" indent="-265113">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lvl="1" eaLnBrk="1" hangingPunct="1">
              <a:lnSpc>
                <a:spcPct val="110000"/>
              </a:lnSpc>
              <a:spcBef>
                <a:spcPts val="800"/>
              </a:spcBef>
              <a:buFont typeface="Verdana" panose="020B0604030504040204" pitchFamily="34" charset="0"/>
              <a:buAutoNum type="alphaLcPeriod" startAt="3"/>
            </a:pPr>
            <a:r>
              <a:rPr lang="de-DE" altLang="de-DE" dirty="0">
                <a:solidFill>
                  <a:srgbClr val="00B0F0"/>
                </a:solidFill>
                <a:latin typeface="Century Gothic" panose="020B0502020202020204" pitchFamily="34" charset="0"/>
              </a:rPr>
              <a:t>Empfehlungen an den Abschlussprüfer</a:t>
            </a:r>
          </a:p>
        </p:txBody>
      </p:sp>
      <p:sp>
        <p:nvSpPr>
          <p:cNvPr id="646150" name="Textfeld 1">
            <a:extLst>
              <a:ext uri="{FF2B5EF4-FFF2-40B4-BE49-F238E27FC236}">
                <a16:creationId xmlns:a16="http://schemas.microsoft.com/office/drawing/2014/main" id="{6BD44F4D-D8DB-416C-B009-B9557E0A3935}"/>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6835" name="Rectangle 1027">
            <a:extLst>
              <a:ext uri="{FF2B5EF4-FFF2-40B4-BE49-F238E27FC236}">
                <a16:creationId xmlns:a16="http://schemas.microsoft.com/office/drawing/2014/main" id="{1039BCBB-AE6B-4C74-8FC8-178797AB3389}"/>
              </a:ext>
            </a:extLst>
          </p:cNvPr>
          <p:cNvSpPr>
            <a:spLocks noGrp="1" noChangeArrowheads="1"/>
          </p:cNvSpPr>
          <p:nvPr>
            <p:ph idx="4294967295"/>
          </p:nvPr>
        </p:nvSpPr>
        <p:spPr>
          <a:xfrm>
            <a:off x="1054800" y="1418400"/>
            <a:ext cx="10791825" cy="4751387"/>
          </a:xfrm>
          <a:prstGeom prst="rect">
            <a:avLst/>
          </a:prstGeom>
        </p:spPr>
        <p:txBody>
          <a:bodyPr lIns="0" tIns="0" rIns="0" bIns="0"/>
          <a:lstStyle/>
          <a:p>
            <a:pPr eaLnBrk="1" hangingPunct="1">
              <a:lnSpc>
                <a:spcPct val="100000"/>
              </a:lnSpc>
              <a:spcBef>
                <a:spcPts val="600"/>
              </a:spcBef>
              <a:spcAft>
                <a:spcPts val="600"/>
              </a:spcAft>
              <a:defRPr/>
            </a:pPr>
            <a:r>
              <a:rPr lang="de-DE" altLang="de-DE" sz="1600" b="1" dirty="0">
                <a:solidFill>
                  <a:srgbClr val="00B0F0"/>
                </a:solidFill>
                <a:latin typeface="Century Gothic" panose="020B0502020202020204" pitchFamily="34" charset="0"/>
              </a:rPr>
              <a:t>Früher (vor dem Jahr 2000):</a:t>
            </a:r>
          </a:p>
          <a:p>
            <a:pPr marL="266700" indent="-266700" eaLnBrk="1" hangingPunct="1">
              <a:lnSpc>
                <a:spcPct val="100000"/>
              </a:lnSpc>
              <a:spcBef>
                <a:spcPts val="600"/>
              </a:spcBef>
              <a:spcAft>
                <a:spcPts val="600"/>
              </a:spcAft>
              <a:buFont typeface="Arial" panose="020B0604020202020204" pitchFamily="34" charset="0"/>
              <a:buChar char="•"/>
              <a:defRPr/>
            </a:pPr>
            <a:r>
              <a:rPr lang="de-DE" altLang="de-DE" sz="1600" dirty="0">
                <a:latin typeface="Century Gothic" panose="020B0502020202020204" pitchFamily="34" charset="0"/>
              </a:rPr>
              <a:t>Abschlussprüfer sahen sich häufig verantwortlich dafür, </a:t>
            </a:r>
            <a:r>
              <a:rPr lang="de-DE" altLang="de-DE" sz="1600" b="1" dirty="0">
                <a:solidFill>
                  <a:srgbClr val="00B0F0"/>
                </a:solidFill>
                <a:latin typeface="Century Gothic" panose="020B0502020202020204" pitchFamily="34" charset="0"/>
              </a:rPr>
              <a:t>jedes Buchhaltungskonto</a:t>
            </a:r>
            <a:r>
              <a:rPr lang="de-DE" altLang="de-DE" sz="1600" dirty="0">
                <a:latin typeface="Century Gothic" panose="020B0502020202020204" pitchFamily="34" charset="0"/>
              </a:rPr>
              <a:t> zu prüfen und dabei jeden (noch so kleinen) Fehler festzustellen und zu berichtigen.</a:t>
            </a:r>
          </a:p>
          <a:p>
            <a:pPr marL="266700" indent="-266700" eaLnBrk="1" hangingPunct="1">
              <a:lnSpc>
                <a:spcPct val="100000"/>
              </a:lnSpc>
              <a:spcBef>
                <a:spcPts val="600"/>
              </a:spcBef>
              <a:spcAft>
                <a:spcPts val="600"/>
              </a:spcAft>
              <a:buFont typeface="Arial" panose="020B0604020202020204" pitchFamily="34" charset="0"/>
              <a:buChar char="•"/>
              <a:defRPr/>
            </a:pPr>
            <a:r>
              <a:rPr lang="de-DE" altLang="de-DE" sz="1600" dirty="0">
                <a:latin typeface="Century Gothic" panose="020B0502020202020204" pitchFamily="34" charset="0"/>
              </a:rPr>
              <a:t>Häufig wurde dabei die </a:t>
            </a:r>
            <a:r>
              <a:rPr lang="de-DE" altLang="de-DE" sz="1600" b="1" dirty="0">
                <a:solidFill>
                  <a:srgbClr val="00B0F0"/>
                </a:solidFill>
                <a:latin typeface="Century Gothic" panose="020B0502020202020204" pitchFamily="34" charset="0"/>
              </a:rPr>
              <a:t>Trennung</a:t>
            </a:r>
            <a:r>
              <a:rPr lang="de-DE" altLang="de-DE" sz="1600" dirty="0">
                <a:latin typeface="Century Gothic" panose="020B0502020202020204" pitchFamily="34" charset="0"/>
              </a:rPr>
              <a:t> der </a:t>
            </a:r>
            <a:r>
              <a:rPr lang="de-DE" altLang="de-DE" sz="1600" b="1" dirty="0">
                <a:solidFill>
                  <a:srgbClr val="00B0F0"/>
                </a:solidFill>
                <a:latin typeface="Century Gothic" panose="020B0502020202020204" pitchFamily="34" charset="0"/>
              </a:rPr>
              <a:t>Verantwortlichkeiten</a:t>
            </a:r>
            <a:r>
              <a:rPr lang="de-DE" altLang="de-DE" sz="1600" dirty="0">
                <a:latin typeface="Century Gothic" panose="020B0502020202020204" pitchFamily="34" charset="0"/>
              </a:rPr>
              <a:t> zwischen dem Ersteller / Aufsteller des Jahresabschlusses und dem Abschlussprüfer nicht exakt beachtet.</a:t>
            </a:r>
          </a:p>
          <a:p>
            <a:pPr eaLnBrk="1" hangingPunct="1">
              <a:lnSpc>
                <a:spcPct val="100000"/>
              </a:lnSpc>
              <a:spcBef>
                <a:spcPts val="600"/>
              </a:spcBef>
              <a:spcAft>
                <a:spcPts val="600"/>
              </a:spcAft>
              <a:defRPr/>
            </a:pPr>
            <a:endParaRPr lang="de-DE" altLang="de-DE" sz="800" dirty="0">
              <a:latin typeface="Century Gothic" panose="020B0502020202020204" pitchFamily="34" charset="0"/>
            </a:endParaRPr>
          </a:p>
          <a:p>
            <a:pPr eaLnBrk="1" hangingPunct="1">
              <a:lnSpc>
                <a:spcPct val="100000"/>
              </a:lnSpc>
              <a:spcBef>
                <a:spcPts val="1200"/>
              </a:spcBef>
              <a:spcAft>
                <a:spcPts val="600"/>
              </a:spcAft>
              <a:defRPr/>
            </a:pPr>
            <a:r>
              <a:rPr lang="de-DE" altLang="de-DE" sz="1600" b="1" dirty="0">
                <a:solidFill>
                  <a:srgbClr val="00B0F0"/>
                </a:solidFill>
                <a:latin typeface="Century Gothic" panose="020B0502020202020204" pitchFamily="34" charset="0"/>
              </a:rPr>
              <a:t>Heute (binnen der zurückliegenden rund 20 Jahre, seit Einführung der QK):</a:t>
            </a:r>
          </a:p>
          <a:p>
            <a:pPr marL="266700" indent="-266700" eaLnBrk="1" hangingPunct="1">
              <a:lnSpc>
                <a:spcPct val="100000"/>
              </a:lnSpc>
              <a:spcBef>
                <a:spcPts val="600"/>
              </a:spcBef>
              <a:spcAft>
                <a:spcPts val="600"/>
              </a:spcAft>
              <a:buClr>
                <a:schemeClr val="tx1"/>
              </a:buClr>
              <a:buFont typeface="Arial" panose="020B0604020202020204" pitchFamily="34" charset="0"/>
              <a:buChar char="•"/>
              <a:defRPr/>
            </a:pPr>
            <a:r>
              <a:rPr lang="de-DE" altLang="de-DE" sz="1600" b="1" dirty="0">
                <a:solidFill>
                  <a:srgbClr val="00B0F0"/>
                </a:solidFill>
                <a:latin typeface="Century Gothic" panose="020B0502020202020204" pitchFamily="34" charset="0"/>
              </a:rPr>
              <a:t>Komplexität </a:t>
            </a:r>
            <a:r>
              <a:rPr lang="de-DE" altLang="de-DE" sz="1600" dirty="0">
                <a:latin typeface="Century Gothic" panose="020B0502020202020204" pitchFamily="34" charset="0"/>
              </a:rPr>
              <a:t>und </a:t>
            </a:r>
            <a:r>
              <a:rPr lang="de-DE" altLang="de-DE" sz="1600" b="1" dirty="0">
                <a:solidFill>
                  <a:srgbClr val="00B0F0"/>
                </a:solidFill>
                <a:latin typeface="Century Gothic" panose="020B0502020202020204" pitchFamily="34" charset="0"/>
              </a:rPr>
              <a:t>Internationalität</a:t>
            </a:r>
            <a:r>
              <a:rPr lang="de-DE" altLang="de-DE" sz="1600" dirty="0">
                <a:latin typeface="Century Gothic" panose="020B0502020202020204" pitchFamily="34" charset="0"/>
              </a:rPr>
              <a:t> der Rechnungslegung sowie die Erwartungen an die Abschlussprüfung haben immens zugenommen</a:t>
            </a:r>
          </a:p>
          <a:p>
            <a:pPr marL="266700" indent="-266700" eaLnBrk="1" hangingPunct="1">
              <a:lnSpc>
                <a:spcPct val="100000"/>
              </a:lnSpc>
              <a:spcBef>
                <a:spcPts val="600"/>
              </a:spcBef>
              <a:spcAft>
                <a:spcPts val="600"/>
              </a:spcAft>
              <a:buFont typeface="Arial" panose="020B0604020202020204" pitchFamily="34" charset="0"/>
              <a:buChar char="•"/>
              <a:defRPr/>
            </a:pPr>
            <a:r>
              <a:rPr lang="de-DE" altLang="de-DE" sz="1600" dirty="0">
                <a:latin typeface="Century Gothic" panose="020B0502020202020204" pitchFamily="34" charset="0"/>
              </a:rPr>
              <a:t>Facharbeit bestätigt und konkretisiert den neuen Prüfungsansatz</a:t>
            </a:r>
          </a:p>
          <a:p>
            <a:pPr marL="266700" indent="-266700" eaLnBrk="1" hangingPunct="1">
              <a:lnSpc>
                <a:spcPct val="100000"/>
              </a:lnSpc>
              <a:spcBef>
                <a:spcPts val="600"/>
              </a:spcBef>
              <a:spcAft>
                <a:spcPts val="600"/>
              </a:spcAft>
              <a:buFont typeface="Arial" panose="020B0604020202020204" pitchFamily="34" charset="0"/>
              <a:buChar char="•"/>
              <a:defRPr/>
            </a:pPr>
            <a:r>
              <a:rPr lang="de-DE" altLang="de-DE" sz="1600" dirty="0">
                <a:latin typeface="Century Gothic" panose="020B0502020202020204" pitchFamily="34" charset="0"/>
              </a:rPr>
              <a:t>NON-PIE-Prüfer (ca. 2.600 in Deutschland): 100 %-Kontrolle aller </a:t>
            </a:r>
            <a:r>
              <a:rPr lang="de-DE" altLang="de-DE" sz="1600" b="1" dirty="0">
                <a:solidFill>
                  <a:srgbClr val="00B0F0"/>
                </a:solidFill>
                <a:latin typeface="Century Gothic" panose="020B0502020202020204" pitchFamily="34" charset="0"/>
              </a:rPr>
              <a:t>gesetzlichen Abschlussprüfer </a:t>
            </a:r>
            <a:r>
              <a:rPr lang="de-DE" altLang="de-DE" sz="1600" dirty="0">
                <a:latin typeface="Century Gothic" panose="020B0502020202020204" pitchFamily="34" charset="0"/>
              </a:rPr>
              <a:t>durch die</a:t>
            </a:r>
            <a:br>
              <a:rPr lang="de-DE" altLang="de-DE" sz="1600" dirty="0">
                <a:latin typeface="Century Gothic" panose="020B0502020202020204" pitchFamily="34" charset="0"/>
              </a:rPr>
            </a:br>
            <a:r>
              <a:rPr lang="de-DE" altLang="de-DE" sz="1600" dirty="0">
                <a:latin typeface="Century Gothic" panose="020B0502020202020204" pitchFamily="34" charset="0"/>
              </a:rPr>
              <a:t>QK unter Überwachung der </a:t>
            </a:r>
            <a:r>
              <a:rPr lang="de-DE" altLang="de-DE" sz="1600" dirty="0" err="1">
                <a:latin typeface="Century Gothic" panose="020B0502020202020204" pitchFamily="34" charset="0"/>
              </a:rPr>
              <a:t>KfQK</a:t>
            </a:r>
            <a:endParaRPr lang="de-DE" altLang="de-DE" sz="1600" dirty="0">
              <a:latin typeface="Century Gothic" panose="020B0502020202020204" pitchFamily="34" charset="0"/>
            </a:endParaRPr>
          </a:p>
          <a:p>
            <a:pPr marL="266700" indent="-266700" eaLnBrk="1" hangingPunct="1">
              <a:lnSpc>
                <a:spcPct val="100000"/>
              </a:lnSpc>
              <a:spcBef>
                <a:spcPts val="600"/>
              </a:spcBef>
              <a:spcAft>
                <a:spcPts val="600"/>
              </a:spcAft>
              <a:buFont typeface="Arial" panose="020B0604020202020204" pitchFamily="34" charset="0"/>
              <a:buChar char="•"/>
              <a:defRPr/>
            </a:pPr>
            <a:r>
              <a:rPr lang="de-DE" altLang="de-DE" sz="1600" dirty="0">
                <a:latin typeface="Century Gothic" panose="020B0502020202020204" pitchFamily="34" charset="0"/>
              </a:rPr>
              <a:t>PIE-Prüfer (ca. 70 in Deutschland): 100 %-Kontrolle durch die APAS – seit „WIRECARD“ in besonderem Fokus</a:t>
            </a:r>
          </a:p>
        </p:txBody>
      </p:sp>
      <p:sp>
        <p:nvSpPr>
          <p:cNvPr id="62469" name="Rectangle 2">
            <a:extLst>
              <a:ext uri="{FF2B5EF4-FFF2-40B4-BE49-F238E27FC236}">
                <a16:creationId xmlns:a16="http://schemas.microsoft.com/office/drawing/2014/main" id="{CB66E822-B2E7-44BC-9831-CD4CB83DB8CA}"/>
              </a:ext>
            </a:extLst>
          </p:cNvPr>
          <p:cNvSpPr txBox="1">
            <a:spLocks/>
          </p:cNvSpPr>
          <p:nvPr/>
        </p:nvSpPr>
        <p:spPr bwMode="auto">
          <a:xfrm>
            <a:off x="1054800" y="1080000"/>
            <a:ext cx="10801350" cy="18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nSpc>
                <a:spcPct val="100000"/>
              </a:lnSpc>
              <a:spcBef>
                <a:spcPct val="0"/>
              </a:spcBef>
            </a:pPr>
            <a:r>
              <a:rPr lang="de-DE" altLang="de-DE" sz="1600" dirty="0">
                <a:solidFill>
                  <a:srgbClr val="00B0F0"/>
                </a:solidFill>
                <a:latin typeface="Century Gothic" panose="020B0502020202020204" pitchFamily="34" charset="0"/>
              </a:rPr>
              <a:t>4. Vorsatz: Effizienz steigern: Risikoorientierte Prüfung anstelle Vollprüfung sämtlicher Abschlussposten</a:t>
            </a:r>
            <a:endParaRPr lang="de-DE" altLang="de-DE" sz="1600" dirty="0">
              <a:solidFill>
                <a:srgbClr val="FF0000"/>
              </a:solidFill>
              <a:latin typeface="Century Gothic" panose="020B0502020202020204" pitchFamily="34" charset="0"/>
            </a:endParaRPr>
          </a:p>
        </p:txBody>
      </p:sp>
      <p:sp>
        <p:nvSpPr>
          <p:cNvPr id="8" name="Textfeld 1">
            <a:extLst>
              <a:ext uri="{FF2B5EF4-FFF2-40B4-BE49-F238E27FC236}">
                <a16:creationId xmlns:a16="http://schemas.microsoft.com/office/drawing/2014/main" id="{92915182-9B1D-4E2A-A26A-1F88D1AE2AED}"/>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7" name="Textfeld 6">
            <a:extLst>
              <a:ext uri="{FF2B5EF4-FFF2-40B4-BE49-F238E27FC236}">
                <a16:creationId xmlns:a16="http://schemas.microsoft.com/office/drawing/2014/main" id="{E20216C9-BEDB-4DDD-A580-3AE742D3E8C5}"/>
              </a:ext>
            </a:extLst>
          </p:cNvPr>
          <p:cNvSpPr txBox="1"/>
          <p:nvPr/>
        </p:nvSpPr>
        <p:spPr>
          <a:xfrm>
            <a:off x="11534700" y="5661248"/>
            <a:ext cx="323165" cy="648072"/>
          </a:xfrm>
          <a:prstGeom prst="rect">
            <a:avLst/>
          </a:prstGeom>
          <a:noFill/>
        </p:spPr>
        <p:txBody>
          <a:bodyPr vert="vert270" wrap="square">
            <a:spAutoFit/>
          </a:bodyPr>
          <a:lstStyle/>
          <a:p>
            <a:pPr eaLnBrk="1" hangingPunct="1">
              <a:defRPr/>
            </a:pPr>
            <a:r>
              <a:rPr lang="de-DE" sz="900" dirty="0">
                <a:solidFill>
                  <a:srgbClr val="CCECFF"/>
                </a:solidFill>
                <a:highlight>
                  <a:srgbClr val="CCECFF"/>
                </a:highlight>
                <a:latin typeface="Century Gothic" panose="020B0502020202020204" pitchFamily="34" charset="0"/>
                <a:cs typeface="Arial" charset="0"/>
              </a:rPr>
              <a:t>05/2025</a:t>
            </a:r>
          </a:p>
        </p:txBody>
      </p:sp>
    </p:spTree>
  </p:cSld>
  <p:clrMapOvr>
    <a:masterClrMapping/>
  </p:clrMapOvr>
  <p:transition spd="slow"/>
</p:sld>
</file>

<file path=ppt/slides/slide3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7875" name="Rectangle 1027">
            <a:extLst>
              <a:ext uri="{FF2B5EF4-FFF2-40B4-BE49-F238E27FC236}">
                <a16:creationId xmlns:a16="http://schemas.microsoft.com/office/drawing/2014/main" id="{DAAA7F01-86A1-4F91-AE9B-D4C9D227BDBB}"/>
              </a:ext>
            </a:extLst>
          </p:cNvPr>
          <p:cNvSpPr>
            <a:spLocks noGrp="1" noChangeArrowheads="1"/>
          </p:cNvSpPr>
          <p:nvPr>
            <p:ph idx="4294967295"/>
          </p:nvPr>
        </p:nvSpPr>
        <p:spPr bwMode="auto">
          <a:xfrm>
            <a:off x="1054800" y="1504801"/>
            <a:ext cx="10801349" cy="329235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269875" defTabSz="419100" eaLnBrk="1" hangingPunct="1">
              <a:spcBef>
                <a:spcPts val="600"/>
              </a:spcBef>
              <a:spcAft>
                <a:spcPts val="600"/>
              </a:spcAft>
              <a:buFont typeface="Wingdings" panose="05000000000000000000" pitchFamily="2" charset="2"/>
              <a:buNone/>
            </a:pPr>
            <a:r>
              <a:rPr lang="de-DE" altLang="de-DE" sz="1600" b="1" dirty="0">
                <a:solidFill>
                  <a:srgbClr val="00B0F0"/>
                </a:solidFill>
                <a:latin typeface="Century Gothic" panose="020B0502020202020204" pitchFamily="34" charset="0"/>
              </a:rPr>
              <a:t>Praxishilfen zu diesem Themenbereich</a:t>
            </a:r>
          </a:p>
          <a:p>
            <a:pPr marL="0" indent="-269875" defTabSz="419100" eaLnBrk="1" hangingPunct="1">
              <a:spcBef>
                <a:spcPts val="600"/>
              </a:spcBef>
              <a:spcAft>
                <a:spcPts val="1200"/>
              </a:spcAft>
              <a:buClr>
                <a:schemeClr val="tx1"/>
              </a:buClr>
              <a:buFont typeface="Arial" panose="020B0604020202020204" pitchFamily="34" charset="0"/>
              <a:buChar char="•"/>
              <a:tabLst>
                <a:tab pos="1792288" algn="l"/>
              </a:tabLst>
            </a:pPr>
            <a:r>
              <a:rPr lang="de-DE" altLang="de-DE" sz="1600" b="1" dirty="0">
                <a:latin typeface="Century Gothic" panose="020B0502020202020204" pitchFamily="34" charset="0"/>
              </a:rPr>
              <a:t>Praxishilfe 9:</a:t>
            </a:r>
            <a:r>
              <a:rPr lang="de-DE" altLang="de-DE" sz="1600" dirty="0">
                <a:latin typeface="Century Gothic" panose="020B0502020202020204" pitchFamily="34" charset="0"/>
              </a:rPr>
              <a:t>	</a:t>
            </a:r>
            <a:r>
              <a:rPr lang="de-DE" altLang="de-DE" sz="1600" b="0" dirty="0">
                <a:latin typeface="Century Gothic" panose="020B0502020202020204" pitchFamily="34" charset="0"/>
              </a:rPr>
              <a:t>„Prüfung bei teilweiser Auslagerung der Rechnungslegung auf</a:t>
            </a:r>
            <a:br>
              <a:rPr lang="de-DE" altLang="de-DE" sz="1600" b="0" dirty="0">
                <a:latin typeface="Century Gothic" panose="020B0502020202020204" pitchFamily="34" charset="0"/>
              </a:rPr>
            </a:br>
            <a:r>
              <a:rPr lang="de-DE" altLang="de-DE" sz="1600" b="0" dirty="0">
                <a:latin typeface="Century Gothic" panose="020B0502020202020204" pitchFamily="34" charset="0"/>
              </a:rPr>
              <a:t>	Dienstleistungsunternehmen“</a:t>
            </a:r>
          </a:p>
          <a:p>
            <a:pPr marL="0" indent="-269875" defTabSz="419100">
              <a:spcBef>
                <a:spcPts val="1200"/>
              </a:spcBef>
              <a:spcAft>
                <a:spcPts val="600"/>
              </a:spcAft>
              <a:buFont typeface="Wingdings" panose="05000000000000000000" pitchFamily="2" charset="2"/>
              <a:buNone/>
            </a:pPr>
            <a:r>
              <a:rPr lang="de-DE" altLang="de-DE" sz="1600" b="1" dirty="0">
                <a:solidFill>
                  <a:srgbClr val="00B0F0"/>
                </a:solidFill>
                <a:latin typeface="Century Gothic" panose="020B0502020202020204" pitchFamily="34" charset="0"/>
              </a:rPr>
              <a:t>Fachliche Beiträge zu diesem Themenbereich</a:t>
            </a:r>
          </a:p>
          <a:p>
            <a:pPr marL="0" indent="-269875" defTabSz="419100">
              <a:spcBef>
                <a:spcPts val="600"/>
              </a:spcBef>
              <a:spcAft>
                <a:spcPts val="600"/>
              </a:spcAft>
              <a:buClr>
                <a:schemeClr val="tx1"/>
              </a:buClr>
              <a:buFont typeface="Arial" panose="020B0604020202020204" pitchFamily="34" charset="0"/>
              <a:buChar char="•"/>
              <a:tabLst>
                <a:tab pos="2955925" algn="l"/>
              </a:tabLst>
            </a:pPr>
            <a:r>
              <a:rPr lang="de-DE" altLang="de-DE" sz="1600" b="1" dirty="0">
                <a:latin typeface="Century Gothic" panose="020B0502020202020204" pitchFamily="34" charset="0"/>
              </a:rPr>
              <a:t>Fachlicher Beitrag 9/1:</a:t>
            </a:r>
            <a:r>
              <a:rPr lang="de-DE" altLang="de-DE" sz="1600" dirty="0">
                <a:latin typeface="Century Gothic" panose="020B0502020202020204" pitchFamily="34" charset="0"/>
              </a:rPr>
              <a:t>	</a:t>
            </a:r>
            <a:r>
              <a:rPr lang="de-DE" altLang="de-DE" sz="1600" b="0" dirty="0">
                <a:latin typeface="Century Gothic" panose="020B0502020202020204" pitchFamily="34" charset="0"/>
              </a:rPr>
              <a:t>„Die Abschlussprüfung bei teilweiser Auslagerung der Rechnungslegung</a:t>
            </a:r>
            <a:br>
              <a:rPr lang="de-DE" altLang="de-DE" sz="1600" b="0" dirty="0">
                <a:latin typeface="Century Gothic" panose="020B0502020202020204" pitchFamily="34" charset="0"/>
              </a:rPr>
            </a:br>
            <a:r>
              <a:rPr lang="de-DE" altLang="de-DE" sz="1600" b="0" dirty="0">
                <a:latin typeface="Century Gothic" panose="020B0502020202020204" pitchFamily="34" charset="0"/>
              </a:rPr>
              <a:t>	auf Dienstleistungsunternehmen“ – AUSZUG</a:t>
            </a:r>
          </a:p>
          <a:p>
            <a:pPr marL="0" indent="-269875" defTabSz="419100">
              <a:spcBef>
                <a:spcPts val="600"/>
              </a:spcBef>
              <a:spcAft>
                <a:spcPts val="600"/>
              </a:spcAft>
              <a:buClr>
                <a:schemeClr val="tx1"/>
              </a:buClr>
              <a:buFont typeface="Arial" panose="020B0604020202020204" pitchFamily="34" charset="0"/>
              <a:buChar char="•"/>
              <a:tabLst>
                <a:tab pos="2955925" algn="l"/>
              </a:tabLst>
            </a:pPr>
            <a:r>
              <a:rPr lang="de-DE" altLang="de-DE" sz="1600" b="1" dirty="0">
                <a:latin typeface="Century Gothic" panose="020B0502020202020204" pitchFamily="34" charset="0"/>
              </a:rPr>
              <a:t>Fachlicher Beitrag 9/2:	</a:t>
            </a:r>
            <a:r>
              <a:rPr lang="de-DE" altLang="de-DE" sz="1600" b="0" dirty="0">
                <a:latin typeface="Century Gothic" panose="020B0502020202020204" pitchFamily="34" charset="0"/>
              </a:rPr>
              <a:t>„GoB bei Auslagerung von rechnungsrelevanten Dienstleistungen sowie 			Cloud Computing – IDW RS FAIT 5“ – AUSZUG</a:t>
            </a:r>
          </a:p>
          <a:p>
            <a:pPr marL="0" indent="-269875" defTabSz="419100" eaLnBrk="1" hangingPunct="1">
              <a:spcBef>
                <a:spcPts val="600"/>
              </a:spcBef>
              <a:spcAft>
                <a:spcPts val="600"/>
              </a:spcAft>
            </a:pPr>
            <a:endParaRPr lang="de-DE" altLang="de-DE" sz="1600" dirty="0">
              <a:latin typeface="Century Gothic" panose="020B0502020202020204" pitchFamily="34" charset="0"/>
            </a:endParaRPr>
          </a:p>
        </p:txBody>
      </p:sp>
      <p:sp>
        <p:nvSpPr>
          <p:cNvPr id="8" name="Rectangle 2">
            <a:extLst>
              <a:ext uri="{FF2B5EF4-FFF2-40B4-BE49-F238E27FC236}">
                <a16:creationId xmlns:a16="http://schemas.microsoft.com/office/drawing/2014/main" id="{D60B7AA5-483E-4C31-94EC-33F4955953F4}"/>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marL="342900" indent="-342900" eaLnBrk="0" hangingPunct="0">
              <a:lnSpc>
                <a:spcPct val="110000"/>
              </a:lnSpc>
              <a:spcBef>
                <a:spcPts val="800"/>
              </a:spcBef>
              <a:buFont typeface="Arial" pitchFamily="34" charset="0"/>
              <a:defRPr sz="1400">
                <a:solidFill>
                  <a:schemeClr val="tx1"/>
                </a:solidFill>
                <a:latin typeface="Verdana" pitchFamily="34" charset="0"/>
                <a:cs typeface="Arial" pitchFamily="34" charset="0"/>
              </a:defRPr>
            </a:lvl1pPr>
            <a:lvl2pPr marL="180975" indent="-179388"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2pPr>
            <a:lvl3pPr marL="541338" indent="-180975"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3pPr>
            <a:lvl4pPr marL="895350" indent="-174625"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4pPr>
            <a:lvl5pPr marL="1257300" indent="-180975"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5pPr>
            <a:lvl6pPr marL="1714500" indent="-180975"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6pPr>
            <a:lvl7pPr marL="2171700" indent="-180975"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7pPr>
            <a:lvl8pPr marL="2628900" indent="-180975"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8pPr>
            <a:lvl9pPr marL="3086100" indent="-180975"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9pPr>
          </a:lstStyle>
          <a:p>
            <a:pPr marL="0" indent="0">
              <a:defRPr/>
            </a:pPr>
            <a:r>
              <a:rPr lang="de-DE" altLang="de-DE" sz="1600" kern="0" dirty="0">
                <a:solidFill>
                  <a:prstClr val="black"/>
                </a:solidFill>
                <a:latin typeface="Century Gothic" pitchFamily="34" charset="0"/>
              </a:rPr>
              <a:t>Anlagen zum Themenbereich</a:t>
            </a:r>
          </a:p>
        </p:txBody>
      </p:sp>
      <p:sp>
        <p:nvSpPr>
          <p:cNvPr id="648197" name="Textfeld 1">
            <a:extLst>
              <a:ext uri="{FF2B5EF4-FFF2-40B4-BE49-F238E27FC236}">
                <a16:creationId xmlns:a16="http://schemas.microsoft.com/office/drawing/2014/main" id="{C8F87D17-E493-4D81-B529-3E608729488A}"/>
              </a:ext>
            </a:extLst>
          </p:cNvPr>
          <p:cNvSpPr txBox="1">
            <a:spLocks noChangeArrowheads="1"/>
          </p:cNvSpPr>
          <p:nvPr/>
        </p:nvSpPr>
        <p:spPr bwMode="auto">
          <a:xfrm>
            <a:off x="373063" y="180975"/>
            <a:ext cx="10009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cSld>
  <p:clrMapOvr>
    <a:masterClrMapping/>
  </p:clrMapOvr>
  <p:transition spd="slow"/>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6">
            <a:extLst>
              <a:ext uri="{FF2B5EF4-FFF2-40B4-BE49-F238E27FC236}">
                <a16:creationId xmlns:a16="http://schemas.microsoft.com/office/drawing/2014/main" id="{A81ADD59-A051-4056-B5AC-F8036CEF8EE0}"/>
              </a:ext>
            </a:extLst>
          </p:cNvPr>
          <p:cNvSpPr txBox="1">
            <a:spLocks noChangeArrowheads="1"/>
          </p:cNvSpPr>
          <p:nvPr/>
        </p:nvSpPr>
        <p:spPr bwMode="auto">
          <a:xfrm>
            <a:off x="983432" y="765175"/>
            <a:ext cx="10801350"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gn="l" rtl="0" eaLnBrk="0" fontAlgn="base" hangingPunct="0">
              <a:spcBef>
                <a:spcPct val="0"/>
              </a:spcBef>
              <a:spcAft>
                <a:spcPct val="0"/>
              </a:spcAft>
              <a:defRPr>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eaLnBrk="0" fontAlgn="base" hangingPunct="0">
              <a:spcBef>
                <a:spcPct val="0"/>
              </a:spcBef>
              <a:spcAft>
                <a:spcPct val="0"/>
              </a:spcAft>
              <a:defRPr>
                <a:solidFill>
                  <a:schemeClr val="tx1"/>
                </a:solidFill>
                <a:latin typeface="Verdana" pitchFamily="34" charset="0"/>
              </a:defRPr>
            </a:lvl6pPr>
            <a:lvl7pPr marL="914400" algn="l" rtl="0" eaLnBrk="0" fontAlgn="base" hangingPunct="0">
              <a:spcBef>
                <a:spcPct val="0"/>
              </a:spcBef>
              <a:spcAft>
                <a:spcPct val="0"/>
              </a:spcAft>
              <a:defRPr>
                <a:solidFill>
                  <a:schemeClr val="tx1"/>
                </a:solidFill>
                <a:latin typeface="Verdana" pitchFamily="34" charset="0"/>
              </a:defRPr>
            </a:lvl7pPr>
            <a:lvl8pPr marL="1371600" algn="l" rtl="0" eaLnBrk="0" fontAlgn="base" hangingPunct="0">
              <a:spcBef>
                <a:spcPct val="0"/>
              </a:spcBef>
              <a:spcAft>
                <a:spcPct val="0"/>
              </a:spcAft>
              <a:defRPr>
                <a:solidFill>
                  <a:schemeClr val="tx1"/>
                </a:solidFill>
                <a:latin typeface="Verdana" pitchFamily="34" charset="0"/>
              </a:defRPr>
            </a:lvl8pPr>
            <a:lvl9pPr marL="1828800" algn="l" rtl="0" eaLnBrk="0" fontAlgn="base" hangingPunct="0">
              <a:spcBef>
                <a:spcPct val="0"/>
              </a:spcBef>
              <a:spcAft>
                <a:spcPct val="0"/>
              </a:spcAft>
              <a:defRPr>
                <a:solidFill>
                  <a:schemeClr val="tx1"/>
                </a:solidFill>
                <a:latin typeface="Verdana" pitchFamily="34" charset="0"/>
              </a:defRPr>
            </a:lvl9pPr>
          </a:lstStyle>
          <a:p>
            <a:pPr marL="44100" eaLnBrk="1" hangingPunct="1">
              <a:spcBef>
                <a:spcPct val="50000"/>
              </a:spcBef>
              <a:defRPr/>
            </a:pPr>
            <a:r>
              <a:rPr lang="de-DE" altLang="de-DE" sz="1800" kern="0" dirty="0">
                <a:solidFill>
                  <a:srgbClr val="00B0F0"/>
                </a:solidFill>
                <a:latin typeface="Century Gothic" panose="020B0502020202020204" pitchFamily="34" charset="0"/>
              </a:rPr>
              <a:t>Raum für Notizen</a:t>
            </a:r>
          </a:p>
        </p:txBody>
      </p:sp>
      <p:sp>
        <p:nvSpPr>
          <p:cNvPr id="685060" name="Rechteck 1">
            <a:extLst>
              <a:ext uri="{FF2B5EF4-FFF2-40B4-BE49-F238E27FC236}">
                <a16:creationId xmlns:a16="http://schemas.microsoft.com/office/drawing/2014/main" id="{A74FACCE-01B7-43B9-835B-29F21DFA19D3}"/>
              </a:ext>
            </a:extLst>
          </p:cNvPr>
          <p:cNvSpPr>
            <a:spLocks noChangeArrowheads="1"/>
          </p:cNvSpPr>
          <p:nvPr/>
        </p:nvSpPr>
        <p:spPr bwMode="auto">
          <a:xfrm>
            <a:off x="1055689" y="1089025"/>
            <a:ext cx="9000000" cy="5003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eaLnBrk="1" hangingPunct="1"/>
            <a:endParaRPr lang="de-DE" altLang="de-DE" sz="1800">
              <a:solidFill>
                <a:srgbClr val="000000"/>
              </a:solidFill>
              <a:latin typeface="Arial" panose="020B0604020202020204" pitchFamily="34" charset="0"/>
            </a:endParaRPr>
          </a:p>
        </p:txBody>
      </p:sp>
      <p:sp>
        <p:nvSpPr>
          <p:cNvPr id="10" name="Textfeld 1">
            <a:extLst>
              <a:ext uri="{FF2B5EF4-FFF2-40B4-BE49-F238E27FC236}">
                <a16:creationId xmlns:a16="http://schemas.microsoft.com/office/drawing/2014/main" id="{12D091CF-AE3C-4667-9A64-7408E6769B29}"/>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Font typeface="Arial" panose="020B0604020202020204" pitchFamily="34" charset="0"/>
              <a:buNone/>
            </a:pPr>
            <a:r>
              <a:rPr lang="de-DE" altLang="de-DE" dirty="0">
                <a:solidFill>
                  <a:srgbClr val="000000"/>
                </a:solidFill>
                <a:latin typeface="Century Gothic" panose="020B0502020202020204" pitchFamily="34" charset="0"/>
              </a:rPr>
              <a:t>Themenbereich 9: Einsatz von Dienstleistern durch das geprüfte Unternehmen</a:t>
            </a:r>
          </a:p>
        </p:txBody>
      </p:sp>
    </p:spTree>
    <p:extLst>
      <p:ext uri="{BB962C8B-B14F-4D97-AF65-F5344CB8AC3E}">
        <p14:creationId xmlns:p14="http://schemas.microsoft.com/office/powerpoint/2010/main" val="2965497588"/>
      </p:ext>
    </p:extLst>
  </p:cSld>
  <p:clrMapOvr>
    <a:masterClrMapping/>
  </p:clrMapOvr>
  <p:transition spd="slow"/>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feld 4">
            <a:extLst>
              <a:ext uri="{FF2B5EF4-FFF2-40B4-BE49-F238E27FC236}">
                <a16:creationId xmlns:a16="http://schemas.microsoft.com/office/drawing/2014/main" id="{27192BAF-6013-4987-96C8-F12374552BC9}"/>
              </a:ext>
            </a:extLst>
          </p:cNvPr>
          <p:cNvSpPr txBox="1">
            <a:spLocks noChangeArrowheads="1"/>
          </p:cNvSpPr>
          <p:nvPr/>
        </p:nvSpPr>
        <p:spPr bwMode="auto">
          <a:xfrm>
            <a:off x="363538" y="180975"/>
            <a:ext cx="10484990" cy="34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262731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r>
              <a:rPr lang="de-DE" altLang="de-DE" sz="1600" dirty="0">
                <a:solidFill>
                  <a:srgbClr val="000000"/>
                </a:solidFill>
                <a:latin typeface="Century Gothic" panose="020B0502020202020204" pitchFamily="34" charset="0"/>
              </a:rPr>
              <a:t>Themenbereich 9: Einsatz von Dienstleistern durch das geprüfte Unternehmen</a:t>
            </a:r>
          </a:p>
        </p:txBody>
      </p:sp>
      <p:pic>
        <p:nvPicPr>
          <p:cNvPr id="7" name="Grafik 6">
            <a:extLst>
              <a:ext uri="{FF2B5EF4-FFF2-40B4-BE49-F238E27FC236}">
                <a16:creationId xmlns:a16="http://schemas.microsoft.com/office/drawing/2014/main" id="{A1EB0F80-AC81-4794-AFE2-FEED19BEF02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Layer>
                </a14:imgProps>
              </a:ext>
              <a:ext uri="{28A0092B-C50C-407E-A947-70E740481C1C}">
                <a14:useLocalDpi xmlns:a14="http://schemas.microsoft.com/office/drawing/2010/main" val="0"/>
              </a:ext>
            </a:extLst>
          </a:blip>
          <a:srcRect l="17889" r="3826"/>
          <a:stretch/>
        </p:blipFill>
        <p:spPr>
          <a:xfrm>
            <a:off x="479376" y="692696"/>
            <a:ext cx="9649072" cy="5544616"/>
          </a:xfrm>
          <a:prstGeom prst="rect">
            <a:avLst/>
          </a:prstGeom>
          <a:blipFill dpi="0" rotWithShape="1">
            <a:blip r:embed="rId5">
              <a:alphaModFix amt="17000"/>
            </a:blip>
            <a:srcRect/>
            <a:tile tx="0" ty="0" sx="100000" sy="100000" flip="none" algn="tl"/>
          </a:blipFill>
          <a:effectLst>
            <a:outerShdw blurRad="50800" dist="50800" dir="5400000" algn="ctr" rotWithShape="0">
              <a:srgbClr val="000000">
                <a:alpha val="14000"/>
              </a:srgbClr>
            </a:outerShdw>
          </a:effectLst>
        </p:spPr>
      </p:pic>
      <p:sp>
        <p:nvSpPr>
          <p:cNvPr id="10" name="Rectangle 2">
            <a:extLst>
              <a:ext uri="{FF2B5EF4-FFF2-40B4-BE49-F238E27FC236}">
                <a16:creationId xmlns:a16="http://schemas.microsoft.com/office/drawing/2014/main" id="{F644A7D3-2146-4633-98ED-DC9398F537E4}"/>
              </a:ext>
            </a:extLst>
          </p:cNvPr>
          <p:cNvSpPr txBox="1">
            <a:spLocks/>
          </p:cNvSpPr>
          <p:nvPr/>
        </p:nvSpPr>
        <p:spPr bwMode="auto">
          <a:xfrm>
            <a:off x="1199456" y="1916832"/>
            <a:ext cx="8136904" cy="3168352"/>
          </a:xfrm>
          <a:prstGeom prst="rect">
            <a:avLst/>
          </a:prstGeom>
          <a:solidFill>
            <a:schemeClr val="bg1">
              <a:alpha val="85000"/>
            </a:schemeClr>
          </a:solidFill>
          <a:ln>
            <a:solidFill>
              <a:schemeClr val="tx1"/>
            </a:solidFill>
          </a:ln>
          <a:extLst/>
        </p:spPr>
        <p:style>
          <a:lnRef idx="1">
            <a:schemeClr val="accent6"/>
          </a:lnRef>
          <a:fillRef idx="2">
            <a:schemeClr val="accent6"/>
          </a:fillRef>
          <a:effectRef idx="1">
            <a:schemeClr val="accent6"/>
          </a:effectRef>
          <a:fontRef idx="minor">
            <a:schemeClr val="dk1"/>
          </a:fontRef>
        </p:style>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algn="ctr" defTabSz="900113">
              <a:lnSpc>
                <a:spcPts val="4000"/>
              </a:lnSpc>
              <a:spcBef>
                <a:spcPts val="600"/>
              </a:spcBef>
              <a:spcAft>
                <a:spcPts val="1200"/>
              </a:spcAft>
            </a:pPr>
            <a:r>
              <a:rPr lang="de-DE" altLang="de-DE" sz="2600" b="1" dirty="0">
                <a:latin typeface="Century Gothic" panose="020B0502020202020204" pitchFamily="34" charset="0"/>
              </a:rPr>
              <a:t>Soweit meine Ausführungen, </a:t>
            </a:r>
            <a:br>
              <a:rPr lang="de-DE" altLang="de-DE" sz="2600" b="1" dirty="0">
                <a:latin typeface="Century Gothic" panose="020B0502020202020204" pitchFamily="34" charset="0"/>
              </a:rPr>
            </a:br>
            <a:r>
              <a:rPr lang="de-DE" altLang="de-DE" sz="2600" b="1" dirty="0">
                <a:latin typeface="Century Gothic" panose="020B0502020202020204" pitchFamily="34" charset="0"/>
              </a:rPr>
              <a:t>praktischen Erfahrungen und fachlichen</a:t>
            </a:r>
            <a:br>
              <a:rPr lang="de-DE" altLang="de-DE" sz="2600" b="1" dirty="0">
                <a:latin typeface="Century Gothic" panose="020B0502020202020204" pitchFamily="34" charset="0"/>
              </a:rPr>
            </a:br>
            <a:r>
              <a:rPr lang="de-DE" altLang="de-DE" sz="2600" b="1" dirty="0">
                <a:latin typeface="Century Gothic" panose="020B0502020202020204" pitchFamily="34" charset="0"/>
              </a:rPr>
              <a:t>Hinweise zu diesem Thema.</a:t>
            </a:r>
          </a:p>
          <a:p>
            <a:pPr algn="ctr" defTabSz="900113">
              <a:lnSpc>
                <a:spcPts val="4000"/>
              </a:lnSpc>
              <a:spcBef>
                <a:spcPts val="600"/>
              </a:spcBef>
              <a:spcAft>
                <a:spcPts val="1200"/>
              </a:spcAft>
            </a:pPr>
            <a:r>
              <a:rPr lang="de-DE" altLang="de-DE" sz="2600" b="1" dirty="0">
                <a:latin typeface="Century Gothic" panose="020B0502020202020204" pitchFamily="34" charset="0"/>
              </a:rPr>
              <a:t>Vielen Dank für Ihre Aufmerksamkeit!</a:t>
            </a:r>
          </a:p>
        </p:txBody>
      </p:sp>
    </p:spTree>
    <p:extLst>
      <p:ext uri="{BB962C8B-B14F-4D97-AF65-F5344CB8AC3E}">
        <p14:creationId xmlns:p14="http://schemas.microsoft.com/office/powerpoint/2010/main" val="1076785868"/>
      </p:ext>
    </p:extLst>
  </p:cSld>
  <p:clrMapOvr>
    <a:masterClrMapping/>
  </p:clrMapOvr>
  <p:transition spd="slow"/>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290" name="Rectangle 4">
            <a:extLst>
              <a:ext uri="{FF2B5EF4-FFF2-40B4-BE49-F238E27FC236}">
                <a16:creationId xmlns:a16="http://schemas.microsoft.com/office/drawing/2014/main" id="{3EC9A4BE-02B5-4859-AE34-778A38B9A911}"/>
              </a:ext>
            </a:extLst>
          </p:cNvPr>
          <p:cNvSpPr>
            <a:spLocks noGrp="1"/>
          </p:cNvSpPr>
          <p:nvPr>
            <p:ph type="ctrTitle" idx="4294967295"/>
          </p:nvPr>
        </p:nvSpPr>
        <p:spPr bwMode="auto">
          <a:xfrm>
            <a:off x="0" y="3070225"/>
            <a:ext cx="12192000" cy="129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algn="ctr">
              <a:spcBef>
                <a:spcPct val="0"/>
              </a:spcBef>
            </a:pPr>
            <a:r>
              <a:rPr lang="de-DE" altLang="de-DE" sz="2800" b="1" dirty="0">
                <a:latin typeface="Century Gothic" panose="020B0502020202020204" pitchFamily="34" charset="0"/>
              </a:rPr>
              <a:t>Themenbereich 10: </a:t>
            </a:r>
            <a:br>
              <a:rPr lang="de-DE" altLang="de-DE" sz="2800" b="1" dirty="0">
                <a:latin typeface="Century Gothic" panose="020B0502020202020204" pitchFamily="34" charset="0"/>
              </a:rPr>
            </a:br>
            <a:r>
              <a:rPr lang="de-DE" altLang="de-DE" sz="2800" b="1" dirty="0">
                <a:latin typeface="Century Gothic" panose="020B0502020202020204" pitchFamily="34" charset="0"/>
              </a:rPr>
              <a:t>Brennpunktthemen bei der Prüfung des Anhangs</a:t>
            </a:r>
          </a:p>
        </p:txBody>
      </p:sp>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7875" name="Rectangle 1027">
            <a:extLst>
              <a:ext uri="{FF2B5EF4-FFF2-40B4-BE49-F238E27FC236}">
                <a16:creationId xmlns:a16="http://schemas.microsoft.com/office/drawing/2014/main" id="{8C2ED7CB-69F8-4183-BBDD-7E3BC5735251}"/>
              </a:ext>
            </a:extLst>
          </p:cNvPr>
          <p:cNvSpPr>
            <a:spLocks noGrp="1" noChangeArrowheads="1"/>
          </p:cNvSpPr>
          <p:nvPr>
            <p:ph idx="4294967295"/>
          </p:nvPr>
        </p:nvSpPr>
        <p:spPr bwMode="auto">
          <a:xfrm>
            <a:off x="1054800" y="1080000"/>
            <a:ext cx="10801350" cy="4492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defTabSz="419100" eaLnBrk="1" hangingPunct="1">
              <a:spcBef>
                <a:spcPts val="600"/>
              </a:spcBef>
              <a:spcAft>
                <a:spcPts val="600"/>
              </a:spcAft>
              <a:buFont typeface="Wingdings" panose="05000000000000000000" pitchFamily="2" charset="2"/>
              <a:buNone/>
              <a:tabLst>
                <a:tab pos="361950" algn="l"/>
              </a:tabLst>
            </a:pPr>
            <a:r>
              <a:rPr lang="de-DE" altLang="de-DE" sz="1600" b="1" dirty="0">
                <a:latin typeface="Century Gothic" panose="020B0502020202020204" pitchFamily="34" charset="0"/>
              </a:rPr>
              <a:t>Gliederung</a:t>
            </a:r>
          </a:p>
          <a:p>
            <a:pPr marL="0" indent="0" defTabSz="419100" eaLnBrk="1" hangingPunct="1">
              <a:spcBef>
                <a:spcPts val="600"/>
              </a:spcBef>
              <a:spcAft>
                <a:spcPts val="600"/>
              </a:spcAft>
              <a:buFont typeface="Wingdings" panose="05000000000000000000" pitchFamily="2" charset="2"/>
              <a:buNone/>
              <a:tabLst>
                <a:tab pos="536575" algn="l"/>
              </a:tabLst>
            </a:pPr>
            <a:r>
              <a:rPr lang="de-DE" altLang="de-DE" sz="1600" b="1" dirty="0">
                <a:latin typeface="Century Gothic" panose="020B0502020202020204" pitchFamily="34" charset="0"/>
              </a:rPr>
              <a:t>10.1	Vorüberlegungen zur </a:t>
            </a:r>
            <a:r>
              <a:rPr lang="de-DE" altLang="de-DE" sz="1600" b="1" dirty="0" err="1">
                <a:latin typeface="Century Gothic" panose="020B0502020202020204" pitchFamily="34" charset="0"/>
              </a:rPr>
              <a:t>Anhangprüfung</a:t>
            </a:r>
            <a:endParaRPr lang="de-DE" altLang="de-DE" sz="1600" b="1" dirty="0">
              <a:latin typeface="Century Gothic" panose="020B0502020202020204" pitchFamily="34" charset="0"/>
            </a:endParaRPr>
          </a:p>
          <a:p>
            <a:pPr marL="0" indent="0" defTabSz="419100" eaLnBrk="1" hangingPunct="1">
              <a:spcBef>
                <a:spcPts val="600"/>
              </a:spcBef>
              <a:spcAft>
                <a:spcPts val="600"/>
              </a:spcAft>
              <a:buFont typeface="Wingdings" panose="05000000000000000000" pitchFamily="2" charset="2"/>
              <a:buNone/>
              <a:tabLst>
                <a:tab pos="536575" algn="l"/>
              </a:tabLst>
            </a:pPr>
            <a:r>
              <a:rPr lang="de-DE" altLang="de-DE" sz="1600" b="1" dirty="0">
                <a:latin typeface="Century Gothic" panose="020B0502020202020204" pitchFamily="34" charset="0"/>
              </a:rPr>
              <a:t>10.2	Abschließende Hinweise zur Prüfung des Anhangs</a:t>
            </a:r>
          </a:p>
        </p:txBody>
      </p:sp>
      <p:sp>
        <p:nvSpPr>
          <p:cNvPr id="654340" name="Textfeld 1">
            <a:extLst>
              <a:ext uri="{FF2B5EF4-FFF2-40B4-BE49-F238E27FC236}">
                <a16:creationId xmlns:a16="http://schemas.microsoft.com/office/drawing/2014/main" id="{85E3E048-1EC0-4DD3-BF66-13BE82423D1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dirty="0">
                <a:solidFill>
                  <a:srgbClr val="000000"/>
                </a:solidFill>
                <a:latin typeface="Century Gothic" panose="020B0502020202020204" pitchFamily="34" charset="0"/>
              </a:rPr>
              <a:t>Themenbereich 10: Brennpunktthemen bei der Prüfung des Anhangs</a:t>
            </a:r>
          </a:p>
        </p:txBody>
      </p:sp>
    </p:spTree>
  </p:cSld>
  <p:clrMapOvr>
    <a:masterClrMapping/>
  </p:clrMapOvr>
  <p:transition spd="slow"/>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7" name="Textfeld 1">
            <a:extLst>
              <a:ext uri="{FF2B5EF4-FFF2-40B4-BE49-F238E27FC236}">
                <a16:creationId xmlns:a16="http://schemas.microsoft.com/office/drawing/2014/main" id="{8BC8E454-3A37-4F34-864C-6773631E118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dirty="0">
                <a:solidFill>
                  <a:srgbClr val="000000"/>
                </a:solidFill>
                <a:latin typeface="Century Gothic" panose="020B0502020202020204" pitchFamily="34" charset="0"/>
              </a:rPr>
              <a:t>Themenbereich 10: Brennpunktthemen bei der Prüfung des Anhangs</a:t>
            </a:r>
          </a:p>
        </p:txBody>
      </p:sp>
      <p:sp>
        <p:nvSpPr>
          <p:cNvPr id="7" name="Rectangle 2">
            <a:extLst>
              <a:ext uri="{FF2B5EF4-FFF2-40B4-BE49-F238E27FC236}">
                <a16:creationId xmlns:a16="http://schemas.microsoft.com/office/drawing/2014/main" id="{9F31FB10-B072-412F-91D3-48FDCE3EA32D}"/>
              </a:ext>
            </a:extLst>
          </p:cNvPr>
          <p:cNvSpPr txBox="1">
            <a:spLocks/>
          </p:cNvSpPr>
          <p:nvPr/>
        </p:nvSpPr>
        <p:spPr bwMode="auto">
          <a:xfrm>
            <a:off x="911424" y="706606"/>
            <a:ext cx="986509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10.1	</a:t>
            </a:r>
            <a:r>
              <a:rPr lang="de-DE" sz="2800" dirty="0">
                <a:latin typeface="Century Gothic" panose="020B0502020202020204" pitchFamily="34" charset="0"/>
              </a:rPr>
              <a:t>Vorüberlegungen zur </a:t>
            </a:r>
            <a:r>
              <a:rPr lang="de-DE" sz="2800" dirty="0" err="1">
                <a:latin typeface="Century Gothic" panose="020B0502020202020204" pitchFamily="34" charset="0"/>
              </a:rPr>
              <a:t>Anhangprüfung</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10.1.1	</a:t>
            </a:r>
            <a:r>
              <a:rPr lang="de-DE" sz="1800" b="0" dirty="0">
                <a:latin typeface="Century Gothic" panose="020B0502020202020204" pitchFamily="34" charset="0"/>
              </a:rPr>
              <a:t>Bedeutung des Anhangs</a:t>
            </a:r>
          </a:p>
          <a:p>
            <a:pPr marL="2724150" lvl="4" indent="-895350">
              <a:spcBef>
                <a:spcPts val="600"/>
              </a:spcBef>
              <a:spcAft>
                <a:spcPts val="600"/>
              </a:spcAft>
              <a:tabLst>
                <a:tab pos="444500" algn="l"/>
              </a:tabLst>
            </a:pPr>
            <a:r>
              <a:rPr lang="de-DE" sz="1800" dirty="0">
                <a:latin typeface="Century Gothic" panose="020B0502020202020204" pitchFamily="34" charset="0"/>
              </a:rPr>
              <a:t>10.1.2	</a:t>
            </a:r>
            <a:r>
              <a:rPr lang="de-DE" sz="1800" b="0" dirty="0">
                <a:latin typeface="Century Gothic" panose="020B0502020202020204" pitchFamily="34" charset="0"/>
              </a:rPr>
              <a:t>Aufgaben des Anhangs</a:t>
            </a:r>
          </a:p>
          <a:p>
            <a:pPr marL="2724150" lvl="4" indent="-895350">
              <a:spcBef>
                <a:spcPts val="600"/>
              </a:spcBef>
              <a:spcAft>
                <a:spcPts val="600"/>
              </a:spcAft>
              <a:tabLst>
                <a:tab pos="444500" algn="l"/>
              </a:tabLst>
            </a:pPr>
            <a:r>
              <a:rPr lang="de-DE" sz="1800" dirty="0">
                <a:latin typeface="Century Gothic" panose="020B0502020202020204" pitchFamily="34" charset="0"/>
              </a:rPr>
              <a:t>10.1.3	</a:t>
            </a:r>
            <a:r>
              <a:rPr lang="de-DE" sz="1800" b="0" dirty="0">
                <a:latin typeface="Century Gothic" panose="020B0502020202020204" pitchFamily="34" charset="0"/>
              </a:rPr>
              <a:t>Form des Anhangs</a:t>
            </a:r>
          </a:p>
          <a:p>
            <a:pPr marL="2724150" lvl="4" indent="-895350">
              <a:spcBef>
                <a:spcPts val="600"/>
              </a:spcBef>
              <a:spcAft>
                <a:spcPts val="600"/>
              </a:spcAft>
              <a:tabLst>
                <a:tab pos="444500" algn="l"/>
              </a:tabLst>
            </a:pPr>
            <a:r>
              <a:rPr lang="de-DE" sz="1800" dirty="0">
                <a:latin typeface="Century Gothic" panose="020B0502020202020204" pitchFamily="34" charset="0"/>
              </a:rPr>
              <a:t>10.1.4	</a:t>
            </a:r>
            <a:r>
              <a:rPr lang="de-DE" sz="1800" b="0" dirty="0">
                <a:latin typeface="Century Gothic" panose="020B0502020202020204" pitchFamily="34" charset="0"/>
              </a:rPr>
              <a:t>Inhalt des Anhangs</a:t>
            </a:r>
          </a:p>
        </p:txBody>
      </p:sp>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8C5D1422-2F7E-4F6D-B397-1055F80FF7F4}"/>
              </a:ext>
            </a:extLst>
          </p:cNvPr>
          <p:cNvSpPr>
            <a:spLocks noGrp="1" noChangeArrowheads="1"/>
          </p:cNvSpPr>
          <p:nvPr>
            <p:ph idx="4294967295"/>
          </p:nvPr>
        </p:nvSpPr>
        <p:spPr>
          <a:xfrm>
            <a:off x="1054801" y="1418400"/>
            <a:ext cx="9232200" cy="4895850"/>
          </a:xfrm>
        </p:spPr>
        <p:txBody>
          <a:bodyPr lIns="0" tIns="0" rIns="0" bIns="0"/>
          <a:lstStyle/>
          <a:p>
            <a:pPr marL="0" lvl="1" indent="0" defTabSz="419100" eaLnBrk="1" hangingPunct="1">
              <a:spcAft>
                <a:spcPts val="300"/>
              </a:spcAft>
              <a:buFont typeface="Arial" panose="020B0604020202020204" pitchFamily="34" charset="0"/>
              <a:buNone/>
              <a:defRPr/>
            </a:pPr>
            <a:r>
              <a:rPr lang="de-DE" altLang="de-DE" sz="1600" b="1" dirty="0">
                <a:latin typeface="Century Gothic" panose="020B0502020202020204" pitchFamily="34" charset="0"/>
              </a:rPr>
              <a:t>Vor Prüfung des Anhangs ist zu klären: </a:t>
            </a:r>
          </a:p>
          <a:p>
            <a:pPr marL="266700" lvl="1" indent="-266700" defTabSz="419100" eaLnBrk="1" hangingPunct="1">
              <a:spcAft>
                <a:spcPts val="300"/>
              </a:spcAft>
              <a:buFont typeface="Arial" panose="020B0604020202020204" pitchFamily="34" charset="0"/>
              <a:buChar char="•"/>
              <a:defRPr/>
            </a:pPr>
            <a:r>
              <a:rPr lang="de-DE" altLang="de-DE" sz="1600" dirty="0">
                <a:latin typeface="Century Gothic" panose="020B0502020202020204" pitchFamily="34" charset="0"/>
              </a:rPr>
              <a:t>Besteht eine </a:t>
            </a:r>
            <a:r>
              <a:rPr lang="de-DE" altLang="de-DE" sz="1600" b="1" dirty="0">
                <a:solidFill>
                  <a:srgbClr val="00B0F0"/>
                </a:solidFill>
                <a:latin typeface="Century Gothic" panose="020B0502020202020204" pitchFamily="34" charset="0"/>
              </a:rPr>
              <a:t>Pflicht zur Aufstellung</a:t>
            </a:r>
            <a:r>
              <a:rPr lang="de-DE" altLang="de-DE" sz="1600" dirty="0">
                <a:latin typeface="Century Gothic" panose="020B0502020202020204" pitchFamily="34" charset="0"/>
              </a:rPr>
              <a:t>?</a:t>
            </a:r>
          </a:p>
          <a:p>
            <a:pPr marL="266700" lvl="1" indent="-266700" defTabSz="419100" eaLnBrk="1" hangingPunct="1">
              <a:spcAft>
                <a:spcPts val="300"/>
              </a:spcAft>
              <a:buFont typeface="Arial" panose="020B0604020202020204" pitchFamily="34" charset="0"/>
              <a:buChar char="•"/>
              <a:defRPr/>
            </a:pPr>
            <a:r>
              <a:rPr lang="de-DE" altLang="de-DE" sz="1600" dirty="0">
                <a:latin typeface="Century Gothic" panose="020B0502020202020204" pitchFamily="34" charset="0"/>
              </a:rPr>
              <a:t>Werden </a:t>
            </a:r>
            <a:r>
              <a:rPr lang="de-DE" altLang="de-DE" sz="1600" b="1" dirty="0">
                <a:solidFill>
                  <a:srgbClr val="00B0F0"/>
                </a:solidFill>
                <a:latin typeface="Century Gothic" panose="020B0502020202020204" pitchFamily="34" charset="0"/>
              </a:rPr>
              <a:t>bestehende Befreiungsmöglichkeiten</a:t>
            </a:r>
            <a:r>
              <a:rPr lang="de-DE" altLang="de-DE" sz="1600" dirty="0">
                <a:latin typeface="Century Gothic" panose="020B0502020202020204" pitchFamily="34" charset="0"/>
              </a:rPr>
              <a:t>,</a:t>
            </a:r>
            <a:r>
              <a:rPr lang="de-DE" altLang="de-DE" sz="1600" b="1" dirty="0">
                <a:solidFill>
                  <a:srgbClr val="00B0F0"/>
                </a:solidFill>
                <a:latin typeface="Century Gothic" panose="020B0502020202020204" pitchFamily="34" charset="0"/>
              </a:rPr>
              <a:t> </a:t>
            </a:r>
            <a:r>
              <a:rPr lang="de-DE" altLang="de-DE" sz="1600" dirty="0">
                <a:latin typeface="Century Gothic" panose="020B0502020202020204" pitchFamily="34" charset="0"/>
              </a:rPr>
              <a:t>z. B. § 264 Abs. 3 HGB „befreiender Konzernabschluss“ </a:t>
            </a:r>
            <a:br>
              <a:rPr lang="de-DE" altLang="de-DE" sz="1600" dirty="0">
                <a:latin typeface="Century Gothic" panose="020B0502020202020204" pitchFamily="34" charset="0"/>
              </a:rPr>
            </a:br>
            <a:r>
              <a:rPr lang="de-DE" altLang="de-DE" sz="1600" dirty="0">
                <a:latin typeface="Century Gothic" panose="020B0502020202020204" pitchFamily="34" charset="0"/>
              </a:rPr>
              <a:t>von der Aufstellungspflicht </a:t>
            </a:r>
            <a:r>
              <a:rPr lang="de-DE" altLang="de-DE" sz="1600" b="1" dirty="0">
                <a:solidFill>
                  <a:srgbClr val="00B0F0"/>
                </a:solidFill>
                <a:latin typeface="Century Gothic" panose="020B0502020202020204" pitchFamily="34" charset="0"/>
              </a:rPr>
              <a:t>zu Recht in Anspruch </a:t>
            </a:r>
            <a:r>
              <a:rPr lang="de-DE" altLang="de-DE" sz="1600" dirty="0">
                <a:latin typeface="Century Gothic" panose="020B0502020202020204" pitchFamily="34" charset="0"/>
              </a:rPr>
              <a:t>genommen? </a:t>
            </a:r>
          </a:p>
          <a:p>
            <a:pPr marL="266700" lvl="1" indent="-266700" defTabSz="419100" eaLnBrk="1" hangingPunct="1">
              <a:spcAft>
                <a:spcPts val="300"/>
              </a:spcAft>
              <a:buFont typeface="Arial" panose="020B0604020202020204" pitchFamily="34" charset="0"/>
              <a:buChar char="•"/>
              <a:defRPr/>
            </a:pPr>
            <a:r>
              <a:rPr lang="de-DE" altLang="de-DE" sz="1600" dirty="0">
                <a:latin typeface="Century Gothic" panose="020B0502020202020204" pitchFamily="34" charset="0"/>
              </a:rPr>
              <a:t>Auch ein </a:t>
            </a:r>
            <a:r>
              <a:rPr lang="de-DE" altLang="de-DE" sz="1600" b="1" dirty="0">
                <a:solidFill>
                  <a:srgbClr val="00B0F0"/>
                </a:solidFill>
                <a:latin typeface="Century Gothic" panose="020B0502020202020204" pitchFamily="34" charset="0"/>
              </a:rPr>
              <a:t>freiwillig aufgestellter Anhang</a:t>
            </a:r>
            <a:r>
              <a:rPr lang="de-DE" altLang="de-DE" sz="1600" dirty="0">
                <a:latin typeface="Century Gothic" panose="020B0502020202020204" pitchFamily="34" charset="0"/>
              </a:rPr>
              <a:t> ist vom Wirtschaftsprüfer zu </a:t>
            </a:r>
            <a:r>
              <a:rPr lang="de-DE" altLang="de-DE" sz="1600" b="1" dirty="0">
                <a:solidFill>
                  <a:srgbClr val="00B0F0"/>
                </a:solidFill>
                <a:latin typeface="Century Gothic" panose="020B0502020202020204" pitchFamily="34" charset="0"/>
              </a:rPr>
              <a:t>prüfen!!!</a:t>
            </a:r>
          </a:p>
          <a:p>
            <a:pPr marL="266700" lvl="1" indent="-266700" defTabSz="419100" eaLnBrk="1" hangingPunct="1">
              <a:spcAft>
                <a:spcPts val="300"/>
              </a:spcAft>
              <a:buFont typeface="Arial" panose="020B0604020202020204" pitchFamily="34" charset="0"/>
              <a:buChar char="•"/>
              <a:defRPr/>
            </a:pPr>
            <a:r>
              <a:rPr lang="de-DE" altLang="de-DE" sz="1600" dirty="0">
                <a:latin typeface="Century Gothic" panose="020B0502020202020204" pitchFamily="34" charset="0"/>
              </a:rPr>
              <a:t>Bestimmung der </a:t>
            </a:r>
            <a:r>
              <a:rPr lang="de-DE" altLang="de-DE" sz="1600" b="1" dirty="0" err="1">
                <a:solidFill>
                  <a:srgbClr val="00B0F0"/>
                </a:solidFill>
                <a:latin typeface="Century Gothic" panose="020B0502020202020204" pitchFamily="34" charset="0"/>
              </a:rPr>
              <a:t>Größe</a:t>
            </a:r>
            <a:r>
              <a:rPr lang="de-DE" altLang="de-DE" sz="1600" b="1" dirty="0" err="1">
                <a:latin typeface="Century Gothic" panose="020B0502020202020204" pitchFamily="34" charset="0"/>
              </a:rPr>
              <a:t>klasse</a:t>
            </a:r>
            <a:r>
              <a:rPr lang="de-DE" altLang="de-DE" sz="1600" b="1" dirty="0">
                <a:solidFill>
                  <a:srgbClr val="00B0F0"/>
                </a:solidFill>
                <a:latin typeface="Century Gothic" panose="020B0502020202020204" pitchFamily="34" charset="0"/>
              </a:rPr>
              <a:t> des Unternehmens </a:t>
            </a:r>
            <a:r>
              <a:rPr lang="de-DE" altLang="de-DE" sz="1600" dirty="0">
                <a:latin typeface="Century Gothic" panose="020B0502020202020204" pitchFamily="34" charset="0"/>
              </a:rPr>
              <a:t>nach §§ 267 / 267a HGB: </a:t>
            </a:r>
          </a:p>
          <a:p>
            <a:pPr marL="552450" lvl="2" indent="-285750" defTabSz="419100" eaLnBrk="1" hangingPunct="1">
              <a:spcAft>
                <a:spcPts val="300"/>
              </a:spcAft>
              <a:buFont typeface="Courier New" panose="02070309020205020404" pitchFamily="49" charset="0"/>
              <a:buChar char="o"/>
              <a:defRPr/>
            </a:pPr>
            <a:r>
              <a:rPr lang="de-DE" altLang="de-DE" sz="1600" dirty="0">
                <a:latin typeface="Century Gothic" panose="020B0502020202020204" pitchFamily="34" charset="0"/>
              </a:rPr>
              <a:t>Haben sich die </a:t>
            </a:r>
            <a:r>
              <a:rPr lang="de-DE" altLang="de-DE" sz="1600" b="1" dirty="0">
                <a:solidFill>
                  <a:srgbClr val="00B0F0"/>
                </a:solidFill>
                <a:latin typeface="Century Gothic" panose="020B0502020202020204" pitchFamily="34" charset="0"/>
              </a:rPr>
              <a:t>Verhältnisse</a:t>
            </a:r>
            <a:r>
              <a:rPr lang="de-DE" altLang="de-DE" sz="1600" dirty="0">
                <a:latin typeface="Century Gothic" panose="020B0502020202020204" pitchFamily="34" charset="0"/>
              </a:rPr>
              <a:t> gegenüber dem Vorjahr </a:t>
            </a:r>
            <a:r>
              <a:rPr lang="de-DE" altLang="de-DE" sz="1600" b="1" dirty="0">
                <a:solidFill>
                  <a:srgbClr val="00B0F0"/>
                </a:solidFill>
                <a:latin typeface="Century Gothic" panose="020B0502020202020204" pitchFamily="34" charset="0"/>
              </a:rPr>
              <a:t>geändert?</a:t>
            </a:r>
            <a:r>
              <a:rPr lang="de-DE" altLang="de-DE" sz="1600" dirty="0">
                <a:latin typeface="Century Gothic" panose="020B0502020202020204" pitchFamily="34" charset="0"/>
              </a:rPr>
              <a:t> </a:t>
            </a:r>
          </a:p>
          <a:p>
            <a:pPr marL="552450" lvl="2" indent="-285750" defTabSz="419100" eaLnBrk="1" hangingPunct="1">
              <a:spcAft>
                <a:spcPts val="300"/>
              </a:spcAft>
              <a:buFont typeface="Courier New" panose="02070309020205020404" pitchFamily="49" charset="0"/>
              <a:buChar char="o"/>
              <a:defRPr/>
            </a:pPr>
            <a:r>
              <a:rPr lang="de-DE" altLang="de-DE" sz="1600" dirty="0">
                <a:latin typeface="Century Gothic" panose="020B0502020202020204" pitchFamily="34" charset="0"/>
              </a:rPr>
              <a:t>§ 267 Abs. 4 S. 1 HGB: Über- bzw. Unterschreitung an </a:t>
            </a:r>
            <a:r>
              <a:rPr lang="de-DE" altLang="de-DE" sz="1600" b="1" dirty="0">
                <a:solidFill>
                  <a:srgbClr val="00B0F0"/>
                </a:solidFill>
                <a:latin typeface="Century Gothic" panose="020B0502020202020204" pitchFamily="34" charset="0"/>
              </a:rPr>
              <a:t>zwei aufeinanderfolgenden Abschlussstichtagen?</a:t>
            </a:r>
          </a:p>
          <a:p>
            <a:pPr marL="266700" lvl="1" indent="-266700" defTabSz="419100" eaLnBrk="1" hangingPunct="1">
              <a:spcAft>
                <a:spcPts val="300"/>
              </a:spcAft>
              <a:buFont typeface="Arial" panose="020B0604020202020204" pitchFamily="34" charset="0"/>
              <a:buChar char="•"/>
              <a:defRPr/>
            </a:pPr>
            <a:r>
              <a:rPr lang="de-DE" altLang="de-DE" sz="1600" dirty="0">
                <a:latin typeface="Century Gothic" panose="020B0502020202020204" pitchFamily="34" charset="0"/>
              </a:rPr>
              <a:t>Welche </a:t>
            </a:r>
            <a:r>
              <a:rPr lang="de-DE" altLang="de-DE" sz="1600" b="1" dirty="0">
                <a:solidFill>
                  <a:srgbClr val="00B0F0"/>
                </a:solidFill>
                <a:latin typeface="Century Gothic" panose="020B0502020202020204" pitchFamily="34" charset="0"/>
              </a:rPr>
              <a:t>gesetzlichen </a:t>
            </a:r>
            <a:r>
              <a:rPr lang="de-DE" altLang="de-DE" sz="1600" b="1" dirty="0">
                <a:latin typeface="Century Gothic" panose="020B0502020202020204" pitchFamily="34" charset="0"/>
              </a:rPr>
              <a:t>Neuerungen, </a:t>
            </a:r>
            <a:r>
              <a:rPr lang="de-DE" altLang="de-DE" sz="1600" dirty="0">
                <a:latin typeface="Century Gothic" panose="020B0502020202020204" pitchFamily="34" charset="0"/>
              </a:rPr>
              <a:t>z. B. </a:t>
            </a:r>
            <a:r>
              <a:rPr lang="de-DE" altLang="de-DE" sz="1600" dirty="0" err="1">
                <a:latin typeface="Century Gothic" panose="020B0502020202020204" pitchFamily="34" charset="0"/>
              </a:rPr>
              <a:t>Anhangvorschriften</a:t>
            </a:r>
            <a:r>
              <a:rPr lang="de-DE" altLang="de-DE" sz="1600" dirty="0">
                <a:latin typeface="Century Gothic" panose="020B0502020202020204" pitchFamily="34" charset="0"/>
              </a:rPr>
              <a:t>, sind ggf. </a:t>
            </a:r>
            <a:r>
              <a:rPr lang="de-DE" altLang="de-DE" sz="1600" b="1" dirty="0">
                <a:latin typeface="Century Gothic" panose="020B0502020202020204" pitchFamily="34" charset="0"/>
              </a:rPr>
              <a:t>erstmals</a:t>
            </a:r>
            <a:r>
              <a:rPr lang="de-DE" altLang="de-DE" sz="1600" dirty="0">
                <a:latin typeface="Century Gothic" panose="020B0502020202020204" pitchFamily="34" charset="0"/>
              </a:rPr>
              <a:t> zu berücksichtigen?</a:t>
            </a:r>
            <a:endParaRPr lang="de-DE" altLang="de-DE" sz="1600" b="1" dirty="0">
              <a:latin typeface="Century Gothic" panose="020B0502020202020204" pitchFamily="34" charset="0"/>
            </a:endParaRPr>
          </a:p>
        </p:txBody>
      </p:sp>
      <p:sp>
        <p:nvSpPr>
          <p:cNvPr id="659459" name="Rectangle 2">
            <a:extLst>
              <a:ext uri="{FF2B5EF4-FFF2-40B4-BE49-F238E27FC236}">
                <a16:creationId xmlns:a16="http://schemas.microsoft.com/office/drawing/2014/main" id="{75FAAD55-7CD9-4312-9E01-D192C5E05B1A}"/>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r>
              <a:rPr lang="de-DE" altLang="de-DE" sz="1600" dirty="0">
                <a:solidFill>
                  <a:srgbClr val="00B0F0"/>
                </a:solidFill>
                <a:latin typeface="Century Gothic" panose="020B0502020202020204" pitchFamily="34" charset="0"/>
              </a:rPr>
              <a:t>10.1 Vorabüberlegungen zur </a:t>
            </a:r>
            <a:r>
              <a:rPr lang="de-DE" altLang="de-DE" sz="1600" dirty="0" err="1">
                <a:solidFill>
                  <a:srgbClr val="00B0F0"/>
                </a:solidFill>
                <a:latin typeface="Century Gothic" panose="020B0502020202020204" pitchFamily="34" charset="0"/>
              </a:rPr>
              <a:t>Anhangprüfung</a:t>
            </a:r>
            <a:endParaRPr lang="de-DE" altLang="de-DE" sz="1600" dirty="0">
              <a:solidFill>
                <a:srgbClr val="00B0F0"/>
              </a:solidFill>
              <a:latin typeface="Century Gothic" panose="020B0502020202020204" pitchFamily="34" charset="0"/>
            </a:endParaRPr>
          </a:p>
        </p:txBody>
      </p:sp>
      <p:sp>
        <p:nvSpPr>
          <p:cNvPr id="659462" name="Textfeld 1">
            <a:extLst>
              <a:ext uri="{FF2B5EF4-FFF2-40B4-BE49-F238E27FC236}">
                <a16:creationId xmlns:a16="http://schemas.microsoft.com/office/drawing/2014/main" id="{966F0508-B2C1-4DF4-A2AF-E7B6179EA48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cSld>
  <p:clrMapOvr>
    <a:masterClrMapping/>
  </p:clrMapOvr>
  <p:transition spd="slow"/>
</p:sld>
</file>

<file path=ppt/slides/slide3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98960482-2628-477A-8736-487793F0D2B7}"/>
              </a:ext>
            </a:extLst>
          </p:cNvPr>
          <p:cNvSpPr>
            <a:spLocks noGrp="1" noChangeArrowheads="1"/>
          </p:cNvSpPr>
          <p:nvPr>
            <p:ph idx="4294967295"/>
          </p:nvPr>
        </p:nvSpPr>
        <p:spPr>
          <a:xfrm>
            <a:off x="1054800" y="1130368"/>
            <a:ext cx="10801350" cy="5611000"/>
          </a:xfrm>
        </p:spPr>
        <p:txBody>
          <a:bodyPr lIns="0" tIns="0" rIns="0" bIns="0"/>
          <a:lstStyle/>
          <a:p>
            <a:pPr defTabSz="419100" eaLnBrk="1" hangingPunct="1">
              <a:spcBef>
                <a:spcPts val="0"/>
              </a:spcBef>
              <a:spcAft>
                <a:spcPts val="600"/>
              </a:spcAft>
              <a:tabLst>
                <a:tab pos="442913" algn="l"/>
              </a:tabLst>
              <a:defRPr/>
            </a:pPr>
            <a:r>
              <a:rPr lang="de-DE" altLang="de-DE" sz="1600" dirty="0">
                <a:latin typeface="Century Gothic" panose="020B0502020202020204" pitchFamily="34" charset="0"/>
              </a:rPr>
              <a:t>Die Bedeutung des Anhangs wird sowohl von den Unternehmen als auch von den Wirtschaftsprüfern</a:t>
            </a:r>
            <a:br>
              <a:rPr lang="de-DE" altLang="de-DE" sz="1600" dirty="0">
                <a:latin typeface="Century Gothic" panose="020B0502020202020204" pitchFamily="34" charset="0"/>
              </a:rPr>
            </a:br>
            <a:r>
              <a:rPr lang="de-DE" altLang="de-DE" sz="1600" dirty="0">
                <a:latin typeface="Century Gothic" panose="020B0502020202020204" pitchFamily="34" charset="0"/>
              </a:rPr>
              <a:t>unterschätzt, obwohl</a:t>
            </a:r>
          </a:p>
          <a:p>
            <a:pPr marL="442913" indent="-261938" defTabSz="419100" eaLnBrk="1" hangingPunct="1">
              <a:spcBef>
                <a:spcPts val="0"/>
              </a:spcBef>
              <a:spcAft>
                <a:spcPts val="600"/>
              </a:spcAft>
              <a:buFont typeface="Arial" panose="020B0604020202020204" pitchFamily="34" charset="0"/>
              <a:buChar char="•"/>
              <a:tabLst>
                <a:tab pos="442913" algn="l"/>
              </a:tabLst>
              <a:defRPr/>
            </a:pPr>
            <a:r>
              <a:rPr lang="de-DE" altLang="de-DE" sz="1600" dirty="0">
                <a:latin typeface="Century Gothic" panose="020B0502020202020204" pitchFamily="34" charset="0"/>
              </a:rPr>
              <a:t>der Anhang- wie die Bilanz und die Gewinn- und Verlustrechnung – ein </a:t>
            </a:r>
            <a:r>
              <a:rPr lang="de-DE" altLang="de-DE" sz="1600" b="1" dirty="0">
                <a:latin typeface="Century Gothic" panose="020B0502020202020204" pitchFamily="34" charset="0"/>
              </a:rPr>
              <a:t>gleichrangiger Teil </a:t>
            </a:r>
            <a:r>
              <a:rPr lang="de-DE" altLang="de-DE" sz="1600" dirty="0">
                <a:latin typeface="Century Gothic" panose="020B0502020202020204" pitchFamily="34" charset="0"/>
              </a:rPr>
              <a:t>des Jahresabschlusses einer Kapitalgesellschaft / </a:t>
            </a:r>
            <a:r>
              <a:rPr lang="de-DE" altLang="de-DE" sz="1600" dirty="0" err="1">
                <a:latin typeface="Century Gothic" panose="020B0502020202020204" pitchFamily="34" charset="0"/>
              </a:rPr>
              <a:t>KapCoGes</a:t>
            </a:r>
            <a:r>
              <a:rPr lang="de-DE" altLang="de-DE" sz="1600" dirty="0">
                <a:latin typeface="Century Gothic" panose="020B0502020202020204" pitchFamily="34" charset="0"/>
              </a:rPr>
              <a:t> ist</a:t>
            </a:r>
          </a:p>
          <a:p>
            <a:pPr marL="442913" indent="-261938" defTabSz="419100" eaLnBrk="1" hangingPunct="1">
              <a:spcBef>
                <a:spcPts val="0"/>
              </a:spcBef>
              <a:spcAft>
                <a:spcPts val="600"/>
              </a:spcAft>
              <a:buFont typeface="Arial" panose="020B0604020202020204" pitchFamily="34" charset="0"/>
              <a:buChar char="•"/>
              <a:tabLst>
                <a:tab pos="442913" algn="l"/>
              </a:tabLst>
              <a:defRPr/>
            </a:pPr>
            <a:r>
              <a:rPr lang="de-DE" altLang="de-DE" sz="1600" dirty="0">
                <a:latin typeface="Century Gothic" panose="020B0502020202020204" pitchFamily="34" charset="0"/>
              </a:rPr>
              <a:t>Nichtbeanstandungen des Fehlens einzelner oder mehrerer </a:t>
            </a:r>
            <a:r>
              <a:rPr lang="de-DE" altLang="de-DE" sz="1600" dirty="0" err="1">
                <a:latin typeface="Century Gothic" panose="020B0502020202020204" pitchFamily="34" charset="0"/>
              </a:rPr>
              <a:t>Anhangangaben</a:t>
            </a:r>
            <a:r>
              <a:rPr lang="de-DE" altLang="de-DE" sz="1600" dirty="0">
                <a:latin typeface="Century Gothic" panose="020B0502020202020204" pitchFamily="34" charset="0"/>
              </a:rPr>
              <a:t> zu den häufigsten</a:t>
            </a:r>
            <a:r>
              <a:rPr lang="de-DE" altLang="de-DE" sz="1600" b="1" dirty="0">
                <a:solidFill>
                  <a:srgbClr val="00B0F0"/>
                </a:solidFill>
                <a:latin typeface="Century Gothic" panose="020B0502020202020204" pitchFamily="34" charset="0"/>
              </a:rPr>
              <a:t> </a:t>
            </a:r>
            <a:r>
              <a:rPr lang="de-DE" altLang="de-DE" sz="1600" b="1" dirty="0">
                <a:solidFill>
                  <a:srgbClr val="FF0000"/>
                </a:solidFill>
                <a:latin typeface="Century Gothic" panose="020B0502020202020204" pitchFamily="34" charset="0"/>
              </a:rPr>
              <a:t>Feststellungen der Abschlussdurchsicht der WPK</a:t>
            </a:r>
            <a:r>
              <a:rPr lang="de-DE" altLang="de-DE" sz="1600" b="1" dirty="0">
                <a:solidFill>
                  <a:srgbClr val="00B0F0"/>
                </a:solidFill>
                <a:latin typeface="Century Gothic" panose="020B0502020202020204" pitchFamily="34" charset="0"/>
              </a:rPr>
              <a:t> </a:t>
            </a:r>
            <a:r>
              <a:rPr lang="de-DE" altLang="de-DE" sz="1600" dirty="0">
                <a:latin typeface="Century Gothic" panose="020B0502020202020204" pitchFamily="34" charset="0"/>
              </a:rPr>
              <a:t>gehören</a:t>
            </a:r>
          </a:p>
          <a:p>
            <a:pPr marL="442913" indent="-261938" defTabSz="419100" eaLnBrk="1" hangingPunct="1">
              <a:spcBef>
                <a:spcPts val="0"/>
              </a:spcBef>
              <a:spcAft>
                <a:spcPts val="600"/>
              </a:spcAft>
              <a:buFont typeface="Arial" panose="020B0604020202020204" pitchFamily="34" charset="0"/>
              <a:buChar char="•"/>
              <a:tabLst>
                <a:tab pos="442913" algn="l"/>
              </a:tabLst>
              <a:defRPr/>
            </a:pPr>
            <a:r>
              <a:rPr lang="de-DE" altLang="de-DE" sz="1600" dirty="0">
                <a:latin typeface="Century Gothic" panose="020B0502020202020204" pitchFamily="34" charset="0"/>
              </a:rPr>
              <a:t>bei unsorgfältiger Prüfung durch den Abschlussprüfer dies häufig zu </a:t>
            </a:r>
            <a:r>
              <a:rPr lang="de-DE" altLang="de-DE" sz="1600" b="1" dirty="0">
                <a:solidFill>
                  <a:srgbClr val="FF0000"/>
                </a:solidFill>
                <a:latin typeface="Century Gothic" panose="020B0502020202020204" pitchFamily="34" charset="0"/>
              </a:rPr>
              <a:t>fehlerhaft erteilten Prüfungsurteilen </a:t>
            </a:r>
            <a:r>
              <a:rPr lang="de-DE" altLang="de-DE" sz="1600" dirty="0">
                <a:latin typeface="Century Gothic" panose="020B0502020202020204" pitchFamily="34" charset="0"/>
              </a:rPr>
              <a:t>führen kann</a:t>
            </a:r>
          </a:p>
          <a:p>
            <a:pPr defTabSz="419100" eaLnBrk="1" hangingPunct="1">
              <a:spcBef>
                <a:spcPts val="0"/>
              </a:spcBef>
              <a:spcAft>
                <a:spcPts val="300"/>
              </a:spcAft>
              <a:tabLst>
                <a:tab pos="442913" algn="l"/>
              </a:tabLst>
              <a:defRPr/>
            </a:pPr>
            <a:r>
              <a:rPr lang="de-DE" altLang="de-DE" sz="1600" b="1" dirty="0">
                <a:solidFill>
                  <a:srgbClr val="00B0F0"/>
                </a:solidFill>
                <a:latin typeface="Century Gothic" panose="020B0502020202020204" pitchFamily="34" charset="0"/>
              </a:rPr>
              <a:t>10.1.2 Aufgaben des Anhangs</a:t>
            </a:r>
          </a:p>
          <a:p>
            <a:pPr marL="266700" indent="-266700" defTabSz="419100" eaLnBrk="1" hangingPunct="1">
              <a:spcBef>
                <a:spcPts val="0"/>
              </a:spcBef>
              <a:spcAft>
                <a:spcPts val="300"/>
              </a:spcAft>
              <a:buFont typeface="Arial" panose="020B0604020202020204" pitchFamily="34" charset="0"/>
              <a:buChar char="•"/>
              <a:defRPr/>
            </a:pPr>
            <a:r>
              <a:rPr lang="de-DE" altLang="de-DE" sz="1600" kern="0" dirty="0">
                <a:latin typeface="Century Gothic" panose="020B0502020202020204" pitchFamily="34" charset="0"/>
              </a:rPr>
              <a:t>Bereitstellung von zusätzlichen weiteren Informationen,</a:t>
            </a:r>
          </a:p>
          <a:p>
            <a:pPr marL="542925" lvl="2" indent="-276225" defTabSz="419100" eaLnBrk="1" hangingPunct="1">
              <a:spcBef>
                <a:spcPts val="300"/>
              </a:spcBef>
              <a:spcAft>
                <a:spcPts val="300"/>
              </a:spcAft>
              <a:buFont typeface="Courier New" panose="02070309020205020404" pitchFamily="49" charset="0"/>
              <a:buChar char="o"/>
              <a:defRPr/>
            </a:pPr>
            <a:r>
              <a:rPr lang="de-DE" altLang="de-DE" sz="1600" kern="0" dirty="0">
                <a:latin typeface="Century Gothic" panose="020B0502020202020204" pitchFamily="34" charset="0"/>
              </a:rPr>
              <a:t>betreffend die die Vermögens-, Finanz- und Ertragslage des Unternehmens</a:t>
            </a:r>
          </a:p>
          <a:p>
            <a:pPr marL="542925" lvl="2" indent="-276225" defTabSz="419100" eaLnBrk="1" hangingPunct="1">
              <a:spcBef>
                <a:spcPts val="300"/>
              </a:spcBef>
              <a:spcAft>
                <a:spcPts val="300"/>
              </a:spcAft>
              <a:buFont typeface="Courier New" panose="02070309020205020404" pitchFamily="49" charset="0"/>
              <a:buChar char="o"/>
              <a:defRPr/>
            </a:pPr>
            <a:r>
              <a:rPr lang="de-DE" altLang="de-DE" sz="1600" kern="0" dirty="0">
                <a:latin typeface="Century Gothic" panose="020B0502020202020204" pitchFamily="34" charset="0"/>
              </a:rPr>
              <a:t>Angaben ohne direkten inhaltlichen Zusammenhang mit der Bilanz und der Gewinn- und Verlustrechnung</a:t>
            </a:r>
          </a:p>
          <a:p>
            <a:pPr marL="266700" lvl="1" indent="-266700" defTabSz="419100" eaLnBrk="1" hangingPunct="1">
              <a:spcBef>
                <a:spcPts val="0"/>
              </a:spcBef>
              <a:spcAft>
                <a:spcPts val="600"/>
              </a:spcAft>
              <a:buFont typeface="Arial" panose="020B0604020202020204" pitchFamily="34" charset="0"/>
              <a:buChar char="•"/>
              <a:defRPr/>
            </a:pPr>
            <a:r>
              <a:rPr lang="de-DE" altLang="de-DE" sz="1600" kern="0" dirty="0">
                <a:latin typeface="Century Gothic" panose="020B0502020202020204" pitchFamily="34" charset="0"/>
              </a:rPr>
              <a:t>Entlastung der Bilanz und der Gewinn- und Verlustrechnung durch Übernahme von </a:t>
            </a:r>
            <a:r>
              <a:rPr lang="de-DE" altLang="de-DE" sz="1600" kern="0" dirty="0">
                <a:solidFill>
                  <a:srgbClr val="00B0F0"/>
                </a:solidFill>
                <a:latin typeface="Century Gothic" panose="020B0502020202020204" pitchFamily="34" charset="0"/>
              </a:rPr>
              <a:t>(Wahlpflicht)angaben </a:t>
            </a:r>
            <a:r>
              <a:rPr lang="de-DE" altLang="de-DE" sz="1600" kern="0" dirty="0">
                <a:latin typeface="Century Gothic" panose="020B0502020202020204" pitchFamily="34" charset="0"/>
              </a:rPr>
              <a:t>in den Anhang</a:t>
            </a:r>
          </a:p>
          <a:p>
            <a:pPr marL="542925" lvl="2" indent="-276225" defTabSz="419100" eaLnBrk="1" hangingPunct="1">
              <a:spcBef>
                <a:spcPts val="600"/>
              </a:spcBef>
              <a:spcAft>
                <a:spcPts val="600"/>
              </a:spcAft>
              <a:buFont typeface="Wingdings" pitchFamily="2" charset="2"/>
              <a:buChar char="à"/>
              <a:defRPr/>
            </a:pPr>
            <a:r>
              <a:rPr lang="de-DE" altLang="de-DE" sz="1600" kern="0" dirty="0">
                <a:latin typeface="Century Gothic" panose="020B0502020202020204" pitchFamily="34" charset="0"/>
                <a:sym typeface="Wingdings" panose="05000000000000000000" pitchFamily="2" charset="2"/>
              </a:rPr>
              <a:t>Sicherstellung der Vermittlung eines den </a:t>
            </a:r>
            <a:r>
              <a:rPr lang="de-DE" altLang="de-DE" sz="1600" kern="0" dirty="0">
                <a:solidFill>
                  <a:srgbClr val="00B0F0"/>
                </a:solidFill>
                <a:latin typeface="Century Gothic" panose="020B0502020202020204" pitchFamily="34" charset="0"/>
                <a:sym typeface="Wingdings" panose="05000000000000000000" pitchFamily="2" charset="2"/>
              </a:rPr>
              <a:t>tatsächlichen Verhältnissen entsprechenden Bildes der Vermögens-, Finanz- und Ertragslage</a:t>
            </a:r>
            <a:endParaRPr lang="de-DE" altLang="de-DE" sz="1600" kern="0" dirty="0">
              <a:latin typeface="Century Gothic" panose="020B0502020202020204" pitchFamily="34" charset="0"/>
            </a:endParaRPr>
          </a:p>
          <a:p>
            <a:pPr defTabSz="419100" eaLnBrk="1" hangingPunct="1">
              <a:spcBef>
                <a:spcPts val="0"/>
              </a:spcBef>
              <a:spcAft>
                <a:spcPts val="600"/>
              </a:spcAft>
              <a:tabLst>
                <a:tab pos="442913" algn="l"/>
              </a:tabLst>
              <a:defRPr/>
            </a:pPr>
            <a:endParaRPr lang="de-DE" altLang="de-DE" sz="1600" dirty="0">
              <a:solidFill>
                <a:srgbClr val="00B0F0"/>
              </a:solidFill>
              <a:latin typeface="Century Gothic" panose="020B0502020202020204" pitchFamily="34" charset="0"/>
            </a:endParaRPr>
          </a:p>
          <a:p>
            <a:pPr marL="442913" indent="-261938" defTabSz="419100" eaLnBrk="1" hangingPunct="1">
              <a:spcBef>
                <a:spcPts val="0"/>
              </a:spcBef>
              <a:spcAft>
                <a:spcPts val="600"/>
              </a:spcAft>
              <a:buFont typeface="Arial" panose="020B0604020202020204" pitchFamily="34" charset="0"/>
              <a:buChar char="•"/>
              <a:tabLst>
                <a:tab pos="442913" algn="l"/>
              </a:tabLst>
              <a:defRPr/>
            </a:pPr>
            <a:endParaRPr lang="de-DE" altLang="de-DE" sz="1600" dirty="0">
              <a:latin typeface="Century Gothic" panose="020B0502020202020204" pitchFamily="34" charset="0"/>
            </a:endParaRPr>
          </a:p>
        </p:txBody>
      </p:sp>
      <p:sp>
        <p:nvSpPr>
          <p:cNvPr id="661507" name="Rectangle 2">
            <a:extLst>
              <a:ext uri="{FF2B5EF4-FFF2-40B4-BE49-F238E27FC236}">
                <a16:creationId xmlns:a16="http://schemas.microsoft.com/office/drawing/2014/main" id="{30BA4100-FFE0-4E61-BE3A-01C4CE37AF14}"/>
              </a:ext>
            </a:extLst>
          </p:cNvPr>
          <p:cNvSpPr txBox="1">
            <a:spLocks/>
          </p:cNvSpPr>
          <p:nvPr/>
        </p:nvSpPr>
        <p:spPr bwMode="auto">
          <a:xfrm>
            <a:off x="1054800" y="858615"/>
            <a:ext cx="10801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dirty="0">
                <a:solidFill>
                  <a:srgbClr val="00B0F0"/>
                </a:solidFill>
                <a:latin typeface="Century Gothic" panose="020B0502020202020204" pitchFamily="34" charset="0"/>
              </a:rPr>
              <a:t>10.1.1 Bedeutung des Anhangs</a:t>
            </a:r>
          </a:p>
        </p:txBody>
      </p:sp>
      <p:sp>
        <p:nvSpPr>
          <p:cNvPr id="661512" name="Textfeld 1">
            <a:extLst>
              <a:ext uri="{FF2B5EF4-FFF2-40B4-BE49-F238E27FC236}">
                <a16:creationId xmlns:a16="http://schemas.microsoft.com/office/drawing/2014/main" id="{DAF68EEB-C536-4989-9484-D931BDF0ECB5}"/>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cSld>
  <p:clrMapOvr>
    <a:masterClrMapping/>
  </p:clrMapOvr>
  <p:transition spd="slow"/>
</p:sld>
</file>

<file path=ppt/slides/slide39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E2F75541-CD4A-4EB5-A6FD-5D7DFF28D59E}"/>
              </a:ext>
            </a:extLst>
          </p:cNvPr>
          <p:cNvSpPr>
            <a:spLocks noGrp="1" noChangeArrowheads="1"/>
          </p:cNvSpPr>
          <p:nvPr>
            <p:ph idx="4294967295"/>
          </p:nvPr>
        </p:nvSpPr>
        <p:spPr>
          <a:xfrm>
            <a:off x="1054801" y="1418400"/>
            <a:ext cx="9649712" cy="4105275"/>
          </a:xfrm>
        </p:spPr>
        <p:txBody>
          <a:bodyPr lIns="0" tIns="0" rIns="0" bIns="0"/>
          <a:lstStyle/>
          <a:p>
            <a:pPr>
              <a:defRPr/>
            </a:pPr>
            <a:r>
              <a:rPr lang="de-DE" sz="1600" dirty="0">
                <a:latin typeface="Century Gothic" panose="020B0502020202020204" pitchFamily="34" charset="0"/>
              </a:rPr>
              <a:t>Form des Anhangs ist insbes. geprägt durch folgende allgemeine </a:t>
            </a:r>
            <a:r>
              <a:rPr lang="de-DE" sz="1600" b="1" dirty="0" err="1">
                <a:latin typeface="Century Gothic" panose="020B0502020202020204" pitchFamily="34" charset="0"/>
              </a:rPr>
              <a:t>GoB</a:t>
            </a:r>
            <a:r>
              <a:rPr lang="de-DE" sz="1600" dirty="0">
                <a:latin typeface="Century Gothic" panose="020B0502020202020204" pitchFamily="34" charset="0"/>
              </a:rPr>
              <a:t>:</a:t>
            </a:r>
          </a:p>
          <a:p>
            <a:pPr marL="266700" indent="-266700">
              <a:buFont typeface="Arial" panose="020B0604020202020204" pitchFamily="34" charset="0"/>
              <a:buChar char="•"/>
              <a:defRPr/>
            </a:pPr>
            <a:r>
              <a:rPr lang="de-DE" sz="1600" b="1" dirty="0">
                <a:latin typeface="Century Gothic" panose="020B0502020202020204" pitchFamily="34" charset="0"/>
              </a:rPr>
              <a:t>Grundsatz</a:t>
            </a:r>
            <a:r>
              <a:rPr lang="de-DE" sz="1600" dirty="0">
                <a:latin typeface="Century Gothic" panose="020B0502020202020204" pitchFamily="34" charset="0"/>
              </a:rPr>
              <a:t> der </a:t>
            </a:r>
            <a:r>
              <a:rPr lang="de-DE" sz="1600" b="1" dirty="0">
                <a:solidFill>
                  <a:srgbClr val="00B0F0"/>
                </a:solidFill>
                <a:latin typeface="Century Gothic" panose="020B0502020202020204" pitchFamily="34" charset="0"/>
              </a:rPr>
              <a:t>Klarheit</a:t>
            </a:r>
            <a:r>
              <a:rPr lang="de-DE" sz="1600" dirty="0">
                <a:solidFill>
                  <a:srgbClr val="00B0F0"/>
                </a:solidFill>
                <a:latin typeface="Century Gothic" panose="020B0502020202020204" pitchFamily="34" charset="0"/>
              </a:rPr>
              <a:t> </a:t>
            </a:r>
            <a:r>
              <a:rPr lang="de-DE" sz="1600" dirty="0">
                <a:latin typeface="Century Gothic" panose="020B0502020202020204" pitchFamily="34" charset="0"/>
              </a:rPr>
              <a:t>und </a:t>
            </a:r>
            <a:r>
              <a:rPr lang="de-DE" sz="1600" b="1" dirty="0">
                <a:solidFill>
                  <a:srgbClr val="00B0F0"/>
                </a:solidFill>
                <a:latin typeface="Century Gothic" panose="020B0502020202020204" pitchFamily="34" charset="0"/>
              </a:rPr>
              <a:t>Übersichtlichkeit </a:t>
            </a:r>
            <a:r>
              <a:rPr lang="de-DE" sz="1600" dirty="0">
                <a:latin typeface="Century Gothic" panose="020B0502020202020204" pitchFamily="34" charset="0"/>
              </a:rPr>
              <a:t>gemäß</a:t>
            </a:r>
            <a:r>
              <a:rPr lang="de-DE" sz="1600" b="1" dirty="0">
                <a:latin typeface="Century Gothic" panose="020B0502020202020204" pitchFamily="34" charset="0"/>
              </a:rPr>
              <a:t> </a:t>
            </a:r>
            <a:r>
              <a:rPr lang="de-DE" sz="1600" dirty="0">
                <a:latin typeface="Century Gothic" panose="020B0502020202020204" pitchFamily="34" charset="0"/>
              </a:rPr>
              <a:t>§§ 238 Abs. 1 S. 2, 243 Abs. 2 HGB)</a:t>
            </a:r>
          </a:p>
          <a:p>
            <a:pPr marL="266700" indent="-266700">
              <a:buFont typeface="Arial" panose="020B0604020202020204" pitchFamily="34" charset="0"/>
              <a:buChar char="•"/>
              <a:defRPr/>
            </a:pPr>
            <a:r>
              <a:rPr lang="de-DE" sz="1600" b="1" dirty="0">
                <a:latin typeface="Century Gothic" panose="020B0502020202020204" pitchFamily="34" charset="0"/>
              </a:rPr>
              <a:t>Grundsatz </a:t>
            </a:r>
            <a:r>
              <a:rPr lang="de-DE" sz="1600" dirty="0">
                <a:latin typeface="Century Gothic" panose="020B0502020202020204" pitchFamily="34" charset="0"/>
              </a:rPr>
              <a:t>der </a:t>
            </a:r>
            <a:r>
              <a:rPr lang="de-DE" sz="1600" b="1" dirty="0">
                <a:solidFill>
                  <a:srgbClr val="00B0F0"/>
                </a:solidFill>
                <a:latin typeface="Century Gothic" panose="020B0502020202020204" pitchFamily="34" charset="0"/>
              </a:rPr>
              <a:t>Vollständigkeit </a:t>
            </a:r>
            <a:r>
              <a:rPr lang="de-DE" sz="1600" dirty="0">
                <a:latin typeface="Century Gothic" panose="020B0502020202020204" pitchFamily="34" charset="0"/>
              </a:rPr>
              <a:t>gemäß</a:t>
            </a:r>
            <a:r>
              <a:rPr lang="de-DE" sz="1600" b="1" dirty="0">
                <a:latin typeface="Century Gothic" panose="020B0502020202020204" pitchFamily="34" charset="0"/>
              </a:rPr>
              <a:t> </a:t>
            </a:r>
            <a:r>
              <a:rPr lang="de-DE" sz="1600" dirty="0">
                <a:latin typeface="Century Gothic" panose="020B0502020202020204" pitchFamily="34" charset="0"/>
              </a:rPr>
              <a:t>§§ 239 Abs. 2, 246 Abs. 1 HGB, Ausnahmen ergeben sich aufgrund der §§ 286 und 288 HGB)</a:t>
            </a:r>
          </a:p>
          <a:p>
            <a:pPr marL="266700" indent="-266700">
              <a:buFont typeface="Arial" panose="020B0604020202020204" pitchFamily="34" charset="0"/>
              <a:buChar char="•"/>
              <a:defRPr/>
            </a:pPr>
            <a:r>
              <a:rPr lang="de-DE" sz="1600" b="1" dirty="0">
                <a:solidFill>
                  <a:srgbClr val="FF0000"/>
                </a:solidFill>
                <a:latin typeface="Century Gothic" panose="020B0502020202020204" pitchFamily="34" charset="0"/>
              </a:rPr>
              <a:t>Seit </a:t>
            </a:r>
            <a:r>
              <a:rPr lang="de-DE" sz="1600" b="1" dirty="0" err="1">
                <a:solidFill>
                  <a:srgbClr val="FF0000"/>
                </a:solidFill>
                <a:latin typeface="Century Gothic" panose="020B0502020202020204" pitchFamily="34" charset="0"/>
              </a:rPr>
              <a:t>BilRUG</a:t>
            </a:r>
            <a:r>
              <a:rPr lang="de-DE" sz="1600" b="1" dirty="0">
                <a:solidFill>
                  <a:srgbClr val="FF0000"/>
                </a:solidFill>
                <a:latin typeface="Century Gothic" panose="020B0502020202020204" pitchFamily="34" charset="0"/>
              </a:rPr>
              <a:t> Vornahme der Pflichtangaben zu den einzelnen Posten der Bilanz und der Gewinn- und Verlustrechnung gemäß § 284 Abs. 1 S. 1 2. HS HBG zwingend in der Reihenfolge der einzelnen Posten, getrennt nach Bilanz und Gewinn- und Verlustrechnung.</a:t>
            </a:r>
            <a:endParaRPr lang="de-DE" sz="1600" dirty="0">
              <a:solidFill>
                <a:srgbClr val="FF0000"/>
              </a:solidFill>
              <a:latin typeface="Century Gothic" panose="020B0502020202020204" pitchFamily="34" charset="0"/>
            </a:endParaRPr>
          </a:p>
          <a:p>
            <a:pPr marL="266700" indent="-266700">
              <a:buFont typeface="Arial" panose="020B0604020202020204" pitchFamily="34" charset="0"/>
              <a:buChar char="•"/>
              <a:defRPr/>
            </a:pPr>
            <a:r>
              <a:rPr lang="de-DE" sz="1600" dirty="0">
                <a:latin typeface="Century Gothic" panose="020B0502020202020204" pitchFamily="34" charset="0"/>
              </a:rPr>
              <a:t>Bei </a:t>
            </a:r>
            <a:r>
              <a:rPr lang="de-DE" sz="1600" b="1" dirty="0">
                <a:solidFill>
                  <a:srgbClr val="00B0F0"/>
                </a:solidFill>
                <a:latin typeface="Century Gothic" panose="020B0502020202020204" pitchFamily="34" charset="0"/>
              </a:rPr>
              <a:t>umfangreichen Aufstellungen</a:t>
            </a:r>
            <a:r>
              <a:rPr lang="de-DE" sz="1600" dirty="0">
                <a:solidFill>
                  <a:srgbClr val="00B0F0"/>
                </a:solidFill>
                <a:latin typeface="Century Gothic" panose="020B0502020202020204" pitchFamily="34" charset="0"/>
              </a:rPr>
              <a:t> </a:t>
            </a:r>
            <a:r>
              <a:rPr lang="de-DE" sz="1600" dirty="0">
                <a:latin typeface="Century Gothic" panose="020B0502020202020204" pitchFamily="34" charset="0"/>
              </a:rPr>
              <a:t>(z. B. Anteilsbesitzliste oder Anlagenspiegel) können diese dem Anhang als </a:t>
            </a:r>
            <a:r>
              <a:rPr lang="de-DE" sz="1600" b="1" dirty="0">
                <a:latin typeface="Century Gothic" panose="020B0502020202020204" pitchFamily="34" charset="0"/>
              </a:rPr>
              <a:t>Anlage</a:t>
            </a:r>
            <a:r>
              <a:rPr lang="de-DE" sz="1600" dirty="0">
                <a:latin typeface="Century Gothic" panose="020B0502020202020204" pitchFamily="34" charset="0"/>
              </a:rPr>
              <a:t> beigefügt werden (Beck, 11. Aufl., Tz. 32 zu § 284 HGB).</a:t>
            </a:r>
          </a:p>
          <a:p>
            <a:pPr marL="266700" indent="-266700">
              <a:buFont typeface="Arial" panose="020B0604020202020204" pitchFamily="34" charset="0"/>
              <a:buChar char="•"/>
              <a:defRPr/>
            </a:pPr>
            <a:r>
              <a:rPr lang="de-DE" sz="1600" dirty="0">
                <a:latin typeface="Century Gothic" panose="020B0502020202020204" pitchFamily="34" charset="0"/>
              </a:rPr>
              <a:t>Dann ist ein </a:t>
            </a:r>
            <a:r>
              <a:rPr lang="de-DE" sz="1600" b="1" dirty="0">
                <a:latin typeface="Century Gothic" panose="020B0502020202020204" pitchFamily="34" charset="0"/>
              </a:rPr>
              <a:t>Verweis</a:t>
            </a:r>
            <a:r>
              <a:rPr lang="de-DE" sz="1600" dirty="0">
                <a:latin typeface="Century Gothic" panose="020B0502020202020204" pitchFamily="34" charset="0"/>
              </a:rPr>
              <a:t> innerhalb des Anhangs auf die betreffende Anlage bei den Erläuterungen zu diesem Posten erforderlich.</a:t>
            </a:r>
          </a:p>
        </p:txBody>
      </p:sp>
      <p:sp>
        <p:nvSpPr>
          <p:cNvPr id="663556" name="Rectangle 2">
            <a:extLst>
              <a:ext uri="{FF2B5EF4-FFF2-40B4-BE49-F238E27FC236}">
                <a16:creationId xmlns:a16="http://schemas.microsoft.com/office/drawing/2014/main" id="{5109B4E4-55F7-495A-870F-69A6BAC769D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dirty="0">
                <a:solidFill>
                  <a:srgbClr val="00B0F0"/>
                </a:solidFill>
                <a:latin typeface="Century Gothic" panose="020B0502020202020204" pitchFamily="34" charset="0"/>
              </a:rPr>
              <a:t>10.1.3 Form des Anhangs</a:t>
            </a:r>
          </a:p>
        </p:txBody>
      </p:sp>
      <p:sp>
        <p:nvSpPr>
          <p:cNvPr id="663558" name="Textfeld 1">
            <a:extLst>
              <a:ext uri="{FF2B5EF4-FFF2-40B4-BE49-F238E27FC236}">
                <a16:creationId xmlns:a16="http://schemas.microsoft.com/office/drawing/2014/main" id="{95109CD7-CECC-40C9-AF2E-612ACA6005F3}"/>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cSld>
  <p:clrMapOvr>
    <a:masterClrMapping/>
  </p:clrMapOvr>
  <p:transition spd="slow"/>
</p:sld>
</file>

<file path=ppt/slides/slide3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2A76B569-197D-4FD5-A295-7C202AA3E2CD}"/>
              </a:ext>
            </a:extLst>
          </p:cNvPr>
          <p:cNvSpPr>
            <a:spLocks noGrp="1" noChangeArrowheads="1"/>
          </p:cNvSpPr>
          <p:nvPr>
            <p:ph idx="4294967295"/>
          </p:nvPr>
        </p:nvSpPr>
        <p:spPr>
          <a:xfrm>
            <a:off x="1054800" y="1418400"/>
            <a:ext cx="9327450" cy="4392612"/>
          </a:xfrm>
        </p:spPr>
        <p:txBody>
          <a:bodyPr lIns="0" tIns="0" rIns="0" bIns="0"/>
          <a:lstStyle/>
          <a:p>
            <a:pPr marL="266700" indent="-266700">
              <a:buFont typeface="Arial" panose="020B0604020202020204" pitchFamily="34" charset="0"/>
              <a:buChar char="•"/>
              <a:defRPr/>
            </a:pPr>
            <a:r>
              <a:rPr lang="de-DE" sz="1600" dirty="0">
                <a:latin typeface="Century Gothic" panose="020B0502020202020204" pitchFamily="34" charset="0"/>
              </a:rPr>
              <a:t>Unterscheidung:</a:t>
            </a:r>
          </a:p>
          <a:p>
            <a:pPr marL="266700">
              <a:tabLst>
                <a:tab pos="361950" algn="l"/>
              </a:tabLst>
              <a:defRPr/>
            </a:pPr>
            <a:r>
              <a:rPr lang="de-DE" sz="1600" dirty="0">
                <a:solidFill>
                  <a:srgbClr val="00B0F0"/>
                </a:solidFill>
                <a:effectLst>
                  <a:glow>
                    <a:srgbClr val="000000"/>
                  </a:glow>
                  <a:outerShdw sx="0" sy="0">
                    <a:srgbClr val="000000"/>
                  </a:outerShdw>
                  <a:reflection stA="0" endPos="0" fadeDir="0" sx="0" sy="0"/>
                </a:effectLst>
                <a:latin typeface="Century Gothic" panose="020B0502020202020204" pitchFamily="34" charset="0"/>
              </a:rPr>
              <a:t>a. </a:t>
            </a:r>
            <a:r>
              <a:rPr lang="de-DE" sz="1600" dirty="0">
                <a:effectLst>
                  <a:glow>
                    <a:srgbClr val="000000"/>
                  </a:glow>
                  <a:outerShdw sx="0" sy="0">
                    <a:srgbClr val="000000"/>
                  </a:outerShdw>
                  <a:reflection stA="0" endPos="0" fadeDir="0" sx="0" sy="0"/>
                </a:effectLst>
                <a:latin typeface="Century Gothic" panose="020B0502020202020204" pitchFamily="34" charset="0"/>
              </a:rPr>
              <a:t>Pflichtangaben, die </a:t>
            </a:r>
            <a:r>
              <a:rPr lang="de-DE" sz="1600" b="1" dirty="0">
                <a:solidFill>
                  <a:srgbClr val="00B0F0"/>
                </a:solidFill>
                <a:latin typeface="Century Gothic" panose="020B0502020202020204" pitchFamily="34" charset="0"/>
              </a:rPr>
              <a:t>stets</a:t>
            </a:r>
            <a:r>
              <a:rPr lang="de-DE" sz="1600" b="1" dirty="0">
                <a:latin typeface="Century Gothic" panose="020B0502020202020204" pitchFamily="34" charset="0"/>
              </a:rPr>
              <a:t> </a:t>
            </a:r>
            <a:r>
              <a:rPr lang="de-DE" sz="1600" dirty="0">
                <a:latin typeface="Century Gothic" panose="020B0502020202020204" pitchFamily="34" charset="0"/>
              </a:rPr>
              <a:t>im Anhang</a:t>
            </a:r>
            <a:r>
              <a:rPr lang="de-DE" sz="1600" dirty="0">
                <a:effectLst>
                  <a:glow>
                    <a:srgbClr val="000000"/>
                  </a:glow>
                  <a:outerShdw sx="0" sy="0">
                    <a:srgbClr val="000000"/>
                  </a:outerShdw>
                  <a:reflection stA="0" endPos="0" fadeDir="0" sx="0" sy="0"/>
                </a:effectLst>
                <a:latin typeface="Century Gothic" panose="020B0502020202020204" pitchFamily="34" charset="0"/>
              </a:rPr>
              <a:t> zu machen sind </a:t>
            </a:r>
          </a:p>
          <a:p>
            <a:pPr marL="539750" indent="-269875">
              <a:tabLst>
                <a:tab pos="361950" algn="l"/>
              </a:tabLst>
              <a:defRPr/>
            </a:pPr>
            <a:r>
              <a:rPr lang="de-DE" sz="1600" dirty="0">
                <a:solidFill>
                  <a:srgbClr val="00B0F0"/>
                </a:solidFill>
                <a:effectLst>
                  <a:glow>
                    <a:srgbClr val="000000"/>
                  </a:glow>
                  <a:outerShdw sx="0" sy="0">
                    <a:srgbClr val="000000"/>
                  </a:outerShdw>
                  <a:reflection stA="0" endPos="0" fadeDir="0" sx="0" sy="0"/>
                </a:effectLst>
                <a:latin typeface="Century Gothic" panose="020B0502020202020204" pitchFamily="34" charset="0"/>
              </a:rPr>
              <a:t>b. </a:t>
            </a:r>
            <a:r>
              <a:rPr lang="de-DE" sz="1600" dirty="0">
                <a:effectLst>
                  <a:glow>
                    <a:srgbClr val="000000"/>
                  </a:glow>
                  <a:outerShdw sx="0" sy="0">
                    <a:srgbClr val="000000"/>
                  </a:outerShdw>
                  <a:reflection stA="0" endPos="0" fadeDir="0" sx="0" sy="0"/>
                </a:effectLst>
                <a:latin typeface="Century Gothic" panose="020B0502020202020204" pitchFamily="34" charset="0"/>
              </a:rPr>
              <a:t>Pflichtangaben, die aufgrund der </a:t>
            </a:r>
            <a:r>
              <a:rPr lang="de-DE" sz="1600" b="1" dirty="0">
                <a:solidFill>
                  <a:srgbClr val="00B0F0"/>
                </a:solidFill>
                <a:latin typeface="Century Gothic" panose="020B0502020202020204" pitchFamily="34" charset="0"/>
              </a:rPr>
              <a:t>Ausübung</a:t>
            </a:r>
            <a:r>
              <a:rPr lang="de-DE" sz="1600" b="1" dirty="0">
                <a:latin typeface="Century Gothic" panose="020B0502020202020204" pitchFamily="34" charset="0"/>
              </a:rPr>
              <a:t> </a:t>
            </a:r>
            <a:r>
              <a:rPr lang="de-DE" sz="1600" dirty="0">
                <a:latin typeface="Century Gothic" panose="020B0502020202020204" pitchFamily="34" charset="0"/>
              </a:rPr>
              <a:t>eines </a:t>
            </a:r>
            <a:r>
              <a:rPr lang="de-DE" sz="1600" b="1" dirty="0">
                <a:solidFill>
                  <a:srgbClr val="00B0F0"/>
                </a:solidFill>
                <a:latin typeface="Century Gothic" panose="020B0502020202020204" pitchFamily="34" charset="0"/>
              </a:rPr>
              <a:t>Wahlrechts</a:t>
            </a:r>
            <a:r>
              <a:rPr lang="de-DE" sz="1600" dirty="0">
                <a:solidFill>
                  <a:srgbClr val="00B0F0"/>
                </a:solidFill>
                <a:effectLst>
                  <a:glow>
                    <a:srgbClr val="000000"/>
                  </a:glow>
                  <a:outerShdw sx="0" sy="0">
                    <a:srgbClr val="000000"/>
                  </a:outerShdw>
                  <a:reflection stA="0" endPos="0" fadeDir="0" sx="0" sy="0"/>
                </a:effectLst>
                <a:latin typeface="Century Gothic" panose="020B0502020202020204" pitchFamily="34" charset="0"/>
              </a:rPr>
              <a:t> </a:t>
            </a:r>
            <a:r>
              <a:rPr lang="de-DE" sz="1600" dirty="0">
                <a:effectLst>
                  <a:glow>
                    <a:srgbClr val="000000"/>
                  </a:glow>
                  <a:outerShdw sx="0" sy="0">
                    <a:srgbClr val="000000"/>
                  </a:outerShdw>
                  <a:reflection stA="0" endPos="0" fadeDir="0" sx="0" sy="0"/>
                </a:effectLst>
                <a:latin typeface="Century Gothic" panose="020B0502020202020204" pitchFamily="34" charset="0"/>
              </a:rPr>
              <a:t>nicht in der Bilanz oder Gewinn-</a:t>
            </a:r>
            <a:br>
              <a:rPr lang="de-DE" sz="1600" dirty="0">
                <a:effectLst>
                  <a:glow>
                    <a:srgbClr val="000000"/>
                  </a:glow>
                  <a:outerShdw sx="0" sy="0">
                    <a:srgbClr val="000000"/>
                  </a:outerShdw>
                  <a:reflection stA="0" endPos="0" fadeDir="0" sx="0" sy="0"/>
                </a:effectLst>
                <a:latin typeface="Century Gothic" panose="020B0502020202020204" pitchFamily="34" charset="0"/>
              </a:rPr>
            </a:br>
            <a:r>
              <a:rPr lang="de-DE" sz="1600" dirty="0">
                <a:effectLst>
                  <a:glow>
                    <a:srgbClr val="000000"/>
                  </a:glow>
                  <a:outerShdw sx="0" sy="0">
                    <a:srgbClr val="000000"/>
                  </a:outerShdw>
                  <a:reflection stA="0" endPos="0" fadeDir="0" sx="0" sy="0"/>
                </a:effectLst>
                <a:latin typeface="Century Gothic" panose="020B0502020202020204" pitchFamily="34" charset="0"/>
              </a:rPr>
              <a:t> und Verlustrechnung, sondern im Anhang gemacht werden </a:t>
            </a:r>
            <a:r>
              <a:rPr lang="de-DE" sz="1600" b="1" dirty="0">
                <a:solidFill>
                  <a:srgbClr val="00B0F0"/>
                </a:solidFill>
                <a:effectLst>
                  <a:glow>
                    <a:srgbClr val="000000"/>
                  </a:glow>
                  <a:outerShdw sx="0" sy="0">
                    <a:srgbClr val="000000"/>
                  </a:outerShdw>
                  <a:reflection stA="0" endPos="0" fadeDir="0" sx="0" sy="0"/>
                </a:effectLst>
                <a:latin typeface="Century Gothic" panose="020B0502020202020204" pitchFamily="34" charset="0"/>
              </a:rPr>
              <a:t>(</a:t>
            </a:r>
            <a:r>
              <a:rPr lang="de-DE" sz="1600" b="1" dirty="0">
                <a:solidFill>
                  <a:srgbClr val="00B0F0"/>
                </a:solidFill>
                <a:latin typeface="Century Gothic" panose="020B0502020202020204" pitchFamily="34" charset="0"/>
              </a:rPr>
              <a:t>Wahlpflichtangaben</a:t>
            </a:r>
            <a:r>
              <a:rPr lang="de-DE" sz="1600" b="1" dirty="0">
                <a:solidFill>
                  <a:srgbClr val="00B0F0"/>
                </a:solidFill>
                <a:effectLst>
                  <a:glow>
                    <a:srgbClr val="000000"/>
                  </a:glow>
                  <a:outerShdw sx="0" sy="0">
                    <a:srgbClr val="000000"/>
                  </a:outerShdw>
                  <a:reflection stA="0" endPos="0" fadeDir="0" sx="0" sy="0"/>
                </a:effectLst>
                <a:latin typeface="Century Gothic" panose="020B0502020202020204" pitchFamily="34" charset="0"/>
              </a:rPr>
              <a:t>)</a:t>
            </a:r>
          </a:p>
          <a:p>
            <a:pPr marL="266700">
              <a:tabLst>
                <a:tab pos="361950" algn="l"/>
              </a:tabLst>
              <a:defRPr/>
            </a:pPr>
            <a:r>
              <a:rPr lang="de-DE" sz="1600" dirty="0">
                <a:solidFill>
                  <a:srgbClr val="00B0F0"/>
                </a:solidFill>
                <a:latin typeface="Century Gothic" panose="020B0502020202020204" pitchFamily="34" charset="0"/>
              </a:rPr>
              <a:t>c. </a:t>
            </a:r>
            <a:r>
              <a:rPr lang="de-DE" sz="1600" b="1" dirty="0">
                <a:latin typeface="Century Gothic" panose="020B0502020202020204" pitchFamily="34" charset="0"/>
              </a:rPr>
              <a:t>Freiwillige Angaben </a:t>
            </a:r>
            <a:r>
              <a:rPr lang="de-DE" sz="1600" dirty="0">
                <a:effectLst>
                  <a:glow>
                    <a:srgbClr val="000000"/>
                  </a:glow>
                  <a:outerShdw sx="0" sy="0">
                    <a:srgbClr val="000000"/>
                  </a:outerShdw>
                  <a:reflection stA="0" endPos="0" fadeDir="0" sx="0" sy="0"/>
                </a:effectLst>
                <a:latin typeface="Century Gothic" panose="020B0502020202020204" pitchFamily="34" charset="0"/>
              </a:rPr>
              <a:t>im sachlichen Zusammenhang mit dem Jahresabschluss sind zulässig,</a:t>
            </a:r>
            <a:br>
              <a:rPr lang="de-DE" sz="1600" dirty="0">
                <a:effectLst>
                  <a:glow>
                    <a:srgbClr val="000000"/>
                  </a:glow>
                  <a:outerShdw sx="0" sy="0">
                    <a:srgbClr val="000000"/>
                  </a:outerShdw>
                  <a:reflection stA="0" endPos="0" fadeDir="0" sx="0" sy="0"/>
                </a:effectLst>
                <a:latin typeface="Century Gothic" panose="020B0502020202020204" pitchFamily="34" charset="0"/>
              </a:rPr>
            </a:br>
            <a:r>
              <a:rPr lang="de-DE" sz="1600" dirty="0">
                <a:effectLst>
                  <a:glow>
                    <a:srgbClr val="000000"/>
                  </a:glow>
                  <a:outerShdw sx="0" sy="0">
                    <a:srgbClr val="000000"/>
                  </a:outerShdw>
                  <a:reflection stA="0" endPos="0" fadeDir="0" sx="0" sy="0"/>
                </a:effectLst>
                <a:latin typeface="Century Gothic" panose="020B0502020202020204" pitchFamily="34" charset="0"/>
              </a:rPr>
              <a:t> soweit </a:t>
            </a:r>
            <a:r>
              <a:rPr lang="de-DE" sz="1600" b="1" dirty="0">
                <a:solidFill>
                  <a:srgbClr val="00B0F0"/>
                </a:solidFill>
                <a:latin typeface="Century Gothic" panose="020B0502020202020204" pitchFamily="34" charset="0"/>
              </a:rPr>
              <a:t>Klarheit</a:t>
            </a:r>
            <a:r>
              <a:rPr lang="de-DE" sz="1600" dirty="0">
                <a:solidFill>
                  <a:srgbClr val="00B0F0"/>
                </a:solidFill>
                <a:effectLst>
                  <a:glow>
                    <a:srgbClr val="000000"/>
                  </a:glow>
                  <a:outerShdw sx="0" sy="0">
                    <a:srgbClr val="000000"/>
                  </a:outerShdw>
                  <a:reflection stA="0" endPos="0" fadeDir="0" sx="0" sy="0"/>
                </a:effectLst>
                <a:latin typeface="Century Gothic" panose="020B0502020202020204" pitchFamily="34" charset="0"/>
              </a:rPr>
              <a:t> </a:t>
            </a:r>
            <a:r>
              <a:rPr lang="de-DE" sz="1600" dirty="0">
                <a:effectLst>
                  <a:glow>
                    <a:srgbClr val="000000"/>
                  </a:glow>
                  <a:outerShdw sx="0" sy="0">
                    <a:srgbClr val="000000"/>
                  </a:outerShdw>
                  <a:reflection stA="0" endPos="0" fadeDir="0" sx="0" sy="0"/>
                </a:effectLst>
                <a:latin typeface="Century Gothic" panose="020B0502020202020204" pitchFamily="34" charset="0"/>
              </a:rPr>
              <a:t>und </a:t>
            </a:r>
            <a:r>
              <a:rPr lang="de-DE" sz="1600" b="1" dirty="0">
                <a:solidFill>
                  <a:srgbClr val="00B0F0"/>
                </a:solidFill>
                <a:latin typeface="Century Gothic" panose="020B0502020202020204" pitchFamily="34" charset="0"/>
              </a:rPr>
              <a:t>Übersichtlichkeit</a:t>
            </a:r>
            <a:r>
              <a:rPr lang="de-DE" sz="1600" b="1" dirty="0">
                <a:latin typeface="Century Gothic" panose="020B0502020202020204" pitchFamily="34" charset="0"/>
              </a:rPr>
              <a:t> </a:t>
            </a:r>
            <a:r>
              <a:rPr lang="de-DE" sz="1600" dirty="0">
                <a:effectLst>
                  <a:glow>
                    <a:srgbClr val="000000"/>
                  </a:glow>
                  <a:outerShdw sx="0" sy="0">
                    <a:srgbClr val="000000"/>
                  </a:outerShdw>
                  <a:reflection stA="0" endPos="0" fadeDir="0" sx="0" sy="0"/>
                </a:effectLst>
                <a:latin typeface="Century Gothic" panose="020B0502020202020204" pitchFamily="34" charset="0"/>
              </a:rPr>
              <a:t>nicht beeinträchtigt werden</a:t>
            </a:r>
          </a:p>
          <a:p>
            <a:pPr marL="266700" indent="-266700">
              <a:buFont typeface="Arial" panose="020B0604020202020204" pitchFamily="34" charset="0"/>
              <a:buChar char="•"/>
              <a:defRPr/>
            </a:pPr>
            <a:r>
              <a:rPr lang="de-DE" sz="1600" b="1" dirty="0">
                <a:solidFill>
                  <a:srgbClr val="00B0F0"/>
                </a:solidFill>
                <a:latin typeface="Century Gothic" panose="020B0502020202020204" pitchFamily="34" charset="0"/>
              </a:rPr>
              <a:t>Formelle Gliederungsstetigkeit gemäß § 265 Abs. 1 HGB</a:t>
            </a:r>
            <a:r>
              <a:rPr lang="de-DE" sz="1600" dirty="0">
                <a:solidFill>
                  <a:srgbClr val="00B0F0"/>
                </a:solidFill>
                <a:latin typeface="Century Gothic" panose="020B0502020202020204" pitchFamily="34" charset="0"/>
              </a:rPr>
              <a:t> </a:t>
            </a:r>
            <a:r>
              <a:rPr lang="de-DE" sz="1600" dirty="0">
                <a:latin typeface="Century Gothic" panose="020B0502020202020204" pitchFamily="34" charset="0"/>
              </a:rPr>
              <a:t>bei Wahlpflichtangaben:</a:t>
            </a:r>
            <a:br>
              <a:rPr lang="de-DE" sz="1600" dirty="0">
                <a:latin typeface="Century Gothic" panose="020B0502020202020204" pitchFamily="34" charset="0"/>
              </a:rPr>
            </a:br>
            <a:r>
              <a:rPr lang="de-DE" sz="1600" dirty="0">
                <a:latin typeface="Century Gothic" panose="020B0502020202020204" pitchFamily="34" charset="0"/>
              </a:rPr>
              <a:t>Ein einmalgewählter Ausweis ist </a:t>
            </a:r>
            <a:r>
              <a:rPr lang="de-DE" sz="1600" b="1" dirty="0">
                <a:latin typeface="Century Gothic" panose="020B0502020202020204" pitchFamily="34" charset="0"/>
              </a:rPr>
              <a:t>grundsätzlich in den Folgejahren unverändert</a:t>
            </a:r>
            <a:r>
              <a:rPr lang="de-DE" sz="1600" dirty="0">
                <a:latin typeface="Century Gothic" panose="020B0502020202020204" pitchFamily="34" charset="0"/>
              </a:rPr>
              <a:t> </a:t>
            </a:r>
            <a:r>
              <a:rPr lang="de-DE" sz="1600" b="1" dirty="0">
                <a:latin typeface="Century Gothic" panose="020B0502020202020204" pitchFamily="34" charset="0"/>
              </a:rPr>
              <a:t>beizubehalten</a:t>
            </a:r>
            <a:endParaRPr lang="de-DE" sz="1600" dirty="0">
              <a:latin typeface="Century Gothic" panose="020B0502020202020204" pitchFamily="34" charset="0"/>
            </a:endParaRPr>
          </a:p>
          <a:p>
            <a:pPr marL="266700" indent="-266700">
              <a:buFont typeface="Arial" panose="020B0604020202020204" pitchFamily="34" charset="0"/>
              <a:buChar char="•"/>
              <a:defRPr/>
            </a:pPr>
            <a:r>
              <a:rPr lang="de-DE" sz="1600" dirty="0">
                <a:latin typeface="Century Gothic" panose="020B0502020202020204" pitchFamily="34" charset="0"/>
              </a:rPr>
              <a:t>Zentrale Vorschriften zu </a:t>
            </a:r>
            <a:r>
              <a:rPr lang="de-DE" sz="1600" dirty="0" err="1">
                <a:latin typeface="Century Gothic" panose="020B0502020202020204" pitchFamily="34" charset="0"/>
              </a:rPr>
              <a:t>Anhangangaben</a:t>
            </a:r>
            <a:r>
              <a:rPr lang="de-DE" sz="1600" dirty="0">
                <a:latin typeface="Century Gothic" panose="020B0502020202020204" pitchFamily="34" charset="0"/>
              </a:rPr>
              <a:t> sind die </a:t>
            </a:r>
            <a:r>
              <a:rPr lang="de-DE" sz="1600" b="1" dirty="0">
                <a:latin typeface="Century Gothic" panose="020B0502020202020204" pitchFamily="34" charset="0"/>
              </a:rPr>
              <a:t>§§ 284 und 285 HGB</a:t>
            </a:r>
            <a:endParaRPr lang="de-DE" sz="1600" dirty="0">
              <a:latin typeface="Century Gothic" panose="020B0502020202020204" pitchFamily="34" charset="0"/>
            </a:endParaRPr>
          </a:p>
          <a:p>
            <a:pPr>
              <a:defRPr/>
            </a:pPr>
            <a:r>
              <a:rPr lang="de-DE" sz="1600" dirty="0">
                <a:latin typeface="Century Gothic" panose="020B0502020202020204" pitchFamily="34" charset="0"/>
              </a:rPr>
              <a:t>Daneben existieren zahlreiche </a:t>
            </a:r>
            <a:r>
              <a:rPr lang="de-DE" sz="1600" b="1" dirty="0">
                <a:latin typeface="Century Gothic" panose="020B0502020202020204" pitchFamily="34" charset="0"/>
              </a:rPr>
              <a:t>weitere</a:t>
            </a:r>
            <a:r>
              <a:rPr lang="de-DE" sz="1600" dirty="0">
                <a:latin typeface="Century Gothic" panose="020B0502020202020204" pitchFamily="34" charset="0"/>
              </a:rPr>
              <a:t> </a:t>
            </a:r>
            <a:r>
              <a:rPr lang="de-DE" sz="1600" b="1" dirty="0">
                <a:latin typeface="Century Gothic" panose="020B0502020202020204" pitchFamily="34" charset="0"/>
              </a:rPr>
              <a:t>Vorschriften</a:t>
            </a:r>
            <a:r>
              <a:rPr lang="de-DE" sz="1600" dirty="0">
                <a:latin typeface="Century Gothic" panose="020B0502020202020204" pitchFamily="34" charset="0"/>
              </a:rPr>
              <a:t> in HGB, EGHGB, GmbHG und AktG mit Relevanz für den Anhang</a:t>
            </a:r>
          </a:p>
        </p:txBody>
      </p:sp>
      <p:sp>
        <p:nvSpPr>
          <p:cNvPr id="665604" name="Rectangle 2">
            <a:extLst>
              <a:ext uri="{FF2B5EF4-FFF2-40B4-BE49-F238E27FC236}">
                <a16:creationId xmlns:a16="http://schemas.microsoft.com/office/drawing/2014/main" id="{AAEE24C3-43A5-46A9-82AE-1A09602181FE}"/>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dirty="0">
                <a:solidFill>
                  <a:srgbClr val="00B0F0"/>
                </a:solidFill>
                <a:latin typeface="Century Gothic" panose="020B0502020202020204" pitchFamily="34" charset="0"/>
              </a:rPr>
              <a:t>10.1.4 Inhalt des Anhangs</a:t>
            </a:r>
          </a:p>
        </p:txBody>
      </p:sp>
      <p:sp>
        <p:nvSpPr>
          <p:cNvPr id="665606" name="Textfeld 1">
            <a:extLst>
              <a:ext uri="{FF2B5EF4-FFF2-40B4-BE49-F238E27FC236}">
                <a16:creationId xmlns:a16="http://schemas.microsoft.com/office/drawing/2014/main" id="{B5D30132-40C3-43E1-99AE-CC3CD798B96F}"/>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1">
            <a:extLst>
              <a:ext uri="{FF2B5EF4-FFF2-40B4-BE49-F238E27FC236}">
                <a16:creationId xmlns:a16="http://schemas.microsoft.com/office/drawing/2014/main" id="{661824BA-F720-48D1-BB8C-E1B674C6D9CA}"/>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6" name="Rectangle 2">
            <a:extLst>
              <a:ext uri="{FF2B5EF4-FFF2-40B4-BE49-F238E27FC236}">
                <a16:creationId xmlns:a16="http://schemas.microsoft.com/office/drawing/2014/main" id="{0BDDA8D4-01F2-4D53-9469-374E562553DB}"/>
              </a:ext>
            </a:extLst>
          </p:cNvPr>
          <p:cNvSpPr txBox="1">
            <a:spLocks/>
          </p:cNvSpPr>
          <p:nvPr/>
        </p:nvSpPr>
        <p:spPr bwMode="auto">
          <a:xfrm>
            <a:off x="997998" y="729000"/>
            <a:ext cx="9328150" cy="55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1.1	</a:t>
            </a:r>
            <a:r>
              <a:rPr lang="de-DE" sz="2800" dirty="0">
                <a:latin typeface="Century Gothic" panose="020B0502020202020204" pitchFamily="34" charset="0"/>
              </a:rPr>
              <a:t>Der Ablauf einer Jahresabschlussprüfung (Exemplarischer Workflow)</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500" dirty="0">
                <a:latin typeface="Century Gothic" panose="020B0502020202020204" pitchFamily="34" charset="0"/>
              </a:rPr>
              <a:t>1.1.1</a:t>
            </a:r>
            <a:r>
              <a:rPr lang="de-DE" sz="1500" b="0" dirty="0">
                <a:latin typeface="Century Gothic" panose="020B0502020202020204" pitchFamily="34" charset="0"/>
              </a:rPr>
              <a:t>	Fachliche Grundlagen (Konzeptioneller Überblick)</a:t>
            </a:r>
          </a:p>
          <a:p>
            <a:pPr marL="2724150" lvl="4" indent="-895350">
              <a:spcBef>
                <a:spcPts val="600"/>
              </a:spcBef>
              <a:spcAft>
                <a:spcPts val="600"/>
              </a:spcAft>
              <a:tabLst>
                <a:tab pos="444500" algn="l"/>
              </a:tabLst>
            </a:pPr>
            <a:r>
              <a:rPr lang="de-DE" sz="1500" dirty="0">
                <a:latin typeface="Century Gothic" panose="020B0502020202020204" pitchFamily="34" charset="0"/>
              </a:rPr>
              <a:t>1.1.2</a:t>
            </a:r>
            <a:r>
              <a:rPr lang="de-DE" sz="1500" b="0" dirty="0">
                <a:latin typeface="Century Gothic" panose="020B0502020202020204" pitchFamily="34" charset="0"/>
              </a:rPr>
              <a:t>	Auftragsannahme</a:t>
            </a:r>
          </a:p>
          <a:p>
            <a:pPr marL="2724150" lvl="4" indent="-895350">
              <a:spcBef>
                <a:spcPts val="600"/>
              </a:spcBef>
              <a:spcAft>
                <a:spcPts val="600"/>
              </a:spcAft>
              <a:tabLst>
                <a:tab pos="444500" algn="l"/>
              </a:tabLst>
            </a:pPr>
            <a:r>
              <a:rPr lang="de-DE" sz="1500" dirty="0">
                <a:latin typeface="Century Gothic" panose="020B0502020202020204" pitchFamily="34" charset="0"/>
              </a:rPr>
              <a:t>1.1.3</a:t>
            </a:r>
            <a:r>
              <a:rPr lang="de-DE" sz="1500" b="0" dirty="0">
                <a:latin typeface="Century Gothic" panose="020B0502020202020204" pitchFamily="34" charset="0"/>
              </a:rPr>
              <a:t>	Informationsbeschaffung, vorläufige Kenntnisse über </a:t>
            </a:r>
            <a:br>
              <a:rPr lang="de-DE" sz="1500" b="0" dirty="0">
                <a:latin typeface="Century Gothic" panose="020B0502020202020204" pitchFamily="34" charset="0"/>
              </a:rPr>
            </a:br>
            <a:r>
              <a:rPr lang="de-DE" sz="1500" b="0" dirty="0">
                <a:latin typeface="Century Gothic" panose="020B0502020202020204" pitchFamily="34" charset="0"/>
              </a:rPr>
              <a:t>das IKS</a:t>
            </a:r>
          </a:p>
          <a:p>
            <a:pPr marL="2724150" lvl="4" indent="-895350">
              <a:spcBef>
                <a:spcPts val="600"/>
              </a:spcBef>
              <a:spcAft>
                <a:spcPts val="600"/>
              </a:spcAft>
              <a:tabLst>
                <a:tab pos="444500" algn="l"/>
              </a:tabLst>
            </a:pPr>
            <a:r>
              <a:rPr lang="de-DE" sz="1500" dirty="0">
                <a:latin typeface="Century Gothic" panose="020B0502020202020204" pitchFamily="34" charset="0"/>
              </a:rPr>
              <a:t>1.1.4</a:t>
            </a:r>
            <a:r>
              <a:rPr lang="de-DE" sz="1500" b="0" dirty="0">
                <a:latin typeface="Century Gothic" panose="020B0502020202020204" pitchFamily="34" charset="0"/>
              </a:rPr>
              <a:t>	Prüfungsplanung: Festlegung der Wesentlichkeiten und Beurteilung des Risikos wesentlicher falscher Darstellungen</a:t>
            </a:r>
          </a:p>
          <a:p>
            <a:pPr marL="2724150" lvl="4" indent="-895350">
              <a:spcBef>
                <a:spcPts val="600"/>
              </a:spcBef>
              <a:spcAft>
                <a:spcPts val="600"/>
              </a:spcAft>
              <a:tabLst>
                <a:tab pos="444500" algn="l"/>
              </a:tabLst>
            </a:pPr>
            <a:r>
              <a:rPr lang="de-DE" sz="1500" dirty="0">
                <a:latin typeface="Century Gothic" panose="020B0502020202020204" pitchFamily="34" charset="0"/>
              </a:rPr>
              <a:t>1.1.5</a:t>
            </a:r>
            <a:r>
              <a:rPr lang="de-DE" sz="1500" b="0" dirty="0">
                <a:latin typeface="Century Gothic" panose="020B0502020202020204" pitchFamily="34" charset="0"/>
              </a:rPr>
              <a:t>	Prüfungsdurchführung</a:t>
            </a:r>
          </a:p>
          <a:p>
            <a:pPr marL="2724150" lvl="4" indent="-895350">
              <a:spcBef>
                <a:spcPts val="600"/>
              </a:spcBef>
              <a:spcAft>
                <a:spcPts val="600"/>
              </a:spcAft>
              <a:tabLst>
                <a:tab pos="444500" algn="l"/>
              </a:tabLst>
            </a:pPr>
            <a:r>
              <a:rPr lang="de-DE" sz="1500" dirty="0">
                <a:latin typeface="Century Gothic" panose="020B0502020202020204" pitchFamily="34" charset="0"/>
              </a:rPr>
              <a:t>1.1.6</a:t>
            </a:r>
            <a:r>
              <a:rPr lang="de-DE" sz="1500" b="0" dirty="0">
                <a:latin typeface="Century Gothic" panose="020B0502020202020204" pitchFamily="34" charset="0"/>
              </a:rPr>
              <a:t>	Dokumentation / Ablage</a:t>
            </a:r>
          </a:p>
          <a:p>
            <a:pPr marL="2724150" lvl="4" indent="-895350">
              <a:spcBef>
                <a:spcPts val="600"/>
              </a:spcBef>
              <a:spcAft>
                <a:spcPts val="600"/>
              </a:spcAft>
              <a:tabLst>
                <a:tab pos="444500" algn="l"/>
              </a:tabLst>
            </a:pPr>
            <a:r>
              <a:rPr lang="de-DE" sz="1500" dirty="0">
                <a:latin typeface="Century Gothic" panose="020B0502020202020204" pitchFamily="34" charset="0"/>
              </a:rPr>
              <a:t>1.1.7</a:t>
            </a:r>
            <a:r>
              <a:rPr lang="de-DE" sz="1500" b="0" dirty="0">
                <a:latin typeface="Century Gothic" panose="020B0502020202020204" pitchFamily="34" charset="0"/>
              </a:rPr>
              <a:t>	Prüfungsfeststellungen / Prüfungsbericht / Bestätigungsvermerk</a:t>
            </a:r>
          </a:p>
          <a:p>
            <a:pPr marL="2724150" lvl="4" indent="-895350">
              <a:spcBef>
                <a:spcPts val="600"/>
              </a:spcBef>
              <a:spcAft>
                <a:spcPts val="600"/>
              </a:spcAft>
              <a:tabLst>
                <a:tab pos="444500" algn="l"/>
              </a:tabLst>
            </a:pPr>
            <a:r>
              <a:rPr lang="de-DE" sz="1500" dirty="0">
                <a:latin typeface="Century Gothic" panose="020B0502020202020204" pitchFamily="34" charset="0"/>
              </a:rPr>
              <a:t>1.1.8</a:t>
            </a:r>
            <a:r>
              <a:rPr lang="de-DE" sz="1500" b="0" dirty="0">
                <a:latin typeface="Century Gothic" panose="020B0502020202020204" pitchFamily="34" charset="0"/>
              </a:rPr>
              <a:t>	Abschließende Prüfungshandlungen</a:t>
            </a:r>
          </a:p>
          <a:p>
            <a:pPr marL="2724150" lvl="4" indent="-895350">
              <a:spcBef>
                <a:spcPts val="600"/>
              </a:spcBef>
              <a:spcAft>
                <a:spcPts val="600"/>
              </a:spcAft>
              <a:tabLst>
                <a:tab pos="444500" algn="l"/>
              </a:tabLst>
            </a:pPr>
            <a:r>
              <a:rPr lang="de-DE" sz="1500" dirty="0">
                <a:latin typeface="Century Gothic" panose="020B0502020202020204" pitchFamily="34" charset="0"/>
              </a:rPr>
              <a:t>1.1.9</a:t>
            </a:r>
            <a:r>
              <a:rPr lang="de-DE" sz="1500" b="0" dirty="0">
                <a:latin typeface="Century Gothic" panose="020B0502020202020204" pitchFamily="34" charset="0"/>
              </a:rPr>
              <a:t>	Berichterstattung</a:t>
            </a:r>
          </a:p>
          <a:p>
            <a:pPr marL="2724150" lvl="4" indent="-895350">
              <a:spcBef>
                <a:spcPts val="600"/>
              </a:spcBef>
              <a:spcAft>
                <a:spcPts val="600"/>
              </a:spcAft>
              <a:tabLst>
                <a:tab pos="444500" algn="l"/>
              </a:tabLst>
            </a:pPr>
            <a:r>
              <a:rPr lang="de-DE" sz="1500" dirty="0">
                <a:latin typeface="Century Gothic" panose="020B0502020202020204" pitchFamily="34" charset="0"/>
              </a:rPr>
              <a:t>1.1.10</a:t>
            </a:r>
            <a:r>
              <a:rPr lang="de-DE" sz="1500" b="0" dirty="0">
                <a:latin typeface="Century Gothic" panose="020B0502020202020204" pitchFamily="34" charset="0"/>
              </a:rPr>
              <a:t>	Nacharbeiten (ggf.)</a:t>
            </a:r>
          </a:p>
          <a:p>
            <a:pPr marL="2724150" lvl="4" indent="-895350">
              <a:spcBef>
                <a:spcPts val="600"/>
              </a:spcBef>
              <a:spcAft>
                <a:spcPts val="600"/>
              </a:spcAft>
              <a:tabLst>
                <a:tab pos="444500" algn="l"/>
              </a:tabLst>
            </a:pPr>
            <a:r>
              <a:rPr lang="de-DE" sz="1500" dirty="0">
                <a:latin typeface="Century Gothic" panose="020B0502020202020204" pitchFamily="34" charset="0"/>
              </a:rPr>
              <a:t>1.1.11</a:t>
            </a:r>
            <a:r>
              <a:rPr lang="de-DE" sz="1500" b="0" dirty="0">
                <a:latin typeface="Century Gothic" panose="020B0502020202020204" pitchFamily="34" charset="0"/>
              </a:rPr>
              <a:t>	Laufende Überwachung / Abschließende Durchsicht</a:t>
            </a:r>
          </a:p>
        </p:txBody>
      </p:sp>
      <p:sp>
        <p:nvSpPr>
          <p:cNvPr id="9" name="Textfeld 8">
            <a:extLst>
              <a:ext uri="{FF2B5EF4-FFF2-40B4-BE49-F238E27FC236}">
                <a16:creationId xmlns:a16="http://schemas.microsoft.com/office/drawing/2014/main" id="{AB808B74-3DBF-4EFD-A761-1C63400A8C97}"/>
              </a:ext>
            </a:extLst>
          </p:cNvPr>
          <p:cNvSpPr txBox="1"/>
          <p:nvPr/>
        </p:nvSpPr>
        <p:spPr>
          <a:xfrm>
            <a:off x="11534700" y="5661248"/>
            <a:ext cx="323165" cy="648072"/>
          </a:xfrm>
          <a:prstGeom prst="rect">
            <a:avLst/>
          </a:prstGeom>
          <a:noFill/>
        </p:spPr>
        <p:txBody>
          <a:bodyPr vert="vert270" wrap="square">
            <a:spAutoFit/>
          </a:bodyPr>
          <a:lstStyle/>
          <a:p>
            <a:pPr eaLnBrk="1" hangingPunct="1">
              <a:defRPr/>
            </a:pPr>
            <a:r>
              <a:rPr lang="de-DE" sz="900" dirty="0">
                <a:solidFill>
                  <a:srgbClr val="CCECFF"/>
                </a:solidFill>
                <a:highlight>
                  <a:srgbClr val="CCECFF"/>
                </a:highlight>
                <a:latin typeface="Century Gothic" panose="020B0502020202020204" pitchFamily="34" charset="0"/>
                <a:cs typeface="Arial" charset="0"/>
              </a:rPr>
              <a:t>05/2025</a:t>
            </a:r>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6835" name="Rectangle 1027">
            <a:extLst>
              <a:ext uri="{FF2B5EF4-FFF2-40B4-BE49-F238E27FC236}">
                <a16:creationId xmlns:a16="http://schemas.microsoft.com/office/drawing/2014/main" id="{E61E79C9-B5AE-4206-8256-FDDB6204B501}"/>
              </a:ext>
            </a:extLst>
          </p:cNvPr>
          <p:cNvSpPr>
            <a:spLocks noGrp="1" noChangeArrowheads="1"/>
          </p:cNvSpPr>
          <p:nvPr>
            <p:ph idx="4294967295"/>
          </p:nvPr>
        </p:nvSpPr>
        <p:spPr>
          <a:xfrm>
            <a:off x="1054800" y="1419225"/>
            <a:ext cx="9649712" cy="3162300"/>
          </a:xfrm>
          <a:prstGeom prst="rect">
            <a:avLst/>
          </a:prstGeom>
        </p:spPr>
        <p:txBody>
          <a:bodyPr lIns="0" tIns="0" rIns="0" bIns="0"/>
          <a:lstStyle/>
          <a:p>
            <a:pPr eaLnBrk="1" hangingPunct="1">
              <a:lnSpc>
                <a:spcPct val="100000"/>
              </a:lnSpc>
              <a:spcBef>
                <a:spcPts val="0"/>
              </a:spcBef>
              <a:spcAft>
                <a:spcPts val="300"/>
              </a:spcAft>
              <a:defRPr/>
            </a:pPr>
            <a:r>
              <a:rPr lang="de-DE" altLang="de-DE" sz="1600" dirty="0">
                <a:latin typeface="Century Gothic" panose="020B0502020202020204" pitchFamily="34" charset="0"/>
              </a:rPr>
              <a:t>Zum </a:t>
            </a:r>
            <a:r>
              <a:rPr lang="de-DE" altLang="de-DE" sz="1600" b="1" dirty="0">
                <a:solidFill>
                  <a:srgbClr val="FF0000"/>
                </a:solidFill>
                <a:latin typeface="Century Gothic" panose="020B0502020202020204" pitchFamily="34" charset="0"/>
              </a:rPr>
              <a:t>Risikoorientierte PA </a:t>
            </a:r>
            <a:r>
              <a:rPr lang="de-DE" altLang="de-DE" sz="1600" dirty="0">
                <a:latin typeface="Century Gothic" panose="020B0502020202020204" pitchFamily="34" charset="0"/>
              </a:rPr>
              <a:t>als roter Faden des Prüfungsauftrags tragen alle Prüfer mit Ihren Aufgaben als Teil des Prüferteams bei.</a:t>
            </a:r>
          </a:p>
          <a:p>
            <a:pPr eaLnBrk="1" hangingPunct="1">
              <a:lnSpc>
                <a:spcPct val="100000"/>
              </a:lnSpc>
              <a:spcBef>
                <a:spcPts val="300"/>
              </a:spcBef>
              <a:spcAft>
                <a:spcPts val="300"/>
              </a:spcAft>
              <a:defRPr/>
            </a:pPr>
            <a:r>
              <a:rPr lang="de-DE" altLang="de-DE" sz="1600" dirty="0">
                <a:latin typeface="Century Gothic" panose="020B0502020202020204" pitchFamily="34" charset="0"/>
              </a:rPr>
              <a:t>Ausgewählte Aufgabenstellungen (vereinfacht):</a:t>
            </a:r>
          </a:p>
          <a:p>
            <a:pPr marL="266700" indent="-266700" eaLnBrk="1" hangingPunct="1">
              <a:lnSpc>
                <a:spcPct val="100000"/>
              </a:lnSpc>
              <a:spcBef>
                <a:spcPts val="300"/>
              </a:spcBef>
              <a:spcAft>
                <a:spcPts val="300"/>
              </a:spcAft>
              <a:buClr>
                <a:schemeClr val="tx1"/>
              </a:buClr>
              <a:buFont typeface="Arial" panose="020B0604020202020204" pitchFamily="34" charset="0"/>
              <a:buChar char="•"/>
              <a:defRPr/>
            </a:pPr>
            <a:r>
              <a:rPr lang="de-DE" altLang="de-DE" sz="1600" b="1" dirty="0">
                <a:solidFill>
                  <a:srgbClr val="00B0F0"/>
                </a:solidFill>
                <a:latin typeface="Century Gothic" panose="020B0502020202020204" pitchFamily="34" charset="0"/>
              </a:rPr>
              <a:t>Verantwortlicher</a:t>
            </a:r>
            <a:r>
              <a:rPr lang="de-DE" altLang="de-DE" sz="1600" b="1" dirty="0">
                <a:latin typeface="Century Gothic" panose="020B0502020202020204" pitchFamily="34" charset="0"/>
              </a:rPr>
              <a:t> </a:t>
            </a:r>
            <a:r>
              <a:rPr lang="de-DE" altLang="de-DE" sz="1600" b="1" dirty="0">
                <a:solidFill>
                  <a:srgbClr val="00B0F0"/>
                </a:solidFill>
                <a:latin typeface="Century Gothic" panose="020B0502020202020204" pitchFamily="34" charset="0"/>
              </a:rPr>
              <a:t>WP</a:t>
            </a:r>
            <a:r>
              <a:rPr lang="de-DE" altLang="de-DE" sz="1600" b="1" dirty="0">
                <a:latin typeface="Century Gothic" panose="020B0502020202020204" pitchFamily="34" charset="0"/>
              </a:rPr>
              <a:t> </a:t>
            </a:r>
            <a:r>
              <a:rPr lang="de-DE" altLang="de-DE" sz="1600" dirty="0">
                <a:latin typeface="Century Gothic" panose="020B0502020202020204" pitchFamily="34" charset="0"/>
              </a:rPr>
              <a:t>verschafft sich (erstmals vor Auftragsannahme) ein Verständnis u. a.</a:t>
            </a:r>
          </a:p>
          <a:p>
            <a:pPr marL="542925" lvl="2" indent="-276225" eaLnBrk="1" hangingPunct="1">
              <a:lnSpc>
                <a:spcPct val="100000"/>
              </a:lnSpc>
              <a:spcBef>
                <a:spcPts val="300"/>
              </a:spcBef>
              <a:spcAft>
                <a:spcPts val="300"/>
              </a:spcAft>
              <a:defRPr/>
            </a:pPr>
            <a:r>
              <a:rPr lang="de-DE" altLang="de-DE" sz="1600" dirty="0">
                <a:latin typeface="Century Gothic" panose="020B0502020202020204" pitchFamily="34" charset="0"/>
              </a:rPr>
              <a:t>vom Unternehmen (Geschäftstätigkeit)</a:t>
            </a:r>
          </a:p>
          <a:p>
            <a:pPr marL="542925" lvl="2" indent="-276225" eaLnBrk="1" hangingPunct="1">
              <a:lnSpc>
                <a:spcPct val="100000"/>
              </a:lnSpc>
              <a:spcBef>
                <a:spcPts val="300"/>
              </a:spcBef>
              <a:spcAft>
                <a:spcPts val="300"/>
              </a:spcAft>
              <a:defRPr/>
            </a:pPr>
            <a:r>
              <a:rPr lang="de-DE" altLang="de-DE" sz="1600" dirty="0">
                <a:latin typeface="Century Gothic" panose="020B0502020202020204" pitchFamily="34" charset="0"/>
              </a:rPr>
              <a:t>vom rechtlichen und wirtschaftlichen Umfeld</a:t>
            </a:r>
          </a:p>
          <a:p>
            <a:pPr marL="542925" lvl="2" indent="-276225" eaLnBrk="1" hangingPunct="1">
              <a:lnSpc>
                <a:spcPct val="100000"/>
              </a:lnSpc>
              <a:spcBef>
                <a:spcPts val="300"/>
              </a:spcBef>
              <a:spcAft>
                <a:spcPts val="300"/>
              </a:spcAft>
              <a:defRPr/>
            </a:pPr>
            <a:r>
              <a:rPr lang="de-DE" altLang="de-DE" sz="1600" dirty="0">
                <a:latin typeface="Century Gothic" panose="020B0502020202020204" pitchFamily="34" charset="0"/>
              </a:rPr>
              <a:t>u. v. m.</a:t>
            </a:r>
          </a:p>
          <a:p>
            <a:pPr marL="266700" indent="-266700" eaLnBrk="1" hangingPunct="1">
              <a:lnSpc>
                <a:spcPct val="100000"/>
              </a:lnSpc>
              <a:spcBef>
                <a:spcPts val="300"/>
              </a:spcBef>
              <a:spcAft>
                <a:spcPts val="300"/>
              </a:spcAft>
              <a:buClr>
                <a:schemeClr val="tx1"/>
              </a:buClr>
              <a:buFont typeface="Arial" panose="020B0604020202020204" pitchFamily="34" charset="0"/>
              <a:buChar char="•"/>
              <a:defRPr/>
            </a:pPr>
            <a:r>
              <a:rPr lang="de-DE" altLang="de-DE" sz="1600" b="1" dirty="0">
                <a:solidFill>
                  <a:srgbClr val="00B0F0"/>
                </a:solidFill>
                <a:latin typeface="Century Gothic" panose="020B0502020202020204" pitchFamily="34" charset="0"/>
              </a:rPr>
              <a:t>Mitglieder</a:t>
            </a:r>
            <a:r>
              <a:rPr lang="de-DE" altLang="de-DE" sz="1600" b="1" dirty="0">
                <a:latin typeface="Century Gothic" panose="020B0502020202020204" pitchFamily="34" charset="0"/>
              </a:rPr>
              <a:t> </a:t>
            </a:r>
            <a:r>
              <a:rPr lang="de-DE" altLang="de-DE" sz="1600" b="1" dirty="0">
                <a:solidFill>
                  <a:srgbClr val="00B0F0"/>
                </a:solidFill>
                <a:latin typeface="Century Gothic" panose="020B0502020202020204" pitchFamily="34" charset="0"/>
              </a:rPr>
              <a:t>des</a:t>
            </a:r>
            <a:r>
              <a:rPr lang="de-DE" altLang="de-DE" sz="1600" b="1" dirty="0">
                <a:latin typeface="Century Gothic" panose="020B0502020202020204" pitchFamily="34" charset="0"/>
              </a:rPr>
              <a:t> </a:t>
            </a:r>
            <a:r>
              <a:rPr lang="de-DE" altLang="de-DE" sz="1600" b="1" dirty="0">
                <a:solidFill>
                  <a:srgbClr val="00B0F0"/>
                </a:solidFill>
                <a:latin typeface="Century Gothic" panose="020B0502020202020204" pitchFamily="34" charset="0"/>
              </a:rPr>
              <a:t>Prüfungsteams</a:t>
            </a:r>
            <a:r>
              <a:rPr lang="de-DE" altLang="de-DE" sz="1600" b="1" dirty="0">
                <a:latin typeface="Century Gothic" panose="020B0502020202020204" pitchFamily="34" charset="0"/>
              </a:rPr>
              <a:t> </a:t>
            </a:r>
            <a:r>
              <a:rPr lang="de-DE" altLang="de-DE" sz="1600" dirty="0">
                <a:latin typeface="Century Gothic" panose="020B0502020202020204" pitchFamily="34" charset="0"/>
              </a:rPr>
              <a:t>haben die Anfälligkeit des Rechnungswesens und der Rechnungslegung für falsche Angaben und Darstellungen von Beginn der Prüfung an zu erörtern und neben anderen Faktoren im Rahmen der Prüfungsplanung zu berücksichtigen.</a:t>
            </a:r>
          </a:p>
        </p:txBody>
      </p:sp>
      <p:sp>
        <p:nvSpPr>
          <p:cNvPr id="64515" name="Rectangle 2">
            <a:extLst>
              <a:ext uri="{FF2B5EF4-FFF2-40B4-BE49-F238E27FC236}">
                <a16:creationId xmlns:a16="http://schemas.microsoft.com/office/drawing/2014/main" id="{FC84E8FC-255E-4061-9064-87D09B72310D}"/>
              </a:ext>
            </a:extLst>
          </p:cNvPr>
          <p:cNvSpPr txBox="1">
            <a:spLocks/>
          </p:cNvSpPr>
          <p:nvPr/>
        </p:nvSpPr>
        <p:spPr bwMode="auto">
          <a:xfrm>
            <a:off x="1065213" y="951533"/>
            <a:ext cx="1080135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nSpc>
                <a:spcPct val="100000"/>
              </a:lnSpc>
              <a:spcBef>
                <a:spcPct val="0"/>
              </a:spcBef>
            </a:pPr>
            <a:r>
              <a:rPr lang="de-DE" altLang="de-DE" sz="1600" dirty="0">
                <a:solidFill>
                  <a:srgbClr val="00B0F0"/>
                </a:solidFill>
                <a:latin typeface="Century Gothic" panose="020B0502020202020204" pitchFamily="34" charset="0"/>
              </a:rPr>
              <a:t>5. Vorsatz: Risikoorientierte PA: Jeder Prüfer im Prüfungsteam hat seine Pflichten</a:t>
            </a:r>
            <a:endParaRPr lang="de-DE" altLang="de-DE" sz="1600" dirty="0">
              <a:solidFill>
                <a:srgbClr val="FF0000"/>
              </a:solidFill>
              <a:latin typeface="Century Gothic" panose="020B0502020202020204" pitchFamily="34" charset="0"/>
            </a:endParaRPr>
          </a:p>
        </p:txBody>
      </p:sp>
      <p:sp>
        <p:nvSpPr>
          <p:cNvPr id="8" name="Textfeld 1">
            <a:extLst>
              <a:ext uri="{FF2B5EF4-FFF2-40B4-BE49-F238E27FC236}">
                <a16:creationId xmlns:a16="http://schemas.microsoft.com/office/drawing/2014/main" id="{E4C8914E-B7E0-4533-89BF-B81CA31CE834}"/>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941" name="Textfeld 1">
            <a:extLst>
              <a:ext uri="{FF2B5EF4-FFF2-40B4-BE49-F238E27FC236}">
                <a16:creationId xmlns:a16="http://schemas.microsoft.com/office/drawing/2014/main" id="{DFA90907-5890-4513-8B5B-82052F2801AE}"/>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
        <p:nvSpPr>
          <p:cNvPr id="7" name="Rectangle 2">
            <a:extLst>
              <a:ext uri="{FF2B5EF4-FFF2-40B4-BE49-F238E27FC236}">
                <a16:creationId xmlns:a16="http://schemas.microsoft.com/office/drawing/2014/main" id="{A6A5677B-7028-4130-94AD-79CC48536FEB}"/>
              </a:ext>
            </a:extLst>
          </p:cNvPr>
          <p:cNvSpPr txBox="1">
            <a:spLocks/>
          </p:cNvSpPr>
          <p:nvPr/>
        </p:nvSpPr>
        <p:spPr bwMode="auto">
          <a:xfrm>
            <a:off x="911424" y="706606"/>
            <a:ext cx="9865096" cy="54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10.2	</a:t>
            </a:r>
            <a:r>
              <a:rPr lang="de-DE" sz="2800" dirty="0">
                <a:latin typeface="Century Gothic" panose="020B0502020202020204" pitchFamily="34" charset="0"/>
              </a:rPr>
              <a:t>Abschließende Hinweise zur Prüfung des Anhangs</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10.2.1	</a:t>
            </a:r>
            <a:r>
              <a:rPr lang="de-DE" sz="1800" b="0" dirty="0">
                <a:latin typeface="Century Gothic" panose="020B0502020202020204" pitchFamily="34" charset="0"/>
              </a:rPr>
              <a:t>Drei Fragestellungen für die Prüfung des Anhangs</a:t>
            </a:r>
          </a:p>
          <a:p>
            <a:pPr marL="2724150" lvl="4" indent="-895350">
              <a:spcBef>
                <a:spcPts val="600"/>
              </a:spcBef>
              <a:spcAft>
                <a:spcPts val="600"/>
              </a:spcAft>
              <a:tabLst>
                <a:tab pos="444500" algn="l"/>
              </a:tabLst>
            </a:pPr>
            <a:r>
              <a:rPr lang="de-DE" sz="1800" dirty="0">
                <a:latin typeface="Century Gothic" panose="020B0502020202020204" pitchFamily="34" charset="0"/>
              </a:rPr>
              <a:t>10.2.2	</a:t>
            </a:r>
            <a:r>
              <a:rPr lang="de-DE" sz="1800" b="0" dirty="0">
                <a:latin typeface="Century Gothic" panose="020B0502020202020204" pitchFamily="34" charset="0"/>
              </a:rPr>
              <a:t>Vorgehensweise bei der Prüfung</a:t>
            </a:r>
          </a:p>
          <a:p>
            <a:pPr marL="2724150" lvl="4" indent="-895350">
              <a:spcBef>
                <a:spcPts val="600"/>
              </a:spcBef>
              <a:spcAft>
                <a:spcPts val="600"/>
              </a:spcAft>
              <a:tabLst>
                <a:tab pos="444500" algn="l"/>
              </a:tabLst>
            </a:pPr>
            <a:r>
              <a:rPr lang="de-DE" sz="1800" dirty="0">
                <a:latin typeface="Century Gothic" panose="020B0502020202020204" pitchFamily="34" charset="0"/>
              </a:rPr>
              <a:t>10.2.3</a:t>
            </a:r>
            <a:r>
              <a:rPr lang="de-DE" sz="1800" b="0" dirty="0">
                <a:latin typeface="Century Gothic" panose="020B0502020202020204" pitchFamily="34" charset="0"/>
              </a:rPr>
              <a:t>	Auswirkung fehlender oder fehlerhafter </a:t>
            </a:r>
            <a:r>
              <a:rPr lang="de-DE" sz="1800" b="0" dirty="0" err="1">
                <a:latin typeface="Century Gothic" panose="020B0502020202020204" pitchFamily="34" charset="0"/>
              </a:rPr>
              <a:t>Anhangangaben</a:t>
            </a:r>
            <a:r>
              <a:rPr lang="de-DE" sz="1800" b="0" dirty="0">
                <a:latin typeface="Century Gothic" panose="020B0502020202020204" pitchFamily="34" charset="0"/>
              </a:rPr>
              <a:t> auf den Bestätigungsvermerk</a:t>
            </a:r>
          </a:p>
          <a:p>
            <a:pPr marL="2724150" lvl="4" indent="-895350">
              <a:spcBef>
                <a:spcPts val="600"/>
              </a:spcBef>
              <a:spcAft>
                <a:spcPts val="600"/>
              </a:spcAft>
              <a:tabLst>
                <a:tab pos="444500" algn="l"/>
              </a:tabLst>
            </a:pPr>
            <a:r>
              <a:rPr lang="de-DE" sz="1800" dirty="0">
                <a:latin typeface="Century Gothic" panose="020B0502020202020204" pitchFamily="34" charset="0"/>
              </a:rPr>
              <a:t>10.2.4	</a:t>
            </a:r>
            <a:r>
              <a:rPr lang="de-DE" sz="1800" b="0" dirty="0">
                <a:latin typeface="Century Gothic" panose="020B0502020202020204" pitchFamily="34" charset="0"/>
              </a:rPr>
              <a:t>„Quasi-obligatorischer“ Einsatz einer Prüferhilfe</a:t>
            </a:r>
          </a:p>
          <a:p>
            <a:pPr marL="2724150" lvl="4" indent="-895350">
              <a:spcBef>
                <a:spcPts val="600"/>
              </a:spcBef>
              <a:spcAft>
                <a:spcPts val="600"/>
              </a:spcAft>
              <a:tabLst>
                <a:tab pos="444500" algn="l"/>
              </a:tabLst>
            </a:pPr>
            <a:r>
              <a:rPr lang="de-DE" sz="1800" dirty="0">
                <a:latin typeface="Century Gothic" panose="020B0502020202020204" pitchFamily="34" charset="0"/>
              </a:rPr>
              <a:t>10.2.5	</a:t>
            </a:r>
            <a:r>
              <a:rPr lang="de-DE" sz="1800" b="0" dirty="0">
                <a:latin typeface="Century Gothic" panose="020B0502020202020204" pitchFamily="34" charset="0"/>
              </a:rPr>
              <a:t>Mögliche Fallstricke / Fehlerquellen bei der Prüfung </a:t>
            </a:r>
            <a:br>
              <a:rPr lang="de-DE" sz="1800" b="0" dirty="0">
                <a:latin typeface="Century Gothic" panose="020B0502020202020204" pitchFamily="34" charset="0"/>
              </a:rPr>
            </a:br>
            <a:r>
              <a:rPr lang="de-DE" sz="1800" b="0" dirty="0">
                <a:latin typeface="Century Gothic" panose="020B0502020202020204" pitchFamily="34" charset="0"/>
              </a:rPr>
              <a:t>des Anhangs</a:t>
            </a:r>
          </a:p>
        </p:txBody>
      </p:sp>
    </p:spTree>
    <p:extLst>
      <p:ext uri="{BB962C8B-B14F-4D97-AF65-F5344CB8AC3E}">
        <p14:creationId xmlns:p14="http://schemas.microsoft.com/office/powerpoint/2010/main" val="1535715292"/>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D3762777-BF18-460B-8FDE-95E420217C0C}"/>
              </a:ext>
            </a:extLst>
          </p:cNvPr>
          <p:cNvSpPr>
            <a:spLocks noGrp="1" noChangeArrowheads="1"/>
          </p:cNvSpPr>
          <p:nvPr>
            <p:ph idx="4294967295"/>
          </p:nvPr>
        </p:nvSpPr>
        <p:spPr>
          <a:xfrm>
            <a:off x="1054800" y="1418400"/>
            <a:ext cx="9649712" cy="2652118"/>
          </a:xfrm>
        </p:spPr>
        <p:txBody>
          <a:bodyPr lIns="0" tIns="0" rIns="0" bIns="0"/>
          <a:lstStyle/>
          <a:p>
            <a:pPr>
              <a:spcBef>
                <a:spcPts val="300"/>
              </a:spcBef>
              <a:spcAft>
                <a:spcPts val="600"/>
              </a:spcAft>
            </a:pPr>
            <a:r>
              <a:rPr lang="de-DE" sz="1600" dirty="0">
                <a:latin typeface="Century Gothic" panose="020B0502020202020204" pitchFamily="34" charset="0"/>
              </a:rPr>
              <a:t>Aus diesen Besonderheiten resultieren im Wesentlichen </a:t>
            </a:r>
            <a:r>
              <a:rPr lang="de-DE" sz="1600" b="1" dirty="0">
                <a:latin typeface="Century Gothic" panose="020B0502020202020204" pitchFamily="34" charset="0"/>
              </a:rPr>
              <a:t>drei</a:t>
            </a:r>
            <a:r>
              <a:rPr lang="de-DE" sz="1600" dirty="0">
                <a:latin typeface="Century Gothic" panose="020B0502020202020204" pitchFamily="34" charset="0"/>
              </a:rPr>
              <a:t> </a:t>
            </a:r>
            <a:r>
              <a:rPr lang="de-DE" sz="1600" b="1" dirty="0">
                <a:latin typeface="Century Gothic" panose="020B0502020202020204" pitchFamily="34" charset="0"/>
              </a:rPr>
              <a:t>Fragestellungen</a:t>
            </a:r>
            <a:r>
              <a:rPr lang="de-DE" sz="1600" dirty="0">
                <a:latin typeface="Century Gothic" panose="020B0502020202020204" pitchFamily="34" charset="0"/>
              </a:rPr>
              <a:t>, die sich der Prüfer </a:t>
            </a:r>
            <a:r>
              <a:rPr lang="de-DE" sz="1600" b="1" dirty="0">
                <a:latin typeface="Century Gothic" panose="020B0502020202020204" pitchFamily="34" charset="0"/>
              </a:rPr>
              <a:t>bei der Durchsicht</a:t>
            </a:r>
            <a:r>
              <a:rPr lang="de-DE" sz="1600" dirty="0">
                <a:latin typeface="Century Gothic" panose="020B0502020202020204" pitchFamily="34" charset="0"/>
              </a:rPr>
              <a:t> des Anhangs stellen sollte:</a:t>
            </a:r>
          </a:p>
          <a:p>
            <a:pPr marL="342900" lvl="0" indent="-342900">
              <a:spcBef>
                <a:spcPts val="300"/>
              </a:spcBef>
              <a:spcAft>
                <a:spcPts val="300"/>
              </a:spcAft>
              <a:buFont typeface="+mj-lt"/>
              <a:buAutoNum type="arabicPeriod"/>
            </a:pPr>
            <a:r>
              <a:rPr lang="de-DE" sz="1600" dirty="0">
                <a:latin typeface="Century Gothic" panose="020B0502020202020204" pitchFamily="34" charset="0"/>
              </a:rPr>
              <a:t>Sind die </a:t>
            </a:r>
            <a:r>
              <a:rPr lang="de-DE" sz="1600" b="1" dirty="0">
                <a:latin typeface="Century Gothic" panose="020B0502020202020204" pitchFamily="34" charset="0"/>
              </a:rPr>
              <a:t>allgemeinen Grundsätze der Berichterstattung</a:t>
            </a:r>
            <a:r>
              <a:rPr lang="de-DE" sz="1600" dirty="0">
                <a:latin typeface="Century Gothic" panose="020B0502020202020204" pitchFamily="34" charset="0"/>
              </a:rPr>
              <a:t> erfüllt? </a:t>
            </a:r>
          </a:p>
          <a:p>
            <a:pPr marL="342900" lvl="0" indent="-342900">
              <a:spcBef>
                <a:spcPts val="300"/>
              </a:spcBef>
              <a:spcAft>
                <a:spcPts val="300"/>
              </a:spcAft>
              <a:buFont typeface="+mj-lt"/>
              <a:buAutoNum type="arabicPeriod"/>
            </a:pPr>
            <a:r>
              <a:rPr lang="de-DE" sz="1600" dirty="0">
                <a:latin typeface="Century Gothic" panose="020B0502020202020204" pitchFamily="34" charset="0"/>
              </a:rPr>
              <a:t>Sind </a:t>
            </a:r>
            <a:r>
              <a:rPr lang="de-DE" sz="1600" b="1" dirty="0">
                <a:latin typeface="Century Gothic" panose="020B0502020202020204" pitchFamily="34" charset="0"/>
              </a:rPr>
              <a:t>sämtliche erforderlichen</a:t>
            </a:r>
            <a:r>
              <a:rPr lang="de-DE" sz="1600" dirty="0">
                <a:latin typeface="Century Gothic" panose="020B0502020202020204" pitchFamily="34" charset="0"/>
              </a:rPr>
              <a:t> Angaben enthalten? </a:t>
            </a:r>
          </a:p>
          <a:p>
            <a:pPr marL="342900" lvl="0" indent="-342900">
              <a:spcBef>
                <a:spcPts val="300"/>
              </a:spcBef>
              <a:spcAft>
                <a:spcPts val="300"/>
              </a:spcAft>
              <a:buFont typeface="+mj-lt"/>
              <a:buAutoNum type="arabicPeriod"/>
            </a:pPr>
            <a:r>
              <a:rPr lang="de-DE" sz="1600" dirty="0">
                <a:latin typeface="Century Gothic" panose="020B0502020202020204" pitchFamily="34" charset="0"/>
              </a:rPr>
              <a:t>Sind die im Anhang enthaltenen Angaben </a:t>
            </a:r>
            <a:r>
              <a:rPr lang="de-DE" sz="1600" b="1" dirty="0">
                <a:latin typeface="Century Gothic" panose="020B0502020202020204" pitchFamily="34" charset="0"/>
              </a:rPr>
              <a:t>richtig</a:t>
            </a:r>
            <a:r>
              <a:rPr lang="de-DE" sz="1600" dirty="0">
                <a:latin typeface="Century Gothic" panose="020B0502020202020204" pitchFamily="34" charset="0"/>
              </a:rPr>
              <a:t>? </a:t>
            </a:r>
          </a:p>
        </p:txBody>
      </p:sp>
      <p:sp>
        <p:nvSpPr>
          <p:cNvPr id="667652" name="Rectangle 2">
            <a:extLst>
              <a:ext uri="{FF2B5EF4-FFF2-40B4-BE49-F238E27FC236}">
                <a16:creationId xmlns:a16="http://schemas.microsoft.com/office/drawing/2014/main" id="{C0ABE450-512F-44F0-9AEF-A584534C9764}"/>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dirty="0">
                <a:solidFill>
                  <a:srgbClr val="00B0F0"/>
                </a:solidFill>
                <a:latin typeface="Century Gothic" panose="020B0502020202020204" pitchFamily="34" charset="0"/>
              </a:rPr>
              <a:t>10.2.1 Drei Fragestellungen für die Prüfung des Anhangs</a:t>
            </a:r>
          </a:p>
        </p:txBody>
      </p:sp>
      <p:sp>
        <p:nvSpPr>
          <p:cNvPr id="667654" name="Rectangle 2">
            <a:extLst>
              <a:ext uri="{FF2B5EF4-FFF2-40B4-BE49-F238E27FC236}">
                <a16:creationId xmlns:a16="http://schemas.microsoft.com/office/drawing/2014/main" id="{E7357811-F127-467C-A150-A73F4BA68422}"/>
              </a:ext>
            </a:extLst>
          </p:cNvPr>
          <p:cNvSpPr txBox="1">
            <a:spLocks/>
          </p:cNvSpPr>
          <p:nvPr/>
        </p:nvSpPr>
        <p:spPr bwMode="auto">
          <a:xfrm>
            <a:off x="839416" y="3357563"/>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tabLst>
                <a:tab pos="523875" algn="l"/>
              </a:tabLst>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9pPr>
          </a:lstStyle>
          <a:p>
            <a:pPr eaLnBrk="1" hangingPunct="1">
              <a:spcBef>
                <a:spcPct val="0"/>
              </a:spcBef>
              <a:spcAft>
                <a:spcPts val="600"/>
              </a:spcAft>
            </a:pPr>
            <a:endParaRPr lang="de-DE" altLang="de-DE" sz="1600" dirty="0">
              <a:solidFill>
                <a:srgbClr val="00B0F0"/>
              </a:solidFill>
              <a:latin typeface="Century Gothic" panose="020B0502020202020204" pitchFamily="34" charset="0"/>
            </a:endParaRPr>
          </a:p>
        </p:txBody>
      </p:sp>
      <p:sp>
        <p:nvSpPr>
          <p:cNvPr id="667656" name="Textfeld 1">
            <a:extLst>
              <a:ext uri="{FF2B5EF4-FFF2-40B4-BE49-F238E27FC236}">
                <a16:creationId xmlns:a16="http://schemas.microsoft.com/office/drawing/2014/main" id="{D4E82224-3565-496D-A2E6-84D2AF52DE3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
        <p:nvSpPr>
          <p:cNvPr id="2" name="Rectangle 2">
            <a:extLst>
              <a:ext uri="{FF2B5EF4-FFF2-40B4-BE49-F238E27FC236}">
                <a16:creationId xmlns:a16="http://schemas.microsoft.com/office/drawing/2014/main" id="{87F5AEA1-DA6E-4190-8FBF-0CED9C2581BA}"/>
              </a:ext>
            </a:extLst>
          </p:cNvPr>
          <p:cNvSpPr>
            <a:spLocks noChangeArrowheads="1"/>
          </p:cNvSpPr>
          <p:nvPr/>
        </p:nvSpPr>
        <p:spPr bwMode="auto">
          <a:xfrm>
            <a:off x="1047522" y="2870795"/>
            <a:ext cx="1222034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Tree>
    <p:extLst>
      <p:ext uri="{BB962C8B-B14F-4D97-AF65-F5344CB8AC3E}">
        <p14:creationId xmlns:p14="http://schemas.microsoft.com/office/powerpoint/2010/main" val="54047955"/>
      </p:ext>
    </p:extLst>
  </p:cSld>
  <p:clrMapOvr>
    <a:masterClrMapping/>
  </p:clrMapOvr>
  <p:transition spd="slow"/>
</p:sld>
</file>

<file path=ppt/slides/slide4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7652" name="Rectangle 2">
            <a:extLst>
              <a:ext uri="{FF2B5EF4-FFF2-40B4-BE49-F238E27FC236}">
                <a16:creationId xmlns:a16="http://schemas.microsoft.com/office/drawing/2014/main" id="{C0ABE450-512F-44F0-9AEF-A584534C9764}"/>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dirty="0">
                <a:solidFill>
                  <a:srgbClr val="00B0F0"/>
                </a:solidFill>
                <a:latin typeface="Century Gothic" panose="020B0502020202020204" pitchFamily="34" charset="0"/>
              </a:rPr>
              <a:t>10.2.2 Vorgehensweise bei der Prüfung </a:t>
            </a:r>
          </a:p>
        </p:txBody>
      </p:sp>
      <p:sp>
        <p:nvSpPr>
          <p:cNvPr id="667654" name="Rectangle 2">
            <a:extLst>
              <a:ext uri="{FF2B5EF4-FFF2-40B4-BE49-F238E27FC236}">
                <a16:creationId xmlns:a16="http://schemas.microsoft.com/office/drawing/2014/main" id="{E7357811-F127-467C-A150-A73F4BA68422}"/>
              </a:ext>
            </a:extLst>
          </p:cNvPr>
          <p:cNvSpPr txBox="1">
            <a:spLocks/>
          </p:cNvSpPr>
          <p:nvPr/>
        </p:nvSpPr>
        <p:spPr bwMode="auto">
          <a:xfrm>
            <a:off x="839416" y="3357563"/>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tabLst>
                <a:tab pos="523875" algn="l"/>
              </a:tabLst>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9pPr>
          </a:lstStyle>
          <a:p>
            <a:pPr eaLnBrk="1" hangingPunct="1">
              <a:spcBef>
                <a:spcPct val="0"/>
              </a:spcBef>
              <a:spcAft>
                <a:spcPts val="600"/>
              </a:spcAft>
            </a:pPr>
            <a:endParaRPr lang="de-DE" altLang="de-DE" sz="1600" dirty="0">
              <a:solidFill>
                <a:srgbClr val="00B0F0"/>
              </a:solidFill>
              <a:latin typeface="Century Gothic" panose="020B0502020202020204" pitchFamily="34" charset="0"/>
            </a:endParaRPr>
          </a:p>
        </p:txBody>
      </p:sp>
      <p:sp>
        <p:nvSpPr>
          <p:cNvPr id="667656" name="Textfeld 1">
            <a:extLst>
              <a:ext uri="{FF2B5EF4-FFF2-40B4-BE49-F238E27FC236}">
                <a16:creationId xmlns:a16="http://schemas.microsoft.com/office/drawing/2014/main" id="{D4E82224-3565-496D-A2E6-84D2AF52DE3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
        <p:nvSpPr>
          <p:cNvPr id="2" name="Rectangle 2">
            <a:extLst>
              <a:ext uri="{FF2B5EF4-FFF2-40B4-BE49-F238E27FC236}">
                <a16:creationId xmlns:a16="http://schemas.microsoft.com/office/drawing/2014/main" id="{87F5AEA1-DA6E-4190-8FBF-0CED9C2581BA}"/>
              </a:ext>
            </a:extLst>
          </p:cNvPr>
          <p:cNvSpPr>
            <a:spLocks noChangeArrowheads="1"/>
          </p:cNvSpPr>
          <p:nvPr/>
        </p:nvSpPr>
        <p:spPr bwMode="auto">
          <a:xfrm>
            <a:off x="1047522" y="2870795"/>
            <a:ext cx="1222034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pic>
        <p:nvPicPr>
          <p:cNvPr id="4" name="Grafik 3">
            <a:extLst>
              <a:ext uri="{FF2B5EF4-FFF2-40B4-BE49-F238E27FC236}">
                <a16:creationId xmlns:a16="http://schemas.microsoft.com/office/drawing/2014/main" id="{42888BC3-3764-4290-98DC-ED02533E5DCF}"/>
              </a:ext>
            </a:extLst>
          </p:cNvPr>
          <p:cNvPicPr>
            <a:picLocks noChangeAspect="1"/>
          </p:cNvPicPr>
          <p:nvPr/>
        </p:nvPicPr>
        <p:blipFill>
          <a:blip r:embed="rId3"/>
          <a:stretch>
            <a:fillRect/>
          </a:stretch>
        </p:blipFill>
        <p:spPr>
          <a:xfrm>
            <a:off x="2639616" y="1340768"/>
            <a:ext cx="6296032" cy="4908922"/>
          </a:xfrm>
          <a:prstGeom prst="rect">
            <a:avLst/>
          </a:prstGeom>
        </p:spPr>
      </p:pic>
    </p:spTree>
    <p:extLst>
      <p:ext uri="{BB962C8B-B14F-4D97-AF65-F5344CB8AC3E}">
        <p14:creationId xmlns:p14="http://schemas.microsoft.com/office/powerpoint/2010/main" val="2206162444"/>
      </p:ext>
    </p:extLst>
  </p:cSld>
  <p:clrMapOvr>
    <a:masterClrMapping/>
  </p:clrMapOvr>
  <p:transition spd="slow"/>
</p:sld>
</file>

<file path=ppt/slides/slide4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D3762777-BF18-460B-8FDE-95E420217C0C}"/>
              </a:ext>
            </a:extLst>
          </p:cNvPr>
          <p:cNvSpPr>
            <a:spLocks noGrp="1" noChangeArrowheads="1"/>
          </p:cNvSpPr>
          <p:nvPr>
            <p:ph idx="4294967295"/>
          </p:nvPr>
        </p:nvSpPr>
        <p:spPr>
          <a:xfrm>
            <a:off x="1068017" y="1418400"/>
            <a:ext cx="8412359" cy="3867412"/>
          </a:xfrm>
        </p:spPr>
        <p:txBody>
          <a:bodyPr lIns="0" tIns="0" rIns="0" bIns="0"/>
          <a:lstStyle/>
          <a:p>
            <a:pPr>
              <a:spcBef>
                <a:spcPts val="300"/>
              </a:spcBef>
              <a:spcAft>
                <a:spcPts val="600"/>
              </a:spcAft>
            </a:pPr>
            <a:r>
              <a:rPr lang="de-DE" sz="1600" dirty="0">
                <a:latin typeface="Century Gothic" panose="020B0502020202020204" pitchFamily="34" charset="0"/>
              </a:rPr>
              <a:t>Das HGB enthält </a:t>
            </a:r>
            <a:r>
              <a:rPr lang="de-DE" sz="1600" b="1" dirty="0">
                <a:latin typeface="Century Gothic" panose="020B0502020202020204" pitchFamily="34" charset="0"/>
              </a:rPr>
              <a:t>keine spezifischen Grundsätze</a:t>
            </a:r>
            <a:r>
              <a:rPr lang="de-DE" sz="1600" dirty="0">
                <a:latin typeface="Century Gothic" panose="020B0502020202020204" pitchFamily="34" charset="0"/>
              </a:rPr>
              <a:t> für die Berichterstattung im Anhang. Maßgebend sind demnach die </a:t>
            </a:r>
            <a:r>
              <a:rPr lang="de-DE" sz="1600" b="1" dirty="0">
                <a:latin typeface="Century Gothic" panose="020B0502020202020204" pitchFamily="34" charset="0"/>
              </a:rPr>
              <a:t>allgemeinen Grundsätze.</a:t>
            </a:r>
            <a:endParaRPr lang="de-DE" sz="1600" dirty="0">
              <a:latin typeface="Century Gothic" panose="020B0502020202020204" pitchFamily="34" charset="0"/>
            </a:endParaRPr>
          </a:p>
          <a:p>
            <a:pPr>
              <a:spcBef>
                <a:spcPts val="300"/>
              </a:spcBef>
              <a:spcAft>
                <a:spcPts val="300"/>
              </a:spcAft>
            </a:pPr>
            <a:r>
              <a:rPr lang="de-DE" sz="1600" dirty="0">
                <a:latin typeface="Century Gothic" panose="020B0502020202020204" pitchFamily="34" charset="0"/>
              </a:rPr>
              <a:t>Der Anhang muss</a:t>
            </a:r>
          </a:p>
          <a:p>
            <a:pPr marL="285750" lvl="0" indent="-285750">
              <a:spcBef>
                <a:spcPts val="300"/>
              </a:spcBef>
              <a:spcAft>
                <a:spcPts val="300"/>
              </a:spcAft>
              <a:buFont typeface="Arial" panose="020B0604020202020204" pitchFamily="34" charset="0"/>
              <a:buChar char="•"/>
            </a:pPr>
            <a:r>
              <a:rPr lang="de-DE" sz="1600" b="1" dirty="0">
                <a:latin typeface="Century Gothic" panose="020B0502020202020204" pitchFamily="34" charset="0"/>
              </a:rPr>
              <a:t>klar und </a:t>
            </a:r>
          </a:p>
          <a:p>
            <a:pPr marL="285750" lvl="0" indent="-285750">
              <a:spcBef>
                <a:spcPts val="300"/>
              </a:spcBef>
              <a:spcAft>
                <a:spcPts val="600"/>
              </a:spcAft>
              <a:buFont typeface="Arial" panose="020B0604020202020204" pitchFamily="34" charset="0"/>
              <a:buChar char="•"/>
            </a:pPr>
            <a:r>
              <a:rPr lang="de-DE" sz="1600" b="1" dirty="0">
                <a:latin typeface="Century Gothic" panose="020B0502020202020204" pitchFamily="34" charset="0"/>
              </a:rPr>
              <a:t>übersichtlich</a:t>
            </a:r>
            <a:r>
              <a:rPr lang="de-DE" sz="1600" dirty="0">
                <a:latin typeface="Century Gothic" panose="020B0502020202020204" pitchFamily="34" charset="0"/>
              </a:rPr>
              <a:t> sein und</a:t>
            </a:r>
          </a:p>
          <a:p>
            <a:pPr lvl="0">
              <a:spcBef>
                <a:spcPts val="300"/>
              </a:spcBef>
              <a:spcAft>
                <a:spcPts val="300"/>
              </a:spcAft>
            </a:pPr>
            <a:r>
              <a:rPr lang="de-DE" sz="1600" dirty="0">
                <a:latin typeface="Century Gothic" panose="020B0502020202020204" pitchFamily="34" charset="0"/>
              </a:rPr>
              <a:t>zusammen mit Bilanz und GuV ein </a:t>
            </a:r>
            <a:r>
              <a:rPr lang="de-DE" sz="1600" b="1" dirty="0">
                <a:latin typeface="Century Gothic" panose="020B0502020202020204" pitchFamily="34" charset="0"/>
              </a:rPr>
              <a:t>den tatsächlichen Verhältnissen entsprechendes Bild der Vermögens-, Finanz- und Ertragslage </a:t>
            </a:r>
            <a:r>
              <a:rPr lang="de-DE" sz="1600" dirty="0">
                <a:latin typeface="Century Gothic" panose="020B0502020202020204" pitchFamily="34" charset="0"/>
              </a:rPr>
              <a:t>vermitteln.</a:t>
            </a:r>
          </a:p>
        </p:txBody>
      </p:sp>
      <p:sp>
        <p:nvSpPr>
          <p:cNvPr id="667652" name="Rectangle 2">
            <a:extLst>
              <a:ext uri="{FF2B5EF4-FFF2-40B4-BE49-F238E27FC236}">
                <a16:creationId xmlns:a16="http://schemas.microsoft.com/office/drawing/2014/main" id="{C0ABE450-512F-44F0-9AEF-A584534C9764}"/>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b="0" dirty="0">
                <a:solidFill>
                  <a:srgbClr val="00B0F0"/>
                </a:solidFill>
                <a:latin typeface="Century Gothic" panose="020B0502020202020204" pitchFamily="34" charset="0"/>
              </a:rPr>
              <a:t>10.2.2.1 Einhaltung der allgemeinen Grundsätze der Berichterstattung </a:t>
            </a:r>
          </a:p>
        </p:txBody>
      </p:sp>
      <p:sp>
        <p:nvSpPr>
          <p:cNvPr id="667656" name="Textfeld 1">
            <a:extLst>
              <a:ext uri="{FF2B5EF4-FFF2-40B4-BE49-F238E27FC236}">
                <a16:creationId xmlns:a16="http://schemas.microsoft.com/office/drawing/2014/main" id="{D4E82224-3565-496D-A2E6-84D2AF52DE3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extLst>
      <p:ext uri="{BB962C8B-B14F-4D97-AF65-F5344CB8AC3E}">
        <p14:creationId xmlns:p14="http://schemas.microsoft.com/office/powerpoint/2010/main" val="1950521063"/>
      </p:ext>
    </p:extLst>
  </p:cSld>
  <p:clrMapOvr>
    <a:masterClrMapping/>
  </p:clrMapOvr>
  <p:transition spd="slow"/>
</p:sld>
</file>

<file path=ppt/slides/slide4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D3762777-BF18-460B-8FDE-95E420217C0C}"/>
              </a:ext>
            </a:extLst>
          </p:cNvPr>
          <p:cNvSpPr>
            <a:spLocks noGrp="1" noChangeArrowheads="1"/>
          </p:cNvSpPr>
          <p:nvPr>
            <p:ph idx="4294967295"/>
          </p:nvPr>
        </p:nvSpPr>
        <p:spPr>
          <a:xfrm>
            <a:off x="1054800" y="1412999"/>
            <a:ext cx="6553368" cy="2232025"/>
          </a:xfrm>
        </p:spPr>
        <p:txBody>
          <a:bodyPr lIns="0" tIns="0" rIns="0" bIns="0"/>
          <a:lstStyle/>
          <a:p>
            <a:pPr marL="342900" indent="-342900">
              <a:buClr>
                <a:srgbClr val="00B0F0"/>
              </a:buClr>
              <a:buFont typeface="+mj-lt"/>
              <a:buAutoNum type="alphaLcPeriod"/>
              <a:defRPr/>
            </a:pPr>
            <a:r>
              <a:rPr lang="de-DE" sz="1600" dirty="0">
                <a:effectLst>
                  <a:glow>
                    <a:srgbClr val="000000"/>
                  </a:glow>
                  <a:outerShdw sx="0" sy="0">
                    <a:srgbClr val="000000"/>
                  </a:outerShdw>
                  <a:reflection stA="0" endPos="0" fadeDir="0" sx="0" sy="0"/>
                </a:effectLst>
                <a:latin typeface="Century Gothic" panose="020B0502020202020204" pitchFamily="34" charset="0"/>
              </a:rPr>
              <a:t>Allgemeine Angaben</a:t>
            </a:r>
          </a:p>
          <a:p>
            <a:pPr marL="342900" indent="-342900">
              <a:buClr>
                <a:srgbClr val="00B0F0"/>
              </a:buClr>
              <a:buFont typeface="+mj-lt"/>
              <a:buAutoNum type="alphaLcPeriod"/>
              <a:defRPr/>
            </a:pPr>
            <a:r>
              <a:rPr lang="de-DE" sz="1600" dirty="0">
                <a:effectLst>
                  <a:glow>
                    <a:srgbClr val="000000"/>
                  </a:glow>
                  <a:outerShdw sx="0" sy="0">
                    <a:srgbClr val="000000"/>
                  </a:outerShdw>
                  <a:reflection stA="0" endPos="0" fadeDir="0" sx="0" sy="0"/>
                </a:effectLst>
                <a:latin typeface="Century Gothic" panose="020B0502020202020204" pitchFamily="34" charset="0"/>
              </a:rPr>
              <a:t>Bilanzierungs- und Bewertungsgrundsätze</a:t>
            </a:r>
          </a:p>
          <a:p>
            <a:pPr marL="342900" indent="-342900">
              <a:buClr>
                <a:srgbClr val="00B0F0"/>
              </a:buClr>
              <a:buFont typeface="+mj-lt"/>
              <a:buAutoNum type="alphaLcPeriod"/>
              <a:defRPr/>
            </a:pPr>
            <a:r>
              <a:rPr lang="de-DE" sz="1600" dirty="0">
                <a:effectLst>
                  <a:glow>
                    <a:srgbClr val="000000"/>
                  </a:glow>
                  <a:outerShdw sx="0" sy="0">
                    <a:srgbClr val="000000"/>
                  </a:outerShdw>
                  <a:reflection stA="0" endPos="0" fadeDir="0" sx="0" sy="0"/>
                </a:effectLst>
                <a:latin typeface="Century Gothic" panose="020B0502020202020204" pitchFamily="34" charset="0"/>
              </a:rPr>
              <a:t>Erläuterungen zur Bilanz</a:t>
            </a:r>
          </a:p>
          <a:p>
            <a:pPr marL="342900" indent="-342900">
              <a:buClr>
                <a:srgbClr val="00B0F0"/>
              </a:buClr>
              <a:buFont typeface="+mj-lt"/>
              <a:buAutoNum type="alphaLcPeriod"/>
              <a:defRPr/>
            </a:pPr>
            <a:r>
              <a:rPr lang="de-DE" sz="1600" dirty="0">
                <a:effectLst>
                  <a:glow>
                    <a:srgbClr val="000000"/>
                  </a:glow>
                  <a:outerShdw sx="0" sy="0">
                    <a:srgbClr val="000000"/>
                  </a:outerShdw>
                  <a:reflection stA="0" endPos="0" fadeDir="0" sx="0" sy="0"/>
                </a:effectLst>
                <a:latin typeface="Century Gothic" panose="020B0502020202020204" pitchFamily="34" charset="0"/>
              </a:rPr>
              <a:t>Erläuterungen zur Gewinn- und Verlustrechnung</a:t>
            </a:r>
          </a:p>
          <a:p>
            <a:pPr marL="342900" indent="-342900">
              <a:buClr>
                <a:srgbClr val="00B0F0"/>
              </a:buClr>
              <a:buFont typeface="+mj-lt"/>
              <a:buAutoNum type="alphaLcPeriod"/>
              <a:defRPr/>
            </a:pPr>
            <a:r>
              <a:rPr lang="de-DE" sz="1600" dirty="0">
                <a:effectLst>
                  <a:glow>
                    <a:srgbClr val="000000"/>
                  </a:glow>
                  <a:outerShdw sx="0" sy="0">
                    <a:srgbClr val="000000"/>
                  </a:outerShdw>
                  <a:reflection stA="0" endPos="0" fadeDir="0" sx="0" sy="0"/>
                </a:effectLst>
                <a:latin typeface="Century Gothic" panose="020B0502020202020204" pitchFamily="34" charset="0"/>
              </a:rPr>
              <a:t>Sonstige Angaben</a:t>
            </a:r>
          </a:p>
          <a:p>
            <a:pPr>
              <a:defRPr/>
            </a:pPr>
            <a:r>
              <a:rPr lang="de-DE" sz="1600" dirty="0">
                <a:latin typeface="Century Gothic" panose="020B0502020202020204" pitchFamily="34" charset="0"/>
              </a:rPr>
              <a:t>(Beck, 11. Aufl., Tz. 25 – 32 zu § 284 HGB)</a:t>
            </a:r>
          </a:p>
        </p:txBody>
      </p:sp>
      <p:sp>
        <p:nvSpPr>
          <p:cNvPr id="667652" name="Rectangle 2">
            <a:extLst>
              <a:ext uri="{FF2B5EF4-FFF2-40B4-BE49-F238E27FC236}">
                <a16:creationId xmlns:a16="http://schemas.microsoft.com/office/drawing/2014/main" id="{C0ABE450-512F-44F0-9AEF-A584534C9764}"/>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b="0" dirty="0">
                <a:solidFill>
                  <a:srgbClr val="00B0F0"/>
                </a:solidFill>
                <a:latin typeface="Century Gothic" panose="020B0502020202020204" pitchFamily="34" charset="0"/>
              </a:rPr>
              <a:t>10.2.2.2 Aufbau des Anhangs</a:t>
            </a:r>
          </a:p>
        </p:txBody>
      </p:sp>
      <p:sp>
        <p:nvSpPr>
          <p:cNvPr id="667656" name="Textfeld 1">
            <a:extLst>
              <a:ext uri="{FF2B5EF4-FFF2-40B4-BE49-F238E27FC236}">
                <a16:creationId xmlns:a16="http://schemas.microsoft.com/office/drawing/2014/main" id="{D4E82224-3565-496D-A2E6-84D2AF52DE3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cSld>
  <p:clrMapOvr>
    <a:masterClrMapping/>
  </p:clrMapOvr>
  <p:transition spd="slow"/>
</p:sld>
</file>

<file path=ppt/slides/slide4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CBE986DA-94E4-4274-819A-EE45B43FF576}"/>
              </a:ext>
            </a:extLst>
          </p:cNvPr>
          <p:cNvSpPr txBox="1">
            <a:spLocks noChangeArrowheads="1"/>
          </p:cNvSpPr>
          <p:nvPr/>
        </p:nvSpPr>
        <p:spPr bwMode="auto">
          <a:xfrm>
            <a:off x="1054801" y="1418400"/>
            <a:ext cx="8785616" cy="2551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rtl="0" eaLnBrk="0" fontAlgn="base" hangingPunct="0">
              <a:lnSpc>
                <a:spcPct val="110000"/>
              </a:lnSpc>
              <a:spcBef>
                <a:spcPts val="800"/>
              </a:spcBef>
              <a:spcAft>
                <a:spcPct val="0"/>
              </a:spcAft>
              <a:buFont typeface="Arial" panose="020B0604020202020204" pitchFamily="34" charset="0"/>
              <a:defRPr sz="1400">
                <a:solidFill>
                  <a:schemeClr val="tx1"/>
                </a:solidFill>
                <a:latin typeface="+mn-lt"/>
                <a:ea typeface="+mn-ea"/>
                <a:cs typeface="+mn-cs"/>
              </a:defRPr>
            </a:lvl1pPr>
            <a:lvl2pPr marL="180975" indent="-179388"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2pPr>
            <a:lvl3pPr marL="541338"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3pPr>
            <a:lvl4pPr marL="895350" indent="-17462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4pPr>
            <a:lvl5pPr marL="1257300"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5pPr>
            <a:lvl6pPr marL="17145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6pPr>
            <a:lvl7pPr marL="21717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7pPr>
            <a:lvl8pPr marL="26289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8pPr>
            <a:lvl9pPr marL="30861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9pPr>
          </a:lstStyle>
          <a:p>
            <a:pPr marL="266700" indent="-266700">
              <a:buFont typeface="Arial" panose="020B0604020202020204" pitchFamily="34" charset="0"/>
              <a:buChar char="•"/>
              <a:defRPr/>
            </a:pPr>
            <a:r>
              <a:rPr lang="de-DE" sz="1600" b="0" kern="0" dirty="0">
                <a:latin typeface="Century Gothic" panose="020B0502020202020204" pitchFamily="34" charset="0"/>
              </a:rPr>
              <a:t>Grundsatz der Wesentlichkeit</a:t>
            </a:r>
          </a:p>
          <a:p>
            <a:pPr marL="266700">
              <a:tabLst>
                <a:tab pos="447675" algn="l"/>
              </a:tabLst>
              <a:defRPr/>
            </a:pPr>
            <a:r>
              <a:rPr lang="de-DE" sz="1600" b="0" kern="0" dirty="0">
                <a:latin typeface="Century Gothic" panose="020B0502020202020204" pitchFamily="34" charset="0"/>
              </a:rPr>
              <a:t>Aufgrund der gesetzlichen Vorgaben zu den </a:t>
            </a:r>
            <a:r>
              <a:rPr lang="de-DE" sz="1600" b="0" kern="0" dirty="0" err="1">
                <a:latin typeface="Century Gothic" panose="020B0502020202020204" pitchFamily="34" charset="0"/>
              </a:rPr>
              <a:t>Anhangangaben</a:t>
            </a:r>
            <a:r>
              <a:rPr lang="de-DE" sz="1600" b="0" kern="0" dirty="0">
                <a:latin typeface="Century Gothic" panose="020B0502020202020204" pitchFamily="34" charset="0"/>
              </a:rPr>
              <a:t> wird eine </a:t>
            </a:r>
            <a:r>
              <a:rPr lang="de-DE" sz="1600" kern="0" dirty="0">
                <a:solidFill>
                  <a:srgbClr val="00B0F0"/>
                </a:solidFill>
                <a:latin typeface="Century Gothic" panose="020B0502020202020204" pitchFamily="34" charset="0"/>
              </a:rPr>
              <a:t>Entscheidungsrelevanz</a:t>
            </a:r>
            <a:br>
              <a:rPr lang="de-DE" sz="1600" kern="0" dirty="0">
                <a:solidFill>
                  <a:srgbClr val="00B0F0"/>
                </a:solidFill>
                <a:latin typeface="Century Gothic" panose="020B0502020202020204" pitchFamily="34" charset="0"/>
              </a:rPr>
            </a:br>
            <a:r>
              <a:rPr lang="de-DE" sz="1600" b="0" kern="0" dirty="0">
                <a:latin typeface="Century Gothic" panose="020B0502020202020204" pitchFamily="34" charset="0"/>
              </a:rPr>
              <a:t>für Rechnungslegungsadressaten und damit die </a:t>
            </a:r>
            <a:r>
              <a:rPr lang="de-DE" sz="1600" kern="0" dirty="0">
                <a:solidFill>
                  <a:srgbClr val="00B0F0"/>
                </a:solidFill>
                <a:latin typeface="Century Gothic" panose="020B0502020202020204" pitchFamily="34" charset="0"/>
              </a:rPr>
              <a:t>Wesentlichkeit</a:t>
            </a:r>
            <a:r>
              <a:rPr lang="de-DE" sz="1600" kern="0" dirty="0">
                <a:latin typeface="Century Gothic" panose="020B0502020202020204" pitchFamily="34" charset="0"/>
              </a:rPr>
              <a:t> </a:t>
            </a:r>
            <a:r>
              <a:rPr lang="de-DE" sz="1600" b="0" kern="0" dirty="0">
                <a:latin typeface="Century Gothic" panose="020B0502020202020204" pitchFamily="34" charset="0"/>
              </a:rPr>
              <a:t>unterstellt.</a:t>
            </a:r>
          </a:p>
          <a:p>
            <a:pPr marL="266700" indent="-266700">
              <a:buFont typeface="Arial" panose="020B0604020202020204" pitchFamily="34" charset="0"/>
              <a:buChar char="•"/>
              <a:defRPr/>
            </a:pPr>
            <a:r>
              <a:rPr lang="de-DE" sz="1600" b="0" kern="0" dirty="0">
                <a:latin typeface="Century Gothic" panose="020B0502020202020204" pitchFamily="34" charset="0"/>
              </a:rPr>
              <a:t>Differenzierte Überlegungen aufgrund von Einzelbetrachtungen</a:t>
            </a:r>
          </a:p>
          <a:p>
            <a:pPr marL="266700">
              <a:tabLst>
                <a:tab pos="447675" algn="l"/>
              </a:tabLst>
              <a:defRPr/>
            </a:pPr>
            <a:r>
              <a:rPr lang="de-DE" sz="1600" b="0" kern="0" dirty="0">
                <a:latin typeface="Century Gothic" panose="020B0502020202020204" pitchFamily="34" charset="0"/>
              </a:rPr>
              <a:t>Im Wege der </a:t>
            </a:r>
            <a:r>
              <a:rPr lang="de-DE" sz="1600" kern="0" dirty="0">
                <a:latin typeface="Century Gothic" panose="020B0502020202020204" pitchFamily="34" charset="0"/>
              </a:rPr>
              <a:t>Einzelbetrachtung</a:t>
            </a:r>
            <a:r>
              <a:rPr lang="de-DE" sz="1600" b="0" kern="0" dirty="0">
                <a:latin typeface="Century Gothic" panose="020B0502020202020204" pitchFamily="34" charset="0"/>
              </a:rPr>
              <a:t> können einzelne </a:t>
            </a:r>
            <a:r>
              <a:rPr lang="de-DE" sz="1600" b="0" kern="0" dirty="0" err="1">
                <a:latin typeface="Century Gothic" panose="020B0502020202020204" pitchFamily="34" charset="0"/>
              </a:rPr>
              <a:t>Anhangangaben</a:t>
            </a:r>
            <a:r>
              <a:rPr lang="de-DE" sz="1600" b="0" kern="0" dirty="0">
                <a:latin typeface="Century Gothic" panose="020B0502020202020204" pitchFamily="34" charset="0"/>
              </a:rPr>
              <a:t> als </a:t>
            </a:r>
            <a:r>
              <a:rPr lang="de-DE" sz="1600" kern="0" dirty="0">
                <a:solidFill>
                  <a:srgbClr val="00B0F0"/>
                </a:solidFill>
                <a:latin typeface="Century Gothic" panose="020B0502020202020204" pitchFamily="34" charset="0"/>
              </a:rPr>
              <a:t>nicht wesentlich</a:t>
            </a:r>
            <a:br>
              <a:rPr lang="de-DE" sz="1600" kern="0" dirty="0">
                <a:solidFill>
                  <a:srgbClr val="00B0F0"/>
                </a:solidFill>
                <a:latin typeface="Century Gothic" panose="020B0502020202020204" pitchFamily="34" charset="0"/>
              </a:rPr>
            </a:br>
            <a:r>
              <a:rPr lang="de-DE" sz="1600" b="0" kern="0" dirty="0">
                <a:latin typeface="Century Gothic" panose="020B0502020202020204" pitchFamily="34" charset="0"/>
              </a:rPr>
              <a:t>eingestuft werden</a:t>
            </a:r>
          </a:p>
          <a:p>
            <a:pPr>
              <a:tabLst>
                <a:tab pos="447675" algn="l"/>
              </a:tabLst>
              <a:defRPr/>
            </a:pPr>
            <a:r>
              <a:rPr lang="de-DE" sz="1600" b="0" kern="0" dirty="0">
                <a:latin typeface="Century Gothic" panose="020B0502020202020204" pitchFamily="34" charset="0"/>
              </a:rPr>
              <a:t>(Fragen und Antworten zu ISA 450 bzw. PS 250 n.F. Tz. 6.8)</a:t>
            </a:r>
          </a:p>
        </p:txBody>
      </p:sp>
      <p:sp>
        <p:nvSpPr>
          <p:cNvPr id="667654" name="Rectangle 2">
            <a:extLst>
              <a:ext uri="{FF2B5EF4-FFF2-40B4-BE49-F238E27FC236}">
                <a16:creationId xmlns:a16="http://schemas.microsoft.com/office/drawing/2014/main" id="{E7357811-F127-467C-A150-A73F4BA68422}"/>
              </a:ext>
            </a:extLst>
          </p:cNvPr>
          <p:cNvSpPr txBox="1">
            <a:spLocks/>
          </p:cNvSpPr>
          <p:nvPr/>
        </p:nvSpPr>
        <p:spPr bwMode="auto">
          <a:xfrm>
            <a:off x="1054800" y="1080000"/>
            <a:ext cx="10801350" cy="338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tabLst>
                <a:tab pos="523875" algn="l"/>
              </a:tabLst>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dirty="0">
                <a:solidFill>
                  <a:srgbClr val="00B0F0"/>
                </a:solidFill>
                <a:latin typeface="Century Gothic" panose="020B0502020202020204" pitchFamily="34" charset="0"/>
              </a:rPr>
              <a:t>10.2.3 Auswirkung fehlender oder fehlerhafter </a:t>
            </a:r>
            <a:r>
              <a:rPr lang="de-DE" altLang="de-DE" sz="1600" dirty="0" err="1">
                <a:solidFill>
                  <a:srgbClr val="00B0F0"/>
                </a:solidFill>
                <a:latin typeface="Century Gothic" panose="020B0502020202020204" pitchFamily="34" charset="0"/>
              </a:rPr>
              <a:t>Anhangangaben</a:t>
            </a:r>
            <a:r>
              <a:rPr lang="de-DE" altLang="de-DE" sz="1600" dirty="0">
                <a:solidFill>
                  <a:srgbClr val="00B0F0"/>
                </a:solidFill>
                <a:latin typeface="Century Gothic" panose="020B0502020202020204" pitchFamily="34" charset="0"/>
              </a:rPr>
              <a:t> auf den Bestätigungsvermerk</a:t>
            </a:r>
          </a:p>
        </p:txBody>
      </p:sp>
      <p:sp>
        <p:nvSpPr>
          <p:cNvPr id="667656" name="Textfeld 1">
            <a:extLst>
              <a:ext uri="{FF2B5EF4-FFF2-40B4-BE49-F238E27FC236}">
                <a16:creationId xmlns:a16="http://schemas.microsoft.com/office/drawing/2014/main" id="{D4E82224-3565-496D-A2E6-84D2AF52DE3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extLst>
      <p:ext uri="{BB962C8B-B14F-4D97-AF65-F5344CB8AC3E}">
        <p14:creationId xmlns:p14="http://schemas.microsoft.com/office/powerpoint/2010/main" val="545222905"/>
      </p:ext>
    </p:extLst>
  </p:cSld>
  <p:clrMapOvr>
    <a:masterClrMapping/>
  </p:clrMapOvr>
  <p:transition spd="slow"/>
</p:sld>
</file>

<file path=ppt/slides/slide40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9698" name="Rectangle 2">
            <a:extLst>
              <a:ext uri="{FF2B5EF4-FFF2-40B4-BE49-F238E27FC236}">
                <a16:creationId xmlns:a16="http://schemas.microsoft.com/office/drawing/2014/main" id="{74903F28-D1D9-4ED2-9A2D-D651C1F5AA2E}"/>
              </a:ext>
            </a:extLst>
          </p:cNvPr>
          <p:cNvSpPr txBox="1">
            <a:spLocks/>
          </p:cNvSpPr>
          <p:nvPr/>
        </p:nvSpPr>
        <p:spPr bwMode="auto">
          <a:xfrm>
            <a:off x="1054800" y="1080000"/>
            <a:ext cx="110172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tabLst>
                <a:tab pos="523875" algn="l"/>
              </a:tabLst>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dirty="0">
                <a:solidFill>
                  <a:srgbClr val="00B0F0"/>
                </a:solidFill>
                <a:latin typeface="Century Gothic" panose="020B0502020202020204" pitchFamily="34" charset="0"/>
              </a:rPr>
              <a:t>10.2.3 Auswirkung fehlender oder fehlerhafter </a:t>
            </a:r>
            <a:r>
              <a:rPr lang="de-DE" altLang="de-DE" sz="1600" dirty="0" err="1">
                <a:solidFill>
                  <a:srgbClr val="00B0F0"/>
                </a:solidFill>
                <a:latin typeface="Century Gothic" panose="020B0502020202020204" pitchFamily="34" charset="0"/>
              </a:rPr>
              <a:t>Anhangangaben</a:t>
            </a:r>
            <a:r>
              <a:rPr lang="de-DE" altLang="de-DE" sz="1600" dirty="0">
                <a:solidFill>
                  <a:srgbClr val="00B0F0"/>
                </a:solidFill>
                <a:latin typeface="Century Gothic" panose="020B0502020202020204" pitchFamily="34" charset="0"/>
              </a:rPr>
              <a:t> auf den Bestätigungsvermerk; Forts.</a:t>
            </a:r>
          </a:p>
        </p:txBody>
      </p:sp>
      <p:sp>
        <p:nvSpPr>
          <p:cNvPr id="18" name="Rectangle 3">
            <a:extLst>
              <a:ext uri="{FF2B5EF4-FFF2-40B4-BE49-F238E27FC236}">
                <a16:creationId xmlns:a16="http://schemas.microsoft.com/office/drawing/2014/main" id="{113D01B5-8618-4964-9966-470F074576E4}"/>
              </a:ext>
            </a:extLst>
          </p:cNvPr>
          <p:cNvSpPr txBox="1">
            <a:spLocks noChangeArrowheads="1"/>
          </p:cNvSpPr>
          <p:nvPr/>
        </p:nvSpPr>
        <p:spPr bwMode="auto">
          <a:xfrm>
            <a:off x="1055290" y="1418400"/>
            <a:ext cx="8929142" cy="474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rtl="0" eaLnBrk="0" fontAlgn="base" hangingPunct="0">
              <a:lnSpc>
                <a:spcPct val="110000"/>
              </a:lnSpc>
              <a:spcBef>
                <a:spcPts val="800"/>
              </a:spcBef>
              <a:spcAft>
                <a:spcPct val="0"/>
              </a:spcAft>
              <a:buFont typeface="Arial" panose="020B0604020202020204" pitchFamily="34" charset="0"/>
              <a:defRPr sz="1400">
                <a:solidFill>
                  <a:schemeClr val="tx1"/>
                </a:solidFill>
                <a:latin typeface="+mn-lt"/>
                <a:ea typeface="+mn-ea"/>
                <a:cs typeface="+mn-cs"/>
              </a:defRPr>
            </a:lvl1pPr>
            <a:lvl2pPr marL="180975" indent="-179388"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2pPr>
            <a:lvl3pPr marL="541338"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3pPr>
            <a:lvl4pPr marL="895350" indent="-17462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4pPr>
            <a:lvl5pPr marL="1257300"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5pPr>
            <a:lvl6pPr marL="17145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6pPr>
            <a:lvl7pPr marL="21717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7pPr>
            <a:lvl8pPr marL="26289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8pPr>
            <a:lvl9pPr marL="30861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9pPr>
          </a:lstStyle>
          <a:p>
            <a:pPr>
              <a:lnSpc>
                <a:spcPct val="100000"/>
              </a:lnSpc>
              <a:spcBef>
                <a:spcPts val="300"/>
              </a:spcBef>
              <a:spcAft>
                <a:spcPts val="300"/>
              </a:spcAft>
              <a:defRPr/>
            </a:pPr>
            <a:r>
              <a:rPr lang="de-DE" sz="1600" kern="0" dirty="0">
                <a:solidFill>
                  <a:srgbClr val="00B0F0"/>
                </a:solidFill>
                <a:latin typeface="Century Gothic" panose="020B0502020202020204" pitchFamily="34" charset="0"/>
              </a:rPr>
              <a:t>Originäre </a:t>
            </a:r>
            <a:r>
              <a:rPr lang="de-DE" sz="1600" kern="0" dirty="0" err="1">
                <a:solidFill>
                  <a:srgbClr val="00B0F0"/>
                </a:solidFill>
                <a:latin typeface="Century Gothic" panose="020B0502020202020204" pitchFamily="34" charset="0"/>
              </a:rPr>
              <a:t>Anhangangaben</a:t>
            </a:r>
            <a:endParaRPr lang="de-DE" sz="1600" kern="0" dirty="0">
              <a:solidFill>
                <a:srgbClr val="00B0F0"/>
              </a:solidFill>
              <a:latin typeface="Century Gothic" panose="020B0502020202020204" pitchFamily="34" charset="0"/>
            </a:endParaRPr>
          </a:p>
          <a:p>
            <a:pPr>
              <a:lnSpc>
                <a:spcPct val="100000"/>
              </a:lnSpc>
              <a:spcBef>
                <a:spcPts val="300"/>
              </a:spcBef>
              <a:spcAft>
                <a:spcPts val="300"/>
              </a:spcAft>
              <a:defRPr/>
            </a:pPr>
            <a:r>
              <a:rPr lang="de-DE" sz="1600" kern="0" dirty="0">
                <a:latin typeface="Century Gothic" panose="020B0502020202020204" pitchFamily="34" charset="0"/>
              </a:rPr>
              <a:t>Definition:</a:t>
            </a:r>
          </a:p>
          <a:p>
            <a:pPr>
              <a:lnSpc>
                <a:spcPct val="100000"/>
              </a:lnSpc>
              <a:spcBef>
                <a:spcPts val="300"/>
              </a:spcBef>
              <a:spcAft>
                <a:spcPts val="600"/>
              </a:spcAft>
              <a:defRPr/>
            </a:pPr>
            <a:r>
              <a:rPr lang="de-DE" sz="1600" b="0" kern="0" dirty="0">
                <a:latin typeface="Century Gothic" panose="020B0502020202020204" pitchFamily="34" charset="0"/>
              </a:rPr>
              <a:t>Originäre </a:t>
            </a:r>
            <a:r>
              <a:rPr lang="de-DE" sz="1600" b="0" kern="0" dirty="0" err="1">
                <a:latin typeface="Century Gothic" panose="020B0502020202020204" pitchFamily="34" charset="0"/>
              </a:rPr>
              <a:t>Anhangangaben</a:t>
            </a:r>
            <a:r>
              <a:rPr lang="de-DE" sz="1600" b="0" kern="0" dirty="0">
                <a:latin typeface="Century Gothic" panose="020B0502020202020204" pitchFamily="34" charset="0"/>
              </a:rPr>
              <a:t> sind solche Angaben, die nur im Anhang zu machen sind, wie z. B. </a:t>
            </a:r>
          </a:p>
          <a:p>
            <a:pPr marL="285750" indent="-285750">
              <a:lnSpc>
                <a:spcPct val="100000"/>
              </a:lnSpc>
              <a:spcBef>
                <a:spcPts val="300"/>
              </a:spcBef>
              <a:spcAft>
                <a:spcPts val="300"/>
              </a:spcAft>
              <a:buFont typeface="Arial" panose="020B0604020202020204" pitchFamily="34" charset="0"/>
              <a:buChar char="•"/>
              <a:defRPr/>
            </a:pPr>
            <a:r>
              <a:rPr lang="de-DE" sz="1600" b="0" kern="0" dirty="0">
                <a:latin typeface="Century Gothic" panose="020B0502020202020204" pitchFamily="34" charset="0"/>
              </a:rPr>
              <a:t>Angaben zu Haftungsverhältnissen oder </a:t>
            </a:r>
          </a:p>
          <a:p>
            <a:pPr marL="285750" indent="-285750">
              <a:lnSpc>
                <a:spcPct val="100000"/>
              </a:lnSpc>
              <a:spcBef>
                <a:spcPts val="300"/>
              </a:spcBef>
              <a:spcAft>
                <a:spcPts val="300"/>
              </a:spcAft>
              <a:buFont typeface="Arial" panose="020B0604020202020204" pitchFamily="34" charset="0"/>
              <a:buChar char="•"/>
              <a:defRPr/>
            </a:pPr>
            <a:r>
              <a:rPr lang="de-DE" sz="1600" b="0" kern="0" dirty="0">
                <a:latin typeface="Century Gothic" panose="020B0502020202020204" pitchFamily="34" charset="0"/>
              </a:rPr>
              <a:t>die Anzahl der Arbeitnehmer.</a:t>
            </a:r>
          </a:p>
          <a:p>
            <a:pPr>
              <a:lnSpc>
                <a:spcPct val="100000"/>
              </a:lnSpc>
              <a:spcBef>
                <a:spcPts val="300"/>
              </a:spcBef>
              <a:spcAft>
                <a:spcPts val="300"/>
              </a:spcAft>
              <a:defRPr/>
            </a:pPr>
            <a:endParaRPr lang="de-DE" sz="1600" b="0" kern="0" dirty="0">
              <a:latin typeface="Century Gothic" panose="020B0502020202020204" pitchFamily="34" charset="0"/>
            </a:endParaRPr>
          </a:p>
          <a:p>
            <a:pPr>
              <a:lnSpc>
                <a:spcPct val="100000"/>
              </a:lnSpc>
              <a:spcBef>
                <a:spcPts val="300"/>
              </a:spcBef>
              <a:spcAft>
                <a:spcPts val="300"/>
              </a:spcAft>
              <a:defRPr/>
            </a:pPr>
            <a:r>
              <a:rPr lang="de-DE" sz="1600" b="0" kern="0" dirty="0">
                <a:latin typeface="Century Gothic" panose="020B0502020202020204" pitchFamily="34" charset="0"/>
              </a:rPr>
              <a:t>Originäre Angaben können sein:</a:t>
            </a:r>
          </a:p>
          <a:p>
            <a:pPr marL="285750" indent="-285750">
              <a:lnSpc>
                <a:spcPct val="100000"/>
              </a:lnSpc>
              <a:spcBef>
                <a:spcPts val="300"/>
              </a:spcBef>
              <a:spcAft>
                <a:spcPts val="300"/>
              </a:spcAft>
              <a:buClr>
                <a:schemeClr val="tx1"/>
              </a:buClr>
              <a:buFont typeface="Arial" panose="020B0604020202020204" pitchFamily="34" charset="0"/>
              <a:buChar char="•"/>
              <a:defRPr/>
            </a:pPr>
            <a:r>
              <a:rPr lang="de-DE" sz="1600" kern="0" dirty="0">
                <a:solidFill>
                  <a:srgbClr val="00B0F0"/>
                </a:solidFill>
                <a:latin typeface="Century Gothic" panose="020B0502020202020204" pitchFamily="34" charset="0"/>
              </a:rPr>
              <a:t>Quantitativ:</a:t>
            </a:r>
            <a:br>
              <a:rPr lang="de-DE" sz="1600" b="0" kern="0" dirty="0">
                <a:latin typeface="Century Gothic" panose="020B0502020202020204" pitchFamily="34" charset="0"/>
              </a:rPr>
            </a:br>
            <a:r>
              <a:rPr lang="de-DE" sz="1600" b="0" kern="0" dirty="0">
                <a:latin typeface="Century Gothic" panose="020B0502020202020204" pitchFamily="34" charset="0"/>
              </a:rPr>
              <a:t>(Gesamtbetrag der sonstigen finanziellen Verpflichtungen § 285 Nr. 3a HGB)</a:t>
            </a:r>
          </a:p>
          <a:p>
            <a:pPr marL="285750" indent="-285750">
              <a:lnSpc>
                <a:spcPct val="100000"/>
              </a:lnSpc>
              <a:spcBef>
                <a:spcPts val="300"/>
              </a:spcBef>
              <a:spcAft>
                <a:spcPts val="300"/>
              </a:spcAft>
              <a:buClr>
                <a:schemeClr val="tx1"/>
              </a:buClr>
              <a:buFont typeface="Arial" panose="020B0604020202020204" pitchFamily="34" charset="0"/>
              <a:buChar char="•"/>
              <a:defRPr/>
            </a:pPr>
            <a:r>
              <a:rPr lang="de-DE" sz="1600" kern="0" dirty="0">
                <a:solidFill>
                  <a:srgbClr val="00B0F0"/>
                </a:solidFill>
                <a:latin typeface="Century Gothic" panose="020B0502020202020204" pitchFamily="34" charset="0"/>
              </a:rPr>
              <a:t>Qualitativ:</a:t>
            </a:r>
            <a:br>
              <a:rPr lang="de-DE" sz="1600" b="0" kern="0" dirty="0">
                <a:latin typeface="Century Gothic" panose="020B0502020202020204" pitchFamily="34" charset="0"/>
              </a:rPr>
            </a:br>
            <a:r>
              <a:rPr lang="de-DE" sz="1600" b="0" kern="0" dirty="0">
                <a:latin typeface="Century Gothic" panose="020B0502020202020204" pitchFamily="34" charset="0"/>
              </a:rPr>
              <a:t>(Gründe der Einschätzung des Risikos der Inanspruchnahme bei Haftungsverhältnissen, § 285 Nr. 27 HGB)</a:t>
            </a:r>
          </a:p>
        </p:txBody>
      </p:sp>
      <p:sp>
        <p:nvSpPr>
          <p:cNvPr id="669702" name="Textfeld 1">
            <a:extLst>
              <a:ext uri="{FF2B5EF4-FFF2-40B4-BE49-F238E27FC236}">
                <a16:creationId xmlns:a16="http://schemas.microsoft.com/office/drawing/2014/main" id="{6A8B39F2-C250-4A28-9BC8-FE31E16344E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cSld>
  <p:clrMapOvr>
    <a:masterClrMapping/>
  </p:clrMapOvr>
  <p:transition spd="slow"/>
</p:sld>
</file>

<file path=ppt/slides/slide4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1746" name="Rectangle 2">
            <a:extLst>
              <a:ext uri="{FF2B5EF4-FFF2-40B4-BE49-F238E27FC236}">
                <a16:creationId xmlns:a16="http://schemas.microsoft.com/office/drawing/2014/main" id="{EBDF0377-73D7-4C4B-BF27-7F91FA2048EE}"/>
              </a:ext>
            </a:extLst>
          </p:cNvPr>
          <p:cNvSpPr txBox="1">
            <a:spLocks/>
          </p:cNvSpPr>
          <p:nvPr/>
        </p:nvSpPr>
        <p:spPr bwMode="auto">
          <a:xfrm>
            <a:off x="1054800" y="1080000"/>
            <a:ext cx="110172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tabLst>
                <a:tab pos="523875" algn="l"/>
              </a:tabLst>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dirty="0">
                <a:solidFill>
                  <a:srgbClr val="00B0F0"/>
                </a:solidFill>
                <a:latin typeface="Century Gothic" panose="020B0502020202020204" pitchFamily="34" charset="0"/>
              </a:rPr>
              <a:t>10.2.3 Auswirkung fehlender oder fehlerhafter </a:t>
            </a:r>
            <a:r>
              <a:rPr lang="de-DE" altLang="de-DE" sz="1600" dirty="0" err="1">
                <a:solidFill>
                  <a:srgbClr val="00B0F0"/>
                </a:solidFill>
                <a:latin typeface="Century Gothic" panose="020B0502020202020204" pitchFamily="34" charset="0"/>
              </a:rPr>
              <a:t>Anhangangaben</a:t>
            </a:r>
            <a:r>
              <a:rPr lang="de-DE" altLang="de-DE" sz="1600" dirty="0">
                <a:solidFill>
                  <a:srgbClr val="00B0F0"/>
                </a:solidFill>
                <a:latin typeface="Century Gothic" panose="020B0502020202020204" pitchFamily="34" charset="0"/>
              </a:rPr>
              <a:t> auf den Bestätigungsvermerk; Forts.</a:t>
            </a:r>
          </a:p>
        </p:txBody>
      </p:sp>
      <p:sp>
        <p:nvSpPr>
          <p:cNvPr id="18" name="Rectangle 3">
            <a:extLst>
              <a:ext uri="{FF2B5EF4-FFF2-40B4-BE49-F238E27FC236}">
                <a16:creationId xmlns:a16="http://schemas.microsoft.com/office/drawing/2014/main" id="{113D01B5-8618-4964-9966-470F074576E4}"/>
              </a:ext>
            </a:extLst>
          </p:cNvPr>
          <p:cNvSpPr txBox="1">
            <a:spLocks noChangeArrowheads="1"/>
          </p:cNvSpPr>
          <p:nvPr/>
        </p:nvSpPr>
        <p:spPr bwMode="auto">
          <a:xfrm>
            <a:off x="1055688" y="1418400"/>
            <a:ext cx="9432800" cy="474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rtl="0" eaLnBrk="0" fontAlgn="base" hangingPunct="0">
              <a:lnSpc>
                <a:spcPct val="110000"/>
              </a:lnSpc>
              <a:spcBef>
                <a:spcPts val="800"/>
              </a:spcBef>
              <a:spcAft>
                <a:spcPct val="0"/>
              </a:spcAft>
              <a:buFont typeface="Arial" panose="020B0604020202020204" pitchFamily="34" charset="0"/>
              <a:defRPr sz="1400">
                <a:solidFill>
                  <a:schemeClr val="tx1"/>
                </a:solidFill>
                <a:latin typeface="+mn-lt"/>
                <a:ea typeface="+mn-ea"/>
                <a:cs typeface="+mn-cs"/>
              </a:defRPr>
            </a:lvl1pPr>
            <a:lvl2pPr marL="180975" indent="-179388"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2pPr>
            <a:lvl3pPr marL="541338"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3pPr>
            <a:lvl4pPr marL="895350" indent="-17462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4pPr>
            <a:lvl5pPr marL="1257300"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5pPr>
            <a:lvl6pPr marL="17145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6pPr>
            <a:lvl7pPr marL="21717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7pPr>
            <a:lvl8pPr marL="26289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8pPr>
            <a:lvl9pPr marL="30861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9pPr>
          </a:lstStyle>
          <a:p>
            <a:pPr>
              <a:lnSpc>
                <a:spcPct val="100000"/>
              </a:lnSpc>
              <a:spcBef>
                <a:spcPts val="600"/>
              </a:spcBef>
              <a:defRPr/>
            </a:pPr>
            <a:r>
              <a:rPr lang="de-DE" sz="1600" b="0" kern="0" dirty="0">
                <a:latin typeface="Century Gothic" panose="020B0502020202020204" pitchFamily="34" charset="0"/>
              </a:rPr>
              <a:t>Bezogen auf die Wesentlichkeit wird dann wie folgt unterschieden:</a:t>
            </a:r>
          </a:p>
          <a:p>
            <a:pPr marL="266700" indent="-266700">
              <a:lnSpc>
                <a:spcPct val="100000"/>
              </a:lnSpc>
              <a:spcBef>
                <a:spcPts val="600"/>
              </a:spcBef>
              <a:buFont typeface="+mj-lt"/>
              <a:buAutoNum type="arabicPeriod"/>
              <a:defRPr/>
            </a:pPr>
            <a:r>
              <a:rPr lang="de-DE" sz="1600" b="0" kern="0" dirty="0" err="1">
                <a:latin typeface="Century Gothic" panose="020B0502020202020204" pitchFamily="34" charset="0"/>
              </a:rPr>
              <a:t>Anhangangaben</a:t>
            </a:r>
            <a:r>
              <a:rPr lang="de-DE" sz="1600" b="0" kern="0" dirty="0">
                <a:latin typeface="Century Gothic" panose="020B0502020202020204" pitchFamily="34" charset="0"/>
              </a:rPr>
              <a:t>, die einen </a:t>
            </a:r>
            <a:r>
              <a:rPr lang="de-DE" sz="1600" kern="0" dirty="0">
                <a:solidFill>
                  <a:srgbClr val="FF0000"/>
                </a:solidFill>
                <a:latin typeface="Century Gothic" panose="020B0502020202020204" pitchFamily="34" charset="0"/>
              </a:rPr>
              <a:t>Einblick in die Vermögens,- Finanz- und Ertragslage</a:t>
            </a:r>
            <a:r>
              <a:rPr lang="de-DE" sz="1600" b="0" kern="0" dirty="0">
                <a:solidFill>
                  <a:srgbClr val="FF0000"/>
                </a:solidFill>
                <a:latin typeface="Century Gothic" panose="020B0502020202020204" pitchFamily="34" charset="0"/>
              </a:rPr>
              <a:t> </a:t>
            </a:r>
            <a:r>
              <a:rPr lang="de-DE" sz="1600" b="0" kern="0" dirty="0">
                <a:latin typeface="Century Gothic" panose="020B0502020202020204" pitchFamily="34" charset="0"/>
              </a:rPr>
              <a:t>gewähren</a:t>
            </a:r>
          </a:p>
          <a:p>
            <a:pPr marL="266700">
              <a:lnSpc>
                <a:spcPct val="100000"/>
              </a:lnSpc>
              <a:spcBef>
                <a:spcPts val="600"/>
              </a:spcBef>
              <a:spcAft>
                <a:spcPts val="600"/>
              </a:spcAft>
              <a:tabLst>
                <a:tab pos="361950" algn="l"/>
              </a:tabLst>
              <a:defRPr/>
            </a:pPr>
            <a:r>
              <a:rPr lang="de-DE" sz="1600" b="0" kern="0" dirty="0">
                <a:latin typeface="Century Gothic" panose="020B0502020202020204" pitchFamily="34" charset="0"/>
              </a:rPr>
              <a:t>Die </a:t>
            </a:r>
            <a:r>
              <a:rPr lang="de-DE" sz="1600" kern="0" dirty="0">
                <a:solidFill>
                  <a:srgbClr val="FF0000"/>
                </a:solidFill>
                <a:latin typeface="Century Gothic" panose="020B0502020202020204" pitchFamily="34" charset="0"/>
              </a:rPr>
              <a:t>Wesentlichkeit</a:t>
            </a:r>
            <a:r>
              <a:rPr lang="de-DE" sz="1600" b="0" kern="0" dirty="0">
                <a:latin typeface="Century Gothic" panose="020B0502020202020204" pitchFamily="34" charset="0"/>
              </a:rPr>
              <a:t> solcher Angaben ist bei </a:t>
            </a:r>
            <a:r>
              <a:rPr lang="de-DE" sz="1600" kern="0" dirty="0">
                <a:solidFill>
                  <a:srgbClr val="FF0000"/>
                </a:solidFill>
                <a:latin typeface="Century Gothic" panose="020B0502020202020204" pitchFamily="34" charset="0"/>
              </a:rPr>
              <a:t>Unterlassen solcher Angaben</a:t>
            </a:r>
            <a:r>
              <a:rPr lang="de-DE" sz="1600" b="0" kern="0" dirty="0">
                <a:latin typeface="Century Gothic" panose="020B0502020202020204" pitchFamily="34" charset="0"/>
              </a:rPr>
              <a:t>, unabhängig davon, ob es sich um </a:t>
            </a:r>
            <a:r>
              <a:rPr lang="de-DE" sz="1600" kern="0" dirty="0">
                <a:solidFill>
                  <a:srgbClr val="FF0000"/>
                </a:solidFill>
                <a:latin typeface="Century Gothic" panose="020B0502020202020204" pitchFamily="34" charset="0"/>
              </a:rPr>
              <a:t>quantitative</a:t>
            </a:r>
            <a:r>
              <a:rPr lang="de-DE" sz="1600" b="0" kern="0" dirty="0">
                <a:latin typeface="Century Gothic" panose="020B0502020202020204" pitchFamily="34" charset="0"/>
              </a:rPr>
              <a:t> oder </a:t>
            </a:r>
            <a:r>
              <a:rPr lang="de-DE" sz="1600" kern="0" dirty="0">
                <a:solidFill>
                  <a:srgbClr val="FF0000"/>
                </a:solidFill>
                <a:latin typeface="Century Gothic" panose="020B0502020202020204" pitchFamily="34" charset="0"/>
              </a:rPr>
              <a:t>qualitative</a:t>
            </a:r>
            <a:r>
              <a:rPr lang="de-DE" sz="1600" b="0" kern="0" dirty="0">
                <a:latin typeface="Century Gothic" panose="020B0502020202020204" pitchFamily="34" charset="0"/>
              </a:rPr>
              <a:t> Angaben handelt, unter Berücksichtigung der </a:t>
            </a:r>
            <a:r>
              <a:rPr lang="de-DE" sz="1600" kern="0" dirty="0">
                <a:solidFill>
                  <a:srgbClr val="FF0000"/>
                </a:solidFill>
                <a:latin typeface="Century Gothic" panose="020B0502020202020204" pitchFamily="34" charset="0"/>
              </a:rPr>
              <a:t>Entscheidungsrelevanz für die Adressaten </a:t>
            </a:r>
            <a:r>
              <a:rPr lang="de-DE" sz="1600" b="0" kern="0" dirty="0">
                <a:latin typeface="Century Gothic" panose="020B0502020202020204" pitchFamily="34" charset="0"/>
              </a:rPr>
              <a:t>zu beurteilen.</a:t>
            </a:r>
          </a:p>
          <a:p>
            <a:pPr marL="323850" indent="-323850">
              <a:lnSpc>
                <a:spcPct val="100000"/>
              </a:lnSpc>
              <a:spcBef>
                <a:spcPts val="600"/>
              </a:spcBef>
              <a:buFont typeface="+mj-lt"/>
              <a:buAutoNum type="arabicPeriod" startAt="2"/>
              <a:defRPr/>
            </a:pPr>
            <a:r>
              <a:rPr lang="de-DE" sz="1600" b="0" kern="0" dirty="0" err="1">
                <a:latin typeface="Century Gothic" panose="020B0502020202020204" pitchFamily="34" charset="0"/>
              </a:rPr>
              <a:t>Anhangangaben</a:t>
            </a:r>
            <a:r>
              <a:rPr lang="de-DE" sz="1600" b="0" kern="0" dirty="0">
                <a:latin typeface="Century Gothic" panose="020B0502020202020204" pitchFamily="34" charset="0"/>
              </a:rPr>
              <a:t> mit </a:t>
            </a:r>
            <a:r>
              <a:rPr lang="de-DE" sz="1600" kern="0" dirty="0">
                <a:solidFill>
                  <a:srgbClr val="FF0000"/>
                </a:solidFill>
                <a:latin typeface="Century Gothic" panose="020B0502020202020204" pitchFamily="34" charset="0"/>
              </a:rPr>
              <a:t>einem anderen</a:t>
            </a:r>
            <a:r>
              <a:rPr lang="de-DE" sz="1600" kern="0" dirty="0">
                <a:latin typeface="Century Gothic" panose="020B0502020202020204" pitchFamily="34" charset="0"/>
              </a:rPr>
              <a:t> </a:t>
            </a:r>
            <a:r>
              <a:rPr lang="de-DE" sz="1600" kern="0" dirty="0" err="1">
                <a:solidFill>
                  <a:srgbClr val="FF0000"/>
                </a:solidFill>
                <a:latin typeface="Century Gothic" panose="020B0502020202020204" pitchFamily="34" charset="0"/>
              </a:rPr>
              <a:t>Einblicksziel</a:t>
            </a:r>
            <a:r>
              <a:rPr lang="de-DE" sz="1600" b="0" kern="0" dirty="0">
                <a:latin typeface="Century Gothic" panose="020B0502020202020204" pitchFamily="34" charset="0"/>
              </a:rPr>
              <a:t>, z. B. Angaben zur Vergütung bzw. der Zusammensetzung der Organe (§ 285 Nr. 9a bzw. § 285 Nr. 10 HGB)</a:t>
            </a:r>
          </a:p>
          <a:p>
            <a:pPr marL="323850" indent="-9525">
              <a:lnSpc>
                <a:spcPct val="100000"/>
              </a:lnSpc>
              <a:spcBef>
                <a:spcPts val="600"/>
              </a:spcBef>
              <a:spcAft>
                <a:spcPts val="600"/>
              </a:spcAft>
              <a:defRPr/>
            </a:pPr>
            <a:r>
              <a:rPr lang="de-DE" sz="1600" b="0" kern="0" dirty="0">
                <a:latin typeface="Century Gothic" panose="020B0502020202020204" pitchFamily="34" charset="0"/>
              </a:rPr>
              <a:t>Das </a:t>
            </a:r>
            <a:r>
              <a:rPr lang="de-DE" sz="1600" kern="0" dirty="0">
                <a:solidFill>
                  <a:srgbClr val="FF0000"/>
                </a:solidFill>
                <a:latin typeface="Century Gothic" panose="020B0502020202020204" pitchFamily="34" charset="0"/>
              </a:rPr>
              <a:t>Unterlassen dieser Angaben</a:t>
            </a:r>
            <a:r>
              <a:rPr lang="de-DE" sz="1600" b="0" kern="0" dirty="0">
                <a:solidFill>
                  <a:srgbClr val="FF0000"/>
                </a:solidFill>
                <a:latin typeface="Century Gothic" panose="020B0502020202020204" pitchFamily="34" charset="0"/>
              </a:rPr>
              <a:t> </a:t>
            </a:r>
            <a:r>
              <a:rPr lang="de-DE" sz="1600" b="0" kern="0" dirty="0">
                <a:latin typeface="Century Gothic" panose="020B0502020202020204" pitchFamily="34" charset="0"/>
              </a:rPr>
              <a:t>ist grundsätzlich unabhängig davon, ob es sich um </a:t>
            </a:r>
            <a:r>
              <a:rPr lang="de-DE" sz="1600" kern="0" dirty="0">
                <a:solidFill>
                  <a:srgbClr val="FF0000"/>
                </a:solidFill>
                <a:latin typeface="Century Gothic" panose="020B0502020202020204" pitchFamily="34" charset="0"/>
              </a:rPr>
              <a:t>quantitative</a:t>
            </a:r>
            <a:r>
              <a:rPr lang="de-DE" sz="1600" b="0" kern="0" dirty="0">
                <a:latin typeface="Century Gothic" panose="020B0502020202020204" pitchFamily="34" charset="0"/>
              </a:rPr>
              <a:t> oder </a:t>
            </a:r>
            <a:r>
              <a:rPr lang="de-DE" sz="1600" kern="0" dirty="0">
                <a:solidFill>
                  <a:srgbClr val="FF0000"/>
                </a:solidFill>
                <a:latin typeface="Century Gothic" panose="020B0502020202020204" pitchFamily="34" charset="0"/>
              </a:rPr>
              <a:t>qualitative</a:t>
            </a:r>
            <a:r>
              <a:rPr lang="de-DE" sz="1600" b="0" kern="0" dirty="0">
                <a:latin typeface="Century Gothic" panose="020B0502020202020204" pitchFamily="34" charset="0"/>
              </a:rPr>
              <a:t> Angaben handelt, als </a:t>
            </a:r>
            <a:r>
              <a:rPr lang="de-DE" sz="1600" kern="0" dirty="0">
                <a:solidFill>
                  <a:srgbClr val="FF0000"/>
                </a:solidFill>
                <a:latin typeface="Century Gothic" panose="020B0502020202020204" pitchFamily="34" charset="0"/>
              </a:rPr>
              <a:t>wesentlich</a:t>
            </a:r>
            <a:r>
              <a:rPr lang="de-DE" sz="1600" b="0" kern="0" dirty="0">
                <a:latin typeface="Century Gothic" panose="020B0502020202020204" pitchFamily="34" charset="0"/>
              </a:rPr>
              <a:t> zu beurteilen.</a:t>
            </a:r>
          </a:p>
          <a:p>
            <a:pPr marL="266700" indent="-266700">
              <a:lnSpc>
                <a:spcPct val="100000"/>
              </a:lnSpc>
              <a:spcBef>
                <a:spcPts val="600"/>
              </a:spcBef>
              <a:buFont typeface="+mj-lt"/>
              <a:buAutoNum type="arabicPeriod" startAt="3"/>
              <a:defRPr/>
            </a:pPr>
            <a:r>
              <a:rPr lang="de-DE" sz="1600" b="0" kern="0" dirty="0">
                <a:latin typeface="Century Gothic" panose="020B0502020202020204" pitchFamily="34" charset="0"/>
              </a:rPr>
              <a:t> </a:t>
            </a:r>
            <a:r>
              <a:rPr lang="de-DE" sz="1600" kern="0" dirty="0">
                <a:solidFill>
                  <a:srgbClr val="FF0000"/>
                </a:solidFill>
                <a:latin typeface="Century Gothic" panose="020B0502020202020204" pitchFamily="34" charset="0"/>
              </a:rPr>
              <a:t>Fehlerhafte</a:t>
            </a:r>
            <a:r>
              <a:rPr lang="de-DE" sz="1600" b="0" kern="0" dirty="0">
                <a:latin typeface="Century Gothic" panose="020B0502020202020204" pitchFamily="34" charset="0"/>
              </a:rPr>
              <a:t> Angaben oder bei quantitativen Angaben auch </a:t>
            </a:r>
            <a:r>
              <a:rPr lang="de-DE" sz="1600" kern="0" dirty="0">
                <a:solidFill>
                  <a:srgbClr val="FF0000"/>
                </a:solidFill>
                <a:latin typeface="Century Gothic" panose="020B0502020202020204" pitchFamily="34" charset="0"/>
              </a:rPr>
              <a:t>unvollständige</a:t>
            </a:r>
            <a:r>
              <a:rPr lang="de-DE" sz="1600" b="0" kern="0" dirty="0">
                <a:latin typeface="Century Gothic" panose="020B0502020202020204" pitchFamily="34" charset="0"/>
              </a:rPr>
              <a:t> Aspekte</a:t>
            </a:r>
          </a:p>
          <a:p>
            <a:pPr marL="323850">
              <a:lnSpc>
                <a:spcPct val="100000"/>
              </a:lnSpc>
              <a:spcBef>
                <a:spcPts val="600"/>
              </a:spcBef>
              <a:defRPr/>
            </a:pPr>
            <a:r>
              <a:rPr lang="de-DE" sz="1600" b="0" kern="0" dirty="0">
                <a:latin typeface="Century Gothic" panose="020B0502020202020204" pitchFamily="34" charset="0"/>
              </a:rPr>
              <a:t>Unabhängig davon, ob es sich um </a:t>
            </a:r>
            <a:r>
              <a:rPr lang="de-DE" sz="1600" kern="0" dirty="0">
                <a:solidFill>
                  <a:srgbClr val="FF0000"/>
                </a:solidFill>
                <a:latin typeface="Century Gothic" panose="020B0502020202020204" pitchFamily="34" charset="0"/>
              </a:rPr>
              <a:t>quantitative</a:t>
            </a:r>
            <a:r>
              <a:rPr lang="de-DE" sz="1600" b="0" kern="0" dirty="0">
                <a:latin typeface="Century Gothic" panose="020B0502020202020204" pitchFamily="34" charset="0"/>
              </a:rPr>
              <a:t> oder </a:t>
            </a:r>
            <a:r>
              <a:rPr lang="de-DE" sz="1600" kern="0" dirty="0">
                <a:solidFill>
                  <a:srgbClr val="FF0000"/>
                </a:solidFill>
                <a:latin typeface="Century Gothic" panose="020B0502020202020204" pitchFamily="34" charset="0"/>
              </a:rPr>
              <a:t>qualitative</a:t>
            </a:r>
            <a:r>
              <a:rPr lang="de-DE" sz="1600" b="0" kern="0" dirty="0">
                <a:latin typeface="Century Gothic" panose="020B0502020202020204" pitchFamily="34" charset="0"/>
              </a:rPr>
              <a:t> Angaben handelt, ist die Wesentlichkeit unter Berücksichtigung der </a:t>
            </a:r>
            <a:r>
              <a:rPr lang="de-DE" sz="1600" kern="0" dirty="0">
                <a:solidFill>
                  <a:srgbClr val="FF0000"/>
                </a:solidFill>
                <a:latin typeface="Century Gothic" panose="020B0502020202020204" pitchFamily="34" charset="0"/>
              </a:rPr>
              <a:t>Entscheidungsrelevanz für den Adressaten </a:t>
            </a:r>
            <a:r>
              <a:rPr lang="de-DE" sz="1600" b="0" kern="0" dirty="0">
                <a:latin typeface="Century Gothic" panose="020B0502020202020204" pitchFamily="34" charset="0"/>
              </a:rPr>
              <a:t>zu beurteilen.</a:t>
            </a:r>
          </a:p>
        </p:txBody>
      </p:sp>
      <p:sp>
        <p:nvSpPr>
          <p:cNvPr id="671750" name="Textfeld 1">
            <a:extLst>
              <a:ext uri="{FF2B5EF4-FFF2-40B4-BE49-F238E27FC236}">
                <a16:creationId xmlns:a16="http://schemas.microsoft.com/office/drawing/2014/main" id="{F642F47A-354F-4F90-AB0D-44E0D42CA2D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cSld>
  <p:clrMapOvr>
    <a:masterClrMapping/>
  </p:clrMapOvr>
  <p:transition spd="slow"/>
</p:sld>
</file>

<file path=ppt/slides/slide4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3794" name="Rectangle 2">
            <a:extLst>
              <a:ext uri="{FF2B5EF4-FFF2-40B4-BE49-F238E27FC236}">
                <a16:creationId xmlns:a16="http://schemas.microsoft.com/office/drawing/2014/main" id="{F150588D-0DAA-4034-B247-0A6B9C1BF9BB}"/>
              </a:ext>
            </a:extLst>
          </p:cNvPr>
          <p:cNvSpPr txBox="1">
            <a:spLocks/>
          </p:cNvSpPr>
          <p:nvPr/>
        </p:nvSpPr>
        <p:spPr bwMode="auto">
          <a:xfrm>
            <a:off x="1054800" y="1080000"/>
            <a:ext cx="110172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tabLst>
                <a:tab pos="523875" algn="l"/>
              </a:tabLst>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tabLst>
                <a:tab pos="523875" algn="l"/>
              </a:tabLst>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tabLst>
                <a:tab pos="523875" algn="l"/>
              </a:tabLst>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dirty="0">
                <a:solidFill>
                  <a:srgbClr val="00B0F0"/>
                </a:solidFill>
                <a:latin typeface="Century Gothic" panose="020B0502020202020204" pitchFamily="34" charset="0"/>
              </a:rPr>
              <a:t>10.2.3 Auswirkung fehlender oder fehlerhafter </a:t>
            </a:r>
            <a:r>
              <a:rPr lang="de-DE" altLang="de-DE" sz="1600" dirty="0" err="1">
                <a:solidFill>
                  <a:srgbClr val="00B0F0"/>
                </a:solidFill>
                <a:latin typeface="Century Gothic" panose="020B0502020202020204" pitchFamily="34" charset="0"/>
              </a:rPr>
              <a:t>Anhangangaben</a:t>
            </a:r>
            <a:r>
              <a:rPr lang="de-DE" altLang="de-DE" sz="1600" dirty="0">
                <a:solidFill>
                  <a:srgbClr val="00B0F0"/>
                </a:solidFill>
                <a:latin typeface="Century Gothic" panose="020B0502020202020204" pitchFamily="34" charset="0"/>
              </a:rPr>
              <a:t> auf den Bestätigungsvermerk; Forts.</a:t>
            </a:r>
          </a:p>
        </p:txBody>
      </p:sp>
      <p:sp>
        <p:nvSpPr>
          <p:cNvPr id="18" name="Rectangle 3">
            <a:extLst>
              <a:ext uri="{FF2B5EF4-FFF2-40B4-BE49-F238E27FC236}">
                <a16:creationId xmlns:a16="http://schemas.microsoft.com/office/drawing/2014/main" id="{113D01B5-8618-4964-9966-470F074576E4}"/>
              </a:ext>
            </a:extLst>
          </p:cNvPr>
          <p:cNvSpPr txBox="1">
            <a:spLocks noChangeArrowheads="1"/>
          </p:cNvSpPr>
          <p:nvPr/>
        </p:nvSpPr>
        <p:spPr bwMode="auto">
          <a:xfrm>
            <a:off x="1054800" y="1418400"/>
            <a:ext cx="8857624" cy="474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rtl="0" eaLnBrk="0" fontAlgn="base" hangingPunct="0">
              <a:lnSpc>
                <a:spcPct val="110000"/>
              </a:lnSpc>
              <a:spcBef>
                <a:spcPts val="800"/>
              </a:spcBef>
              <a:spcAft>
                <a:spcPct val="0"/>
              </a:spcAft>
              <a:buFont typeface="Arial" panose="020B0604020202020204" pitchFamily="34" charset="0"/>
              <a:defRPr sz="1400">
                <a:solidFill>
                  <a:schemeClr val="tx1"/>
                </a:solidFill>
                <a:latin typeface="+mn-lt"/>
                <a:ea typeface="+mn-ea"/>
                <a:cs typeface="+mn-cs"/>
              </a:defRPr>
            </a:lvl1pPr>
            <a:lvl2pPr marL="180975" indent="-179388"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2pPr>
            <a:lvl3pPr marL="541338"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3pPr>
            <a:lvl4pPr marL="895350" indent="-17462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4pPr>
            <a:lvl5pPr marL="1257300" indent="-180975" algn="l" rtl="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mn-lt"/>
              </a:defRPr>
            </a:lvl5pPr>
            <a:lvl6pPr marL="17145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6pPr>
            <a:lvl7pPr marL="21717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7pPr>
            <a:lvl8pPr marL="26289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8pPr>
            <a:lvl9pPr marL="3086100" indent="-180975" algn="l" rtl="0" eaLnBrk="0" fontAlgn="base" hangingPunct="0">
              <a:lnSpc>
                <a:spcPct val="110000"/>
              </a:lnSpc>
              <a:spcBef>
                <a:spcPts val="800"/>
              </a:spcBef>
              <a:spcAft>
                <a:spcPct val="0"/>
              </a:spcAft>
              <a:buFont typeface="Arial" charset="0"/>
              <a:buChar char="•"/>
              <a:defRPr sz="1400">
                <a:solidFill>
                  <a:schemeClr val="tx1"/>
                </a:solidFill>
                <a:latin typeface="+mn-lt"/>
              </a:defRPr>
            </a:lvl9pPr>
          </a:lstStyle>
          <a:p>
            <a:pPr>
              <a:lnSpc>
                <a:spcPct val="100000"/>
              </a:lnSpc>
              <a:spcBef>
                <a:spcPts val="600"/>
              </a:spcBef>
              <a:defRPr/>
            </a:pPr>
            <a:r>
              <a:rPr lang="de-DE" sz="1600" kern="0" dirty="0">
                <a:solidFill>
                  <a:srgbClr val="00B0F0"/>
                </a:solidFill>
                <a:latin typeface="Century Gothic" panose="020B0502020202020204" pitchFamily="34" charset="0"/>
              </a:rPr>
              <a:t>Derivative Angaben</a:t>
            </a:r>
          </a:p>
          <a:p>
            <a:pPr>
              <a:lnSpc>
                <a:spcPct val="100000"/>
              </a:lnSpc>
              <a:spcBef>
                <a:spcPts val="600"/>
              </a:spcBef>
              <a:defRPr/>
            </a:pPr>
            <a:r>
              <a:rPr lang="de-DE" sz="1600" b="0" kern="0" dirty="0" err="1">
                <a:latin typeface="Century Gothic" panose="020B0502020202020204" pitchFamily="34" charset="0"/>
              </a:rPr>
              <a:t>Def</a:t>
            </a:r>
            <a:r>
              <a:rPr lang="de-DE" sz="1600" b="0" kern="0" dirty="0">
                <a:latin typeface="Century Gothic" panose="020B0502020202020204" pitchFamily="34" charset="0"/>
              </a:rPr>
              <a:t>.: Derivative </a:t>
            </a:r>
            <a:r>
              <a:rPr lang="de-DE" sz="1600" b="0" kern="0" dirty="0" err="1">
                <a:latin typeface="Century Gothic" panose="020B0502020202020204" pitchFamily="34" charset="0"/>
              </a:rPr>
              <a:t>Anhangangaben</a:t>
            </a:r>
            <a:r>
              <a:rPr lang="de-DE" sz="1600" b="0" kern="0" dirty="0">
                <a:latin typeface="Century Gothic" panose="020B0502020202020204" pitchFamily="34" charset="0"/>
              </a:rPr>
              <a:t> sind solche Angaben, bei denen Angaben aus Bilanz und GuV aufgegliedert oder erläutert werden. Sie sind immer quantitativ. Beispiele sind z. B. die Davon-Vermerke, die in den Anhang aufgenommen werden können.</a:t>
            </a:r>
          </a:p>
          <a:p>
            <a:pPr>
              <a:lnSpc>
                <a:spcPct val="100000"/>
              </a:lnSpc>
              <a:spcBef>
                <a:spcPts val="600"/>
              </a:spcBef>
              <a:defRPr/>
            </a:pPr>
            <a:endParaRPr lang="de-DE" sz="1600" b="0" kern="0" dirty="0">
              <a:latin typeface="Century Gothic" panose="020B0502020202020204" pitchFamily="34" charset="0"/>
            </a:endParaRPr>
          </a:p>
          <a:p>
            <a:pPr>
              <a:lnSpc>
                <a:spcPct val="100000"/>
              </a:lnSpc>
              <a:spcBef>
                <a:spcPts val="600"/>
              </a:spcBef>
              <a:defRPr/>
            </a:pPr>
            <a:r>
              <a:rPr lang="de-DE" sz="1600" b="0" kern="0" dirty="0">
                <a:latin typeface="Century Gothic" panose="020B0502020202020204" pitchFamily="34" charset="0"/>
              </a:rPr>
              <a:t>Bezogen auf die Wesentlichkeit wird dann wie folgt unterschieden:</a:t>
            </a:r>
          </a:p>
          <a:p>
            <a:pPr marL="266700" indent="-266700">
              <a:lnSpc>
                <a:spcPct val="100000"/>
              </a:lnSpc>
              <a:spcBef>
                <a:spcPts val="600"/>
              </a:spcBef>
              <a:buFont typeface="+mj-lt"/>
              <a:buAutoNum type="arabicPeriod"/>
              <a:defRPr/>
            </a:pPr>
            <a:r>
              <a:rPr lang="de-DE" sz="1600" b="0" kern="0" dirty="0">
                <a:latin typeface="Century Gothic" panose="020B0502020202020204" pitchFamily="34" charset="0"/>
              </a:rPr>
              <a:t>Der </a:t>
            </a:r>
            <a:r>
              <a:rPr lang="de-DE" sz="1600" kern="0" dirty="0">
                <a:latin typeface="Century Gothic" panose="020B0502020202020204" pitchFamily="34" charset="0"/>
              </a:rPr>
              <a:t>Bilanz- oder GuV-Posten ist</a:t>
            </a:r>
            <a:r>
              <a:rPr lang="de-DE" sz="1600" kern="0" dirty="0">
                <a:solidFill>
                  <a:srgbClr val="FF0000"/>
                </a:solidFill>
                <a:latin typeface="Century Gothic" panose="020B0502020202020204" pitchFamily="34" charset="0"/>
              </a:rPr>
              <a:t> unwesentlich</a:t>
            </a:r>
            <a:r>
              <a:rPr lang="de-DE" sz="1600" b="0" kern="0" dirty="0">
                <a:latin typeface="Century Gothic" panose="020B0502020202020204" pitchFamily="34" charset="0"/>
              </a:rPr>
              <a:t>. Dann ist auch das </a:t>
            </a:r>
            <a:r>
              <a:rPr lang="de-DE" sz="1600" kern="0" dirty="0">
                <a:solidFill>
                  <a:srgbClr val="00B0F0"/>
                </a:solidFill>
                <a:latin typeface="Century Gothic" panose="020B0502020202020204" pitchFamily="34" charset="0"/>
              </a:rPr>
              <a:t>Unterlassen</a:t>
            </a:r>
            <a:r>
              <a:rPr lang="de-DE" sz="1600" b="0" kern="0" dirty="0">
                <a:latin typeface="Century Gothic" panose="020B0502020202020204" pitchFamily="34" charset="0"/>
              </a:rPr>
              <a:t> der </a:t>
            </a:r>
            <a:r>
              <a:rPr lang="de-DE" sz="1600" b="0" kern="0" dirty="0" err="1">
                <a:latin typeface="Century Gothic" panose="020B0502020202020204" pitchFamily="34" charset="0"/>
              </a:rPr>
              <a:t>Anhangangaben</a:t>
            </a:r>
            <a:r>
              <a:rPr lang="de-DE" sz="1600" b="0" kern="0" dirty="0">
                <a:latin typeface="Century Gothic" panose="020B0502020202020204" pitchFamily="34" charset="0"/>
              </a:rPr>
              <a:t> bzw. eine </a:t>
            </a:r>
            <a:r>
              <a:rPr lang="de-DE" sz="1600" kern="0" dirty="0">
                <a:solidFill>
                  <a:srgbClr val="00B0F0"/>
                </a:solidFill>
                <a:latin typeface="Century Gothic" panose="020B0502020202020204" pitchFamily="34" charset="0"/>
              </a:rPr>
              <a:t>fehlerhafte</a:t>
            </a:r>
            <a:r>
              <a:rPr lang="de-DE" sz="1600" b="0" kern="0" dirty="0">
                <a:latin typeface="Century Gothic" panose="020B0502020202020204" pitchFamily="34" charset="0"/>
              </a:rPr>
              <a:t> Angabe </a:t>
            </a:r>
            <a:r>
              <a:rPr lang="de-DE" sz="1600" kern="0" dirty="0">
                <a:solidFill>
                  <a:srgbClr val="00B0F0"/>
                </a:solidFill>
                <a:latin typeface="Century Gothic" panose="020B0502020202020204" pitchFamily="34" charset="0"/>
              </a:rPr>
              <a:t>unwesentlich</a:t>
            </a:r>
            <a:r>
              <a:rPr lang="de-DE" sz="1600" b="0" kern="0" dirty="0">
                <a:latin typeface="Century Gothic" panose="020B0502020202020204" pitchFamily="34" charset="0"/>
              </a:rPr>
              <a:t>.</a:t>
            </a:r>
          </a:p>
          <a:p>
            <a:pPr marL="266700" indent="-266700">
              <a:lnSpc>
                <a:spcPct val="100000"/>
              </a:lnSpc>
              <a:spcBef>
                <a:spcPts val="600"/>
              </a:spcBef>
              <a:buFont typeface="+mj-lt"/>
              <a:buAutoNum type="arabicPeriod"/>
              <a:defRPr/>
            </a:pPr>
            <a:r>
              <a:rPr lang="de-DE" sz="1600" b="0" kern="0" dirty="0">
                <a:latin typeface="Century Gothic" panose="020B0502020202020204" pitchFamily="34" charset="0"/>
              </a:rPr>
              <a:t>Der </a:t>
            </a:r>
            <a:r>
              <a:rPr lang="de-DE" sz="1600" kern="0" dirty="0">
                <a:latin typeface="Century Gothic" panose="020B0502020202020204" pitchFamily="34" charset="0"/>
              </a:rPr>
              <a:t>Bilanz- oder GuV-Posten</a:t>
            </a:r>
            <a:r>
              <a:rPr lang="de-DE" sz="1600" kern="0" dirty="0">
                <a:solidFill>
                  <a:srgbClr val="FF0000"/>
                </a:solidFill>
                <a:latin typeface="Century Gothic" panose="020B0502020202020204" pitchFamily="34" charset="0"/>
              </a:rPr>
              <a:t> </a:t>
            </a:r>
            <a:r>
              <a:rPr lang="de-DE" sz="1600" kern="0" dirty="0">
                <a:latin typeface="Century Gothic" panose="020B0502020202020204" pitchFamily="34" charset="0"/>
              </a:rPr>
              <a:t>ist</a:t>
            </a:r>
            <a:r>
              <a:rPr lang="de-DE" sz="1600" kern="0" dirty="0">
                <a:solidFill>
                  <a:srgbClr val="FF0000"/>
                </a:solidFill>
                <a:latin typeface="Century Gothic" panose="020B0502020202020204" pitchFamily="34" charset="0"/>
              </a:rPr>
              <a:t> wesentlich</a:t>
            </a:r>
            <a:r>
              <a:rPr lang="de-DE" sz="1600" b="0" kern="0" dirty="0">
                <a:latin typeface="Century Gothic" panose="020B0502020202020204" pitchFamily="34" charset="0"/>
              </a:rPr>
              <a:t>.</a:t>
            </a:r>
          </a:p>
          <a:p>
            <a:pPr marL="542925" indent="-276225">
              <a:lnSpc>
                <a:spcPct val="100000"/>
              </a:lnSpc>
              <a:spcBef>
                <a:spcPts val="600"/>
              </a:spcBef>
              <a:buFont typeface="+mj-lt"/>
              <a:buAutoNum type="alphaLcPeriod"/>
              <a:defRPr/>
            </a:pPr>
            <a:r>
              <a:rPr lang="de-DE" sz="1600" b="0" kern="0" dirty="0">
                <a:latin typeface="Century Gothic" panose="020B0502020202020204" pitchFamily="34" charset="0"/>
              </a:rPr>
              <a:t>Fehlt eine entsprechende </a:t>
            </a:r>
            <a:r>
              <a:rPr lang="de-DE" sz="1600" b="0" kern="0" dirty="0" err="1">
                <a:latin typeface="Century Gothic" panose="020B0502020202020204" pitchFamily="34" charset="0"/>
              </a:rPr>
              <a:t>Anhangangabe</a:t>
            </a:r>
            <a:r>
              <a:rPr lang="de-DE" sz="1600" b="0" kern="0" dirty="0">
                <a:latin typeface="Century Gothic" panose="020B0502020202020204" pitchFamily="34" charset="0"/>
              </a:rPr>
              <a:t> ist das grundsätzlich wesentlich.</a:t>
            </a:r>
          </a:p>
          <a:p>
            <a:pPr marL="542925" indent="-276225">
              <a:lnSpc>
                <a:spcPct val="100000"/>
              </a:lnSpc>
              <a:spcBef>
                <a:spcPts val="600"/>
              </a:spcBef>
              <a:buFont typeface="+mj-lt"/>
              <a:buAutoNum type="alphaLcPeriod"/>
              <a:defRPr/>
            </a:pPr>
            <a:r>
              <a:rPr lang="de-DE" sz="1600" b="0" kern="0" dirty="0">
                <a:latin typeface="Century Gothic" panose="020B0502020202020204" pitchFamily="34" charset="0"/>
              </a:rPr>
              <a:t>Ist eine entsprechende </a:t>
            </a:r>
            <a:r>
              <a:rPr lang="de-DE" sz="1600" b="0" kern="0" dirty="0" err="1">
                <a:latin typeface="Century Gothic" panose="020B0502020202020204" pitchFamily="34" charset="0"/>
              </a:rPr>
              <a:t>Anhangangabe</a:t>
            </a:r>
            <a:r>
              <a:rPr lang="de-DE" sz="1600" b="0" kern="0" dirty="0">
                <a:latin typeface="Century Gothic" panose="020B0502020202020204" pitchFamily="34" charset="0"/>
              </a:rPr>
              <a:t> fehlerhaft, ist die Wesentlichkeit unter Berücksichtigung der </a:t>
            </a:r>
            <a:r>
              <a:rPr lang="de-DE" sz="1600" kern="0" dirty="0">
                <a:solidFill>
                  <a:srgbClr val="00B0F0"/>
                </a:solidFill>
                <a:latin typeface="Century Gothic" panose="020B0502020202020204" pitchFamily="34" charset="0"/>
              </a:rPr>
              <a:t>Entscheidungsrelevanz für den Adressaten </a:t>
            </a:r>
            <a:r>
              <a:rPr lang="de-DE" sz="1600" b="0" kern="0" dirty="0">
                <a:latin typeface="Century Gothic" panose="020B0502020202020204" pitchFamily="34" charset="0"/>
              </a:rPr>
              <a:t>zu beurteilen.</a:t>
            </a:r>
          </a:p>
        </p:txBody>
      </p:sp>
      <p:sp>
        <p:nvSpPr>
          <p:cNvPr id="673798" name="Textfeld 1">
            <a:extLst>
              <a:ext uri="{FF2B5EF4-FFF2-40B4-BE49-F238E27FC236}">
                <a16:creationId xmlns:a16="http://schemas.microsoft.com/office/drawing/2014/main" id="{B81D967B-F3AC-4ADE-9393-5EE690A5C314}"/>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cSld>
  <p:clrMapOvr>
    <a:masterClrMapping/>
  </p:clrMapOvr>
  <p:transition spd="slow"/>
</p:sld>
</file>

<file path=ppt/slides/slide4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3EE00AD8-8147-41CB-8941-4296504845DA}"/>
              </a:ext>
            </a:extLst>
          </p:cNvPr>
          <p:cNvSpPr>
            <a:spLocks noGrp="1" noChangeArrowheads="1"/>
          </p:cNvSpPr>
          <p:nvPr>
            <p:ph idx="4294967295"/>
          </p:nvPr>
        </p:nvSpPr>
        <p:spPr>
          <a:xfrm>
            <a:off x="1054800" y="1418400"/>
            <a:ext cx="10585816" cy="4895850"/>
          </a:xfrm>
        </p:spPr>
        <p:txBody>
          <a:bodyPr lIns="0" tIns="0" rIns="0" bIns="0"/>
          <a:lstStyle/>
          <a:p>
            <a:pPr marL="266700" indent="-266700" defTabSz="419100" eaLnBrk="1" hangingPunct="1">
              <a:spcBef>
                <a:spcPts val="0"/>
              </a:spcBef>
              <a:spcAft>
                <a:spcPts val="600"/>
              </a:spcAft>
              <a:buFont typeface="Arial" panose="020B0604020202020204" pitchFamily="34" charset="0"/>
              <a:buChar char="•"/>
              <a:defRPr/>
            </a:pPr>
            <a:r>
              <a:rPr lang="de-DE" altLang="de-DE" sz="1600" b="1" dirty="0">
                <a:solidFill>
                  <a:srgbClr val="00B0F0"/>
                </a:solidFill>
                <a:latin typeface="Century Gothic" panose="020B0502020202020204" pitchFamily="34" charset="0"/>
              </a:rPr>
              <a:t>WICHTIG: </a:t>
            </a:r>
            <a:r>
              <a:rPr lang="de-DE" altLang="de-DE" sz="1600" dirty="0">
                <a:latin typeface="Century Gothic" panose="020B0502020202020204" pitchFamily="34" charset="0"/>
              </a:rPr>
              <a:t>Abschlussprüfer prüft den Anhang, er </a:t>
            </a:r>
            <a:r>
              <a:rPr lang="de-DE" altLang="de-DE" sz="1600" b="1" dirty="0">
                <a:solidFill>
                  <a:srgbClr val="00B0F0"/>
                </a:solidFill>
                <a:latin typeface="Century Gothic" panose="020B0502020202020204" pitchFamily="34" charset="0"/>
              </a:rPr>
              <a:t>erstellt ihn niemals!</a:t>
            </a:r>
          </a:p>
          <a:p>
            <a:pPr marL="542925" lvl="2" indent="-276225" defTabSz="419100" eaLnBrk="1" hangingPunct="1">
              <a:spcBef>
                <a:spcPts val="0"/>
              </a:spcBef>
              <a:spcAft>
                <a:spcPts val="600"/>
              </a:spcAft>
              <a:buFont typeface="Symbol" panose="05050102010706020507" pitchFamily="18" charset="2"/>
              <a:buChar char="-"/>
              <a:defRPr/>
            </a:pPr>
            <a:r>
              <a:rPr lang="de-DE" altLang="de-DE" sz="1600" b="1" dirty="0">
                <a:solidFill>
                  <a:srgbClr val="00B0F0"/>
                </a:solidFill>
                <a:latin typeface="Century Gothic" panose="020B0502020202020204" pitchFamily="34" charset="0"/>
              </a:rPr>
              <a:t>Ausgangspunkt der Prüfung:</a:t>
            </a:r>
            <a:r>
              <a:rPr lang="de-DE" altLang="de-DE" sz="1600" dirty="0">
                <a:latin typeface="Century Gothic" panose="020B0502020202020204" pitchFamily="34" charset="0"/>
              </a:rPr>
              <a:t> Entwurf des Mandanten, der in der Regel </a:t>
            </a:r>
            <a:r>
              <a:rPr lang="de-DE" altLang="de-DE" sz="1600" b="1" dirty="0">
                <a:latin typeface="Century Gothic" panose="020B0502020202020204" pitchFamily="34" charset="0"/>
              </a:rPr>
              <a:t>zum Ende der Prüfung </a:t>
            </a:r>
            <a:r>
              <a:rPr lang="de-DE" altLang="de-DE" sz="1600" dirty="0">
                <a:latin typeface="Century Gothic" panose="020B0502020202020204" pitchFamily="34" charset="0"/>
              </a:rPr>
              <a:t>vorliegt</a:t>
            </a:r>
          </a:p>
          <a:p>
            <a:pPr marL="542925" lvl="2" indent="-276225" defTabSz="419100" eaLnBrk="1" hangingPunct="1">
              <a:spcBef>
                <a:spcPts val="0"/>
              </a:spcBef>
              <a:spcAft>
                <a:spcPts val="600"/>
              </a:spcAft>
              <a:buFont typeface="Symbol" panose="05050102010706020507" pitchFamily="18" charset="2"/>
              <a:buChar char="-"/>
              <a:defRPr/>
            </a:pPr>
            <a:r>
              <a:rPr lang="de-DE" altLang="de-DE" sz="1600" dirty="0">
                <a:latin typeface="Century Gothic" panose="020B0502020202020204" pitchFamily="34" charset="0"/>
              </a:rPr>
              <a:t>Entwurf sollte </a:t>
            </a:r>
            <a:r>
              <a:rPr lang="de-DE" altLang="de-DE" sz="1600" b="1" dirty="0">
                <a:latin typeface="Century Gothic" panose="020B0502020202020204" pitchFamily="34" charset="0"/>
              </a:rPr>
              <a:t>mit Datum versehen </a:t>
            </a:r>
            <a:r>
              <a:rPr lang="de-DE" altLang="de-DE" sz="1600" dirty="0">
                <a:latin typeface="Century Gothic" panose="020B0502020202020204" pitchFamily="34" charset="0"/>
              </a:rPr>
              <a:t>werden</a:t>
            </a:r>
          </a:p>
          <a:p>
            <a:pPr marL="266700" indent="-266700" defTabSz="419100" eaLnBrk="1" hangingPunct="1">
              <a:spcBef>
                <a:spcPts val="0"/>
              </a:spcBef>
              <a:spcAft>
                <a:spcPts val="600"/>
              </a:spcAft>
              <a:buFont typeface="Arial" panose="020B0604020202020204" pitchFamily="34" charset="0"/>
              <a:buChar char="•"/>
              <a:defRPr/>
            </a:pPr>
            <a:r>
              <a:rPr lang="de-DE" altLang="de-DE" sz="1600" b="1" dirty="0">
                <a:solidFill>
                  <a:srgbClr val="00B0F0"/>
                </a:solidFill>
                <a:latin typeface="Century Gothic" panose="020B0502020202020204" pitchFamily="34" charset="0"/>
              </a:rPr>
              <a:t>Verwendung einer </a:t>
            </a:r>
            <a:r>
              <a:rPr lang="de-DE" altLang="de-DE" sz="1600" b="1" dirty="0" err="1">
                <a:solidFill>
                  <a:srgbClr val="00B0F0"/>
                </a:solidFill>
                <a:latin typeface="Century Gothic" panose="020B0502020202020204" pitchFamily="34" charset="0"/>
              </a:rPr>
              <a:t>Anhangcheckliste</a:t>
            </a:r>
            <a:r>
              <a:rPr lang="de-DE" altLang="de-DE" sz="1600" b="1" dirty="0">
                <a:solidFill>
                  <a:srgbClr val="00B0F0"/>
                </a:solidFill>
                <a:latin typeface="Century Gothic" panose="020B0502020202020204" pitchFamily="34" charset="0"/>
              </a:rPr>
              <a:t> für die Prüfung üblich </a:t>
            </a:r>
            <a:r>
              <a:rPr lang="de-DE" altLang="de-DE" sz="1600" b="1" dirty="0">
                <a:latin typeface="Century Gothic" panose="020B0502020202020204" pitchFamily="34" charset="0"/>
              </a:rPr>
              <a:t>quasi obligatorisch:</a:t>
            </a:r>
          </a:p>
          <a:p>
            <a:pPr marL="542925" lvl="2" indent="-276225" defTabSz="419100" eaLnBrk="1" hangingPunct="1">
              <a:spcBef>
                <a:spcPts val="0"/>
              </a:spcBef>
              <a:spcAft>
                <a:spcPts val="600"/>
              </a:spcAft>
              <a:buFont typeface="Symbol" panose="05050102010706020507" pitchFamily="18" charset="2"/>
              <a:buChar char="-"/>
              <a:defRPr/>
            </a:pPr>
            <a:r>
              <a:rPr lang="de-DE" altLang="de-DE" sz="1600" b="1" dirty="0">
                <a:latin typeface="Century Gothic" panose="020B0502020202020204" pitchFamily="34" charset="0"/>
              </a:rPr>
              <a:t>Jede WP-Praxis verfügt über eine kanzleieinheitliche, jährlich aktualisierte Prüferhilfe für die Prüfung</a:t>
            </a:r>
            <a:br>
              <a:rPr lang="de-DE" altLang="de-DE" sz="1600" b="1" dirty="0">
                <a:latin typeface="Century Gothic" panose="020B0502020202020204" pitchFamily="34" charset="0"/>
              </a:rPr>
            </a:br>
            <a:r>
              <a:rPr lang="de-DE" altLang="de-DE" sz="1600" b="1" dirty="0">
                <a:latin typeface="Century Gothic" panose="020B0502020202020204" pitchFamily="34" charset="0"/>
              </a:rPr>
              <a:t>des Anhangs (= bedeutendes Arbeitspapier)</a:t>
            </a:r>
          </a:p>
          <a:p>
            <a:pPr marL="266700" indent="-266700" defTabSz="419100" eaLnBrk="1" hangingPunct="1">
              <a:spcBef>
                <a:spcPts val="0"/>
              </a:spcBef>
              <a:spcAft>
                <a:spcPts val="600"/>
              </a:spcAft>
              <a:buClr>
                <a:srgbClr val="FF0000"/>
              </a:buClr>
              <a:buFont typeface="Arial" panose="020B0604020202020204" pitchFamily="34" charset="0"/>
              <a:buChar char="•"/>
              <a:defRPr/>
            </a:pPr>
            <a:r>
              <a:rPr lang="de-DE" altLang="de-DE" sz="1600" b="1" dirty="0">
                <a:solidFill>
                  <a:srgbClr val="FF0000"/>
                </a:solidFill>
                <a:latin typeface="Century Gothic" panose="020B0502020202020204" pitchFamily="34" charset="0"/>
              </a:rPr>
              <a:t>Beachte:</a:t>
            </a:r>
          </a:p>
          <a:p>
            <a:pPr marL="266700" lvl="2" indent="0" defTabSz="419100" eaLnBrk="1" hangingPunct="1">
              <a:spcBef>
                <a:spcPts val="0"/>
              </a:spcBef>
              <a:spcAft>
                <a:spcPts val="600"/>
              </a:spcAft>
              <a:buFont typeface="Arial" panose="020B0604020202020204" pitchFamily="34" charset="0"/>
              <a:buNone/>
              <a:defRPr/>
            </a:pPr>
            <a:r>
              <a:rPr lang="de-DE" altLang="de-DE" sz="1600" b="1" dirty="0">
                <a:solidFill>
                  <a:srgbClr val="00B0F0"/>
                </a:solidFill>
                <a:latin typeface="Century Gothic" panose="020B0502020202020204" pitchFamily="34" charset="0"/>
              </a:rPr>
              <a:t>WICHTIG: Alle Checklisten gewähren eine ordnungsgemäße Prüfung nur, wenn die</a:t>
            </a:r>
            <a:br>
              <a:rPr lang="de-DE" altLang="de-DE" sz="1600" b="1" dirty="0">
                <a:solidFill>
                  <a:srgbClr val="00B0F0"/>
                </a:solidFill>
                <a:latin typeface="Century Gothic" panose="020B0502020202020204" pitchFamily="34" charset="0"/>
              </a:rPr>
            </a:br>
            <a:r>
              <a:rPr lang="de-DE" altLang="de-DE" sz="1600" b="1" dirty="0">
                <a:solidFill>
                  <a:srgbClr val="00B0F0"/>
                </a:solidFill>
                <a:latin typeface="Century Gothic" panose="020B0502020202020204" pitchFamily="34" charset="0"/>
              </a:rPr>
              <a:t>                 Einstellungen der Checkliste richtig ausgewählt werden! </a:t>
            </a:r>
            <a:br>
              <a:rPr lang="de-DE" altLang="de-DE" sz="1600" b="1" dirty="0">
                <a:solidFill>
                  <a:srgbClr val="00B0F0"/>
                </a:solidFill>
                <a:latin typeface="Century Gothic" panose="020B0502020202020204" pitchFamily="34" charset="0"/>
              </a:rPr>
            </a:br>
            <a:endParaRPr lang="de-DE" altLang="de-DE" sz="1600" b="1" dirty="0">
              <a:solidFill>
                <a:srgbClr val="00B0F0"/>
              </a:solidFill>
              <a:latin typeface="Century Gothic" panose="020B0502020202020204" pitchFamily="34" charset="0"/>
            </a:endParaRPr>
          </a:p>
          <a:p>
            <a:pPr defTabSz="419100" eaLnBrk="1" hangingPunct="1">
              <a:spcBef>
                <a:spcPts val="0"/>
              </a:spcBef>
              <a:spcAft>
                <a:spcPts val="600"/>
              </a:spcAft>
              <a:defRPr/>
            </a:pPr>
            <a:r>
              <a:rPr lang="de-DE" altLang="de-DE" sz="1600" b="1" dirty="0">
                <a:latin typeface="Century Gothic" panose="020B0502020202020204" pitchFamily="34" charset="0"/>
              </a:rPr>
              <a:t>Verwendung der Checkliste gewährleistet, dass</a:t>
            </a:r>
          </a:p>
          <a:p>
            <a:pPr marL="266700" lvl="1" indent="-266700" defTabSz="419100" eaLnBrk="1" hangingPunct="1">
              <a:spcBef>
                <a:spcPts val="0"/>
              </a:spcBef>
              <a:spcAft>
                <a:spcPts val="600"/>
              </a:spcAft>
              <a:buFont typeface="Arial" panose="020B0604020202020204" pitchFamily="34" charset="0"/>
              <a:buChar char="•"/>
              <a:defRPr/>
            </a:pPr>
            <a:r>
              <a:rPr lang="de-DE" altLang="de-DE" sz="1600" dirty="0">
                <a:latin typeface="Century Gothic" panose="020B0502020202020204" pitchFamily="34" charset="0"/>
              </a:rPr>
              <a:t>keine Pflichtangaben vergessen werden</a:t>
            </a:r>
          </a:p>
          <a:p>
            <a:pPr marL="266700" lvl="1" indent="-266700" defTabSz="419100" eaLnBrk="1" hangingPunct="1">
              <a:spcBef>
                <a:spcPts val="0"/>
              </a:spcBef>
              <a:spcAft>
                <a:spcPts val="600"/>
              </a:spcAft>
              <a:buFont typeface="Arial" panose="020B0604020202020204" pitchFamily="34" charset="0"/>
              <a:buChar char="•"/>
              <a:defRPr/>
            </a:pPr>
            <a:r>
              <a:rPr lang="de-DE" altLang="de-DE" sz="1600" dirty="0">
                <a:latin typeface="Century Gothic" panose="020B0502020202020204" pitchFamily="34" charset="0"/>
              </a:rPr>
              <a:t>aktuelle Gesetzesänderungen berücksichtigt werden </a:t>
            </a:r>
            <a:r>
              <a:rPr lang="de-DE" altLang="de-DE" sz="1600" b="1" dirty="0">
                <a:solidFill>
                  <a:srgbClr val="00B0F0"/>
                </a:solidFill>
                <a:latin typeface="Century Gothic" panose="020B0502020202020204" pitchFamily="34" charset="0"/>
              </a:rPr>
              <a:t>(aktuellste Version verwenden)</a:t>
            </a:r>
          </a:p>
          <a:p>
            <a:pPr marL="266700" lvl="1" indent="-266700" defTabSz="419100" eaLnBrk="1" hangingPunct="1">
              <a:spcBef>
                <a:spcPts val="0"/>
              </a:spcBef>
              <a:spcAft>
                <a:spcPts val="600"/>
              </a:spcAft>
              <a:buFont typeface="Arial" panose="020B0604020202020204" pitchFamily="34" charset="0"/>
              <a:buChar char="•"/>
              <a:defRPr/>
            </a:pPr>
            <a:r>
              <a:rPr lang="de-DE" altLang="de-DE" sz="1600" dirty="0">
                <a:latin typeface="Century Gothic" panose="020B0502020202020204" pitchFamily="34" charset="0"/>
              </a:rPr>
              <a:t>der</a:t>
            </a:r>
            <a:r>
              <a:rPr lang="de-DE" altLang="de-DE" sz="1600" dirty="0">
                <a:solidFill>
                  <a:srgbClr val="00B050"/>
                </a:solidFill>
                <a:latin typeface="Century Gothic" panose="020B0502020202020204" pitchFamily="34" charset="0"/>
              </a:rPr>
              <a:t> </a:t>
            </a:r>
            <a:r>
              <a:rPr lang="de-DE" altLang="de-DE" sz="1600" dirty="0">
                <a:latin typeface="Century Gothic" panose="020B0502020202020204" pitchFamily="34" charset="0"/>
              </a:rPr>
              <a:t>seit BilRUG verpflichtende Aufbau berücksichtigt wird</a:t>
            </a:r>
          </a:p>
        </p:txBody>
      </p:sp>
      <p:sp>
        <p:nvSpPr>
          <p:cNvPr id="675844" name="Rectangle 2">
            <a:extLst>
              <a:ext uri="{FF2B5EF4-FFF2-40B4-BE49-F238E27FC236}">
                <a16:creationId xmlns:a16="http://schemas.microsoft.com/office/drawing/2014/main" id="{F20DA493-5B71-4AAB-B0CD-6AD99844B7BA}"/>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ct val="0"/>
              </a:spcBef>
              <a:spcAft>
                <a:spcPts val="600"/>
              </a:spcAft>
            </a:pPr>
            <a:r>
              <a:rPr lang="de-DE" altLang="de-DE" sz="1600" dirty="0">
                <a:solidFill>
                  <a:srgbClr val="00B0F0"/>
                </a:solidFill>
                <a:latin typeface="Century Gothic" panose="020B0502020202020204" pitchFamily="34" charset="0"/>
              </a:rPr>
              <a:t>10.2.4 „Quasi-obligatorischer“ Einsatz einer Prüferhilfe</a:t>
            </a:r>
          </a:p>
        </p:txBody>
      </p:sp>
      <p:sp>
        <p:nvSpPr>
          <p:cNvPr id="675846" name="Textfeld 1">
            <a:extLst>
              <a:ext uri="{FF2B5EF4-FFF2-40B4-BE49-F238E27FC236}">
                <a16:creationId xmlns:a16="http://schemas.microsoft.com/office/drawing/2014/main" id="{B3330B7C-5E43-4994-BC6B-1759F234E1E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1027">
            <a:extLst>
              <a:ext uri="{FF2B5EF4-FFF2-40B4-BE49-F238E27FC236}">
                <a16:creationId xmlns:a16="http://schemas.microsoft.com/office/drawing/2014/main" id="{EF034105-A419-4ADB-92E3-184A577ABE09}"/>
              </a:ext>
            </a:extLst>
          </p:cNvPr>
          <p:cNvSpPr txBox="1">
            <a:spLocks noChangeArrowheads="1"/>
          </p:cNvSpPr>
          <p:nvPr/>
        </p:nvSpPr>
        <p:spPr bwMode="auto">
          <a:xfrm>
            <a:off x="1065213" y="1489199"/>
            <a:ext cx="9639299" cy="2875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rtl="0" eaLnBrk="0" fontAlgn="base" hangingPunct="0">
              <a:lnSpc>
                <a:spcPct val="110000"/>
              </a:lnSpc>
              <a:spcBef>
                <a:spcPts val="800"/>
              </a:spcBef>
              <a:spcAft>
                <a:spcPct val="0"/>
              </a:spcAft>
              <a:buFont typeface="Arial" panose="020B0604020202020204" pitchFamily="34" charset="0"/>
              <a:defRPr sz="1400" kern="1200">
                <a:solidFill>
                  <a:schemeClr val="tx1"/>
                </a:solidFill>
                <a:latin typeface="Verdana" pitchFamily="34" charset="0"/>
                <a:ea typeface="+mn-ea"/>
                <a:cs typeface="+mn-cs"/>
              </a:defRPr>
            </a:lvl1pPr>
            <a:lvl2pPr marL="180975" indent="-179388"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2pPr>
            <a:lvl3pPr marL="541338" indent="-180975"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3pPr>
            <a:lvl4pPr marL="895350" indent="-174625"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4pPr>
            <a:lvl5pPr marL="1257300" indent="-180975"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55600" indent="-355600" eaLnBrk="1" hangingPunct="1">
              <a:lnSpc>
                <a:spcPct val="100000"/>
              </a:lnSpc>
              <a:spcBef>
                <a:spcPts val="300"/>
              </a:spcBef>
              <a:spcAft>
                <a:spcPts val="300"/>
              </a:spcAft>
              <a:tabLst>
                <a:tab pos="0" algn="l"/>
              </a:tabLst>
              <a:defRPr/>
            </a:pPr>
            <a:r>
              <a:rPr lang="de-DE" altLang="de-DE" sz="1600" b="0" dirty="0">
                <a:latin typeface="Century Gothic" panose="020B0502020202020204" pitchFamily="34" charset="0"/>
              </a:rPr>
              <a:t>Ausgewählte </a:t>
            </a:r>
            <a:r>
              <a:rPr lang="de-DE" altLang="de-DE" sz="1600" dirty="0">
                <a:solidFill>
                  <a:srgbClr val="00B0F0"/>
                </a:solidFill>
                <a:latin typeface="Century Gothic" panose="020B0502020202020204" pitchFamily="34" charset="0"/>
              </a:rPr>
              <a:t>Pflichtinhalte des Prüfungsmemorandums</a:t>
            </a:r>
          </a:p>
          <a:p>
            <a:pPr marL="266700" indent="-266700"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Innerhalb des </a:t>
            </a:r>
            <a:r>
              <a:rPr lang="de-DE" altLang="de-DE" sz="1600" dirty="0">
                <a:solidFill>
                  <a:srgbClr val="00B0F0"/>
                </a:solidFill>
                <a:latin typeface="Century Gothic" panose="020B0502020202020204" pitchFamily="34" charset="0"/>
              </a:rPr>
              <a:t>Prüfungsmemorandums</a:t>
            </a:r>
            <a:r>
              <a:rPr lang="de-DE" altLang="de-DE" sz="1600" b="0" dirty="0">
                <a:latin typeface="Century Gothic" panose="020B0502020202020204" pitchFamily="34" charset="0"/>
              </a:rPr>
              <a:t> sind neben zahlreichen anderen Inhalten zumindest die nachfolgenden Angaben zu beachten und zu dokumentieren</a:t>
            </a:r>
          </a:p>
          <a:p>
            <a:pPr marL="542925" lvl="1" indent="-276225"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Identifizierte </a:t>
            </a:r>
            <a:r>
              <a:rPr lang="de-DE" altLang="de-DE" sz="1600" dirty="0">
                <a:solidFill>
                  <a:srgbClr val="00B0F0"/>
                </a:solidFill>
                <a:latin typeface="Century Gothic" panose="020B0502020202020204" pitchFamily="34" charset="0"/>
              </a:rPr>
              <a:t>wesentlichen</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rechnungslegungsrelevante</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Fehlerrisiken</a:t>
            </a:r>
          </a:p>
          <a:p>
            <a:pPr marL="542925" lvl="1" indent="-276225"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Aussagen und Beurteilungen zur Relevanz und Qualität </a:t>
            </a:r>
            <a:r>
              <a:rPr lang="de-DE" altLang="de-DE" sz="1600" dirty="0">
                <a:solidFill>
                  <a:srgbClr val="00B0F0"/>
                </a:solidFill>
                <a:latin typeface="Century Gothic" panose="020B0502020202020204" pitchFamily="34" charset="0"/>
              </a:rPr>
              <a:t>des</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IKS</a:t>
            </a:r>
            <a:r>
              <a:rPr lang="de-DE" altLang="de-DE" sz="1600" dirty="0">
                <a:latin typeface="Century Gothic" panose="020B0502020202020204" pitchFamily="34" charset="0"/>
              </a:rPr>
              <a:t> </a:t>
            </a:r>
            <a:r>
              <a:rPr lang="de-DE" altLang="de-DE" sz="1600" b="0" dirty="0">
                <a:latin typeface="Century Gothic" panose="020B0502020202020204" pitchFamily="34" charset="0"/>
              </a:rPr>
              <a:t>(Interne Kontrollsysteme)</a:t>
            </a:r>
          </a:p>
          <a:p>
            <a:pPr marL="266700" indent="-266700" eaLnBrk="1" hangingPunct="1">
              <a:lnSpc>
                <a:spcPct val="100000"/>
              </a:lnSpc>
              <a:spcBef>
                <a:spcPts val="300"/>
              </a:spcBef>
              <a:spcAft>
                <a:spcPts val="300"/>
              </a:spcAft>
              <a:defRPr/>
            </a:pPr>
            <a:r>
              <a:rPr lang="de-DE" altLang="de-DE" sz="1600" b="0" dirty="0">
                <a:latin typeface="Century Gothic" panose="020B0502020202020204" pitchFamily="34" charset="0"/>
              </a:rPr>
              <a:t>Konsequenzen für das </a:t>
            </a:r>
            <a:r>
              <a:rPr lang="de-DE" altLang="de-DE" sz="1600" dirty="0">
                <a:solidFill>
                  <a:srgbClr val="00B0F0"/>
                </a:solidFill>
                <a:latin typeface="Century Gothic" panose="020B0502020202020204" pitchFamily="34" charset="0"/>
              </a:rPr>
              <a:t>Prüfprogramm</a:t>
            </a:r>
          </a:p>
          <a:p>
            <a:pPr marL="542925" indent="-276225"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Ausgehend von dem </a:t>
            </a:r>
            <a:r>
              <a:rPr lang="de-DE" altLang="de-DE" sz="1600" dirty="0">
                <a:solidFill>
                  <a:srgbClr val="00B0F0"/>
                </a:solidFill>
                <a:latin typeface="Century Gothic" panose="020B0502020202020204" pitchFamily="34" charset="0"/>
              </a:rPr>
              <a:t>Planungsmemorandum</a:t>
            </a:r>
            <a:r>
              <a:rPr lang="de-DE" altLang="de-DE" sz="1600" b="0" dirty="0">
                <a:latin typeface="Century Gothic" panose="020B0502020202020204" pitchFamily="34" charset="0"/>
              </a:rPr>
              <a:t> und der </a:t>
            </a:r>
            <a:r>
              <a:rPr lang="de-DE" altLang="de-DE" sz="1600" dirty="0">
                <a:solidFill>
                  <a:srgbClr val="00B0F0"/>
                </a:solidFill>
                <a:latin typeface="Century Gothic" panose="020B0502020202020204" pitchFamily="34" charset="0"/>
              </a:rPr>
              <a:t>Risikobetrachtung</a:t>
            </a:r>
            <a:r>
              <a:rPr lang="de-DE" altLang="de-DE" sz="1600" b="0" dirty="0">
                <a:latin typeface="Century Gothic" panose="020B0502020202020204" pitchFamily="34" charset="0"/>
              </a:rPr>
              <a:t> haben die Prüfer Ihre </a:t>
            </a:r>
            <a:r>
              <a:rPr lang="de-DE" altLang="de-DE" sz="1600" dirty="0">
                <a:solidFill>
                  <a:srgbClr val="00B0F0"/>
                </a:solidFill>
                <a:latin typeface="Century Gothic" panose="020B0502020202020204" pitchFamily="34" charset="0"/>
              </a:rPr>
              <a:t>Prüfungshandlungen</a:t>
            </a:r>
            <a:r>
              <a:rPr lang="de-DE" altLang="de-DE" sz="1600" b="0" dirty="0">
                <a:latin typeface="Century Gothic" panose="020B0502020202020204" pitchFamily="34" charset="0"/>
              </a:rPr>
              <a:t> auszurichten. </a:t>
            </a:r>
          </a:p>
        </p:txBody>
      </p:sp>
      <p:sp>
        <p:nvSpPr>
          <p:cNvPr id="64519" name="Rectangle 2">
            <a:extLst>
              <a:ext uri="{FF2B5EF4-FFF2-40B4-BE49-F238E27FC236}">
                <a16:creationId xmlns:a16="http://schemas.microsoft.com/office/drawing/2014/main" id="{81059870-C534-4B2D-A2E0-F6820BAE01B7}"/>
              </a:ext>
            </a:extLst>
          </p:cNvPr>
          <p:cNvSpPr txBox="1">
            <a:spLocks/>
          </p:cNvSpPr>
          <p:nvPr/>
        </p:nvSpPr>
        <p:spPr bwMode="auto">
          <a:xfrm>
            <a:off x="1065213" y="951483"/>
            <a:ext cx="1080135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nSpc>
                <a:spcPct val="100000"/>
              </a:lnSpc>
              <a:spcBef>
                <a:spcPct val="0"/>
              </a:spcBef>
            </a:pPr>
            <a:r>
              <a:rPr lang="de-DE" altLang="de-DE" sz="1600" dirty="0">
                <a:solidFill>
                  <a:srgbClr val="00B0F0"/>
                </a:solidFill>
                <a:latin typeface="Century Gothic" panose="020B0502020202020204" pitchFamily="34" charset="0"/>
              </a:rPr>
              <a:t>6. Vorsatz: Beachtung der Schlussfolgerungen aus dem Prüfungsmemorandum</a:t>
            </a:r>
            <a:endParaRPr lang="de-DE" altLang="de-DE" sz="1600" dirty="0">
              <a:solidFill>
                <a:srgbClr val="FF0000"/>
              </a:solidFill>
              <a:latin typeface="Century Gothic" panose="020B0502020202020204" pitchFamily="34" charset="0"/>
            </a:endParaRPr>
          </a:p>
        </p:txBody>
      </p:sp>
      <p:sp>
        <p:nvSpPr>
          <p:cNvPr id="9" name="Textfeld 1">
            <a:extLst>
              <a:ext uri="{FF2B5EF4-FFF2-40B4-BE49-F238E27FC236}">
                <a16:creationId xmlns:a16="http://schemas.microsoft.com/office/drawing/2014/main" id="{34F56D7F-5BC0-4E0D-99F0-CA4BF059298D}"/>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extLst>
      <p:ext uri="{BB962C8B-B14F-4D97-AF65-F5344CB8AC3E}">
        <p14:creationId xmlns:p14="http://schemas.microsoft.com/office/powerpoint/2010/main" val="3336063475"/>
      </p:ext>
    </p:extLst>
  </p:cSld>
  <p:clrMapOvr>
    <a:masterClrMapping/>
  </p:clrMapOvr>
  <p:transition spd="slow"/>
</p:sld>
</file>

<file path=ppt/slides/slide4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85347" name="Rectangle 3">
            <a:extLst>
              <a:ext uri="{FF2B5EF4-FFF2-40B4-BE49-F238E27FC236}">
                <a16:creationId xmlns:a16="http://schemas.microsoft.com/office/drawing/2014/main" id="{C0A09336-EEB2-4548-8200-074803ADAC82}"/>
              </a:ext>
            </a:extLst>
          </p:cNvPr>
          <p:cNvSpPr>
            <a:spLocks noGrp="1" noChangeArrowheads="1"/>
          </p:cNvSpPr>
          <p:nvPr>
            <p:ph idx="4294967295"/>
          </p:nvPr>
        </p:nvSpPr>
        <p:spPr>
          <a:xfrm>
            <a:off x="1054800" y="1418400"/>
            <a:ext cx="10801350" cy="4812754"/>
          </a:xfrm>
        </p:spPr>
        <p:txBody>
          <a:bodyPr lIns="0" tIns="0" rIns="0" bIns="0"/>
          <a:lstStyle/>
          <a:p>
            <a:pPr marL="266700" lvl="3" indent="-266700" defTabSz="419100" eaLnBrk="1" hangingPunct="1">
              <a:spcBef>
                <a:spcPts val="0"/>
              </a:spcBef>
              <a:spcAft>
                <a:spcPts val="600"/>
              </a:spcAft>
              <a:buFont typeface="Arial" panose="020B0604020202020204" pitchFamily="34" charset="0"/>
              <a:buChar char="•"/>
              <a:defRPr/>
            </a:pPr>
            <a:r>
              <a:rPr lang="de-DE" altLang="de-DE" sz="1600" dirty="0">
                <a:latin typeface="Century Gothic" panose="020B0502020202020204" pitchFamily="34" charset="0"/>
              </a:rPr>
              <a:t>Verwendung der </a:t>
            </a:r>
            <a:r>
              <a:rPr lang="de-DE" altLang="de-DE" sz="1600" b="1" dirty="0">
                <a:solidFill>
                  <a:srgbClr val="00B0F0"/>
                </a:solidFill>
                <a:latin typeface="Century Gothic" panose="020B0502020202020204" pitchFamily="34" charset="0"/>
              </a:rPr>
              <a:t>ausgefüllten Vorjahres-Checkliste </a:t>
            </a:r>
            <a:r>
              <a:rPr lang="de-DE" altLang="de-DE" sz="1600" dirty="0">
                <a:latin typeface="Century Gothic" panose="020B0502020202020204" pitchFamily="34" charset="0"/>
              </a:rPr>
              <a:t>(Aktualisierung)</a:t>
            </a:r>
          </a:p>
          <a:p>
            <a:pPr marL="266700" lvl="3" indent="-266700" defTabSz="419100" eaLnBrk="1" hangingPunct="1">
              <a:spcBef>
                <a:spcPts val="0"/>
              </a:spcBef>
              <a:spcAft>
                <a:spcPts val="600"/>
              </a:spcAft>
              <a:buFont typeface="Arial" panose="020B0604020202020204" pitchFamily="34" charset="0"/>
              <a:buChar char="•"/>
              <a:defRPr/>
            </a:pPr>
            <a:r>
              <a:rPr lang="de-DE" altLang="de-DE" sz="1600" dirty="0">
                <a:latin typeface="Century Gothic" panose="020B0502020202020204" pitchFamily="34" charset="0"/>
              </a:rPr>
              <a:t>Verwendung einer </a:t>
            </a:r>
            <a:r>
              <a:rPr lang="de-DE" altLang="de-DE" sz="1600" b="1" dirty="0">
                <a:solidFill>
                  <a:srgbClr val="00B0F0"/>
                </a:solidFill>
                <a:latin typeface="Century Gothic" panose="020B0502020202020204" pitchFamily="34" charset="0"/>
              </a:rPr>
              <a:t>veralteten Checkliste </a:t>
            </a:r>
            <a:r>
              <a:rPr lang="de-DE" altLang="de-DE" sz="1600" dirty="0">
                <a:latin typeface="Century Gothic" panose="020B0502020202020204" pitchFamily="34" charset="0"/>
              </a:rPr>
              <a:t>(</a:t>
            </a:r>
            <a:r>
              <a:rPr lang="de-DE" altLang="de-DE" sz="1600" dirty="0" err="1">
                <a:latin typeface="Century Gothic" panose="020B0502020202020204" pitchFamily="34" charset="0"/>
              </a:rPr>
              <a:t>BilRUG</a:t>
            </a:r>
            <a:r>
              <a:rPr lang="de-DE" altLang="de-DE" sz="1600" dirty="0">
                <a:latin typeface="Century Gothic" panose="020B0502020202020204" pitchFamily="34" charset="0"/>
              </a:rPr>
              <a:t>)</a:t>
            </a:r>
          </a:p>
          <a:p>
            <a:pPr marL="266700" lvl="3" indent="-266700" defTabSz="419100" eaLnBrk="1" hangingPunct="1">
              <a:spcBef>
                <a:spcPts val="0"/>
              </a:spcBef>
              <a:spcAft>
                <a:spcPts val="600"/>
              </a:spcAft>
              <a:buFont typeface="Arial" panose="020B0604020202020204" pitchFamily="34" charset="0"/>
              <a:buChar char="•"/>
              <a:defRPr/>
            </a:pPr>
            <a:r>
              <a:rPr lang="de-DE" altLang="de-DE" sz="1600" dirty="0">
                <a:latin typeface="Century Gothic" panose="020B0502020202020204" pitchFamily="34" charset="0"/>
              </a:rPr>
              <a:t>Übersehen von Pflichtangaben, die erstmals einschlägig sind (geänderte Verhältnisse)</a:t>
            </a:r>
          </a:p>
          <a:p>
            <a:pPr marL="266700" lvl="3" indent="-266700" defTabSz="419100" eaLnBrk="1" hangingPunct="1">
              <a:spcBef>
                <a:spcPts val="0"/>
              </a:spcBef>
              <a:spcAft>
                <a:spcPts val="600"/>
              </a:spcAft>
              <a:buFont typeface="Arial" panose="020B0604020202020204" pitchFamily="34" charset="0"/>
              <a:buChar char="•"/>
              <a:defRPr/>
            </a:pPr>
            <a:r>
              <a:rPr lang="de-DE" altLang="de-DE" sz="1600" dirty="0">
                <a:latin typeface="Century Gothic" panose="020B0502020202020204" pitchFamily="34" charset="0"/>
              </a:rPr>
              <a:t>Unzureichende fachliche Kenntnisse der Prüfers bei der Anwendung der Checkliste</a:t>
            </a:r>
          </a:p>
          <a:p>
            <a:pPr marL="731837" lvl="3" indent="-285750" defTabSz="419100" eaLnBrk="1" hangingPunct="1">
              <a:spcBef>
                <a:spcPts val="0"/>
              </a:spcBef>
              <a:spcAft>
                <a:spcPts val="600"/>
              </a:spcAft>
              <a:buFont typeface="Arial" panose="020B0604020202020204" pitchFamily="34" charset="0"/>
              <a:buChar char="•"/>
              <a:defRPr/>
            </a:pPr>
            <a:endParaRPr lang="de-DE" altLang="de-DE" sz="1200" dirty="0">
              <a:latin typeface="Century Gothic" panose="020B0502020202020204" pitchFamily="34" charset="0"/>
            </a:endParaRPr>
          </a:p>
          <a:p>
            <a:pPr marL="0" lvl="3" indent="0" defTabSz="419100" eaLnBrk="1" hangingPunct="1">
              <a:spcBef>
                <a:spcPts val="0"/>
              </a:spcBef>
              <a:spcAft>
                <a:spcPts val="600"/>
              </a:spcAft>
              <a:buFont typeface="Arial" panose="020B0604020202020204" pitchFamily="34" charset="0"/>
              <a:buNone/>
              <a:defRPr/>
            </a:pPr>
            <a:r>
              <a:rPr lang="de-DE" altLang="de-DE" sz="1600" b="1" dirty="0">
                <a:latin typeface="Century Gothic" panose="020B0502020202020204" pitchFamily="34" charset="0"/>
              </a:rPr>
              <a:t>Fazit:</a:t>
            </a:r>
          </a:p>
          <a:p>
            <a:pPr marL="266700" lvl="4" indent="-266700" defTabSz="419100" eaLnBrk="1" hangingPunct="1">
              <a:spcBef>
                <a:spcPts val="0"/>
              </a:spcBef>
              <a:spcAft>
                <a:spcPts val="600"/>
              </a:spcAft>
              <a:defRPr/>
            </a:pPr>
            <a:r>
              <a:rPr lang="de-DE" altLang="de-DE" sz="1600" dirty="0">
                <a:latin typeface="Century Gothic" panose="020B0502020202020204" pitchFamily="34" charset="0"/>
              </a:rPr>
              <a:t>Gesetzestext, Kommentare, IDW RS HFA</a:t>
            </a:r>
          </a:p>
          <a:p>
            <a:pPr marL="266700" lvl="4" indent="-266700" defTabSz="419100" eaLnBrk="1" hangingPunct="1">
              <a:spcBef>
                <a:spcPts val="0"/>
              </a:spcBef>
              <a:spcAft>
                <a:spcPts val="600"/>
              </a:spcAft>
              <a:defRPr/>
            </a:pPr>
            <a:r>
              <a:rPr lang="de-DE" altLang="de-DE" sz="1600" dirty="0">
                <a:latin typeface="Century Gothic" panose="020B0502020202020204" pitchFamily="34" charset="0"/>
              </a:rPr>
              <a:t>Erfahrene Kollegen befragen</a:t>
            </a:r>
          </a:p>
          <a:p>
            <a:pPr marL="0" lvl="3" indent="0" defTabSz="419100" eaLnBrk="1" hangingPunct="1">
              <a:spcBef>
                <a:spcPts val="0"/>
              </a:spcBef>
              <a:spcAft>
                <a:spcPts val="600"/>
              </a:spcAft>
              <a:buFont typeface="Arial" panose="020B0604020202020204" pitchFamily="34" charset="0"/>
              <a:buNone/>
              <a:defRPr/>
            </a:pPr>
            <a:endParaRPr lang="de-DE" altLang="de-DE" sz="1200" dirty="0">
              <a:latin typeface="Century Gothic" panose="020B0502020202020204" pitchFamily="34" charset="0"/>
            </a:endParaRPr>
          </a:p>
          <a:p>
            <a:pPr marL="0" lvl="3" indent="0" defTabSz="419100" eaLnBrk="1" hangingPunct="1">
              <a:spcBef>
                <a:spcPts val="0"/>
              </a:spcBef>
              <a:spcAft>
                <a:spcPts val="600"/>
              </a:spcAft>
              <a:buFont typeface="Arial" panose="020B0604020202020204" pitchFamily="34" charset="0"/>
              <a:buNone/>
              <a:defRPr/>
            </a:pPr>
            <a:r>
              <a:rPr lang="de-DE" altLang="de-DE" sz="1600" dirty="0">
                <a:latin typeface="Century Gothic" panose="020B0502020202020204" pitchFamily="34" charset="0"/>
              </a:rPr>
              <a:t>Es lohnt sich hier ein umfassendes Fachwissen zu den einzelnen </a:t>
            </a:r>
            <a:r>
              <a:rPr lang="de-DE" altLang="de-DE" sz="1600" dirty="0" err="1">
                <a:latin typeface="Century Gothic" panose="020B0502020202020204" pitchFamily="34" charset="0"/>
              </a:rPr>
              <a:t>Anhangangaben</a:t>
            </a:r>
            <a:r>
              <a:rPr lang="de-DE" altLang="de-DE" sz="1600" dirty="0">
                <a:latin typeface="Century Gothic" panose="020B0502020202020204" pitchFamily="34" charset="0"/>
              </a:rPr>
              <a:t> aufzubauen.</a:t>
            </a:r>
          </a:p>
          <a:p>
            <a:pPr marL="0" lvl="3" indent="0" defTabSz="419100" eaLnBrk="1" hangingPunct="1">
              <a:spcBef>
                <a:spcPts val="0"/>
              </a:spcBef>
              <a:spcAft>
                <a:spcPts val="600"/>
              </a:spcAft>
              <a:buFont typeface="Arial" panose="020B0604020202020204" pitchFamily="34" charset="0"/>
              <a:buNone/>
              <a:defRPr/>
            </a:pPr>
            <a:endParaRPr lang="de-DE" altLang="de-DE" sz="1200" dirty="0">
              <a:latin typeface="Century Gothic" panose="020B0502020202020204" pitchFamily="34" charset="0"/>
            </a:endParaRPr>
          </a:p>
          <a:p>
            <a:pPr>
              <a:spcBef>
                <a:spcPct val="0"/>
              </a:spcBef>
              <a:spcAft>
                <a:spcPts val="1200"/>
              </a:spcAft>
              <a:buClr>
                <a:srgbClr val="000000"/>
              </a:buClr>
              <a:tabLst>
                <a:tab pos="571500" algn="l"/>
                <a:tab pos="1343025" algn="l"/>
                <a:tab pos="1704975" algn="l"/>
                <a:tab pos="2781300" algn="l"/>
              </a:tabLst>
              <a:defRPr/>
            </a:pPr>
            <a:r>
              <a:rPr lang="de-DE" altLang="de-DE" sz="1600" b="1" dirty="0">
                <a:solidFill>
                  <a:srgbClr val="00B0F0"/>
                </a:solidFill>
                <a:latin typeface="Century Gothic" pitchFamily="34" charset="0"/>
              </a:rPr>
              <a:t>AUDfIT</a:t>
            </a:r>
            <a:r>
              <a:rPr lang="de-DE" altLang="de-DE" sz="1600" b="1" baseline="30000" dirty="0">
                <a:solidFill>
                  <a:srgbClr val="00B0F0"/>
                </a:solidFill>
                <a:latin typeface="Century Gothic" pitchFamily="34" charset="0"/>
              </a:rPr>
              <a:t>®</a:t>
            </a:r>
            <a:r>
              <a:rPr lang="de-DE" altLang="de-DE" sz="1600" b="1" dirty="0">
                <a:solidFill>
                  <a:srgbClr val="00B0F0"/>
                </a:solidFill>
                <a:latin typeface="Century Gothic" pitchFamily="34" charset="0"/>
              </a:rPr>
              <a:t>-Prüferhilfe zu diesem Themenbereich</a:t>
            </a:r>
          </a:p>
          <a:p>
            <a:pPr marL="285750" indent="-285750">
              <a:spcBef>
                <a:spcPct val="0"/>
              </a:spcBef>
              <a:spcAft>
                <a:spcPts val="1200"/>
              </a:spcAft>
              <a:buClr>
                <a:srgbClr val="000000"/>
              </a:buClr>
              <a:buFont typeface="Arial" panose="020B0604020202020204" pitchFamily="34" charset="0"/>
              <a:buChar char="•"/>
              <a:tabLst>
                <a:tab pos="571500" algn="l"/>
                <a:tab pos="1343025" algn="l"/>
                <a:tab pos="1704975" algn="l"/>
                <a:tab pos="2343150" algn="l"/>
              </a:tabLst>
              <a:defRPr/>
            </a:pPr>
            <a:r>
              <a:rPr lang="de-DE" altLang="de-DE" sz="1600" b="1" dirty="0">
                <a:solidFill>
                  <a:srgbClr val="000000"/>
                </a:solidFill>
                <a:latin typeface="Century Gothic" pitchFamily="34" charset="0"/>
              </a:rPr>
              <a:t>Praxishilfe 10/1: </a:t>
            </a:r>
            <a:r>
              <a:rPr lang="de-DE" altLang="de-DE" sz="1600" dirty="0">
                <a:solidFill>
                  <a:srgbClr val="000000"/>
                </a:solidFill>
                <a:latin typeface="Century Gothic" pitchFamily="34" charset="0"/>
              </a:rPr>
              <a:t>„Wesentlichkeit bei </a:t>
            </a:r>
            <a:r>
              <a:rPr lang="de-DE" altLang="de-DE" sz="1600" dirty="0" err="1">
                <a:solidFill>
                  <a:srgbClr val="000000"/>
                </a:solidFill>
                <a:latin typeface="Century Gothic" pitchFamily="34" charset="0"/>
              </a:rPr>
              <a:t>Anhangangaben</a:t>
            </a:r>
            <a:r>
              <a:rPr lang="de-DE" altLang="de-DE" sz="1600" dirty="0">
                <a:solidFill>
                  <a:srgbClr val="000000"/>
                </a:solidFill>
                <a:latin typeface="Century Gothic" pitchFamily="34" charset="0"/>
              </a:rPr>
              <a:t>“</a:t>
            </a:r>
            <a:endParaRPr lang="de-DE" altLang="de-DE" sz="1600" dirty="0">
              <a:latin typeface="Century Gothic" panose="020B0502020202020204" pitchFamily="34" charset="0"/>
            </a:endParaRPr>
          </a:p>
          <a:p>
            <a:pPr defTabSz="419100" eaLnBrk="1" hangingPunct="1">
              <a:spcBef>
                <a:spcPts val="0"/>
              </a:spcBef>
              <a:spcAft>
                <a:spcPts val="600"/>
              </a:spcAft>
              <a:buFont typeface="Arial" panose="020B0604020202020204" pitchFamily="34" charset="0"/>
              <a:buChar char="•"/>
              <a:defRPr/>
            </a:pPr>
            <a:endParaRPr lang="de-DE" altLang="de-DE" sz="1600" b="1" dirty="0">
              <a:solidFill>
                <a:srgbClr val="C00000"/>
              </a:solidFill>
              <a:latin typeface="Century Gothic" panose="020B0502020202020204" pitchFamily="34" charset="0"/>
            </a:endParaRPr>
          </a:p>
        </p:txBody>
      </p:sp>
      <p:sp>
        <p:nvSpPr>
          <p:cNvPr id="677891" name="Rectangle 2">
            <a:extLst>
              <a:ext uri="{FF2B5EF4-FFF2-40B4-BE49-F238E27FC236}">
                <a16:creationId xmlns:a16="http://schemas.microsoft.com/office/drawing/2014/main" id="{807A496B-3733-45A2-BBA6-3557585736FB}"/>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defTabSz="4191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defTabSz="4191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defTabSz="4191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0" lvl="2" eaLnBrk="1" hangingPunct="1">
              <a:spcBef>
                <a:spcPct val="0"/>
              </a:spcBef>
              <a:spcAft>
                <a:spcPts val="600"/>
              </a:spcAft>
              <a:buFont typeface="Arial" panose="020B0604020202020204" pitchFamily="34" charset="0"/>
              <a:buNone/>
            </a:pPr>
            <a:r>
              <a:rPr lang="de-DE" altLang="de-DE" sz="1600" dirty="0">
                <a:solidFill>
                  <a:srgbClr val="00B0F0"/>
                </a:solidFill>
                <a:latin typeface="Century Gothic" panose="020B0502020202020204" pitchFamily="34" charset="0"/>
              </a:rPr>
              <a:t>10.2.5 Mögliche Fallstricke / Fehlerquellen bei der Prüfung des Anhangs </a:t>
            </a:r>
          </a:p>
        </p:txBody>
      </p:sp>
      <p:sp>
        <p:nvSpPr>
          <p:cNvPr id="677894" name="Textfeld 1">
            <a:extLst>
              <a:ext uri="{FF2B5EF4-FFF2-40B4-BE49-F238E27FC236}">
                <a16:creationId xmlns:a16="http://schemas.microsoft.com/office/drawing/2014/main" id="{4D9ADEF1-A5B1-4220-9F47-668BBA8EEB65}"/>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10: Brennpunktthemen bei der Prüfung des Anhangs</a:t>
            </a:r>
          </a:p>
        </p:txBody>
      </p:sp>
    </p:spTree>
  </p:cSld>
  <p:clrMapOvr>
    <a:masterClrMapping/>
  </p:clrMapOvr>
  <p:transition spd="slow"/>
</p:sld>
</file>

<file path=ppt/slides/slide4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7875" name="Rectangle 1027">
            <a:extLst>
              <a:ext uri="{FF2B5EF4-FFF2-40B4-BE49-F238E27FC236}">
                <a16:creationId xmlns:a16="http://schemas.microsoft.com/office/drawing/2014/main" id="{A0C5DE82-0AE7-4C16-8003-90AAF87BB3FC}"/>
              </a:ext>
            </a:extLst>
          </p:cNvPr>
          <p:cNvSpPr>
            <a:spLocks noGrp="1" noChangeArrowheads="1"/>
          </p:cNvSpPr>
          <p:nvPr>
            <p:ph idx="4294967295"/>
          </p:nvPr>
        </p:nvSpPr>
        <p:spPr bwMode="auto">
          <a:xfrm>
            <a:off x="1054800" y="1504800"/>
            <a:ext cx="10801349" cy="4492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indent="-269875" defTabSz="419100" eaLnBrk="1" hangingPunct="1">
              <a:spcBef>
                <a:spcPts val="600"/>
              </a:spcBef>
              <a:spcAft>
                <a:spcPts val="600"/>
              </a:spcAft>
              <a:buFont typeface="Wingdings" panose="05000000000000000000" pitchFamily="2" charset="2"/>
              <a:buNone/>
            </a:pPr>
            <a:r>
              <a:rPr lang="de-DE" altLang="de-DE" sz="1600" b="1" dirty="0">
                <a:solidFill>
                  <a:srgbClr val="00B0F0"/>
                </a:solidFill>
                <a:latin typeface="Century Gothic" panose="020B0502020202020204" pitchFamily="34" charset="0"/>
              </a:rPr>
              <a:t>Praxishilfen zu diesem Themenbereich</a:t>
            </a:r>
          </a:p>
          <a:p>
            <a:pPr indent="-269875" defTabSz="419100" eaLnBrk="1" hangingPunct="1">
              <a:spcBef>
                <a:spcPts val="600"/>
              </a:spcBef>
              <a:spcAft>
                <a:spcPts val="600"/>
              </a:spcAft>
              <a:buClr>
                <a:schemeClr val="tx1"/>
              </a:buClr>
              <a:buFont typeface="Arial" panose="020B0604020202020204" pitchFamily="34" charset="0"/>
              <a:buChar char="•"/>
              <a:tabLst>
                <a:tab pos="2058988" algn="l"/>
                <a:tab pos="2600325" algn="l"/>
              </a:tabLst>
            </a:pPr>
            <a:r>
              <a:rPr lang="de-DE" altLang="de-DE" sz="1600" b="1" dirty="0">
                <a:latin typeface="Century Gothic" panose="020B0502020202020204" pitchFamily="34" charset="0"/>
              </a:rPr>
              <a:t>Praxishilfe 10/1: 	</a:t>
            </a:r>
            <a:r>
              <a:rPr lang="de-DE" altLang="de-DE" sz="1600" dirty="0">
                <a:latin typeface="Century Gothic" panose="020B0502020202020204" pitchFamily="34" charset="0"/>
              </a:rPr>
              <a:t>„Wesentlichkeit bei </a:t>
            </a:r>
            <a:r>
              <a:rPr lang="de-DE" altLang="de-DE" sz="1600" dirty="0" err="1">
                <a:latin typeface="Century Gothic" panose="020B0502020202020204" pitchFamily="34" charset="0"/>
              </a:rPr>
              <a:t>Anhangangaben</a:t>
            </a:r>
            <a:r>
              <a:rPr lang="de-DE" altLang="de-DE" sz="1600" dirty="0">
                <a:latin typeface="Century Gothic" panose="020B0502020202020204" pitchFamily="34" charset="0"/>
              </a:rPr>
              <a:t>“</a:t>
            </a:r>
            <a:endParaRPr lang="de-DE" altLang="de-DE" sz="1600" b="0" dirty="0">
              <a:latin typeface="Century Gothic" panose="020B0502020202020204" pitchFamily="34" charset="0"/>
            </a:endParaRPr>
          </a:p>
          <a:p>
            <a:pPr indent="-269875" defTabSz="419100" eaLnBrk="1" hangingPunct="1">
              <a:spcBef>
                <a:spcPts val="600"/>
              </a:spcBef>
              <a:spcAft>
                <a:spcPts val="600"/>
              </a:spcAft>
              <a:buClr>
                <a:schemeClr val="tx1"/>
              </a:buClr>
              <a:buFont typeface="Arial" panose="020B0604020202020204" pitchFamily="34" charset="0"/>
              <a:buChar char="•"/>
              <a:tabLst>
                <a:tab pos="2058988" algn="l"/>
                <a:tab pos="2600325" algn="l"/>
              </a:tabLst>
            </a:pPr>
            <a:r>
              <a:rPr lang="de-DE" altLang="de-DE" sz="1600" b="1" dirty="0">
                <a:latin typeface="Century Gothic" panose="020B0502020202020204" pitchFamily="34" charset="0"/>
              </a:rPr>
              <a:t>Praxishilfe 10/2: 	</a:t>
            </a:r>
            <a:r>
              <a:rPr lang="de-DE" altLang="de-DE" sz="1600" dirty="0">
                <a:latin typeface="Century Gothic" panose="020B0502020202020204" pitchFamily="34" charset="0"/>
              </a:rPr>
              <a:t>„Prüfung der Ereignisse nach dem Abschlussstichtag“</a:t>
            </a:r>
            <a:endParaRPr lang="de-DE" altLang="de-DE" sz="1600" b="0" dirty="0">
              <a:latin typeface="Century Gothic" panose="020B0502020202020204" pitchFamily="34" charset="0"/>
            </a:endParaRPr>
          </a:p>
        </p:txBody>
      </p:sp>
      <p:sp>
        <p:nvSpPr>
          <p:cNvPr id="8" name="Rectangle 2">
            <a:extLst>
              <a:ext uri="{FF2B5EF4-FFF2-40B4-BE49-F238E27FC236}">
                <a16:creationId xmlns:a16="http://schemas.microsoft.com/office/drawing/2014/main" id="{D60B7AA5-483E-4C31-94EC-33F4955953F4}"/>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marL="342900" indent="-342900" eaLnBrk="0" hangingPunct="0">
              <a:lnSpc>
                <a:spcPct val="110000"/>
              </a:lnSpc>
              <a:spcBef>
                <a:spcPts val="800"/>
              </a:spcBef>
              <a:buFont typeface="Arial" pitchFamily="34" charset="0"/>
              <a:defRPr sz="1400">
                <a:solidFill>
                  <a:schemeClr val="tx1"/>
                </a:solidFill>
                <a:latin typeface="Verdana" pitchFamily="34" charset="0"/>
                <a:cs typeface="Arial" pitchFamily="34" charset="0"/>
              </a:defRPr>
            </a:lvl1pPr>
            <a:lvl2pPr marL="180975" indent="-179388"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2pPr>
            <a:lvl3pPr marL="541338" indent="-180975"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3pPr>
            <a:lvl4pPr marL="895350" indent="-174625"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4pPr>
            <a:lvl5pPr marL="1257300" indent="-180975" eaLnBrk="0" hangingPunct="0">
              <a:lnSpc>
                <a:spcPct val="110000"/>
              </a:lnSpc>
              <a:spcBef>
                <a:spcPts val="800"/>
              </a:spcBef>
              <a:buFont typeface="Arial" pitchFamily="34" charset="0"/>
              <a:buChar char="•"/>
              <a:defRPr sz="1400">
                <a:solidFill>
                  <a:schemeClr val="tx1"/>
                </a:solidFill>
                <a:latin typeface="Verdana" pitchFamily="34" charset="0"/>
                <a:cs typeface="Arial" pitchFamily="34" charset="0"/>
              </a:defRPr>
            </a:lvl5pPr>
            <a:lvl6pPr marL="1714500" indent="-180975"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6pPr>
            <a:lvl7pPr marL="2171700" indent="-180975"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7pPr>
            <a:lvl8pPr marL="2628900" indent="-180975"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8pPr>
            <a:lvl9pPr marL="3086100" indent="-180975"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cs typeface="Arial" pitchFamily="34" charset="0"/>
              </a:defRPr>
            </a:lvl9pPr>
          </a:lstStyle>
          <a:p>
            <a:pPr marL="0" indent="0">
              <a:defRPr/>
            </a:pPr>
            <a:r>
              <a:rPr lang="de-DE" altLang="de-DE" sz="1600" kern="0" dirty="0">
                <a:solidFill>
                  <a:prstClr val="black"/>
                </a:solidFill>
                <a:latin typeface="Century Gothic" pitchFamily="34" charset="0"/>
              </a:rPr>
              <a:t>Anlagen zum Themenbereich</a:t>
            </a:r>
          </a:p>
        </p:txBody>
      </p:sp>
      <p:sp>
        <p:nvSpPr>
          <p:cNvPr id="656390" name="Textfeld 1">
            <a:extLst>
              <a:ext uri="{FF2B5EF4-FFF2-40B4-BE49-F238E27FC236}">
                <a16:creationId xmlns:a16="http://schemas.microsoft.com/office/drawing/2014/main" id="{F9026B2E-9E95-4F5F-A5EE-1ADBFDCC234B}"/>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tabLst>
                <a:tab pos="2541588" algn="l"/>
              </a:tabLst>
              <a:defRPr sz="1600" b="1">
                <a:solidFill>
                  <a:schemeClr val="tx1"/>
                </a:solidFill>
                <a:latin typeface="Verdana" panose="020B0604030504040204" pitchFamily="34" charset="0"/>
                <a:cs typeface="Arial" panose="020B0604020202020204" pitchFamily="34" charset="0"/>
              </a:defRPr>
            </a:lvl1pPr>
            <a:lvl2pPr marL="742950" indent="-285750">
              <a:tabLst>
                <a:tab pos="2541588" algn="l"/>
              </a:tabLst>
              <a:defRPr sz="1600" b="1">
                <a:solidFill>
                  <a:schemeClr val="tx1"/>
                </a:solidFill>
                <a:latin typeface="Verdana" panose="020B0604030504040204" pitchFamily="34" charset="0"/>
                <a:cs typeface="Arial" panose="020B0604020202020204" pitchFamily="34" charset="0"/>
              </a:defRPr>
            </a:lvl2pPr>
            <a:lvl3pPr marL="1143000" indent="-228600">
              <a:tabLst>
                <a:tab pos="2541588" algn="l"/>
              </a:tabLst>
              <a:defRPr sz="1600" b="1">
                <a:solidFill>
                  <a:schemeClr val="tx1"/>
                </a:solidFill>
                <a:latin typeface="Verdana" panose="020B0604030504040204" pitchFamily="34" charset="0"/>
                <a:cs typeface="Arial" panose="020B0604020202020204" pitchFamily="34" charset="0"/>
              </a:defRPr>
            </a:lvl3pPr>
            <a:lvl4pPr marL="1600200" indent="-228600">
              <a:tabLst>
                <a:tab pos="2541588" algn="l"/>
              </a:tabLst>
              <a:defRPr sz="1600" b="1">
                <a:solidFill>
                  <a:schemeClr val="tx1"/>
                </a:solidFill>
                <a:latin typeface="Verdana" panose="020B0604030504040204" pitchFamily="34" charset="0"/>
                <a:cs typeface="Arial" panose="020B0604020202020204" pitchFamily="34" charset="0"/>
              </a:defRPr>
            </a:lvl4pPr>
            <a:lvl5pPr marL="2057400" indent="-228600">
              <a:tabLst>
                <a:tab pos="2541588" algn="l"/>
              </a:tabLst>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2541588" algn="l"/>
              </a:tabLs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dirty="0">
                <a:solidFill>
                  <a:srgbClr val="000000"/>
                </a:solidFill>
                <a:latin typeface="Century Gothic" panose="020B0502020202020204" pitchFamily="34" charset="0"/>
              </a:rPr>
              <a:t>Themenbereich 10: Brennpunktthemen bei der Prüfung des Anhangs</a:t>
            </a:r>
          </a:p>
        </p:txBody>
      </p:sp>
    </p:spTree>
    <p:extLst>
      <p:ext uri="{BB962C8B-B14F-4D97-AF65-F5344CB8AC3E}">
        <p14:creationId xmlns:p14="http://schemas.microsoft.com/office/powerpoint/2010/main" val="424251593"/>
      </p:ext>
    </p:extLst>
  </p:cSld>
  <p:clrMapOvr>
    <a:masterClrMapping/>
  </p:clrMapOvr>
  <p:transition spd="slow"/>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feld 4">
            <a:extLst>
              <a:ext uri="{FF2B5EF4-FFF2-40B4-BE49-F238E27FC236}">
                <a16:creationId xmlns:a16="http://schemas.microsoft.com/office/drawing/2014/main" id="{27192BAF-6013-4987-96C8-F12374552BC9}"/>
              </a:ext>
            </a:extLst>
          </p:cNvPr>
          <p:cNvSpPr txBox="1">
            <a:spLocks noChangeArrowheads="1"/>
          </p:cNvSpPr>
          <p:nvPr/>
        </p:nvSpPr>
        <p:spPr bwMode="auto">
          <a:xfrm>
            <a:off x="363538" y="180975"/>
            <a:ext cx="10484990" cy="34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262731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r>
              <a:rPr lang="de-DE" altLang="de-DE" sz="1600" dirty="0">
                <a:solidFill>
                  <a:srgbClr val="000000"/>
                </a:solidFill>
                <a:latin typeface="Century Gothic" panose="020B0502020202020204" pitchFamily="34" charset="0"/>
              </a:rPr>
              <a:t>Themenbereich 10: Brennpunktthemen bei der Prüfung des Anhangs</a:t>
            </a:r>
          </a:p>
        </p:txBody>
      </p:sp>
      <p:pic>
        <p:nvPicPr>
          <p:cNvPr id="7" name="Grafik 6">
            <a:extLst>
              <a:ext uri="{FF2B5EF4-FFF2-40B4-BE49-F238E27FC236}">
                <a16:creationId xmlns:a16="http://schemas.microsoft.com/office/drawing/2014/main" id="{DAD91A1D-D5C1-4E5E-9A29-D0ECF667E844}"/>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Layer>
                </a14:imgProps>
              </a:ext>
              <a:ext uri="{28A0092B-C50C-407E-A947-70E740481C1C}">
                <a14:useLocalDpi xmlns:a14="http://schemas.microsoft.com/office/drawing/2010/main" val="0"/>
              </a:ext>
            </a:extLst>
          </a:blip>
          <a:srcRect l="17889" r="3826"/>
          <a:stretch/>
        </p:blipFill>
        <p:spPr>
          <a:xfrm>
            <a:off x="479376" y="692696"/>
            <a:ext cx="9649072" cy="5544616"/>
          </a:xfrm>
          <a:prstGeom prst="rect">
            <a:avLst/>
          </a:prstGeom>
          <a:blipFill dpi="0" rotWithShape="1">
            <a:blip r:embed="rId5">
              <a:alphaModFix amt="17000"/>
            </a:blip>
            <a:srcRect/>
            <a:tile tx="0" ty="0" sx="100000" sy="100000" flip="none" algn="tl"/>
          </a:blipFill>
          <a:effectLst>
            <a:outerShdw blurRad="50800" dist="50800" dir="5400000" algn="ctr" rotWithShape="0">
              <a:srgbClr val="000000">
                <a:alpha val="14000"/>
              </a:srgbClr>
            </a:outerShdw>
          </a:effectLst>
        </p:spPr>
      </p:pic>
      <p:sp>
        <p:nvSpPr>
          <p:cNvPr id="10" name="Rectangle 2">
            <a:extLst>
              <a:ext uri="{FF2B5EF4-FFF2-40B4-BE49-F238E27FC236}">
                <a16:creationId xmlns:a16="http://schemas.microsoft.com/office/drawing/2014/main" id="{7FADE6AA-D9CB-46D9-BE18-972CC49E20A4}"/>
              </a:ext>
            </a:extLst>
          </p:cNvPr>
          <p:cNvSpPr txBox="1">
            <a:spLocks/>
          </p:cNvSpPr>
          <p:nvPr/>
        </p:nvSpPr>
        <p:spPr bwMode="auto">
          <a:xfrm>
            <a:off x="1199456" y="1916832"/>
            <a:ext cx="8136904" cy="3168352"/>
          </a:xfrm>
          <a:prstGeom prst="rect">
            <a:avLst/>
          </a:prstGeom>
          <a:solidFill>
            <a:schemeClr val="bg1">
              <a:alpha val="85000"/>
            </a:schemeClr>
          </a:solidFill>
          <a:ln>
            <a:solidFill>
              <a:schemeClr val="tx1"/>
            </a:solidFill>
          </a:ln>
          <a:extLst/>
        </p:spPr>
        <p:style>
          <a:lnRef idx="1">
            <a:schemeClr val="accent6"/>
          </a:lnRef>
          <a:fillRef idx="2">
            <a:schemeClr val="accent6"/>
          </a:fillRef>
          <a:effectRef idx="1">
            <a:schemeClr val="accent6"/>
          </a:effectRef>
          <a:fontRef idx="minor">
            <a:schemeClr val="dk1"/>
          </a:fontRef>
        </p:style>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algn="ctr" defTabSz="900113">
              <a:lnSpc>
                <a:spcPts val="4000"/>
              </a:lnSpc>
              <a:spcBef>
                <a:spcPts val="600"/>
              </a:spcBef>
              <a:spcAft>
                <a:spcPts val="1200"/>
              </a:spcAft>
            </a:pPr>
            <a:r>
              <a:rPr lang="de-DE" altLang="de-DE" sz="2600" b="1" dirty="0">
                <a:latin typeface="Century Gothic" panose="020B0502020202020204" pitchFamily="34" charset="0"/>
              </a:rPr>
              <a:t>Soweit meine Ausführungen, </a:t>
            </a:r>
            <a:br>
              <a:rPr lang="de-DE" altLang="de-DE" sz="2600" b="1" dirty="0">
                <a:latin typeface="Century Gothic" panose="020B0502020202020204" pitchFamily="34" charset="0"/>
              </a:rPr>
            </a:br>
            <a:r>
              <a:rPr lang="de-DE" altLang="de-DE" sz="2600" b="1" dirty="0">
                <a:latin typeface="Century Gothic" panose="020B0502020202020204" pitchFamily="34" charset="0"/>
              </a:rPr>
              <a:t>praktischen Erfahrungen und fachlichen</a:t>
            </a:r>
            <a:br>
              <a:rPr lang="de-DE" altLang="de-DE" sz="2600" b="1" dirty="0">
                <a:latin typeface="Century Gothic" panose="020B0502020202020204" pitchFamily="34" charset="0"/>
              </a:rPr>
            </a:br>
            <a:r>
              <a:rPr lang="de-DE" altLang="de-DE" sz="2600" b="1" dirty="0">
                <a:latin typeface="Century Gothic" panose="020B0502020202020204" pitchFamily="34" charset="0"/>
              </a:rPr>
              <a:t>Hinweise zu diesem Thema.</a:t>
            </a:r>
          </a:p>
          <a:p>
            <a:pPr algn="ctr" defTabSz="900113">
              <a:lnSpc>
                <a:spcPts val="4000"/>
              </a:lnSpc>
              <a:spcBef>
                <a:spcPts val="600"/>
              </a:spcBef>
              <a:spcAft>
                <a:spcPts val="1200"/>
              </a:spcAft>
            </a:pPr>
            <a:r>
              <a:rPr lang="de-DE" altLang="de-DE" sz="2600" b="1" dirty="0">
                <a:latin typeface="Century Gothic" panose="020B0502020202020204" pitchFamily="34" charset="0"/>
              </a:rPr>
              <a:t>Vielen Dank für Ihre Aufmerksamkeit!</a:t>
            </a:r>
          </a:p>
        </p:txBody>
      </p:sp>
    </p:spTree>
    <p:extLst>
      <p:ext uri="{BB962C8B-B14F-4D97-AF65-F5344CB8AC3E}">
        <p14:creationId xmlns:p14="http://schemas.microsoft.com/office/powerpoint/2010/main" val="4052089416"/>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6835" name="Rectangle 1027">
            <a:extLst>
              <a:ext uri="{FF2B5EF4-FFF2-40B4-BE49-F238E27FC236}">
                <a16:creationId xmlns:a16="http://schemas.microsoft.com/office/drawing/2014/main" id="{35458631-9050-4DDC-AE67-C5F5A219AA2A}"/>
              </a:ext>
            </a:extLst>
          </p:cNvPr>
          <p:cNvSpPr>
            <a:spLocks noGrp="1" noChangeArrowheads="1"/>
          </p:cNvSpPr>
          <p:nvPr>
            <p:ph idx="4294967295"/>
          </p:nvPr>
        </p:nvSpPr>
        <p:spPr>
          <a:xfrm>
            <a:off x="1054801" y="1418400"/>
            <a:ext cx="10153768" cy="3234736"/>
          </a:xfrm>
          <a:prstGeom prst="rect">
            <a:avLst/>
          </a:prstGeom>
        </p:spPr>
        <p:txBody>
          <a:bodyPr lIns="0" tIns="0" rIns="0" bIns="0"/>
          <a:lstStyle/>
          <a:p>
            <a:pPr eaLnBrk="1" hangingPunct="1">
              <a:lnSpc>
                <a:spcPct val="100000"/>
              </a:lnSpc>
              <a:spcBef>
                <a:spcPts val="300"/>
              </a:spcBef>
              <a:spcAft>
                <a:spcPts val="300"/>
              </a:spcAft>
              <a:defRPr/>
            </a:pPr>
            <a:r>
              <a:rPr lang="de-DE" altLang="de-DE" sz="1600" dirty="0">
                <a:latin typeface="Century Gothic" panose="020B0502020202020204" pitchFamily="34" charset="0"/>
              </a:rPr>
              <a:t>Als Wirtschaftsprüfungsgesellschaft sind wir verpflichtet ...</a:t>
            </a:r>
          </a:p>
          <a:p>
            <a:pPr marL="266700" indent="-266700" eaLnBrk="1" hangingPunct="1">
              <a:lnSpc>
                <a:spcPct val="100000"/>
              </a:lnSpc>
              <a:spcBef>
                <a:spcPts val="300"/>
              </a:spcBef>
              <a:spcAft>
                <a:spcPts val="300"/>
              </a:spcAft>
              <a:buFont typeface="Arial" panose="020B0604020202020204" pitchFamily="34" charset="0"/>
              <a:buAutoNum type="arabicPeriod"/>
              <a:defRPr/>
            </a:pPr>
            <a:r>
              <a:rPr lang="de-DE" altLang="de-DE" sz="1600" dirty="0">
                <a:latin typeface="Century Gothic" panose="020B0502020202020204" pitchFamily="34" charset="0"/>
              </a:rPr>
              <a:t>... </a:t>
            </a:r>
            <a:r>
              <a:rPr lang="de-DE" altLang="de-DE" sz="1600" b="1" dirty="0">
                <a:solidFill>
                  <a:srgbClr val="00B0F0"/>
                </a:solidFill>
                <a:latin typeface="Century Gothic" panose="020B0502020202020204" pitchFamily="34" charset="0"/>
              </a:rPr>
              <a:t>Regelungen</a:t>
            </a:r>
            <a:r>
              <a:rPr lang="de-DE" altLang="de-DE" sz="1600" b="1" dirty="0">
                <a:latin typeface="Century Gothic" panose="020B0502020202020204" pitchFamily="34" charset="0"/>
              </a:rPr>
              <a:t> </a:t>
            </a:r>
            <a:r>
              <a:rPr lang="de-DE" altLang="de-DE" sz="1600" b="1" dirty="0">
                <a:solidFill>
                  <a:srgbClr val="00B0F0"/>
                </a:solidFill>
                <a:latin typeface="Century Gothic" panose="020B0502020202020204" pitchFamily="34" charset="0"/>
              </a:rPr>
              <a:t>und</a:t>
            </a:r>
            <a:r>
              <a:rPr lang="de-DE" altLang="de-DE" sz="1600" b="1" dirty="0">
                <a:latin typeface="Century Gothic" panose="020B0502020202020204" pitchFamily="34" charset="0"/>
              </a:rPr>
              <a:t> </a:t>
            </a:r>
            <a:r>
              <a:rPr lang="de-DE" altLang="de-DE" sz="1600" b="1" dirty="0">
                <a:solidFill>
                  <a:srgbClr val="00B0F0"/>
                </a:solidFill>
                <a:latin typeface="Century Gothic" panose="020B0502020202020204" pitchFamily="34" charset="0"/>
              </a:rPr>
              <a:t>Vorgaben</a:t>
            </a:r>
            <a:r>
              <a:rPr lang="de-DE" altLang="de-DE" sz="1600" b="1" dirty="0">
                <a:latin typeface="Century Gothic" panose="020B0502020202020204" pitchFamily="34" charset="0"/>
              </a:rPr>
              <a:t> </a:t>
            </a:r>
            <a:r>
              <a:rPr lang="de-DE" altLang="de-DE" sz="1600" dirty="0">
                <a:latin typeface="Century Gothic" panose="020B0502020202020204" pitchFamily="34" charset="0"/>
              </a:rPr>
              <a:t>sowie Arbeitshilfen zu schaffen, die die Anwendung des risikoorientierten PA sicherstellen</a:t>
            </a:r>
          </a:p>
          <a:p>
            <a:pPr marL="266700" indent="-266700" eaLnBrk="1" hangingPunct="1">
              <a:lnSpc>
                <a:spcPct val="100000"/>
              </a:lnSpc>
              <a:spcBef>
                <a:spcPts val="300"/>
              </a:spcBef>
              <a:spcAft>
                <a:spcPts val="300"/>
              </a:spcAft>
              <a:buFont typeface="Arial" panose="020B0604020202020204" pitchFamily="34" charset="0"/>
              <a:buAutoNum type="arabicPeriod"/>
              <a:defRPr/>
            </a:pPr>
            <a:r>
              <a:rPr lang="de-DE" altLang="de-DE" sz="1600" dirty="0">
                <a:latin typeface="Century Gothic" panose="020B0502020202020204" pitchFamily="34" charset="0"/>
              </a:rPr>
              <a:t>... allen Prüfern die </a:t>
            </a:r>
            <a:r>
              <a:rPr lang="de-DE" altLang="de-DE" sz="1600" b="1" dirty="0">
                <a:solidFill>
                  <a:srgbClr val="00B0F0"/>
                </a:solidFill>
                <a:latin typeface="Century Gothic" panose="020B0502020202020204" pitchFamily="34" charset="0"/>
              </a:rPr>
              <a:t>theoretischen</a:t>
            </a:r>
            <a:r>
              <a:rPr lang="de-DE" altLang="de-DE" sz="1600" b="1" dirty="0">
                <a:latin typeface="Century Gothic" panose="020B0502020202020204" pitchFamily="34" charset="0"/>
              </a:rPr>
              <a:t> </a:t>
            </a:r>
            <a:r>
              <a:rPr lang="de-DE" altLang="de-DE" sz="1600" b="1" dirty="0">
                <a:solidFill>
                  <a:srgbClr val="00B0F0"/>
                </a:solidFill>
                <a:latin typeface="Century Gothic" panose="020B0502020202020204" pitchFamily="34" charset="0"/>
              </a:rPr>
              <a:t>Grundlagen</a:t>
            </a:r>
            <a:r>
              <a:rPr lang="de-DE" altLang="de-DE" sz="1600" b="1" dirty="0">
                <a:latin typeface="Century Gothic" panose="020B0502020202020204" pitchFamily="34" charset="0"/>
              </a:rPr>
              <a:t> </a:t>
            </a:r>
            <a:r>
              <a:rPr lang="de-DE" altLang="de-DE" sz="1600" dirty="0">
                <a:latin typeface="Century Gothic" panose="020B0502020202020204" pitchFamily="34" charset="0"/>
              </a:rPr>
              <a:t>zum risikoorientierten Prüfungsansatz zu vermitteln</a:t>
            </a:r>
          </a:p>
          <a:p>
            <a:pPr marL="266700" indent="-266700" eaLnBrk="1" hangingPunct="1">
              <a:lnSpc>
                <a:spcPct val="100000"/>
              </a:lnSpc>
              <a:spcBef>
                <a:spcPts val="300"/>
              </a:spcBef>
              <a:spcAft>
                <a:spcPts val="300"/>
              </a:spcAft>
              <a:buFont typeface="Arial" panose="020B0604020202020204" pitchFamily="34" charset="0"/>
              <a:buAutoNum type="arabicPeriod"/>
              <a:defRPr/>
            </a:pPr>
            <a:r>
              <a:rPr lang="de-DE" altLang="de-DE" sz="1600" dirty="0">
                <a:latin typeface="Century Gothic" panose="020B0502020202020204" pitchFamily="34" charset="0"/>
              </a:rPr>
              <a:t>... im Rahmen der </a:t>
            </a:r>
          </a:p>
          <a:p>
            <a:pPr marL="542925" lvl="1" indent="-276225" eaLnBrk="1" hangingPunct="1">
              <a:lnSpc>
                <a:spcPct val="100000"/>
              </a:lnSpc>
              <a:spcBef>
                <a:spcPts val="300"/>
              </a:spcBef>
              <a:spcAft>
                <a:spcPts val="300"/>
              </a:spcAft>
              <a:buClr>
                <a:schemeClr val="tx1"/>
              </a:buClr>
              <a:buFont typeface="+mj-lt"/>
              <a:buAutoNum type="alphaLcPeriod"/>
              <a:defRPr/>
            </a:pPr>
            <a:r>
              <a:rPr lang="de-DE" altLang="de-DE" sz="1600" b="1" dirty="0">
                <a:solidFill>
                  <a:srgbClr val="00B0F0"/>
                </a:solidFill>
                <a:latin typeface="Century Gothic" panose="020B0502020202020204" pitchFamily="34" charset="0"/>
              </a:rPr>
              <a:t>abschließenden</a:t>
            </a:r>
            <a:r>
              <a:rPr lang="de-DE" altLang="de-DE" sz="1600" b="1" dirty="0">
                <a:latin typeface="Century Gothic" panose="020B0502020202020204" pitchFamily="34" charset="0"/>
              </a:rPr>
              <a:t> </a:t>
            </a:r>
            <a:r>
              <a:rPr lang="de-DE" altLang="de-DE" sz="1600" b="1" dirty="0">
                <a:solidFill>
                  <a:srgbClr val="00B0F0"/>
                </a:solidFill>
                <a:latin typeface="Century Gothic" panose="020B0502020202020204" pitchFamily="34" charset="0"/>
              </a:rPr>
              <a:t>Durchsicht</a:t>
            </a:r>
            <a:r>
              <a:rPr lang="de-DE" altLang="de-DE" sz="1600" b="1" dirty="0">
                <a:latin typeface="Century Gothic" panose="020B0502020202020204" pitchFamily="34" charset="0"/>
              </a:rPr>
              <a:t> </a:t>
            </a:r>
            <a:r>
              <a:rPr lang="de-DE" altLang="de-DE" sz="1600" dirty="0">
                <a:latin typeface="Century Gothic" panose="020B0502020202020204" pitchFamily="34" charset="0"/>
              </a:rPr>
              <a:t>der Auftragsergebnisse </a:t>
            </a:r>
          </a:p>
          <a:p>
            <a:pPr marL="542925" lvl="1" indent="-276225" eaLnBrk="1" hangingPunct="1">
              <a:lnSpc>
                <a:spcPct val="100000"/>
              </a:lnSpc>
              <a:spcBef>
                <a:spcPts val="300"/>
              </a:spcBef>
              <a:spcAft>
                <a:spcPts val="300"/>
              </a:spcAft>
              <a:buClr>
                <a:schemeClr val="tx1"/>
              </a:buClr>
              <a:buFont typeface="+mj-lt"/>
              <a:buAutoNum type="alphaLcPeriod"/>
              <a:defRPr/>
            </a:pPr>
            <a:r>
              <a:rPr lang="de-DE" altLang="de-DE" sz="1600" b="1" dirty="0">
                <a:solidFill>
                  <a:srgbClr val="00B0F0"/>
                </a:solidFill>
                <a:latin typeface="Century Gothic" panose="020B0502020202020204" pitchFamily="34" charset="0"/>
              </a:rPr>
              <a:t>Berichtskritik</a:t>
            </a:r>
          </a:p>
          <a:p>
            <a:pPr marL="266700" lvl="1" indent="0" eaLnBrk="1" hangingPunct="1">
              <a:lnSpc>
                <a:spcPct val="100000"/>
              </a:lnSpc>
              <a:spcBef>
                <a:spcPts val="300"/>
              </a:spcBef>
              <a:spcAft>
                <a:spcPts val="300"/>
              </a:spcAft>
              <a:buFont typeface="Arial" panose="020B0604020202020204" pitchFamily="34" charset="0"/>
              <a:buNone/>
              <a:defRPr/>
            </a:pPr>
            <a:r>
              <a:rPr lang="de-DE" altLang="de-DE" sz="1600" dirty="0">
                <a:latin typeface="Century Gothic" panose="020B0502020202020204" pitchFamily="34" charset="0"/>
              </a:rPr>
              <a:t>die Einhaltung und Dokumentation des risikoorientierten Prüfungsansatzes der als roter Faden bei der Abschlussprüfung dabei dient, zu beachten.</a:t>
            </a:r>
            <a:endParaRPr lang="de-DE" altLang="de-DE" sz="1600" i="1" dirty="0">
              <a:latin typeface="Century Gothic" panose="020B0502020202020204" pitchFamily="34" charset="0"/>
            </a:endParaRPr>
          </a:p>
        </p:txBody>
      </p:sp>
      <p:sp>
        <p:nvSpPr>
          <p:cNvPr id="68611" name="Rectangle 2">
            <a:extLst>
              <a:ext uri="{FF2B5EF4-FFF2-40B4-BE49-F238E27FC236}">
                <a16:creationId xmlns:a16="http://schemas.microsoft.com/office/drawing/2014/main" id="{15316606-192B-49FC-AD43-AA0621E2B387}"/>
              </a:ext>
            </a:extLst>
          </p:cNvPr>
          <p:cNvSpPr txBox="1">
            <a:spLocks/>
          </p:cNvSpPr>
          <p:nvPr/>
        </p:nvSpPr>
        <p:spPr bwMode="auto">
          <a:xfrm>
            <a:off x="1054800" y="1080001"/>
            <a:ext cx="10801350" cy="188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nSpc>
                <a:spcPct val="100000"/>
              </a:lnSpc>
              <a:spcBef>
                <a:spcPct val="0"/>
              </a:spcBef>
            </a:pPr>
            <a:r>
              <a:rPr lang="de-DE" altLang="de-DE" sz="1600" dirty="0">
                <a:solidFill>
                  <a:srgbClr val="00B0F0"/>
                </a:solidFill>
                <a:latin typeface="Century Gothic" panose="020B0502020202020204" pitchFamily="34" charset="0"/>
              </a:rPr>
              <a:t>7. Vorsatz: Verpflichtung: Vorgaben zur Auftragsabwicklung einhalten</a:t>
            </a:r>
            <a:endParaRPr lang="de-DE" altLang="de-DE" sz="1600" dirty="0">
              <a:solidFill>
                <a:srgbClr val="FF0000"/>
              </a:solidFill>
              <a:latin typeface="Century Gothic" panose="020B0502020202020204" pitchFamily="34" charset="0"/>
            </a:endParaRPr>
          </a:p>
        </p:txBody>
      </p:sp>
      <p:sp>
        <p:nvSpPr>
          <p:cNvPr id="8" name="Textfeld 1">
            <a:extLst>
              <a:ext uri="{FF2B5EF4-FFF2-40B4-BE49-F238E27FC236}">
                <a16:creationId xmlns:a16="http://schemas.microsoft.com/office/drawing/2014/main" id="{BAF6C34D-2C99-4C01-956F-A64FA750D82E}"/>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1027">
            <a:extLst>
              <a:ext uri="{FF2B5EF4-FFF2-40B4-BE49-F238E27FC236}">
                <a16:creationId xmlns:a16="http://schemas.microsoft.com/office/drawing/2014/main" id="{DE1E166F-610C-4513-9FCE-7A9D3D474E0D}"/>
              </a:ext>
            </a:extLst>
          </p:cNvPr>
          <p:cNvSpPr txBox="1">
            <a:spLocks noChangeArrowheads="1"/>
          </p:cNvSpPr>
          <p:nvPr/>
        </p:nvSpPr>
        <p:spPr bwMode="auto">
          <a:xfrm>
            <a:off x="1065214" y="1443256"/>
            <a:ext cx="10791426" cy="2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gn="l" rtl="0" eaLnBrk="0" fontAlgn="base" hangingPunct="0">
              <a:lnSpc>
                <a:spcPct val="110000"/>
              </a:lnSpc>
              <a:spcBef>
                <a:spcPts val="800"/>
              </a:spcBef>
              <a:spcAft>
                <a:spcPct val="0"/>
              </a:spcAft>
              <a:buFont typeface="Arial" panose="020B0604020202020204" pitchFamily="34" charset="0"/>
              <a:defRPr sz="1400" kern="1200">
                <a:solidFill>
                  <a:schemeClr val="tx1"/>
                </a:solidFill>
                <a:latin typeface="Verdana" pitchFamily="34" charset="0"/>
                <a:ea typeface="+mn-ea"/>
                <a:cs typeface="+mn-cs"/>
              </a:defRPr>
            </a:lvl1pPr>
            <a:lvl2pPr marL="180975" indent="-179388"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2pPr>
            <a:lvl3pPr marL="541338" indent="-180975"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3pPr>
            <a:lvl4pPr marL="895350" indent="-174625"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4pPr>
            <a:lvl5pPr marL="1257300" indent="-180975" algn="l" rtl="0" eaLnBrk="0" fontAlgn="base" hangingPunct="0">
              <a:lnSpc>
                <a:spcPct val="110000"/>
              </a:lnSpc>
              <a:spcBef>
                <a:spcPts val="800"/>
              </a:spcBef>
              <a:spcAft>
                <a:spcPct val="0"/>
              </a:spcAft>
              <a:buFont typeface="Arial" panose="020B0604020202020204" pitchFamily="34" charset="0"/>
              <a:buChar char="•"/>
              <a:defRPr sz="1400" kern="1200">
                <a:solidFill>
                  <a:schemeClr val="tx1"/>
                </a:solidFill>
                <a:latin typeface="Verdan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lnSpc>
                <a:spcPct val="100000"/>
              </a:lnSpc>
              <a:spcBef>
                <a:spcPts val="300"/>
              </a:spcBef>
              <a:spcAft>
                <a:spcPts val="300"/>
              </a:spcAft>
              <a:defRPr/>
            </a:pPr>
            <a:r>
              <a:rPr lang="de-DE" altLang="de-DE" sz="1600" b="0" dirty="0">
                <a:latin typeface="Century Gothic" panose="020B0502020202020204" pitchFamily="34" charset="0"/>
              </a:rPr>
              <a:t>Als Wirtschaftsprüfungsgesellschaft sind wir verpflichtet, </a:t>
            </a:r>
          </a:p>
          <a:p>
            <a:pPr marL="266700" indent="-266700" eaLnBrk="1" hangingPunct="1">
              <a:lnSpc>
                <a:spcPct val="100000"/>
              </a:lnSpc>
              <a:spcBef>
                <a:spcPts val="300"/>
              </a:spcBef>
              <a:spcAft>
                <a:spcPts val="300"/>
              </a:spcAft>
              <a:buClr>
                <a:schemeClr val="tx1"/>
              </a:buClr>
              <a:buFont typeface="Arial" panose="020B0604020202020204" pitchFamily="34" charset="0"/>
              <a:buAutoNum type="arabicPeriod"/>
              <a:defRPr/>
            </a:pPr>
            <a:r>
              <a:rPr lang="de-DE" altLang="de-DE" sz="1600" b="0" dirty="0">
                <a:solidFill>
                  <a:srgbClr val="FF0000"/>
                </a:solidFill>
                <a:latin typeface="Century Gothic" panose="020B0502020202020204" pitchFamily="34" charset="0"/>
              </a:rPr>
              <a:t> </a:t>
            </a:r>
            <a:r>
              <a:rPr lang="de-DE" altLang="de-DE" sz="1600" dirty="0">
                <a:solidFill>
                  <a:srgbClr val="FF0000"/>
                </a:solidFill>
                <a:latin typeface="Century Gothic" panose="020B0502020202020204" pitchFamily="34" charset="0"/>
              </a:rPr>
              <a:t>jährlich </a:t>
            </a:r>
            <a:r>
              <a:rPr lang="de-DE" altLang="de-DE" sz="1600" b="0" dirty="0">
                <a:latin typeface="Century Gothic" panose="020B0502020202020204" pitchFamily="34" charset="0"/>
              </a:rPr>
              <a:t>eine </a:t>
            </a:r>
            <a:r>
              <a:rPr lang="de-DE" altLang="de-DE" sz="1600" dirty="0">
                <a:solidFill>
                  <a:srgbClr val="00B0F0"/>
                </a:solidFill>
                <a:latin typeface="Century Gothic" panose="020B0502020202020204" pitchFamily="34" charset="0"/>
              </a:rPr>
              <a:t>anlassunabhängige</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Nachschau</a:t>
            </a:r>
            <a:r>
              <a:rPr lang="de-DE" altLang="de-DE" sz="1600" dirty="0">
                <a:latin typeface="Century Gothic" panose="020B0502020202020204" pitchFamily="34" charset="0"/>
              </a:rPr>
              <a:t> </a:t>
            </a:r>
            <a:r>
              <a:rPr lang="de-DE" altLang="de-DE" sz="1600" b="0" dirty="0">
                <a:latin typeface="Century Gothic" panose="020B0502020202020204" pitchFamily="34" charset="0"/>
              </a:rPr>
              <a:t>durchzuführen.</a:t>
            </a:r>
          </a:p>
          <a:p>
            <a:pPr marL="266700" indent="-266700" eaLnBrk="1" hangingPunct="1">
              <a:lnSpc>
                <a:spcPct val="100000"/>
              </a:lnSpc>
              <a:spcBef>
                <a:spcPts val="300"/>
              </a:spcBef>
              <a:spcAft>
                <a:spcPts val="300"/>
              </a:spcAft>
              <a:buFont typeface="Arial" panose="020B0604020202020204" pitchFamily="34" charset="0"/>
              <a:buAutoNum type="arabicPeriod"/>
              <a:defRPr/>
            </a:pPr>
            <a:r>
              <a:rPr lang="de-DE" altLang="de-DE" sz="1600" b="0" dirty="0">
                <a:latin typeface="Century Gothic" panose="020B0502020202020204" pitchFamily="34" charset="0"/>
              </a:rPr>
              <a:t> dabei erfolgt eine</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repräsentative</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Auswahl</a:t>
            </a:r>
            <a:r>
              <a:rPr lang="de-DE" altLang="de-DE" sz="1600" dirty="0">
                <a:latin typeface="Century Gothic" panose="020B0502020202020204" pitchFamily="34" charset="0"/>
              </a:rPr>
              <a:t> </a:t>
            </a:r>
            <a:r>
              <a:rPr lang="de-DE" altLang="de-DE" sz="1600" b="0" dirty="0">
                <a:latin typeface="Century Gothic" panose="020B0502020202020204" pitchFamily="34" charset="0"/>
              </a:rPr>
              <a:t>der in die Nachschau einzubeziehenden Aufträge.</a:t>
            </a:r>
          </a:p>
          <a:p>
            <a:pPr marL="266700" indent="-266700" eaLnBrk="1" hangingPunct="1">
              <a:lnSpc>
                <a:spcPct val="100000"/>
              </a:lnSpc>
              <a:spcBef>
                <a:spcPts val="300"/>
              </a:spcBef>
              <a:spcAft>
                <a:spcPts val="300"/>
              </a:spcAft>
              <a:buFont typeface="Arial" panose="020B0604020202020204" pitchFamily="34" charset="0"/>
              <a:buAutoNum type="arabicPeriod"/>
              <a:tabLst>
                <a:tab pos="333375" algn="l"/>
              </a:tabLst>
              <a:defRPr/>
            </a:pPr>
            <a:r>
              <a:rPr lang="de-DE" altLang="de-DE" sz="1600" b="0" dirty="0">
                <a:latin typeface="Century Gothic" panose="020B0502020202020204" pitchFamily="34" charset="0"/>
              </a:rPr>
              <a:t> bei den ausgewählten Aufträgen wird die </a:t>
            </a:r>
            <a:r>
              <a:rPr lang="de-DE" altLang="de-DE" sz="1600" dirty="0">
                <a:solidFill>
                  <a:srgbClr val="00B0F0"/>
                </a:solidFill>
                <a:latin typeface="Century Gothic" panose="020B0502020202020204" pitchFamily="34" charset="0"/>
              </a:rPr>
              <a:t>Einhaltung</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der</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Regelungen</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und</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Vorgaben</a:t>
            </a:r>
            <a:r>
              <a:rPr lang="de-DE" altLang="de-DE" sz="1600" dirty="0">
                <a:latin typeface="Century Gothic" panose="020B0502020202020204" pitchFamily="34" charset="0"/>
              </a:rPr>
              <a:t> </a:t>
            </a:r>
            <a:r>
              <a:rPr lang="de-DE" altLang="de-DE" sz="1600" b="0" dirty="0">
                <a:latin typeface="Century Gothic" panose="020B0502020202020204" pitchFamily="34" charset="0"/>
              </a:rPr>
              <a:t>und dabei u. a. 	insbesondere </a:t>
            </a:r>
          </a:p>
          <a:p>
            <a:pPr marL="542925" lvl="1" indent="-209550"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das Aufeinanderfolgen der Prüfungsschritte </a:t>
            </a:r>
            <a:r>
              <a:rPr lang="de-DE" altLang="de-DE" sz="1600" dirty="0">
                <a:solidFill>
                  <a:srgbClr val="FF0000"/>
                </a:solidFill>
                <a:latin typeface="Century Gothic" panose="020B0502020202020204" pitchFamily="34" charset="0"/>
              </a:rPr>
              <a:t>„Roter Faden“</a:t>
            </a:r>
            <a:r>
              <a:rPr lang="de-DE" altLang="de-DE" sz="1600" b="0" dirty="0">
                <a:latin typeface="Century Gothic" panose="020B0502020202020204" pitchFamily="34" charset="0"/>
              </a:rPr>
              <a:t>,</a:t>
            </a:r>
            <a:r>
              <a:rPr lang="de-DE" altLang="de-DE" sz="1600" dirty="0">
                <a:latin typeface="Century Gothic" panose="020B0502020202020204" pitchFamily="34" charset="0"/>
              </a:rPr>
              <a:t> </a:t>
            </a:r>
            <a:r>
              <a:rPr lang="de-DE" altLang="de-DE" sz="1600" b="0" dirty="0">
                <a:latin typeface="Century Gothic" panose="020B0502020202020204" pitchFamily="34" charset="0"/>
              </a:rPr>
              <a:t>sowie</a:t>
            </a:r>
          </a:p>
          <a:p>
            <a:pPr marL="542925" lvl="1" indent="-209550" eaLnBrk="1" hangingPunct="1">
              <a:lnSpc>
                <a:spcPct val="100000"/>
              </a:lnSpc>
              <a:spcBef>
                <a:spcPts val="300"/>
              </a:spcBef>
              <a:spcAft>
                <a:spcPts val="300"/>
              </a:spcAft>
              <a:buFont typeface="Arial" panose="020B0604020202020204" pitchFamily="34" charset="0"/>
              <a:buChar char="•"/>
              <a:defRPr/>
            </a:pPr>
            <a:r>
              <a:rPr lang="de-DE" altLang="de-DE" sz="1600" b="0" dirty="0">
                <a:latin typeface="Century Gothic" panose="020B0502020202020204" pitchFamily="34" charset="0"/>
              </a:rPr>
              <a:t>die Beachtung des </a:t>
            </a:r>
            <a:r>
              <a:rPr lang="de-DE" altLang="de-DE" sz="1600" dirty="0">
                <a:solidFill>
                  <a:srgbClr val="FF0000"/>
                </a:solidFill>
                <a:latin typeface="Century Gothic" panose="020B0502020202020204" pitchFamily="34" charset="0"/>
              </a:rPr>
              <a:t>„risikoorientierten Prüfungsansatzes“ </a:t>
            </a:r>
            <a:r>
              <a:rPr lang="de-DE" altLang="de-DE" sz="1600" b="0" dirty="0">
                <a:latin typeface="Century Gothic" panose="020B0502020202020204" pitchFamily="34" charset="0"/>
              </a:rPr>
              <a:t>überprüft.</a:t>
            </a:r>
          </a:p>
          <a:p>
            <a:pPr marL="311150" indent="-311150" eaLnBrk="1" hangingPunct="1">
              <a:lnSpc>
                <a:spcPct val="100000"/>
              </a:lnSpc>
              <a:spcBef>
                <a:spcPts val="300"/>
              </a:spcBef>
              <a:spcAft>
                <a:spcPts val="300"/>
              </a:spcAft>
              <a:buFont typeface="Wingdings" pitchFamily="2" charset="2"/>
              <a:buAutoNum type="arabicPeriod"/>
              <a:defRPr/>
            </a:pPr>
            <a:r>
              <a:rPr lang="de-DE" altLang="de-DE" sz="1600" b="0" dirty="0">
                <a:latin typeface="Century Gothic" panose="020B0502020202020204" pitchFamily="34" charset="0"/>
              </a:rPr>
              <a:t>die Ergebnisse und Feststellungen der Nachschau werden in einem </a:t>
            </a:r>
            <a:r>
              <a:rPr lang="de-DE" altLang="de-DE" sz="1600" dirty="0">
                <a:solidFill>
                  <a:srgbClr val="00B0F0"/>
                </a:solidFill>
                <a:latin typeface="Century Gothic" panose="020B0502020202020204" pitchFamily="34" charset="0"/>
              </a:rPr>
              <a:t>jährlichen</a:t>
            </a:r>
            <a:r>
              <a:rPr lang="de-DE" altLang="de-DE" sz="1600" dirty="0">
                <a:latin typeface="Century Gothic" panose="020B0502020202020204" pitchFamily="34" charset="0"/>
              </a:rPr>
              <a:t> </a:t>
            </a:r>
            <a:r>
              <a:rPr lang="de-DE" altLang="de-DE" sz="1600" dirty="0">
                <a:solidFill>
                  <a:srgbClr val="00B0F0"/>
                </a:solidFill>
                <a:latin typeface="Century Gothic" panose="020B0502020202020204" pitchFamily="34" charset="0"/>
              </a:rPr>
              <a:t>Nachschaubericht</a:t>
            </a:r>
            <a:r>
              <a:rPr lang="de-DE" altLang="de-DE" sz="1600" dirty="0">
                <a:latin typeface="Century Gothic" panose="020B0502020202020204" pitchFamily="34" charset="0"/>
              </a:rPr>
              <a:t> </a:t>
            </a:r>
            <a:r>
              <a:rPr lang="de-DE" altLang="de-DE" sz="1600" b="0" dirty="0">
                <a:latin typeface="Century Gothic" panose="020B0502020202020204" pitchFamily="34" charset="0"/>
              </a:rPr>
              <a:t>zusammengefasst und der Praxisleitung zur Kenntnis gegeben.</a:t>
            </a:r>
          </a:p>
          <a:p>
            <a:pPr marL="311150" indent="-311150" eaLnBrk="1" hangingPunct="1">
              <a:lnSpc>
                <a:spcPct val="100000"/>
              </a:lnSpc>
              <a:spcBef>
                <a:spcPts val="300"/>
              </a:spcBef>
              <a:spcAft>
                <a:spcPts val="300"/>
              </a:spcAft>
              <a:buFont typeface="Wingdings" pitchFamily="2" charset="2"/>
              <a:buAutoNum type="arabicPeriod"/>
              <a:defRPr/>
            </a:pPr>
            <a:r>
              <a:rPr lang="de-DE" altLang="de-DE" sz="1600" b="0" dirty="0">
                <a:latin typeface="Century Gothic" panose="020B0502020202020204" pitchFamily="34" charset="0"/>
              </a:rPr>
              <a:t>sämtliche Nachschauberichte sind bei der Qualitätskontrolle vorzulegen.</a:t>
            </a:r>
          </a:p>
        </p:txBody>
      </p:sp>
      <p:sp>
        <p:nvSpPr>
          <p:cNvPr id="68615" name="Rectangle 2">
            <a:extLst>
              <a:ext uri="{FF2B5EF4-FFF2-40B4-BE49-F238E27FC236}">
                <a16:creationId xmlns:a16="http://schemas.microsoft.com/office/drawing/2014/main" id="{F5333747-6BCE-40EF-9683-67123CA46521}"/>
              </a:ext>
            </a:extLst>
          </p:cNvPr>
          <p:cNvSpPr txBox="1">
            <a:spLocks/>
          </p:cNvSpPr>
          <p:nvPr/>
        </p:nvSpPr>
        <p:spPr bwMode="auto">
          <a:xfrm>
            <a:off x="1065213" y="941636"/>
            <a:ext cx="1080135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nSpc>
                <a:spcPct val="100000"/>
              </a:lnSpc>
              <a:spcBef>
                <a:spcPct val="0"/>
              </a:spcBef>
            </a:pPr>
            <a:r>
              <a:rPr lang="de-DE" altLang="de-DE" sz="1600" dirty="0">
                <a:solidFill>
                  <a:srgbClr val="00B0F0"/>
                </a:solidFill>
                <a:latin typeface="Century Gothic" panose="020B0502020202020204" pitchFamily="34" charset="0"/>
              </a:rPr>
              <a:t>8. Vorsatz: Nachschau: Interner Blick auf zurückliegende Aufträge als Teil des QMS in der WP-Praxis</a:t>
            </a:r>
            <a:endParaRPr lang="de-DE" altLang="de-DE" sz="1600" dirty="0">
              <a:solidFill>
                <a:srgbClr val="FF0000"/>
              </a:solidFill>
              <a:highlight>
                <a:srgbClr val="FFFF00"/>
              </a:highlight>
              <a:latin typeface="Century Gothic" panose="020B0502020202020204" pitchFamily="34" charset="0"/>
            </a:endParaRPr>
          </a:p>
        </p:txBody>
      </p:sp>
      <p:sp>
        <p:nvSpPr>
          <p:cNvPr id="9" name="Textfeld 1">
            <a:extLst>
              <a:ext uri="{FF2B5EF4-FFF2-40B4-BE49-F238E27FC236}">
                <a16:creationId xmlns:a16="http://schemas.microsoft.com/office/drawing/2014/main" id="{4D746AA8-ACEC-4BB9-AD87-1D4CB3F84BE4}"/>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extLst>
      <p:ext uri="{BB962C8B-B14F-4D97-AF65-F5344CB8AC3E}">
        <p14:creationId xmlns:p14="http://schemas.microsoft.com/office/powerpoint/2010/main" val="550015707"/>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 name="Rectangle 1027">
            <a:extLst>
              <a:ext uri="{FF2B5EF4-FFF2-40B4-BE49-F238E27FC236}">
                <a16:creationId xmlns:a16="http://schemas.microsoft.com/office/drawing/2014/main" id="{F33217AD-A76C-4028-9E46-A9FA2F3E9C8F}"/>
              </a:ext>
            </a:extLst>
          </p:cNvPr>
          <p:cNvSpPr>
            <a:spLocks noGrp="1" noChangeArrowheads="1"/>
          </p:cNvSpPr>
          <p:nvPr>
            <p:ph idx="4294967295"/>
          </p:nvPr>
        </p:nvSpPr>
        <p:spPr>
          <a:xfrm>
            <a:off x="1054800" y="1418400"/>
            <a:ext cx="10801350" cy="3240087"/>
          </a:xfrm>
          <a:prstGeom prst="rect">
            <a:avLst/>
          </a:prstGeom>
        </p:spPr>
        <p:txBody>
          <a:bodyPr lIns="0" tIns="0" rIns="0" bIns="0"/>
          <a:lstStyle/>
          <a:p>
            <a:pPr eaLnBrk="1" hangingPunct="1">
              <a:lnSpc>
                <a:spcPct val="100000"/>
              </a:lnSpc>
              <a:spcBef>
                <a:spcPts val="600"/>
              </a:spcBef>
              <a:spcAft>
                <a:spcPts val="1200"/>
              </a:spcAft>
              <a:defRPr/>
            </a:pPr>
            <a:r>
              <a:rPr lang="de-DE" altLang="de-DE" sz="1600" b="1" dirty="0">
                <a:latin typeface="Century Gothic" panose="020B0502020202020204" pitchFamily="34" charset="0"/>
              </a:rPr>
              <a:t>Abkürzungen:</a:t>
            </a:r>
          </a:p>
          <a:p>
            <a:pPr eaLnBrk="1" hangingPunct="1">
              <a:lnSpc>
                <a:spcPct val="100000"/>
              </a:lnSpc>
              <a:spcBef>
                <a:spcPts val="600"/>
              </a:spcBef>
              <a:spcAft>
                <a:spcPts val="600"/>
              </a:spcAft>
              <a:defRPr/>
            </a:pPr>
            <a:r>
              <a:rPr lang="de-DE" altLang="de-DE" sz="1600" b="1" dirty="0">
                <a:latin typeface="Century Gothic" panose="020B0502020202020204" pitchFamily="34" charset="0"/>
              </a:rPr>
              <a:t>NON-PIE-Prüfung</a:t>
            </a:r>
            <a:r>
              <a:rPr lang="de-DE" altLang="de-DE" sz="1600" dirty="0">
                <a:latin typeface="Century Gothic" panose="020B0502020202020204" pitchFamily="34" charset="0"/>
              </a:rPr>
              <a:t> </a:t>
            </a:r>
            <a:r>
              <a:rPr lang="de-DE" altLang="de-DE" sz="1600" dirty="0">
                <a:latin typeface="Century Gothic" panose="020B0502020202020204" pitchFamily="34" charset="0"/>
                <a:sym typeface="Wingdings" panose="05000000000000000000" pitchFamily="2" charset="2"/>
              </a:rPr>
              <a:t> </a:t>
            </a:r>
            <a:r>
              <a:rPr lang="de-DE" altLang="de-DE" sz="1600" dirty="0">
                <a:latin typeface="Century Gothic" panose="020B0502020202020204" pitchFamily="34" charset="0"/>
              </a:rPr>
              <a:t>Nicht kapitalmarktorientierte Gesellschaft</a:t>
            </a:r>
          </a:p>
          <a:p>
            <a:pPr eaLnBrk="1" hangingPunct="1">
              <a:lnSpc>
                <a:spcPct val="100000"/>
              </a:lnSpc>
              <a:spcBef>
                <a:spcPts val="600"/>
              </a:spcBef>
              <a:spcAft>
                <a:spcPts val="600"/>
              </a:spcAft>
              <a:tabLst>
                <a:tab pos="628650" algn="l"/>
              </a:tabLst>
              <a:defRPr/>
            </a:pPr>
            <a:r>
              <a:rPr lang="de-DE" altLang="de-DE" sz="1600" b="1" dirty="0">
                <a:latin typeface="Century Gothic" panose="020B0502020202020204" pitchFamily="34" charset="0"/>
              </a:rPr>
              <a:t>QK</a:t>
            </a:r>
            <a:r>
              <a:rPr lang="de-DE" altLang="de-DE" sz="1600" dirty="0">
                <a:latin typeface="Century Gothic" panose="020B0502020202020204" pitchFamily="34" charset="0"/>
              </a:rPr>
              <a:t>	</a:t>
            </a:r>
            <a:r>
              <a:rPr lang="de-DE" altLang="de-DE" sz="1600" dirty="0">
                <a:latin typeface="Century Gothic" panose="020B0502020202020204" pitchFamily="34" charset="0"/>
                <a:sym typeface="Wingdings" panose="05000000000000000000" pitchFamily="2" charset="2"/>
              </a:rPr>
              <a:t>	</a:t>
            </a:r>
            <a:r>
              <a:rPr lang="de-DE" altLang="de-DE" sz="1600" dirty="0">
                <a:latin typeface="Century Gothic" panose="020B0502020202020204" pitchFamily="34" charset="0"/>
              </a:rPr>
              <a:t>Qualitätskontrolle</a:t>
            </a:r>
          </a:p>
          <a:p>
            <a:pPr eaLnBrk="1" hangingPunct="1">
              <a:lnSpc>
                <a:spcPct val="100000"/>
              </a:lnSpc>
              <a:spcBef>
                <a:spcPts val="600"/>
              </a:spcBef>
              <a:spcAft>
                <a:spcPts val="600"/>
              </a:spcAft>
              <a:tabLst>
                <a:tab pos="628650" algn="l"/>
              </a:tabLst>
              <a:defRPr/>
            </a:pPr>
            <a:r>
              <a:rPr lang="de-DE" altLang="de-DE" sz="1600" b="1" dirty="0" err="1">
                <a:latin typeface="Century Gothic" panose="020B0502020202020204" pitchFamily="34" charset="0"/>
              </a:rPr>
              <a:t>PfQK</a:t>
            </a:r>
            <a:r>
              <a:rPr lang="de-DE" altLang="de-DE" sz="1600" dirty="0">
                <a:latin typeface="Century Gothic" panose="020B0502020202020204" pitchFamily="34" charset="0"/>
              </a:rPr>
              <a:t>	</a:t>
            </a:r>
            <a:r>
              <a:rPr lang="de-DE" altLang="de-DE" sz="1600" dirty="0">
                <a:latin typeface="Century Gothic" panose="020B0502020202020204" pitchFamily="34" charset="0"/>
                <a:sym typeface="Wingdings" panose="05000000000000000000" pitchFamily="2" charset="2"/>
              </a:rPr>
              <a:t>	</a:t>
            </a:r>
            <a:r>
              <a:rPr lang="de-DE" altLang="de-DE" sz="1600" dirty="0">
                <a:latin typeface="Century Gothic" panose="020B0502020202020204" pitchFamily="34" charset="0"/>
              </a:rPr>
              <a:t>Prüfer für Qualitätskontrolle</a:t>
            </a:r>
          </a:p>
          <a:p>
            <a:pPr eaLnBrk="1" hangingPunct="1">
              <a:lnSpc>
                <a:spcPct val="100000"/>
              </a:lnSpc>
              <a:spcBef>
                <a:spcPts val="600"/>
              </a:spcBef>
              <a:spcAft>
                <a:spcPts val="600"/>
              </a:spcAft>
              <a:tabLst>
                <a:tab pos="628650" algn="l"/>
              </a:tabLst>
              <a:defRPr/>
            </a:pPr>
            <a:r>
              <a:rPr lang="de-DE" altLang="de-DE" sz="1600" b="1" dirty="0">
                <a:latin typeface="Century Gothic" panose="020B0502020202020204" pitchFamily="34" charset="0"/>
              </a:rPr>
              <a:t>WPK</a:t>
            </a:r>
            <a:r>
              <a:rPr lang="de-DE" altLang="de-DE" sz="1600" dirty="0">
                <a:latin typeface="Century Gothic" panose="020B0502020202020204" pitchFamily="34" charset="0"/>
              </a:rPr>
              <a:t>	</a:t>
            </a:r>
            <a:r>
              <a:rPr lang="de-DE" altLang="de-DE" sz="1600" dirty="0">
                <a:latin typeface="Century Gothic" panose="020B0502020202020204" pitchFamily="34" charset="0"/>
                <a:sym typeface="Wingdings" panose="05000000000000000000" pitchFamily="2" charset="2"/>
              </a:rPr>
              <a:t>	Wirtschaftsprüferkammer</a:t>
            </a:r>
          </a:p>
          <a:p>
            <a:pPr eaLnBrk="1" hangingPunct="1">
              <a:lnSpc>
                <a:spcPct val="100000"/>
              </a:lnSpc>
              <a:spcBef>
                <a:spcPts val="600"/>
              </a:spcBef>
              <a:spcAft>
                <a:spcPts val="600"/>
              </a:spcAft>
              <a:tabLst>
                <a:tab pos="628650" algn="l"/>
              </a:tabLst>
              <a:defRPr/>
            </a:pPr>
            <a:r>
              <a:rPr lang="de-DE" altLang="de-DE" sz="1600" b="1" dirty="0" err="1">
                <a:latin typeface="Century Gothic" panose="020B0502020202020204" pitchFamily="34" charset="0"/>
                <a:sym typeface="Wingdings" panose="05000000000000000000" pitchFamily="2" charset="2"/>
              </a:rPr>
              <a:t>KfQK</a:t>
            </a:r>
            <a:r>
              <a:rPr lang="de-DE" altLang="de-DE" sz="1600" dirty="0">
                <a:latin typeface="Century Gothic" panose="020B0502020202020204" pitchFamily="34" charset="0"/>
                <a:sym typeface="Wingdings" panose="05000000000000000000" pitchFamily="2" charset="2"/>
              </a:rPr>
              <a:t>		Kommission für Qualitätskontrolle</a:t>
            </a:r>
          </a:p>
          <a:p>
            <a:pPr eaLnBrk="1" hangingPunct="1">
              <a:lnSpc>
                <a:spcPct val="100000"/>
              </a:lnSpc>
              <a:spcBef>
                <a:spcPts val="600"/>
              </a:spcBef>
              <a:spcAft>
                <a:spcPts val="600"/>
              </a:spcAft>
              <a:tabLst>
                <a:tab pos="628650" algn="l"/>
              </a:tabLst>
              <a:defRPr/>
            </a:pPr>
            <a:r>
              <a:rPr lang="de-DE" altLang="de-DE" sz="1600" b="1" dirty="0">
                <a:latin typeface="Century Gothic" panose="020B0502020202020204" pitchFamily="34" charset="0"/>
                <a:sym typeface="Wingdings" panose="05000000000000000000" pitchFamily="2" charset="2"/>
              </a:rPr>
              <a:t>APAS	</a:t>
            </a:r>
            <a:r>
              <a:rPr lang="de-DE" altLang="de-DE" sz="1600" dirty="0">
                <a:latin typeface="Century Gothic" panose="020B0502020202020204" pitchFamily="34" charset="0"/>
                <a:sym typeface="Wingdings" panose="05000000000000000000" pitchFamily="2" charset="2"/>
              </a:rPr>
              <a:t>	Abschlussprüferaufsichtsstelle (Einrichtung des Gesetzgesetzgebers)</a:t>
            </a:r>
          </a:p>
          <a:p>
            <a:pPr eaLnBrk="1" hangingPunct="1">
              <a:lnSpc>
                <a:spcPct val="100000"/>
              </a:lnSpc>
              <a:spcBef>
                <a:spcPts val="600"/>
              </a:spcBef>
              <a:spcAft>
                <a:spcPts val="600"/>
              </a:spcAft>
              <a:tabLst>
                <a:tab pos="628650" algn="l"/>
              </a:tabLst>
              <a:defRPr/>
            </a:pPr>
            <a:r>
              <a:rPr lang="de-DE" altLang="de-DE" sz="1600" dirty="0">
                <a:latin typeface="Century Gothic" panose="020B0502020202020204" pitchFamily="34" charset="0"/>
                <a:sym typeface="Wingdings" panose="05000000000000000000" pitchFamily="2" charset="2"/>
              </a:rPr>
              <a:t>		im BAFA (Bundesamt für </a:t>
            </a:r>
            <a:r>
              <a:rPr lang="de-DE" altLang="de-DE" sz="1600" dirty="0" err="1">
                <a:latin typeface="Century Gothic" panose="020B0502020202020204" pitchFamily="34" charset="0"/>
                <a:sym typeface="Wingdings" panose="05000000000000000000" pitchFamily="2" charset="2"/>
              </a:rPr>
              <a:t>Aufuhrkontrolle</a:t>
            </a:r>
            <a:r>
              <a:rPr lang="de-DE" altLang="de-DE" sz="1600" dirty="0">
                <a:latin typeface="Century Gothic" panose="020B0502020202020204" pitchFamily="34" charset="0"/>
                <a:sym typeface="Wingdings" panose="05000000000000000000" pitchFamily="2" charset="2"/>
              </a:rPr>
              <a:t>)</a:t>
            </a:r>
            <a:endParaRPr lang="de-DE" altLang="de-DE" sz="1600" dirty="0">
              <a:latin typeface="Century Gothic" panose="020B0502020202020204" pitchFamily="34" charset="0"/>
            </a:endParaRPr>
          </a:p>
          <a:p>
            <a:pPr marL="266700" indent="-266700" eaLnBrk="1" hangingPunct="1">
              <a:lnSpc>
                <a:spcPct val="100000"/>
              </a:lnSpc>
              <a:spcBef>
                <a:spcPts val="0"/>
              </a:spcBef>
              <a:spcAft>
                <a:spcPts val="1200"/>
              </a:spcAft>
              <a:buFont typeface="Wingdings" panose="05000000000000000000" pitchFamily="2" charset="2"/>
              <a:buChar char=""/>
              <a:defRPr/>
            </a:pPr>
            <a:endParaRPr lang="de-DE" altLang="de-DE" sz="1600" dirty="0">
              <a:latin typeface="Century Gothic" panose="020B0502020202020204" pitchFamily="34" charset="0"/>
            </a:endParaRPr>
          </a:p>
          <a:p>
            <a:pPr marL="1438275" indent="-276225" eaLnBrk="1" hangingPunct="1">
              <a:lnSpc>
                <a:spcPct val="100000"/>
              </a:lnSpc>
              <a:spcBef>
                <a:spcPts val="0"/>
              </a:spcBef>
              <a:spcAft>
                <a:spcPts val="1200"/>
              </a:spcAft>
              <a:buFont typeface="Wingdings" panose="05000000000000000000" pitchFamily="2" charset="2"/>
              <a:buChar char=""/>
              <a:defRPr/>
            </a:pPr>
            <a:endParaRPr lang="de-DE" altLang="de-DE" sz="1600" dirty="0">
              <a:latin typeface="Century Gothic" panose="020B0502020202020204" pitchFamily="34" charset="0"/>
            </a:endParaRPr>
          </a:p>
        </p:txBody>
      </p:sp>
      <p:sp>
        <p:nvSpPr>
          <p:cNvPr id="70662" name="Rectangle 2">
            <a:extLst>
              <a:ext uri="{FF2B5EF4-FFF2-40B4-BE49-F238E27FC236}">
                <a16:creationId xmlns:a16="http://schemas.microsoft.com/office/drawing/2014/main" id="{2FF02DD3-B56E-4C96-82EC-57E654233D97}"/>
              </a:ext>
            </a:extLst>
          </p:cNvPr>
          <p:cNvSpPr txBox="1">
            <a:spLocks/>
          </p:cNvSpPr>
          <p:nvPr/>
        </p:nvSpPr>
        <p:spPr bwMode="auto">
          <a:xfrm>
            <a:off x="1054800" y="947465"/>
            <a:ext cx="1080135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nSpc>
                <a:spcPct val="100000"/>
              </a:lnSpc>
              <a:spcBef>
                <a:spcPct val="0"/>
              </a:spcBef>
            </a:pPr>
            <a:r>
              <a:rPr lang="de-DE" altLang="de-DE" sz="1600" dirty="0">
                <a:solidFill>
                  <a:srgbClr val="00B0F0"/>
                </a:solidFill>
                <a:latin typeface="Century Gothic" panose="020B0502020202020204" pitchFamily="34" charset="0"/>
              </a:rPr>
              <a:t>9. Vorsatz: Zielerreichung: Keine Beanstandungen bei anstehender QK oder Inspektion unserer Gesellschaft</a:t>
            </a:r>
          </a:p>
          <a:p>
            <a:pPr>
              <a:lnSpc>
                <a:spcPct val="100000"/>
              </a:lnSpc>
              <a:spcBef>
                <a:spcPct val="0"/>
              </a:spcBef>
            </a:pPr>
            <a:endParaRPr lang="de-DE" altLang="de-DE" sz="1600" dirty="0">
              <a:solidFill>
                <a:srgbClr val="FF0000"/>
              </a:solidFill>
              <a:highlight>
                <a:srgbClr val="FFFF00"/>
              </a:highlight>
              <a:latin typeface="Century Gothic" panose="020B0502020202020204" pitchFamily="34" charset="0"/>
            </a:endParaRPr>
          </a:p>
        </p:txBody>
      </p:sp>
      <p:sp>
        <p:nvSpPr>
          <p:cNvPr id="8" name="Textfeld 1">
            <a:extLst>
              <a:ext uri="{FF2B5EF4-FFF2-40B4-BE49-F238E27FC236}">
                <a16:creationId xmlns:a16="http://schemas.microsoft.com/office/drawing/2014/main" id="{97194E3B-7691-4255-AC95-7D1514E469D3}"/>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755D2F56-0B58-445E-AF89-298237984039}"/>
              </a:ext>
            </a:extLst>
          </p:cNvPr>
          <p:cNvSpPr txBox="1">
            <a:spLocks/>
          </p:cNvSpPr>
          <p:nvPr/>
        </p:nvSpPr>
        <p:spPr bwMode="auto">
          <a:xfrm>
            <a:off x="1065213" y="731838"/>
            <a:ext cx="1080135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1081088" indent="-1081088">
              <a:lnSpc>
                <a:spcPct val="100000"/>
              </a:lnSpc>
              <a:spcBef>
                <a:spcPct val="0"/>
              </a:spcBef>
            </a:pPr>
            <a:r>
              <a:rPr lang="de-DE" altLang="de-DE" sz="1600" dirty="0">
                <a:solidFill>
                  <a:srgbClr val="00B0F0"/>
                </a:solidFill>
                <a:latin typeface="Century Gothic" panose="020B0502020202020204" pitchFamily="34" charset="0"/>
              </a:rPr>
              <a:t>9. Vorsatz: Zielerreichung: Keine Beanstandungen bei anstehender QK oder Inspektion unserer</a:t>
            </a:r>
            <a:br>
              <a:rPr lang="de-DE" altLang="de-DE" sz="1600" dirty="0">
                <a:solidFill>
                  <a:srgbClr val="00B0F0"/>
                </a:solidFill>
                <a:latin typeface="Century Gothic" panose="020B0502020202020204" pitchFamily="34" charset="0"/>
              </a:rPr>
            </a:br>
            <a:r>
              <a:rPr lang="de-DE" altLang="de-DE" sz="1600" dirty="0">
                <a:solidFill>
                  <a:srgbClr val="00B0F0"/>
                </a:solidFill>
                <a:latin typeface="Century Gothic" panose="020B0502020202020204" pitchFamily="34" charset="0"/>
              </a:rPr>
              <a:t>Gesellschaft; Forts.</a:t>
            </a:r>
            <a:endParaRPr lang="de-DE" altLang="de-DE" sz="1600" dirty="0">
              <a:solidFill>
                <a:srgbClr val="FF0000"/>
              </a:solidFill>
              <a:latin typeface="Century Gothic" panose="020B0502020202020204" pitchFamily="34" charset="0"/>
            </a:endParaRPr>
          </a:p>
        </p:txBody>
      </p:sp>
      <p:sp>
        <p:nvSpPr>
          <p:cNvPr id="17" name="Textfeld 13">
            <a:extLst>
              <a:ext uri="{FF2B5EF4-FFF2-40B4-BE49-F238E27FC236}">
                <a16:creationId xmlns:a16="http://schemas.microsoft.com/office/drawing/2014/main" id="{726377D8-65F7-4952-94A7-DF40FA4DA512}"/>
              </a:ext>
            </a:extLst>
          </p:cNvPr>
          <p:cNvSpPr txBox="1"/>
          <p:nvPr/>
        </p:nvSpPr>
        <p:spPr>
          <a:xfrm>
            <a:off x="1063625" y="2674938"/>
            <a:ext cx="2281238" cy="6000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eaLnBrk="1" hangingPunct="1">
              <a:spcBef>
                <a:spcPts val="0"/>
              </a:spcBef>
              <a:spcAft>
                <a:spcPts val="0"/>
              </a:spcAft>
              <a:defRPr/>
            </a:pPr>
            <a:r>
              <a:rPr lang="de-DE" sz="1400" dirty="0">
                <a:solidFill>
                  <a:srgbClr val="000000"/>
                </a:solidFill>
                <a:latin typeface="Century Gothic" panose="020B0502020202020204" pitchFamily="34" charset="0"/>
                <a:ea typeface="Times New Roman"/>
                <a:cs typeface="Times New Roman"/>
              </a:rPr>
              <a:t>Stufe 3</a:t>
            </a:r>
          </a:p>
          <a:p>
            <a:pPr algn="ctr" eaLnBrk="1" hangingPunct="1">
              <a:spcBef>
                <a:spcPts val="0"/>
              </a:spcBef>
              <a:spcAft>
                <a:spcPts val="0"/>
              </a:spcAft>
              <a:defRPr/>
            </a:pPr>
            <a:r>
              <a:rPr lang="de-DE" sz="1400" b="0" dirty="0">
                <a:solidFill>
                  <a:srgbClr val="000000"/>
                </a:solidFill>
                <a:latin typeface="Century Gothic" panose="020B0502020202020204" pitchFamily="34" charset="0"/>
                <a:ea typeface="Times New Roman"/>
                <a:cs typeface="Times New Roman"/>
              </a:rPr>
              <a:t>Aufsicht/Überwachung</a:t>
            </a:r>
          </a:p>
        </p:txBody>
      </p:sp>
      <p:sp>
        <p:nvSpPr>
          <p:cNvPr id="31" name="Textfeld 13">
            <a:extLst>
              <a:ext uri="{FF2B5EF4-FFF2-40B4-BE49-F238E27FC236}">
                <a16:creationId xmlns:a16="http://schemas.microsoft.com/office/drawing/2014/main" id="{C19281A7-B1DB-4385-9B89-790686C5C95D}"/>
              </a:ext>
            </a:extLst>
          </p:cNvPr>
          <p:cNvSpPr txBox="1"/>
          <p:nvPr/>
        </p:nvSpPr>
        <p:spPr>
          <a:xfrm>
            <a:off x="1208088" y="3827463"/>
            <a:ext cx="1965325" cy="6000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eaLnBrk="1" hangingPunct="1">
              <a:spcBef>
                <a:spcPts val="0"/>
              </a:spcBef>
              <a:spcAft>
                <a:spcPts val="0"/>
              </a:spcAft>
              <a:defRPr/>
            </a:pPr>
            <a:r>
              <a:rPr lang="de-DE" sz="1400" dirty="0">
                <a:solidFill>
                  <a:srgbClr val="000000"/>
                </a:solidFill>
                <a:latin typeface="Century Gothic" panose="020B0502020202020204" pitchFamily="34" charset="0"/>
                <a:ea typeface="Times New Roman"/>
                <a:cs typeface="Times New Roman"/>
              </a:rPr>
              <a:t>Stufe 2</a:t>
            </a:r>
          </a:p>
          <a:p>
            <a:pPr algn="ctr" eaLnBrk="1" hangingPunct="1">
              <a:spcBef>
                <a:spcPts val="0"/>
              </a:spcBef>
              <a:spcAft>
                <a:spcPts val="0"/>
              </a:spcAft>
              <a:defRPr/>
            </a:pPr>
            <a:r>
              <a:rPr lang="de-DE" sz="1400" b="0" dirty="0">
                <a:solidFill>
                  <a:srgbClr val="000000"/>
                </a:solidFill>
                <a:latin typeface="Century Gothic" panose="020B0502020202020204" pitchFamily="34" charset="0"/>
                <a:ea typeface="Times New Roman"/>
                <a:cs typeface="Times New Roman"/>
              </a:rPr>
              <a:t>NON-PIE-Prüfungen</a:t>
            </a:r>
          </a:p>
        </p:txBody>
      </p:sp>
      <p:sp>
        <p:nvSpPr>
          <p:cNvPr id="35" name="Abgerundetes Rechteck 34">
            <a:extLst>
              <a:ext uri="{FF2B5EF4-FFF2-40B4-BE49-F238E27FC236}">
                <a16:creationId xmlns:a16="http://schemas.microsoft.com/office/drawing/2014/main" id="{6BF34F83-38ED-44ED-810C-590E3502BBB1}"/>
              </a:ext>
            </a:extLst>
          </p:cNvPr>
          <p:cNvSpPr/>
          <p:nvPr/>
        </p:nvSpPr>
        <p:spPr>
          <a:xfrm>
            <a:off x="2338388" y="5649913"/>
            <a:ext cx="1981200" cy="53975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dirty="0">
                <a:solidFill>
                  <a:schemeClr val="tx1"/>
                </a:solidFill>
                <a:latin typeface="Century Gothic" panose="020B0502020202020204" pitchFamily="34" charset="0"/>
              </a:rPr>
              <a:t>X GmbH</a:t>
            </a:r>
          </a:p>
        </p:txBody>
      </p:sp>
      <p:sp>
        <p:nvSpPr>
          <p:cNvPr id="36" name="Textfeld 13">
            <a:extLst>
              <a:ext uri="{FF2B5EF4-FFF2-40B4-BE49-F238E27FC236}">
                <a16:creationId xmlns:a16="http://schemas.microsoft.com/office/drawing/2014/main" id="{BFCA19DA-ED06-4FA3-B370-17D34430DC77}"/>
              </a:ext>
            </a:extLst>
          </p:cNvPr>
          <p:cNvSpPr txBox="1"/>
          <p:nvPr/>
        </p:nvSpPr>
        <p:spPr>
          <a:xfrm>
            <a:off x="1195388" y="5240338"/>
            <a:ext cx="1966912" cy="3238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eaLnBrk="1" hangingPunct="1">
              <a:spcBef>
                <a:spcPts val="0"/>
              </a:spcBef>
              <a:spcAft>
                <a:spcPts val="0"/>
              </a:spcAft>
              <a:defRPr/>
            </a:pPr>
            <a:r>
              <a:rPr lang="de-DE" sz="1400" dirty="0">
                <a:solidFill>
                  <a:srgbClr val="000000"/>
                </a:solidFill>
                <a:latin typeface="Century Gothic" panose="020B0502020202020204" pitchFamily="34" charset="0"/>
                <a:ea typeface="Times New Roman"/>
                <a:cs typeface="Times New Roman"/>
              </a:rPr>
              <a:t>Stufe 1</a:t>
            </a:r>
            <a:endParaRPr lang="de-DE" sz="1400" b="0" dirty="0">
              <a:solidFill>
                <a:srgbClr val="000000"/>
              </a:solidFill>
              <a:latin typeface="Century Gothic" panose="020B0502020202020204" pitchFamily="34" charset="0"/>
              <a:ea typeface="Times New Roman"/>
              <a:cs typeface="Times New Roman"/>
            </a:endParaRPr>
          </a:p>
        </p:txBody>
      </p:sp>
      <p:sp>
        <p:nvSpPr>
          <p:cNvPr id="37" name="Textfeld 13">
            <a:extLst>
              <a:ext uri="{FF2B5EF4-FFF2-40B4-BE49-F238E27FC236}">
                <a16:creationId xmlns:a16="http://schemas.microsoft.com/office/drawing/2014/main" id="{858C7623-C860-4580-A96D-E1EE26684AA4}"/>
              </a:ext>
            </a:extLst>
          </p:cNvPr>
          <p:cNvSpPr txBox="1"/>
          <p:nvPr/>
        </p:nvSpPr>
        <p:spPr>
          <a:xfrm>
            <a:off x="3265488" y="1698625"/>
            <a:ext cx="1270000" cy="32385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ctr" eaLnBrk="1" hangingPunct="1">
              <a:spcBef>
                <a:spcPts val="0"/>
              </a:spcBef>
              <a:spcAft>
                <a:spcPts val="0"/>
              </a:spcAft>
              <a:defRPr/>
            </a:pPr>
            <a:r>
              <a:rPr lang="de-DE" sz="1400" dirty="0">
                <a:solidFill>
                  <a:srgbClr val="000000"/>
                </a:solidFill>
                <a:latin typeface="Century Gothic" panose="020B0502020202020204" pitchFamily="34" charset="0"/>
                <a:ea typeface="Times New Roman"/>
                <a:cs typeface="Times New Roman"/>
              </a:rPr>
              <a:t>Stufe 4</a:t>
            </a:r>
            <a:endParaRPr lang="de-DE" sz="1400" b="0" dirty="0">
              <a:solidFill>
                <a:srgbClr val="000000"/>
              </a:solidFill>
              <a:latin typeface="Century Gothic" panose="020B0502020202020204" pitchFamily="34" charset="0"/>
              <a:ea typeface="Times New Roman"/>
              <a:cs typeface="Times New Roman"/>
            </a:endParaRPr>
          </a:p>
        </p:txBody>
      </p:sp>
      <p:cxnSp>
        <p:nvCxnSpPr>
          <p:cNvPr id="43" name="Gerade Verbindung mit Pfeil 42">
            <a:extLst>
              <a:ext uri="{FF2B5EF4-FFF2-40B4-BE49-F238E27FC236}">
                <a16:creationId xmlns:a16="http://schemas.microsoft.com/office/drawing/2014/main" id="{53964ADE-266C-4816-B708-2F6FE6AB704F}"/>
              </a:ext>
            </a:extLst>
          </p:cNvPr>
          <p:cNvCxnSpPr>
            <a:stCxn id="33" idx="2"/>
            <a:endCxn id="35" idx="0"/>
          </p:cNvCxnSpPr>
          <p:nvPr/>
        </p:nvCxnSpPr>
        <p:spPr>
          <a:xfrm>
            <a:off x="3328988" y="5145088"/>
            <a:ext cx="0" cy="50482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Gerade Verbindung mit Pfeil 48">
            <a:extLst>
              <a:ext uri="{FF2B5EF4-FFF2-40B4-BE49-F238E27FC236}">
                <a16:creationId xmlns:a16="http://schemas.microsoft.com/office/drawing/2014/main" id="{45978CA1-44DF-4FF3-A969-4DD3B03D3137}"/>
              </a:ext>
            </a:extLst>
          </p:cNvPr>
          <p:cNvCxnSpPr>
            <a:cxnSpLocks/>
            <a:endCxn id="34" idx="1"/>
          </p:cNvCxnSpPr>
          <p:nvPr/>
        </p:nvCxnSpPr>
        <p:spPr>
          <a:xfrm>
            <a:off x="3328988" y="1717675"/>
            <a:ext cx="2338387" cy="1588"/>
          </a:xfrm>
          <a:prstGeom prst="straightConnector1">
            <a:avLst/>
          </a:prstGeom>
          <a:ln w="190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3" name="Textfeld 14">
            <a:extLst>
              <a:ext uri="{FF2B5EF4-FFF2-40B4-BE49-F238E27FC236}">
                <a16:creationId xmlns:a16="http://schemas.microsoft.com/office/drawing/2014/main" id="{A386604E-D910-4E75-8AD8-A94585284CE3}"/>
              </a:ext>
            </a:extLst>
          </p:cNvPr>
          <p:cNvSpPr txBox="1"/>
          <p:nvPr/>
        </p:nvSpPr>
        <p:spPr>
          <a:xfrm>
            <a:off x="5821363" y="2363788"/>
            <a:ext cx="3887787" cy="103187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lvl1pPr eaLnBrk="0" hangingPunct="0">
              <a:defRPr sz="1000">
                <a:solidFill>
                  <a:schemeClr val="hlink"/>
                </a:solidFill>
                <a:latin typeface="Arial" pitchFamily="34" charset="0"/>
              </a:defRPr>
            </a:lvl1pPr>
            <a:lvl2pPr marL="742950" indent="-285750" eaLnBrk="0" hangingPunct="0">
              <a:defRPr sz="1000">
                <a:solidFill>
                  <a:schemeClr val="hlink"/>
                </a:solidFill>
                <a:latin typeface="Arial" pitchFamily="34" charset="0"/>
              </a:defRPr>
            </a:lvl2pPr>
            <a:lvl3pPr marL="1143000" indent="-228600" eaLnBrk="0" hangingPunct="0">
              <a:defRPr sz="1000">
                <a:solidFill>
                  <a:schemeClr val="hlink"/>
                </a:solidFill>
                <a:latin typeface="Arial" pitchFamily="34" charset="0"/>
              </a:defRPr>
            </a:lvl3pPr>
            <a:lvl4pPr marL="1600200" indent="-228600" eaLnBrk="0" hangingPunct="0">
              <a:defRPr sz="1000">
                <a:solidFill>
                  <a:schemeClr val="hlink"/>
                </a:solidFill>
                <a:latin typeface="Arial" pitchFamily="34" charset="0"/>
              </a:defRPr>
            </a:lvl4pPr>
            <a:lvl5pPr marL="2057400" indent="-228600" eaLnBrk="0" hangingPunct="0">
              <a:defRPr sz="1000">
                <a:solidFill>
                  <a:schemeClr val="hlink"/>
                </a:solidFill>
                <a:latin typeface="Arial" pitchFamily="34" charset="0"/>
              </a:defRPr>
            </a:lvl5pPr>
            <a:lvl6pPr marL="2514600" indent="-228600" eaLnBrk="0" fontAlgn="base" hangingPunct="0">
              <a:spcBef>
                <a:spcPct val="0"/>
              </a:spcBef>
              <a:spcAft>
                <a:spcPct val="0"/>
              </a:spcAft>
              <a:defRPr sz="1000">
                <a:solidFill>
                  <a:schemeClr val="hlink"/>
                </a:solidFill>
                <a:latin typeface="Arial" pitchFamily="34" charset="0"/>
              </a:defRPr>
            </a:lvl6pPr>
            <a:lvl7pPr marL="2971800" indent="-228600" eaLnBrk="0" fontAlgn="base" hangingPunct="0">
              <a:spcBef>
                <a:spcPct val="0"/>
              </a:spcBef>
              <a:spcAft>
                <a:spcPct val="0"/>
              </a:spcAft>
              <a:defRPr sz="1000">
                <a:solidFill>
                  <a:schemeClr val="hlink"/>
                </a:solidFill>
                <a:latin typeface="Arial" pitchFamily="34" charset="0"/>
              </a:defRPr>
            </a:lvl7pPr>
            <a:lvl8pPr marL="3429000" indent="-228600" eaLnBrk="0" fontAlgn="base" hangingPunct="0">
              <a:spcBef>
                <a:spcPct val="0"/>
              </a:spcBef>
              <a:spcAft>
                <a:spcPct val="0"/>
              </a:spcAft>
              <a:defRPr sz="1000">
                <a:solidFill>
                  <a:schemeClr val="hlink"/>
                </a:solidFill>
                <a:latin typeface="Arial" pitchFamily="34" charset="0"/>
              </a:defRPr>
            </a:lvl8pPr>
            <a:lvl9pPr marL="3886200" indent="-228600" eaLnBrk="0" fontAlgn="base" hangingPunct="0">
              <a:spcBef>
                <a:spcPct val="0"/>
              </a:spcBef>
              <a:spcAft>
                <a:spcPct val="0"/>
              </a:spcAft>
              <a:defRPr sz="1000">
                <a:solidFill>
                  <a:schemeClr val="hlink"/>
                </a:solidFill>
                <a:latin typeface="Arial" pitchFamily="34" charset="0"/>
              </a:defRPr>
            </a:lvl9pPr>
          </a:lstStyle>
          <a:p>
            <a:pPr eaLnBrk="1" hangingPunct="1">
              <a:spcBef>
                <a:spcPts val="300"/>
              </a:spcBef>
              <a:spcAft>
                <a:spcPts val="300"/>
              </a:spcAft>
              <a:defRPr/>
            </a:pPr>
            <a:r>
              <a:rPr lang="de-DE" altLang="de-DE" sz="1600" b="0" dirty="0">
                <a:solidFill>
                  <a:srgbClr val="000000"/>
                </a:solidFill>
                <a:latin typeface="Century Gothic" pitchFamily="34" charset="0"/>
                <a:cs typeface="Times New Roman" pitchFamily="18" charset="0"/>
              </a:rPr>
              <a:t>QK-Tätigkeit wird beaufsichtigt</a:t>
            </a:r>
          </a:p>
          <a:p>
            <a:pPr eaLnBrk="1" hangingPunct="1">
              <a:spcBef>
                <a:spcPts val="300"/>
              </a:spcBef>
              <a:spcAft>
                <a:spcPts val="300"/>
              </a:spcAft>
              <a:defRPr/>
            </a:pPr>
            <a:r>
              <a:rPr lang="de-DE" altLang="de-DE" sz="1600" b="0" dirty="0">
                <a:latin typeface="Century Gothic" pitchFamily="34" charset="0"/>
                <a:cs typeface="Arial" charset="0"/>
              </a:rPr>
              <a:t>§</a:t>
            </a:r>
            <a:r>
              <a:rPr lang="de-DE" altLang="de-DE" sz="1600" b="0" dirty="0">
                <a:solidFill>
                  <a:srgbClr val="000000"/>
                </a:solidFill>
                <a:latin typeface="Century Gothic" pitchFamily="34" charset="0"/>
                <a:cs typeface="Times New Roman" pitchFamily="18" charset="0"/>
              </a:rPr>
              <a:t> 57e Abs. 7 WPO</a:t>
            </a:r>
          </a:p>
          <a:p>
            <a:pPr eaLnBrk="1" hangingPunct="1">
              <a:spcBef>
                <a:spcPts val="300"/>
              </a:spcBef>
              <a:spcAft>
                <a:spcPts val="300"/>
              </a:spcAft>
              <a:defRPr/>
            </a:pPr>
            <a:r>
              <a:rPr lang="de-DE" altLang="de-DE" sz="1600" b="0" dirty="0">
                <a:solidFill>
                  <a:srgbClr val="000000"/>
                </a:solidFill>
                <a:latin typeface="Century Gothic" pitchFamily="34" charset="0"/>
                <a:cs typeface="Times New Roman" pitchFamily="18" charset="0"/>
              </a:rPr>
              <a:t>(Kommission für Qualitätskontrolle)</a:t>
            </a:r>
          </a:p>
        </p:txBody>
      </p:sp>
      <p:sp>
        <p:nvSpPr>
          <p:cNvPr id="54" name="Textfeld 15">
            <a:extLst>
              <a:ext uri="{FF2B5EF4-FFF2-40B4-BE49-F238E27FC236}">
                <a16:creationId xmlns:a16="http://schemas.microsoft.com/office/drawing/2014/main" id="{6C2E8F51-E79C-496C-BC35-B26416877936}"/>
              </a:ext>
            </a:extLst>
          </p:cNvPr>
          <p:cNvSpPr txBox="1"/>
          <p:nvPr/>
        </p:nvSpPr>
        <p:spPr>
          <a:xfrm>
            <a:off x="5821363" y="3708400"/>
            <a:ext cx="4225925" cy="66516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lvl1pPr eaLnBrk="0" hangingPunct="0">
              <a:defRPr sz="1000">
                <a:solidFill>
                  <a:schemeClr val="hlink"/>
                </a:solidFill>
                <a:latin typeface="Arial" pitchFamily="34" charset="0"/>
              </a:defRPr>
            </a:lvl1pPr>
            <a:lvl2pPr marL="742950" indent="-285750" eaLnBrk="0" hangingPunct="0">
              <a:defRPr sz="1000">
                <a:solidFill>
                  <a:schemeClr val="hlink"/>
                </a:solidFill>
                <a:latin typeface="Arial" pitchFamily="34" charset="0"/>
              </a:defRPr>
            </a:lvl2pPr>
            <a:lvl3pPr marL="1143000" indent="-228600" eaLnBrk="0" hangingPunct="0">
              <a:defRPr sz="1000">
                <a:solidFill>
                  <a:schemeClr val="hlink"/>
                </a:solidFill>
                <a:latin typeface="Arial" pitchFamily="34" charset="0"/>
              </a:defRPr>
            </a:lvl3pPr>
            <a:lvl4pPr marL="1600200" indent="-228600" eaLnBrk="0" hangingPunct="0">
              <a:defRPr sz="1000">
                <a:solidFill>
                  <a:schemeClr val="hlink"/>
                </a:solidFill>
                <a:latin typeface="Arial" pitchFamily="34" charset="0"/>
              </a:defRPr>
            </a:lvl4pPr>
            <a:lvl5pPr marL="2057400" indent="-228600" eaLnBrk="0" hangingPunct="0">
              <a:defRPr sz="1000">
                <a:solidFill>
                  <a:schemeClr val="hlink"/>
                </a:solidFill>
                <a:latin typeface="Arial" pitchFamily="34" charset="0"/>
              </a:defRPr>
            </a:lvl5pPr>
            <a:lvl6pPr marL="2514600" indent="-228600" eaLnBrk="0" fontAlgn="base" hangingPunct="0">
              <a:spcBef>
                <a:spcPct val="0"/>
              </a:spcBef>
              <a:spcAft>
                <a:spcPct val="0"/>
              </a:spcAft>
              <a:defRPr sz="1000">
                <a:solidFill>
                  <a:schemeClr val="hlink"/>
                </a:solidFill>
                <a:latin typeface="Arial" pitchFamily="34" charset="0"/>
              </a:defRPr>
            </a:lvl6pPr>
            <a:lvl7pPr marL="2971800" indent="-228600" eaLnBrk="0" fontAlgn="base" hangingPunct="0">
              <a:spcBef>
                <a:spcPct val="0"/>
              </a:spcBef>
              <a:spcAft>
                <a:spcPct val="0"/>
              </a:spcAft>
              <a:defRPr sz="1000">
                <a:solidFill>
                  <a:schemeClr val="hlink"/>
                </a:solidFill>
                <a:latin typeface="Arial" pitchFamily="34" charset="0"/>
              </a:defRPr>
            </a:lvl7pPr>
            <a:lvl8pPr marL="3429000" indent="-228600" eaLnBrk="0" fontAlgn="base" hangingPunct="0">
              <a:spcBef>
                <a:spcPct val="0"/>
              </a:spcBef>
              <a:spcAft>
                <a:spcPct val="0"/>
              </a:spcAft>
              <a:defRPr sz="1000">
                <a:solidFill>
                  <a:schemeClr val="hlink"/>
                </a:solidFill>
                <a:latin typeface="Arial" pitchFamily="34" charset="0"/>
              </a:defRPr>
            </a:lvl8pPr>
            <a:lvl9pPr marL="3886200" indent="-228600" eaLnBrk="0" fontAlgn="base" hangingPunct="0">
              <a:spcBef>
                <a:spcPct val="0"/>
              </a:spcBef>
              <a:spcAft>
                <a:spcPct val="0"/>
              </a:spcAft>
              <a:defRPr sz="1000">
                <a:solidFill>
                  <a:schemeClr val="hlink"/>
                </a:solidFill>
                <a:latin typeface="Arial" pitchFamily="34" charset="0"/>
              </a:defRPr>
            </a:lvl9pPr>
          </a:lstStyle>
          <a:p>
            <a:pPr eaLnBrk="1" hangingPunct="1">
              <a:spcBef>
                <a:spcPts val="300"/>
              </a:spcBef>
              <a:spcAft>
                <a:spcPts val="300"/>
              </a:spcAft>
              <a:defRPr/>
            </a:pPr>
            <a:r>
              <a:rPr lang="de-DE" altLang="de-DE" sz="1600" b="0" dirty="0">
                <a:solidFill>
                  <a:srgbClr val="000000"/>
                </a:solidFill>
                <a:latin typeface="Century Gothic" pitchFamily="34" charset="0"/>
                <a:cs typeface="Times New Roman" pitchFamily="18" charset="0"/>
              </a:rPr>
              <a:t>QS-System wird geprüft </a:t>
            </a:r>
            <a:r>
              <a:rPr lang="de-DE" altLang="de-DE" sz="1600" b="0" dirty="0">
                <a:latin typeface="Century Gothic" pitchFamily="34" charset="0"/>
                <a:cs typeface="Arial" charset="0"/>
              </a:rPr>
              <a:t>§</a:t>
            </a:r>
            <a:r>
              <a:rPr lang="de-DE" altLang="de-DE" sz="1600" b="0" dirty="0">
                <a:solidFill>
                  <a:srgbClr val="000000"/>
                </a:solidFill>
                <a:latin typeface="Century Gothic" pitchFamily="34" charset="0"/>
                <a:cs typeface="Times New Roman" pitchFamily="18" charset="0"/>
              </a:rPr>
              <a:t> 57a WPO</a:t>
            </a:r>
          </a:p>
          <a:p>
            <a:pPr eaLnBrk="1" hangingPunct="1">
              <a:spcBef>
                <a:spcPts val="300"/>
              </a:spcBef>
              <a:spcAft>
                <a:spcPts val="300"/>
              </a:spcAft>
              <a:defRPr/>
            </a:pPr>
            <a:r>
              <a:rPr lang="de-DE" altLang="de-DE" sz="1600" b="0" dirty="0">
                <a:solidFill>
                  <a:srgbClr val="000000"/>
                </a:solidFill>
                <a:latin typeface="Century Gothic" pitchFamily="34" charset="0"/>
                <a:cs typeface="Times New Roman" pitchFamily="18" charset="0"/>
              </a:rPr>
              <a:t>(registrierter Prüfer für Qualitätskontrolle)</a:t>
            </a:r>
          </a:p>
        </p:txBody>
      </p:sp>
      <p:sp>
        <p:nvSpPr>
          <p:cNvPr id="55" name="Textfeld 16">
            <a:extLst>
              <a:ext uri="{FF2B5EF4-FFF2-40B4-BE49-F238E27FC236}">
                <a16:creationId xmlns:a16="http://schemas.microsoft.com/office/drawing/2014/main" id="{C41FE1A2-86B7-4EDE-8B29-BD91CAA4CF1A}"/>
              </a:ext>
            </a:extLst>
          </p:cNvPr>
          <p:cNvSpPr txBox="1"/>
          <p:nvPr/>
        </p:nvSpPr>
        <p:spPr>
          <a:xfrm>
            <a:off x="5810250" y="5073650"/>
            <a:ext cx="3756025" cy="56356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lvl1pPr eaLnBrk="0" hangingPunct="0">
              <a:defRPr sz="1000">
                <a:solidFill>
                  <a:schemeClr val="hlink"/>
                </a:solidFill>
                <a:latin typeface="Arial" pitchFamily="34" charset="0"/>
              </a:defRPr>
            </a:lvl1pPr>
            <a:lvl2pPr marL="742950" indent="-285750" eaLnBrk="0" hangingPunct="0">
              <a:defRPr sz="1000">
                <a:solidFill>
                  <a:schemeClr val="hlink"/>
                </a:solidFill>
                <a:latin typeface="Arial" pitchFamily="34" charset="0"/>
              </a:defRPr>
            </a:lvl2pPr>
            <a:lvl3pPr marL="1143000" indent="-228600" eaLnBrk="0" hangingPunct="0">
              <a:defRPr sz="1000">
                <a:solidFill>
                  <a:schemeClr val="hlink"/>
                </a:solidFill>
                <a:latin typeface="Arial" pitchFamily="34" charset="0"/>
              </a:defRPr>
            </a:lvl3pPr>
            <a:lvl4pPr marL="1600200" indent="-228600" eaLnBrk="0" hangingPunct="0">
              <a:defRPr sz="1000">
                <a:solidFill>
                  <a:schemeClr val="hlink"/>
                </a:solidFill>
                <a:latin typeface="Arial" pitchFamily="34" charset="0"/>
              </a:defRPr>
            </a:lvl4pPr>
            <a:lvl5pPr marL="2057400" indent="-228600" eaLnBrk="0" hangingPunct="0">
              <a:defRPr sz="1000">
                <a:solidFill>
                  <a:schemeClr val="hlink"/>
                </a:solidFill>
                <a:latin typeface="Arial" pitchFamily="34" charset="0"/>
              </a:defRPr>
            </a:lvl5pPr>
            <a:lvl6pPr marL="2514600" indent="-228600" eaLnBrk="0" fontAlgn="base" hangingPunct="0">
              <a:spcBef>
                <a:spcPct val="0"/>
              </a:spcBef>
              <a:spcAft>
                <a:spcPct val="0"/>
              </a:spcAft>
              <a:defRPr sz="1000">
                <a:solidFill>
                  <a:schemeClr val="hlink"/>
                </a:solidFill>
                <a:latin typeface="Arial" pitchFamily="34" charset="0"/>
              </a:defRPr>
            </a:lvl6pPr>
            <a:lvl7pPr marL="2971800" indent="-228600" eaLnBrk="0" fontAlgn="base" hangingPunct="0">
              <a:spcBef>
                <a:spcPct val="0"/>
              </a:spcBef>
              <a:spcAft>
                <a:spcPct val="0"/>
              </a:spcAft>
              <a:defRPr sz="1000">
                <a:solidFill>
                  <a:schemeClr val="hlink"/>
                </a:solidFill>
                <a:latin typeface="Arial" pitchFamily="34" charset="0"/>
              </a:defRPr>
            </a:lvl7pPr>
            <a:lvl8pPr marL="3429000" indent="-228600" eaLnBrk="0" fontAlgn="base" hangingPunct="0">
              <a:spcBef>
                <a:spcPct val="0"/>
              </a:spcBef>
              <a:spcAft>
                <a:spcPct val="0"/>
              </a:spcAft>
              <a:defRPr sz="1000">
                <a:solidFill>
                  <a:schemeClr val="hlink"/>
                </a:solidFill>
                <a:latin typeface="Arial" pitchFamily="34" charset="0"/>
              </a:defRPr>
            </a:lvl8pPr>
            <a:lvl9pPr marL="3886200" indent="-228600" eaLnBrk="0" fontAlgn="base" hangingPunct="0">
              <a:spcBef>
                <a:spcPct val="0"/>
              </a:spcBef>
              <a:spcAft>
                <a:spcPct val="0"/>
              </a:spcAft>
              <a:defRPr sz="1000">
                <a:solidFill>
                  <a:schemeClr val="hlink"/>
                </a:solidFill>
                <a:latin typeface="Arial" pitchFamily="34" charset="0"/>
              </a:defRPr>
            </a:lvl9pPr>
          </a:lstStyle>
          <a:p>
            <a:pPr eaLnBrk="1" hangingPunct="1">
              <a:spcBef>
                <a:spcPts val="300"/>
              </a:spcBef>
              <a:spcAft>
                <a:spcPts val="300"/>
              </a:spcAft>
              <a:defRPr/>
            </a:pPr>
            <a:r>
              <a:rPr lang="de-DE" altLang="de-DE" sz="1600" b="0" dirty="0">
                <a:solidFill>
                  <a:srgbClr val="000000"/>
                </a:solidFill>
                <a:latin typeface="Century Gothic" pitchFamily="34" charset="0"/>
                <a:cs typeface="Times New Roman" pitchFamily="18" charset="0"/>
              </a:rPr>
              <a:t>JA wird geprüft </a:t>
            </a:r>
            <a:r>
              <a:rPr lang="de-DE" altLang="de-DE" sz="1600" b="0" dirty="0">
                <a:latin typeface="Century Gothic" pitchFamily="34" charset="0"/>
                <a:cs typeface="Arial" charset="0"/>
              </a:rPr>
              <a:t>§</a:t>
            </a:r>
            <a:r>
              <a:rPr lang="de-DE" altLang="de-DE" sz="1600" b="0" dirty="0">
                <a:solidFill>
                  <a:srgbClr val="000000"/>
                </a:solidFill>
                <a:latin typeface="Century Gothic" pitchFamily="34" charset="0"/>
                <a:cs typeface="Times New Roman" pitchFamily="18" charset="0"/>
              </a:rPr>
              <a:t> 316 HGB</a:t>
            </a:r>
          </a:p>
          <a:p>
            <a:pPr eaLnBrk="1" hangingPunct="1">
              <a:spcBef>
                <a:spcPts val="300"/>
              </a:spcBef>
              <a:spcAft>
                <a:spcPts val="300"/>
              </a:spcAft>
              <a:defRPr/>
            </a:pPr>
            <a:r>
              <a:rPr lang="de-DE" altLang="de-DE" sz="1600" b="0" dirty="0">
                <a:solidFill>
                  <a:srgbClr val="000000"/>
                </a:solidFill>
                <a:latin typeface="Century Gothic" pitchFamily="34" charset="0"/>
                <a:cs typeface="Times New Roman" pitchFamily="18" charset="0"/>
              </a:rPr>
              <a:t>(gesetzlicher Abschlussprüfer)</a:t>
            </a:r>
          </a:p>
        </p:txBody>
      </p:sp>
      <p:cxnSp>
        <p:nvCxnSpPr>
          <p:cNvPr id="72718" name="Gerade Verbindung 55">
            <a:extLst>
              <a:ext uri="{FF2B5EF4-FFF2-40B4-BE49-F238E27FC236}">
                <a16:creationId xmlns:a16="http://schemas.microsoft.com/office/drawing/2014/main" id="{01223638-51D8-428F-98C6-61B1D51D33DB}"/>
              </a:ext>
            </a:extLst>
          </p:cNvPr>
          <p:cNvCxnSpPr>
            <a:cxnSpLocks noChangeShapeType="1"/>
            <a:stCxn id="34" idx="3"/>
          </p:cNvCxnSpPr>
          <p:nvPr/>
        </p:nvCxnSpPr>
        <p:spPr bwMode="auto">
          <a:xfrm flipV="1">
            <a:off x="9699625" y="1717675"/>
            <a:ext cx="1012825" cy="1588"/>
          </a:xfrm>
          <a:prstGeom prst="line">
            <a:avLst/>
          </a:prstGeom>
          <a:noFill/>
          <a:ln w="19050" algn="ctr">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719" name="Gerade Verbindung mit Pfeil 56">
            <a:extLst>
              <a:ext uri="{FF2B5EF4-FFF2-40B4-BE49-F238E27FC236}">
                <a16:creationId xmlns:a16="http://schemas.microsoft.com/office/drawing/2014/main" id="{AF3EA7A7-9A8C-4341-B8EB-28F554098826}"/>
              </a:ext>
            </a:extLst>
          </p:cNvPr>
          <p:cNvCxnSpPr>
            <a:cxnSpLocks noChangeShapeType="1"/>
            <a:endCxn id="33" idx="3"/>
          </p:cNvCxnSpPr>
          <p:nvPr/>
        </p:nvCxnSpPr>
        <p:spPr bwMode="auto">
          <a:xfrm flipH="1" flipV="1">
            <a:off x="4319588" y="4786313"/>
            <a:ext cx="6392862" cy="0"/>
          </a:xfrm>
          <a:prstGeom prst="straightConnector1">
            <a:avLst/>
          </a:prstGeom>
          <a:noFill/>
          <a:ln w="19050" algn="ctr">
            <a:solidFill>
              <a:srgbClr val="00B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720" name="Gerade Verbindung 61">
            <a:extLst>
              <a:ext uri="{FF2B5EF4-FFF2-40B4-BE49-F238E27FC236}">
                <a16:creationId xmlns:a16="http://schemas.microsoft.com/office/drawing/2014/main" id="{0BB1D2C6-3E6B-423F-AD6F-670E2DCD87CF}"/>
              </a:ext>
            </a:extLst>
          </p:cNvPr>
          <p:cNvCxnSpPr>
            <a:cxnSpLocks noChangeShapeType="1"/>
          </p:cNvCxnSpPr>
          <p:nvPr/>
        </p:nvCxnSpPr>
        <p:spPr bwMode="auto">
          <a:xfrm>
            <a:off x="10712450" y="1717675"/>
            <a:ext cx="0" cy="3068638"/>
          </a:xfrm>
          <a:prstGeom prst="line">
            <a:avLst/>
          </a:prstGeom>
          <a:noFill/>
          <a:ln w="19050" algn="ctr">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2721" name="Textfeld 64">
            <a:extLst>
              <a:ext uri="{FF2B5EF4-FFF2-40B4-BE49-F238E27FC236}">
                <a16:creationId xmlns:a16="http://schemas.microsoft.com/office/drawing/2014/main" id="{9C95D265-B91A-4DEC-BDC3-9F525CA55AF6}"/>
              </a:ext>
            </a:extLst>
          </p:cNvPr>
          <p:cNvSpPr txBox="1">
            <a:spLocks noChangeArrowheads="1"/>
          </p:cNvSpPr>
          <p:nvPr/>
        </p:nvSpPr>
        <p:spPr bwMode="auto">
          <a:xfrm>
            <a:off x="10704513" y="1973263"/>
            <a:ext cx="431800"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sz="1600">
                <a:solidFill>
                  <a:srgbClr val="00B050"/>
                </a:solidFill>
                <a:latin typeface="Century Gothic" panose="020B0502020202020204" pitchFamily="34" charset="0"/>
              </a:rPr>
              <a:t>PIE-Prüfungen</a:t>
            </a:r>
          </a:p>
        </p:txBody>
      </p:sp>
      <p:sp>
        <p:nvSpPr>
          <p:cNvPr id="34" name="Abgerundetes Rechteck 33">
            <a:extLst>
              <a:ext uri="{FF2B5EF4-FFF2-40B4-BE49-F238E27FC236}">
                <a16:creationId xmlns:a16="http://schemas.microsoft.com/office/drawing/2014/main" id="{C4E4EE21-A008-4D50-9E92-7EDD41522C52}"/>
              </a:ext>
            </a:extLst>
          </p:cNvPr>
          <p:cNvSpPr/>
          <p:nvPr/>
        </p:nvSpPr>
        <p:spPr>
          <a:xfrm>
            <a:off x="5667375" y="1538288"/>
            <a:ext cx="4032250" cy="360362"/>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dirty="0">
                <a:solidFill>
                  <a:schemeClr val="tx1"/>
                </a:solidFill>
                <a:latin typeface="Century Gothic" panose="020B0502020202020204" pitchFamily="34" charset="0"/>
              </a:rPr>
              <a:t>Abschlussprüferaufsichtsstelle (</a:t>
            </a:r>
            <a:r>
              <a:rPr lang="de-DE" dirty="0">
                <a:solidFill>
                  <a:srgbClr val="FF0000"/>
                </a:solidFill>
                <a:latin typeface="Century Gothic" panose="020B0502020202020204" pitchFamily="34" charset="0"/>
              </a:rPr>
              <a:t>APAS</a:t>
            </a:r>
            <a:r>
              <a:rPr lang="de-DE" dirty="0">
                <a:solidFill>
                  <a:schemeClr val="tx1"/>
                </a:solidFill>
                <a:latin typeface="Century Gothic" panose="020B0502020202020204" pitchFamily="34" charset="0"/>
              </a:rPr>
              <a:t>)</a:t>
            </a:r>
          </a:p>
        </p:txBody>
      </p:sp>
      <p:sp>
        <p:nvSpPr>
          <p:cNvPr id="33" name="Abgerundetes Rechteck 32">
            <a:extLst>
              <a:ext uri="{FF2B5EF4-FFF2-40B4-BE49-F238E27FC236}">
                <a16:creationId xmlns:a16="http://schemas.microsoft.com/office/drawing/2014/main" id="{9CD6AB69-0ECE-45EB-BA4C-62EC4EC4C74A}"/>
              </a:ext>
            </a:extLst>
          </p:cNvPr>
          <p:cNvSpPr/>
          <p:nvPr/>
        </p:nvSpPr>
        <p:spPr>
          <a:xfrm>
            <a:off x="2339975" y="4425950"/>
            <a:ext cx="1979613" cy="719138"/>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dirty="0">
                <a:solidFill>
                  <a:schemeClr val="tx1"/>
                </a:solidFill>
                <a:latin typeface="Century Gothic" panose="020B0502020202020204" pitchFamily="34" charset="0"/>
              </a:rPr>
              <a:t>gesetzliche Abschlussprüfer</a:t>
            </a:r>
          </a:p>
        </p:txBody>
      </p:sp>
      <p:cxnSp>
        <p:nvCxnSpPr>
          <p:cNvPr id="39" name="Gerade Verbindung mit Pfeil 38">
            <a:extLst>
              <a:ext uri="{FF2B5EF4-FFF2-40B4-BE49-F238E27FC236}">
                <a16:creationId xmlns:a16="http://schemas.microsoft.com/office/drawing/2014/main" id="{B62DC102-F43A-4E12-BBE1-4F890792489A}"/>
              </a:ext>
            </a:extLst>
          </p:cNvPr>
          <p:cNvCxnSpPr>
            <a:stCxn id="32" idx="2"/>
            <a:endCxn id="33" idx="0"/>
          </p:cNvCxnSpPr>
          <p:nvPr/>
        </p:nvCxnSpPr>
        <p:spPr>
          <a:xfrm>
            <a:off x="3328988" y="3781425"/>
            <a:ext cx="0" cy="64452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2" name="Abgerundetes Rechteck 31">
            <a:extLst>
              <a:ext uri="{FF2B5EF4-FFF2-40B4-BE49-F238E27FC236}">
                <a16:creationId xmlns:a16="http://schemas.microsoft.com/office/drawing/2014/main" id="{2740AA23-4D47-4528-8C20-F59531156521}"/>
              </a:ext>
            </a:extLst>
          </p:cNvPr>
          <p:cNvSpPr/>
          <p:nvPr/>
        </p:nvSpPr>
        <p:spPr>
          <a:xfrm>
            <a:off x="2339975" y="3241675"/>
            <a:ext cx="1979613" cy="539750"/>
          </a:xfrm>
          <a:prstGeom prst="roundRect">
            <a:avLst/>
          </a:prstGeom>
          <a:solidFill>
            <a:schemeClr val="bg1">
              <a:lumMod val="85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dirty="0" err="1">
                <a:solidFill>
                  <a:schemeClr val="tx1"/>
                </a:solidFill>
                <a:latin typeface="Century Gothic" panose="020B0502020202020204" pitchFamily="34" charset="0"/>
              </a:rPr>
              <a:t>PfQK</a:t>
            </a:r>
            <a:r>
              <a:rPr lang="de-DE" dirty="0">
                <a:solidFill>
                  <a:schemeClr val="tx1"/>
                </a:solidFill>
                <a:latin typeface="Century Gothic" panose="020B0502020202020204" pitchFamily="34" charset="0"/>
              </a:rPr>
              <a:t> (WP Y)</a:t>
            </a:r>
          </a:p>
        </p:txBody>
      </p:sp>
      <p:cxnSp>
        <p:nvCxnSpPr>
          <p:cNvPr id="8" name="Gerade Verbindung mit Pfeil 7">
            <a:extLst>
              <a:ext uri="{FF2B5EF4-FFF2-40B4-BE49-F238E27FC236}">
                <a16:creationId xmlns:a16="http://schemas.microsoft.com/office/drawing/2014/main" id="{2A5149AA-0C45-4D5E-8A7C-82146A50BD25}"/>
              </a:ext>
            </a:extLst>
          </p:cNvPr>
          <p:cNvCxnSpPr>
            <a:cxnSpLocks/>
            <a:stCxn id="5" idx="2"/>
            <a:endCxn id="32" idx="0"/>
          </p:cNvCxnSpPr>
          <p:nvPr/>
        </p:nvCxnSpPr>
        <p:spPr>
          <a:xfrm>
            <a:off x="3328988" y="2617788"/>
            <a:ext cx="0" cy="623887"/>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 name="Abgerundetes Rechteck 4">
            <a:extLst>
              <a:ext uri="{FF2B5EF4-FFF2-40B4-BE49-F238E27FC236}">
                <a16:creationId xmlns:a16="http://schemas.microsoft.com/office/drawing/2014/main" id="{72609DB0-136C-461B-A783-C33EDFC037A0}"/>
              </a:ext>
            </a:extLst>
          </p:cNvPr>
          <p:cNvSpPr/>
          <p:nvPr/>
        </p:nvSpPr>
        <p:spPr>
          <a:xfrm>
            <a:off x="2339975" y="2078038"/>
            <a:ext cx="1979613" cy="53975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dirty="0">
                <a:solidFill>
                  <a:schemeClr val="tx1"/>
                </a:solidFill>
                <a:latin typeface="Century Gothic" panose="020B0502020202020204" pitchFamily="34" charset="0"/>
              </a:rPr>
              <a:t>WPK (</a:t>
            </a:r>
            <a:r>
              <a:rPr lang="de-DE" dirty="0" err="1">
                <a:solidFill>
                  <a:schemeClr val="tx1"/>
                </a:solidFill>
                <a:latin typeface="Century Gothic" panose="020B0502020202020204" pitchFamily="34" charset="0"/>
              </a:rPr>
              <a:t>KfQK</a:t>
            </a:r>
            <a:r>
              <a:rPr lang="de-DE" dirty="0">
                <a:solidFill>
                  <a:schemeClr val="tx1"/>
                </a:solidFill>
                <a:latin typeface="Century Gothic" panose="020B0502020202020204" pitchFamily="34" charset="0"/>
              </a:rPr>
              <a:t>)</a:t>
            </a:r>
          </a:p>
        </p:txBody>
      </p:sp>
      <p:cxnSp>
        <p:nvCxnSpPr>
          <p:cNvPr id="46" name="Gerade Verbindung mit Pfeil 45">
            <a:extLst>
              <a:ext uri="{FF2B5EF4-FFF2-40B4-BE49-F238E27FC236}">
                <a16:creationId xmlns:a16="http://schemas.microsoft.com/office/drawing/2014/main" id="{D7DF6EB8-848D-4FB4-B17C-66465C5F2568}"/>
              </a:ext>
            </a:extLst>
          </p:cNvPr>
          <p:cNvCxnSpPr>
            <a:endCxn id="5" idx="0"/>
          </p:cNvCxnSpPr>
          <p:nvPr/>
        </p:nvCxnSpPr>
        <p:spPr>
          <a:xfrm>
            <a:off x="3328988" y="1717675"/>
            <a:ext cx="0" cy="36036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2730" name="Textfeld 64">
            <a:extLst>
              <a:ext uri="{FF2B5EF4-FFF2-40B4-BE49-F238E27FC236}">
                <a16:creationId xmlns:a16="http://schemas.microsoft.com/office/drawing/2014/main" id="{0E18E0B4-9D0D-43FF-8979-11A19BB962D6}"/>
              </a:ext>
            </a:extLst>
          </p:cNvPr>
          <p:cNvSpPr txBox="1">
            <a:spLocks noChangeArrowheads="1"/>
          </p:cNvSpPr>
          <p:nvPr/>
        </p:nvSpPr>
        <p:spPr bwMode="auto">
          <a:xfrm rot="-5400000">
            <a:off x="4350545" y="259556"/>
            <a:ext cx="430212"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nchor="ct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sz="1600">
                <a:latin typeface="Century Gothic" panose="020B0502020202020204" pitchFamily="34" charset="0"/>
              </a:rPr>
              <a:t>NON-PIE-Prüfungen</a:t>
            </a:r>
          </a:p>
        </p:txBody>
      </p:sp>
      <p:sp>
        <p:nvSpPr>
          <p:cNvPr id="29" name="Textfeld 1">
            <a:extLst>
              <a:ext uri="{FF2B5EF4-FFF2-40B4-BE49-F238E27FC236}">
                <a16:creationId xmlns:a16="http://schemas.microsoft.com/office/drawing/2014/main" id="{90867282-3B80-44E0-94E0-42A10A4E5FA0}"/>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C6C8529D-058D-4903-AACD-9627716F1227}"/>
              </a:ext>
            </a:extLst>
          </p:cNvPr>
          <p:cNvSpPr txBox="1">
            <a:spLocks/>
          </p:cNvSpPr>
          <p:nvPr/>
        </p:nvSpPr>
        <p:spPr bwMode="auto">
          <a:xfrm>
            <a:off x="1054800" y="908720"/>
            <a:ext cx="10801350" cy="819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nSpc>
                <a:spcPct val="100000"/>
              </a:lnSpc>
              <a:spcBef>
                <a:spcPct val="0"/>
              </a:spcBef>
            </a:pPr>
            <a:r>
              <a:rPr lang="de-DE" altLang="de-DE" sz="1800" dirty="0">
                <a:solidFill>
                  <a:srgbClr val="00B0F0"/>
                </a:solidFill>
                <a:latin typeface="Century Gothic" panose="020B0502020202020204" pitchFamily="34" charset="0"/>
              </a:rPr>
              <a:t>Neun „Leitpfosten“ und „Leitplanken“ einer ordnungsmäßigen Abschlussprüfung</a:t>
            </a:r>
          </a:p>
          <a:p>
            <a:pPr>
              <a:lnSpc>
                <a:spcPct val="100000"/>
              </a:lnSpc>
              <a:spcBef>
                <a:spcPct val="0"/>
              </a:spcBef>
            </a:pPr>
            <a:r>
              <a:rPr lang="de-DE" altLang="de-DE" sz="1800" dirty="0">
                <a:solidFill>
                  <a:srgbClr val="00B0F0"/>
                </a:solidFill>
                <a:latin typeface="Century Gothic" panose="020B0502020202020204" pitchFamily="34" charset="0"/>
              </a:rPr>
              <a:t>auf einen Blick (Überblick)</a:t>
            </a:r>
          </a:p>
        </p:txBody>
      </p:sp>
      <p:sp>
        <p:nvSpPr>
          <p:cNvPr id="27" name="Rectangle 1027">
            <a:extLst>
              <a:ext uri="{FF2B5EF4-FFF2-40B4-BE49-F238E27FC236}">
                <a16:creationId xmlns:a16="http://schemas.microsoft.com/office/drawing/2014/main" id="{145C1BCD-2AB0-4EC1-8E53-27BCDE6F557C}"/>
              </a:ext>
            </a:extLst>
          </p:cNvPr>
          <p:cNvSpPr>
            <a:spLocks noGrp="1" noChangeArrowheads="1"/>
          </p:cNvSpPr>
          <p:nvPr>
            <p:ph idx="4294967295"/>
          </p:nvPr>
        </p:nvSpPr>
        <p:spPr>
          <a:xfrm>
            <a:off x="1054800" y="1756808"/>
            <a:ext cx="9433688" cy="4264480"/>
          </a:xfrm>
          <a:prstGeom prst="rect">
            <a:avLst/>
          </a:prstGeom>
        </p:spPr>
        <p:txBody>
          <a:bodyPr lIns="0" tIns="0" rIns="0" bIns="0"/>
          <a:lstStyle/>
          <a:p>
            <a:pPr marL="268288" indent="-268288" eaLnBrk="1" hangingPunct="1">
              <a:lnSpc>
                <a:spcPct val="100000"/>
              </a:lnSpc>
              <a:spcBef>
                <a:spcPts val="300"/>
              </a:spcBef>
              <a:spcAft>
                <a:spcPts val="300"/>
              </a:spcAft>
              <a:buClr>
                <a:schemeClr val="tx1"/>
              </a:buClr>
              <a:buFont typeface="+mj-lt"/>
              <a:buAutoNum type="arabicPeriod"/>
              <a:tabLst>
                <a:tab pos="0" algn="l"/>
              </a:tabLst>
              <a:defRPr/>
            </a:pPr>
            <a:r>
              <a:rPr lang="de-DE" altLang="de-DE" sz="1600" dirty="0">
                <a:solidFill>
                  <a:srgbClr val="00B0F0"/>
                </a:solidFill>
                <a:latin typeface="Century Gothic" panose="020B0502020202020204" pitchFamily="34" charset="0"/>
                <a:sym typeface="Wingdings" panose="05000000000000000000" pitchFamily="2" charset="2"/>
              </a:rPr>
              <a:t> </a:t>
            </a:r>
            <a:r>
              <a:rPr lang="de-DE" altLang="de-DE" sz="1600" b="1" dirty="0">
                <a:solidFill>
                  <a:srgbClr val="00B0F0"/>
                </a:solidFill>
                <a:latin typeface="Century Gothic" panose="020B0502020202020204" pitchFamily="34" charset="0"/>
                <a:sym typeface="Wingdings" panose="05000000000000000000" pitchFamily="2" charset="2"/>
              </a:rPr>
              <a:t>Ziel</a:t>
            </a:r>
            <a:r>
              <a:rPr lang="de-DE" altLang="de-DE" sz="1600" dirty="0">
                <a:latin typeface="Century Gothic" panose="020B0502020202020204" pitchFamily="34" charset="0"/>
                <a:sym typeface="Wingdings" panose="05000000000000000000" pitchFamily="2" charset="2"/>
              </a:rPr>
              <a:t>: Minimierung der Nacharbeiten und Rückfragen zu einem Prüfungsauftrag</a:t>
            </a:r>
            <a:endParaRPr lang="de-DE" altLang="de-DE" sz="1600" b="1" dirty="0">
              <a:solidFill>
                <a:srgbClr val="00B0F0"/>
              </a:solidFill>
              <a:latin typeface="Century Gothic" panose="020B0502020202020204" pitchFamily="34" charset="0"/>
              <a:sym typeface="Wingdings" panose="05000000000000000000" pitchFamily="2" charset="2"/>
            </a:endParaRPr>
          </a:p>
          <a:p>
            <a:pPr marL="268288" indent="-268288" eaLnBrk="1" hangingPunct="1">
              <a:lnSpc>
                <a:spcPct val="100000"/>
              </a:lnSpc>
              <a:spcBef>
                <a:spcPts val="300"/>
              </a:spcBef>
              <a:spcAft>
                <a:spcPts val="300"/>
              </a:spcAft>
              <a:buClr>
                <a:schemeClr val="tx1"/>
              </a:buClr>
              <a:buFont typeface="+mj-lt"/>
              <a:buAutoNum type="arabicPeriod"/>
              <a:tabLst>
                <a:tab pos="0" algn="l"/>
              </a:tabLst>
              <a:defRPr/>
            </a:pPr>
            <a:r>
              <a:rPr lang="de-DE" altLang="de-DE" sz="1600" dirty="0">
                <a:latin typeface="Century Gothic" panose="020B0502020202020204" pitchFamily="34" charset="0"/>
                <a:sym typeface="Wingdings" panose="05000000000000000000" pitchFamily="2" charset="2"/>
              </a:rPr>
              <a:t> Bestimmend für die prüferische Vorgehensweise und die Dokumentation: </a:t>
            </a:r>
            <a:br>
              <a:rPr lang="de-DE" altLang="de-DE" sz="1600" dirty="0">
                <a:latin typeface="Century Gothic" panose="020B0502020202020204" pitchFamily="34" charset="0"/>
                <a:sym typeface="Wingdings" panose="05000000000000000000" pitchFamily="2" charset="2"/>
              </a:rPr>
            </a:br>
            <a:r>
              <a:rPr lang="de-DE" altLang="de-DE" sz="1600" dirty="0">
                <a:latin typeface="Century Gothic" panose="020B0502020202020204" pitchFamily="34" charset="0"/>
                <a:sym typeface="Wingdings" panose="05000000000000000000" pitchFamily="2" charset="2"/>
              </a:rPr>
              <a:t> </a:t>
            </a:r>
            <a:r>
              <a:rPr lang="de-DE" altLang="de-DE" sz="1600" b="1" dirty="0">
                <a:solidFill>
                  <a:srgbClr val="00B0F0"/>
                </a:solidFill>
                <a:latin typeface="Century Gothic" panose="020B0502020202020204" pitchFamily="34" charset="0"/>
                <a:sym typeface="Wingdings" panose="05000000000000000000" pitchFamily="2" charset="2"/>
              </a:rPr>
              <a:t>Roter Faden des risikoorientierten Prüfungsansatzes (PA)</a:t>
            </a:r>
          </a:p>
          <a:p>
            <a:pPr marL="268288" indent="-268288" eaLnBrk="1" hangingPunct="1">
              <a:lnSpc>
                <a:spcPct val="100000"/>
              </a:lnSpc>
              <a:spcBef>
                <a:spcPts val="300"/>
              </a:spcBef>
              <a:spcAft>
                <a:spcPts val="300"/>
              </a:spcAft>
              <a:buClr>
                <a:schemeClr val="tx1"/>
              </a:buClr>
              <a:buFont typeface="+mj-lt"/>
              <a:buAutoNum type="arabicPeriod"/>
              <a:tabLst>
                <a:tab pos="0" algn="l"/>
              </a:tabLst>
              <a:defRPr/>
            </a:pPr>
            <a:r>
              <a:rPr lang="de-DE" altLang="de-DE" sz="1600" dirty="0">
                <a:solidFill>
                  <a:srgbClr val="00B0F0"/>
                </a:solidFill>
                <a:latin typeface="Century Gothic" panose="020B0502020202020204" pitchFamily="34" charset="0"/>
                <a:sym typeface="Wingdings" panose="05000000000000000000" pitchFamily="2" charset="2"/>
              </a:rPr>
              <a:t> </a:t>
            </a:r>
            <a:r>
              <a:rPr lang="de-DE" altLang="de-DE" sz="1600" dirty="0">
                <a:latin typeface="Century Gothic" panose="020B0502020202020204" pitchFamily="34" charset="0"/>
                <a:sym typeface="Wingdings" panose="05000000000000000000" pitchFamily="2" charset="2"/>
              </a:rPr>
              <a:t>Das neue Risikomodell nach ISA [DE] 315 (</a:t>
            </a:r>
            <a:r>
              <a:rPr lang="de-DE" altLang="de-DE" sz="1600" dirty="0" err="1">
                <a:latin typeface="Century Gothic" panose="020B0502020202020204" pitchFamily="34" charset="0"/>
                <a:sym typeface="Wingdings" panose="05000000000000000000" pitchFamily="2" charset="2"/>
              </a:rPr>
              <a:t>revised</a:t>
            </a:r>
            <a:r>
              <a:rPr lang="de-DE" altLang="de-DE" sz="1600" dirty="0">
                <a:latin typeface="Century Gothic" panose="020B0502020202020204" pitchFamily="34" charset="0"/>
                <a:sym typeface="Wingdings" panose="05000000000000000000" pitchFamily="2" charset="2"/>
              </a:rPr>
              <a:t> 2019) (vereinfachte Darstellung) als </a:t>
            </a:r>
            <a:r>
              <a:rPr lang="de-DE" altLang="de-DE" sz="1600" b="1" dirty="0">
                <a:solidFill>
                  <a:srgbClr val="00B0F0"/>
                </a:solidFill>
                <a:latin typeface="Century Gothic" panose="020B0502020202020204" pitchFamily="34" charset="0"/>
                <a:sym typeface="Wingdings" panose="05000000000000000000" pitchFamily="2" charset="2"/>
              </a:rPr>
              <a:t>Garant </a:t>
            </a:r>
            <a:br>
              <a:rPr lang="de-DE" altLang="de-DE" sz="1600" b="1" dirty="0">
                <a:solidFill>
                  <a:srgbClr val="00B0F0"/>
                </a:solidFill>
                <a:latin typeface="Century Gothic" panose="020B0502020202020204" pitchFamily="34" charset="0"/>
                <a:sym typeface="Wingdings" panose="05000000000000000000" pitchFamily="2" charset="2"/>
              </a:rPr>
            </a:br>
            <a:r>
              <a:rPr lang="de-DE" altLang="de-DE" sz="1600" b="1" dirty="0">
                <a:solidFill>
                  <a:srgbClr val="00B0F0"/>
                </a:solidFill>
                <a:latin typeface="Century Gothic" panose="020B0502020202020204" pitchFamily="34" charset="0"/>
                <a:sym typeface="Wingdings" panose="05000000000000000000" pitchFamily="2" charset="2"/>
              </a:rPr>
              <a:t> </a:t>
            </a:r>
            <a:r>
              <a:rPr lang="de-DE" altLang="de-DE" sz="1600" dirty="0">
                <a:latin typeface="Century Gothic" panose="020B0502020202020204" pitchFamily="34" charset="0"/>
                <a:sym typeface="Wingdings" panose="05000000000000000000" pitchFamily="2" charset="2"/>
              </a:rPr>
              <a:t>des roten Fadens einer Abschlussprüfung</a:t>
            </a:r>
          </a:p>
          <a:p>
            <a:pPr marL="268288" indent="-268288" eaLnBrk="1" hangingPunct="1">
              <a:lnSpc>
                <a:spcPct val="100000"/>
              </a:lnSpc>
              <a:spcBef>
                <a:spcPts val="300"/>
              </a:spcBef>
              <a:spcAft>
                <a:spcPts val="300"/>
              </a:spcAft>
              <a:buClr>
                <a:schemeClr val="tx1"/>
              </a:buClr>
              <a:buFont typeface="+mj-lt"/>
              <a:buAutoNum type="arabicPeriod"/>
              <a:tabLst>
                <a:tab pos="0" algn="l"/>
              </a:tabLst>
              <a:defRPr/>
            </a:pPr>
            <a:r>
              <a:rPr lang="de-DE" altLang="de-DE" sz="1600" dirty="0">
                <a:solidFill>
                  <a:srgbClr val="00B0F0"/>
                </a:solidFill>
                <a:latin typeface="Century Gothic" panose="020B0502020202020204" pitchFamily="34" charset="0"/>
                <a:sym typeface="Wingdings" panose="05000000000000000000" pitchFamily="2" charset="2"/>
              </a:rPr>
              <a:t> </a:t>
            </a:r>
            <a:r>
              <a:rPr lang="de-DE" altLang="de-DE" sz="1600" b="1" dirty="0">
                <a:solidFill>
                  <a:srgbClr val="00B0F0"/>
                </a:solidFill>
                <a:latin typeface="Century Gothic" panose="020B0502020202020204" pitchFamily="34" charset="0"/>
                <a:sym typeface="Wingdings" panose="05000000000000000000" pitchFamily="2" charset="2"/>
              </a:rPr>
              <a:t>Effizienz steigern</a:t>
            </a:r>
            <a:r>
              <a:rPr lang="de-DE" altLang="de-DE" sz="1600" dirty="0">
                <a:latin typeface="Century Gothic" panose="020B0502020202020204" pitchFamily="34" charset="0"/>
                <a:sym typeface="Wingdings" panose="05000000000000000000" pitchFamily="2" charset="2"/>
              </a:rPr>
              <a:t>: Risikoorientierte Prüfung </a:t>
            </a:r>
            <a:r>
              <a:rPr lang="de-DE" altLang="de-DE" sz="1600" b="1" dirty="0">
                <a:solidFill>
                  <a:srgbClr val="00B0F0"/>
                </a:solidFill>
                <a:latin typeface="Century Gothic" panose="020B0502020202020204" pitchFamily="34" charset="0"/>
                <a:sym typeface="Wingdings" panose="05000000000000000000" pitchFamily="2" charset="2"/>
              </a:rPr>
              <a:t>anstelle Vollprüfung </a:t>
            </a:r>
            <a:r>
              <a:rPr lang="de-DE" altLang="de-DE" sz="1600" dirty="0">
                <a:latin typeface="Century Gothic" panose="020B0502020202020204" pitchFamily="34" charset="0"/>
                <a:sym typeface="Wingdings" panose="05000000000000000000" pitchFamily="2" charset="2"/>
              </a:rPr>
              <a:t>sämtlicher Abschlussposten</a:t>
            </a:r>
          </a:p>
          <a:p>
            <a:pPr marL="268288" indent="-268288" eaLnBrk="1" hangingPunct="1">
              <a:lnSpc>
                <a:spcPct val="100000"/>
              </a:lnSpc>
              <a:spcBef>
                <a:spcPts val="300"/>
              </a:spcBef>
              <a:spcAft>
                <a:spcPts val="300"/>
              </a:spcAft>
              <a:buClr>
                <a:schemeClr val="tx1"/>
              </a:buClr>
              <a:buFont typeface="+mj-lt"/>
              <a:buAutoNum type="arabicPeriod"/>
              <a:tabLst>
                <a:tab pos="0" algn="l"/>
              </a:tabLst>
              <a:defRPr/>
            </a:pPr>
            <a:r>
              <a:rPr lang="de-DE" altLang="de-DE" sz="1600" dirty="0">
                <a:latin typeface="Century Gothic" panose="020B0502020202020204" pitchFamily="34" charset="0"/>
                <a:sym typeface="Wingdings" panose="05000000000000000000" pitchFamily="2" charset="2"/>
              </a:rPr>
              <a:t> Risikoorientierte PA: </a:t>
            </a:r>
            <a:r>
              <a:rPr lang="de-DE" altLang="de-DE" sz="1600" b="1" dirty="0">
                <a:solidFill>
                  <a:srgbClr val="00B0F0"/>
                </a:solidFill>
                <a:latin typeface="Century Gothic" panose="020B0502020202020204" pitchFamily="34" charset="0"/>
                <a:sym typeface="Wingdings" panose="05000000000000000000" pitchFamily="2" charset="2"/>
              </a:rPr>
              <a:t>Jeder</a:t>
            </a:r>
            <a:r>
              <a:rPr lang="de-DE" altLang="de-DE" sz="1600" dirty="0">
                <a:latin typeface="Century Gothic" panose="020B0502020202020204" pitchFamily="34" charset="0"/>
                <a:sym typeface="Wingdings" panose="05000000000000000000" pitchFamily="2" charset="2"/>
              </a:rPr>
              <a:t> Prüfer im Prüfungsteam </a:t>
            </a:r>
            <a:r>
              <a:rPr lang="de-DE" altLang="de-DE" sz="1600" b="1" dirty="0">
                <a:solidFill>
                  <a:srgbClr val="00B0F0"/>
                </a:solidFill>
                <a:latin typeface="Century Gothic" panose="020B0502020202020204" pitchFamily="34" charset="0"/>
                <a:sym typeface="Wingdings" panose="05000000000000000000" pitchFamily="2" charset="2"/>
              </a:rPr>
              <a:t>hat</a:t>
            </a:r>
            <a:r>
              <a:rPr lang="de-DE" altLang="de-DE" sz="1600" dirty="0">
                <a:latin typeface="Century Gothic" panose="020B0502020202020204" pitchFamily="34" charset="0"/>
                <a:sym typeface="Wingdings" panose="05000000000000000000" pitchFamily="2" charset="2"/>
              </a:rPr>
              <a:t> seine </a:t>
            </a:r>
            <a:r>
              <a:rPr lang="de-DE" altLang="de-DE" sz="1600" b="1" dirty="0">
                <a:solidFill>
                  <a:srgbClr val="00B0F0"/>
                </a:solidFill>
                <a:latin typeface="Century Gothic" panose="020B0502020202020204" pitchFamily="34" charset="0"/>
                <a:sym typeface="Wingdings" panose="05000000000000000000" pitchFamily="2" charset="2"/>
              </a:rPr>
              <a:t>Pflichten</a:t>
            </a:r>
          </a:p>
          <a:p>
            <a:pPr marL="268288" indent="-268288" eaLnBrk="1" hangingPunct="1">
              <a:lnSpc>
                <a:spcPct val="100000"/>
              </a:lnSpc>
              <a:spcBef>
                <a:spcPts val="300"/>
              </a:spcBef>
              <a:spcAft>
                <a:spcPts val="300"/>
              </a:spcAft>
              <a:buClr>
                <a:schemeClr val="tx1"/>
              </a:buClr>
              <a:buFont typeface="+mj-lt"/>
              <a:buAutoNum type="arabicPeriod"/>
              <a:tabLst>
                <a:tab pos="0" algn="l"/>
              </a:tabLst>
              <a:defRPr/>
            </a:pPr>
            <a:r>
              <a:rPr lang="de-DE" altLang="de-DE" sz="1600" dirty="0">
                <a:latin typeface="Century Gothic" panose="020B0502020202020204" pitchFamily="34" charset="0"/>
                <a:sym typeface="Wingdings" panose="05000000000000000000" pitchFamily="2" charset="2"/>
              </a:rPr>
              <a:t> Beachtung der </a:t>
            </a:r>
            <a:r>
              <a:rPr lang="de-DE" altLang="de-DE" sz="1600" b="1" dirty="0">
                <a:solidFill>
                  <a:srgbClr val="00B0F0"/>
                </a:solidFill>
                <a:latin typeface="Century Gothic" panose="020B0502020202020204" pitchFamily="34" charset="0"/>
                <a:sym typeface="Wingdings" panose="05000000000000000000" pitchFamily="2" charset="2"/>
              </a:rPr>
              <a:t>Schlussfolgerungen</a:t>
            </a:r>
            <a:r>
              <a:rPr lang="de-DE" altLang="de-DE" sz="1600" dirty="0">
                <a:latin typeface="Century Gothic" panose="020B0502020202020204" pitchFamily="34" charset="0"/>
                <a:sym typeface="Wingdings" panose="05000000000000000000" pitchFamily="2" charset="2"/>
              </a:rPr>
              <a:t> aus dem </a:t>
            </a:r>
            <a:r>
              <a:rPr lang="de-DE" altLang="de-DE" sz="1600" b="1" dirty="0">
                <a:solidFill>
                  <a:srgbClr val="00B0F0"/>
                </a:solidFill>
                <a:latin typeface="Century Gothic" panose="020B0502020202020204" pitchFamily="34" charset="0"/>
                <a:sym typeface="Wingdings" panose="05000000000000000000" pitchFamily="2" charset="2"/>
              </a:rPr>
              <a:t>Prüfungsmemorandum</a:t>
            </a:r>
          </a:p>
          <a:p>
            <a:pPr marL="268288" indent="-268288" eaLnBrk="1" hangingPunct="1">
              <a:lnSpc>
                <a:spcPct val="100000"/>
              </a:lnSpc>
              <a:spcBef>
                <a:spcPts val="300"/>
              </a:spcBef>
              <a:spcAft>
                <a:spcPts val="300"/>
              </a:spcAft>
              <a:buClr>
                <a:schemeClr val="tx1"/>
              </a:buClr>
              <a:buFont typeface="+mj-lt"/>
              <a:buAutoNum type="arabicPeriod"/>
              <a:tabLst>
                <a:tab pos="0" algn="l"/>
              </a:tabLst>
              <a:defRPr/>
            </a:pPr>
            <a:r>
              <a:rPr lang="de-DE" sz="1600" dirty="0">
                <a:latin typeface="Century Gothic" panose="020B0502020202020204" pitchFamily="34" charset="0"/>
              </a:rPr>
              <a:t> Verpflichtung: Vorgaben zur Auftragsabwicklung einhalten</a:t>
            </a:r>
          </a:p>
          <a:p>
            <a:pPr marL="268288" indent="-268288" eaLnBrk="1" hangingPunct="1">
              <a:lnSpc>
                <a:spcPct val="100000"/>
              </a:lnSpc>
              <a:spcBef>
                <a:spcPts val="300"/>
              </a:spcBef>
              <a:spcAft>
                <a:spcPts val="300"/>
              </a:spcAft>
              <a:buClr>
                <a:schemeClr val="tx1"/>
              </a:buClr>
              <a:buFont typeface="+mj-lt"/>
              <a:buAutoNum type="arabicPeriod"/>
              <a:tabLst>
                <a:tab pos="0" algn="l"/>
              </a:tabLst>
              <a:defRPr/>
            </a:pPr>
            <a:r>
              <a:rPr lang="de-DE" altLang="de-DE" sz="1600" dirty="0">
                <a:solidFill>
                  <a:srgbClr val="00B0F0"/>
                </a:solidFill>
                <a:latin typeface="Century Gothic" panose="020B0502020202020204" pitchFamily="34" charset="0"/>
                <a:sym typeface="Wingdings" panose="05000000000000000000" pitchFamily="2" charset="2"/>
              </a:rPr>
              <a:t> </a:t>
            </a:r>
            <a:r>
              <a:rPr lang="de-DE" sz="1600" b="1" dirty="0">
                <a:solidFill>
                  <a:srgbClr val="00B0F0"/>
                </a:solidFill>
                <a:latin typeface="Century Gothic" panose="020B0502020202020204" pitchFamily="34" charset="0"/>
              </a:rPr>
              <a:t>Nachschau</a:t>
            </a:r>
            <a:r>
              <a:rPr lang="de-DE" sz="1600" b="1" dirty="0">
                <a:latin typeface="Century Gothic" panose="020B0502020202020204" pitchFamily="34" charset="0"/>
              </a:rPr>
              <a:t>: Interner Blick auf zurückliegende Aufträge als Teil des QMS in der WP-Praxis</a:t>
            </a:r>
          </a:p>
          <a:p>
            <a:pPr marL="268288" indent="-268288" eaLnBrk="1" hangingPunct="1">
              <a:lnSpc>
                <a:spcPct val="100000"/>
              </a:lnSpc>
              <a:spcBef>
                <a:spcPts val="300"/>
              </a:spcBef>
              <a:spcAft>
                <a:spcPts val="300"/>
              </a:spcAft>
              <a:buClr>
                <a:schemeClr val="tx1"/>
              </a:buClr>
              <a:buFont typeface="+mj-lt"/>
              <a:buAutoNum type="arabicPeriod"/>
              <a:tabLst>
                <a:tab pos="0" algn="l"/>
              </a:tabLst>
              <a:defRPr/>
            </a:pPr>
            <a:r>
              <a:rPr lang="de-DE" altLang="de-DE" sz="1600" dirty="0">
                <a:solidFill>
                  <a:srgbClr val="00B0F0"/>
                </a:solidFill>
                <a:latin typeface="Century Gothic" panose="020B0502020202020204" pitchFamily="34" charset="0"/>
                <a:sym typeface="Wingdings" panose="05000000000000000000" pitchFamily="2" charset="2"/>
              </a:rPr>
              <a:t> </a:t>
            </a:r>
            <a:r>
              <a:rPr lang="de-DE" sz="1600" b="1" dirty="0">
                <a:solidFill>
                  <a:srgbClr val="00B0F0"/>
                </a:solidFill>
                <a:latin typeface="Century Gothic" panose="020B0502020202020204" pitchFamily="34" charset="0"/>
              </a:rPr>
              <a:t>Zielerreichung: Keine Beanstandungen</a:t>
            </a:r>
            <a:r>
              <a:rPr lang="de-DE" sz="1600" dirty="0">
                <a:latin typeface="Century Gothic" panose="020B0502020202020204" pitchFamily="34" charset="0"/>
              </a:rPr>
              <a:t> bei anstehender QK oder Inspektion unserer  </a:t>
            </a:r>
            <a:br>
              <a:rPr lang="de-DE" sz="1600" dirty="0">
                <a:latin typeface="Century Gothic" panose="020B0502020202020204" pitchFamily="34" charset="0"/>
              </a:rPr>
            </a:br>
            <a:r>
              <a:rPr lang="de-DE" sz="1600" dirty="0">
                <a:latin typeface="Century Gothic" panose="020B0502020202020204" pitchFamily="34" charset="0"/>
              </a:rPr>
              <a:t> Gesellschaft</a:t>
            </a:r>
          </a:p>
        </p:txBody>
      </p:sp>
      <p:sp>
        <p:nvSpPr>
          <p:cNvPr id="8" name="Textfeld 1">
            <a:extLst>
              <a:ext uri="{FF2B5EF4-FFF2-40B4-BE49-F238E27FC236}">
                <a16:creationId xmlns:a16="http://schemas.microsoft.com/office/drawing/2014/main" id="{A3FE43B1-729C-41A9-8CF1-E652BABB6154}"/>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7" name="Textfeld 6">
            <a:extLst>
              <a:ext uri="{FF2B5EF4-FFF2-40B4-BE49-F238E27FC236}">
                <a16:creationId xmlns:a16="http://schemas.microsoft.com/office/drawing/2014/main" id="{1295FA16-E735-4DB1-99BC-6E9C97B4041B}"/>
              </a:ext>
            </a:extLst>
          </p:cNvPr>
          <p:cNvSpPr txBox="1"/>
          <p:nvPr/>
        </p:nvSpPr>
        <p:spPr>
          <a:xfrm>
            <a:off x="11534700" y="5661248"/>
            <a:ext cx="323165" cy="648072"/>
          </a:xfrm>
          <a:prstGeom prst="rect">
            <a:avLst/>
          </a:prstGeom>
          <a:noFill/>
        </p:spPr>
        <p:txBody>
          <a:bodyPr vert="vert270" wrap="square">
            <a:spAutoFit/>
          </a:bodyPr>
          <a:lstStyle/>
          <a:p>
            <a:pPr eaLnBrk="1" hangingPunct="1">
              <a:defRPr/>
            </a:pPr>
            <a:r>
              <a:rPr lang="de-DE" sz="900" dirty="0">
                <a:solidFill>
                  <a:srgbClr val="CCECFF"/>
                </a:solidFill>
                <a:highlight>
                  <a:srgbClr val="CCECFF"/>
                </a:highlight>
                <a:latin typeface="Century Gothic" panose="020B0502020202020204" pitchFamily="34" charset="0"/>
                <a:cs typeface="Arial" charset="0"/>
              </a:rPr>
              <a:t>05/2025</a:t>
            </a:r>
          </a:p>
        </p:txBody>
      </p:sp>
    </p:spTree>
    <p:extLst>
      <p:ext uri="{BB962C8B-B14F-4D97-AF65-F5344CB8AC3E}">
        <p14:creationId xmlns:p14="http://schemas.microsoft.com/office/powerpoint/2010/main" val="198919292"/>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1">
            <a:extLst>
              <a:ext uri="{FF2B5EF4-FFF2-40B4-BE49-F238E27FC236}">
                <a16:creationId xmlns:a16="http://schemas.microsoft.com/office/drawing/2014/main" id="{ACEBDC23-724D-43D1-9E32-AF188472A2E3}"/>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7" name="Rectangle 2">
            <a:extLst>
              <a:ext uri="{FF2B5EF4-FFF2-40B4-BE49-F238E27FC236}">
                <a16:creationId xmlns:a16="http://schemas.microsoft.com/office/drawing/2014/main" id="{C0D4CA5A-456D-4ED0-97AF-37CAB9F89496}"/>
              </a:ext>
            </a:extLst>
          </p:cNvPr>
          <p:cNvSpPr txBox="1">
            <a:spLocks/>
          </p:cNvSpPr>
          <p:nvPr/>
        </p:nvSpPr>
        <p:spPr bwMode="auto">
          <a:xfrm>
            <a:off x="997998" y="729000"/>
            <a:ext cx="932815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442913" indent="-442913" defTabSz="442913">
              <a:spcBef>
                <a:spcPts val="600"/>
              </a:spcBef>
              <a:spcAft>
                <a:spcPts val="1200"/>
              </a:spcAft>
              <a:tabLst>
                <a:tab pos="444500" algn="l"/>
              </a:tabLst>
            </a:pPr>
            <a:r>
              <a:rPr lang="de-DE" altLang="de-DE" sz="2000" dirty="0">
                <a:latin typeface="Century Gothic" panose="020B0502020202020204" pitchFamily="34" charset="0"/>
              </a:rPr>
              <a:t>1.4	</a:t>
            </a:r>
            <a:r>
              <a:rPr lang="de-DE" sz="2000" dirty="0">
                <a:latin typeface="Century Gothic" panose="020B0502020202020204" pitchFamily="34" charset="0"/>
              </a:rPr>
              <a:t>Grundsätze für die Kommunikation mit dem/den für die Überwachung Verantwortlichen IDW PS 470 n.F. (10.2021) und IDW PS 475 Mitteilung von Mängeln im internen Kontrollsystem an die für die Überwachung Verantwortlichen und das Management</a:t>
            </a:r>
            <a:endParaRPr lang="de-DE" altLang="de-DE" sz="20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400" dirty="0">
                <a:latin typeface="Century Gothic" panose="020B0502020202020204" pitchFamily="34" charset="0"/>
              </a:rPr>
              <a:t>1.4.1</a:t>
            </a:r>
            <a:r>
              <a:rPr lang="de-DE" sz="1400" b="0" dirty="0">
                <a:latin typeface="Century Gothic" panose="020B0502020202020204" pitchFamily="34" charset="0"/>
              </a:rPr>
              <a:t>	Zielsetzung für die Kommunikation zwischen Aufsichtsorganen und Abschlussprüfer</a:t>
            </a:r>
          </a:p>
          <a:p>
            <a:pPr marL="2724150" lvl="4" indent="-895350">
              <a:spcBef>
                <a:spcPts val="600"/>
              </a:spcBef>
              <a:spcAft>
                <a:spcPts val="600"/>
              </a:spcAft>
              <a:tabLst>
                <a:tab pos="444500" algn="l"/>
              </a:tabLst>
            </a:pPr>
            <a:r>
              <a:rPr lang="de-DE" sz="1400" dirty="0">
                <a:latin typeface="Century Gothic" panose="020B0502020202020204" pitchFamily="34" charset="0"/>
              </a:rPr>
              <a:t>1.4.2</a:t>
            </a:r>
            <a:r>
              <a:rPr lang="de-DE" sz="1400" b="0" dirty="0">
                <a:latin typeface="Century Gothic" panose="020B0502020202020204" pitchFamily="34" charset="0"/>
              </a:rPr>
              <a:t>	Rechtsgrundlage</a:t>
            </a:r>
          </a:p>
          <a:p>
            <a:pPr marL="2724150" lvl="4" indent="-895350">
              <a:spcBef>
                <a:spcPts val="600"/>
              </a:spcBef>
              <a:spcAft>
                <a:spcPts val="600"/>
              </a:spcAft>
              <a:tabLst>
                <a:tab pos="444500" algn="l"/>
              </a:tabLst>
            </a:pPr>
            <a:r>
              <a:rPr lang="de-DE" sz="1400" dirty="0">
                <a:latin typeface="Century Gothic" panose="020B0502020202020204" pitchFamily="34" charset="0"/>
              </a:rPr>
              <a:t>1.4.3</a:t>
            </a:r>
            <a:r>
              <a:rPr lang="de-DE" sz="1400" b="0" dirty="0">
                <a:latin typeface="Century Gothic" panose="020B0502020202020204" pitchFamily="34" charset="0"/>
              </a:rPr>
              <a:t>	Differenzierung zwischen Management und für die Überwachung Verantwortlicher</a:t>
            </a:r>
          </a:p>
          <a:p>
            <a:pPr marL="2724150" lvl="4" indent="-895350">
              <a:spcBef>
                <a:spcPts val="600"/>
              </a:spcBef>
              <a:spcAft>
                <a:spcPts val="600"/>
              </a:spcAft>
              <a:tabLst>
                <a:tab pos="444500" algn="l"/>
              </a:tabLst>
            </a:pPr>
            <a:r>
              <a:rPr lang="de-DE" sz="1400" dirty="0">
                <a:latin typeface="Century Gothic" panose="020B0502020202020204" pitchFamily="34" charset="0"/>
              </a:rPr>
              <a:t>1.4.4</a:t>
            </a:r>
            <a:r>
              <a:rPr lang="de-DE" sz="1400" b="0" dirty="0">
                <a:latin typeface="Century Gothic" panose="020B0502020202020204" pitchFamily="34" charset="0"/>
              </a:rPr>
              <a:t>	Wie stellt der Abschlussprüfer die für die Überwachung Verantwortlichen fest?</a:t>
            </a:r>
          </a:p>
          <a:p>
            <a:pPr marL="2724150" lvl="4" indent="-895350">
              <a:spcBef>
                <a:spcPts val="600"/>
              </a:spcBef>
              <a:spcAft>
                <a:spcPts val="600"/>
              </a:spcAft>
              <a:tabLst>
                <a:tab pos="444500" algn="l"/>
              </a:tabLst>
            </a:pPr>
            <a:r>
              <a:rPr lang="de-DE" sz="1400" dirty="0">
                <a:latin typeface="Century Gothic" panose="020B0502020202020204" pitchFamily="34" charset="0"/>
              </a:rPr>
              <a:t>1.4.5</a:t>
            </a:r>
            <a:r>
              <a:rPr lang="de-DE" sz="1400" b="0" dirty="0">
                <a:latin typeface="Century Gothic" panose="020B0502020202020204" pitchFamily="34" charset="0"/>
              </a:rPr>
              <a:t>	Kriterien für die Suche nach den für die Überwachung Verantwortlichen</a:t>
            </a:r>
          </a:p>
          <a:p>
            <a:pPr marL="2724150" lvl="4" indent="-895350">
              <a:spcBef>
                <a:spcPts val="600"/>
              </a:spcBef>
              <a:spcAft>
                <a:spcPts val="600"/>
              </a:spcAft>
              <a:tabLst>
                <a:tab pos="444500" algn="l"/>
              </a:tabLst>
            </a:pPr>
            <a:r>
              <a:rPr lang="de-DE" sz="1400" dirty="0">
                <a:latin typeface="Century Gothic" panose="020B0502020202020204" pitchFamily="34" charset="0"/>
              </a:rPr>
              <a:t>1.4.6</a:t>
            </a:r>
            <a:r>
              <a:rPr lang="de-DE" sz="1400" b="0" dirty="0">
                <a:latin typeface="Century Gothic" panose="020B0502020202020204" pitchFamily="34" charset="0"/>
              </a:rPr>
              <a:t>	Problem und Lösung zur Verschwiegenheit</a:t>
            </a:r>
          </a:p>
          <a:p>
            <a:pPr marL="2724150" lvl="4" indent="-895350">
              <a:spcBef>
                <a:spcPts val="600"/>
              </a:spcBef>
              <a:spcAft>
                <a:spcPts val="600"/>
              </a:spcAft>
              <a:tabLst>
                <a:tab pos="444500" algn="l"/>
              </a:tabLst>
            </a:pPr>
            <a:r>
              <a:rPr lang="de-DE" sz="1400" dirty="0">
                <a:latin typeface="Century Gothic" panose="020B0502020202020204" pitchFamily="34" charset="0"/>
              </a:rPr>
              <a:t>1.4.7	</a:t>
            </a:r>
            <a:r>
              <a:rPr lang="de-DE" sz="1400" b="0" dirty="0">
                <a:latin typeface="Century Gothic" panose="020B0502020202020204" pitchFamily="34" charset="0"/>
              </a:rPr>
              <a:t>Kommunikationsformen und -wege</a:t>
            </a:r>
          </a:p>
          <a:p>
            <a:pPr marL="2724150" lvl="4" indent="-895350">
              <a:spcBef>
                <a:spcPts val="600"/>
              </a:spcBef>
              <a:spcAft>
                <a:spcPts val="600"/>
              </a:spcAft>
              <a:tabLst>
                <a:tab pos="444500" algn="l"/>
              </a:tabLst>
            </a:pPr>
            <a:r>
              <a:rPr lang="de-DE" sz="1400" dirty="0">
                <a:latin typeface="Century Gothic" panose="020B0502020202020204" pitchFamily="34" charset="0"/>
              </a:rPr>
              <a:t>1.4.8	</a:t>
            </a:r>
            <a:r>
              <a:rPr lang="de-DE" sz="1400" b="0" dirty="0">
                <a:latin typeface="Century Gothic" panose="020B0502020202020204" pitchFamily="34" charset="0"/>
              </a:rPr>
              <a:t>Pflichten des Abschlussprüfers im Zusammenhang mit der Kommunikation</a:t>
            </a:r>
          </a:p>
          <a:p>
            <a:pPr marL="2724150" lvl="4" indent="-895350">
              <a:spcBef>
                <a:spcPts val="600"/>
              </a:spcBef>
              <a:spcAft>
                <a:spcPts val="600"/>
              </a:spcAft>
              <a:tabLst>
                <a:tab pos="444500" algn="l"/>
              </a:tabLst>
            </a:pPr>
            <a:r>
              <a:rPr lang="de-DE" sz="1400" dirty="0">
                <a:latin typeface="Century Gothic" panose="020B0502020202020204" pitchFamily="34" charset="0"/>
              </a:rPr>
              <a:t>1.4.9	</a:t>
            </a:r>
            <a:r>
              <a:rPr lang="de-DE" sz="1400" b="0" dirty="0">
                <a:latin typeface="Century Gothic" panose="020B0502020202020204" pitchFamily="34" charset="0"/>
              </a:rPr>
              <a:t>Dokumentationspflichten im Zusammenhang mit den für die Überwachung verantwortlichen Personen – IDW PS 470 n.F. (10.2021)</a:t>
            </a:r>
          </a:p>
        </p:txBody>
      </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EC2C019A-5B5E-4F6B-A923-7C18042ED19D}"/>
              </a:ext>
            </a:extLst>
          </p:cNvPr>
          <p:cNvSpPr txBox="1">
            <a:spLocks/>
          </p:cNvSpPr>
          <p:nvPr/>
        </p:nvSpPr>
        <p:spPr bwMode="auto">
          <a:xfrm>
            <a:off x="1054800" y="1016918"/>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nSpc>
                <a:spcPct val="100000"/>
              </a:lnSpc>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1.4 Kommunikation mit dem Aufsichtsorgan IDW PS 470 n.F. (10.2021) bzw. IDW PS 475</a:t>
            </a:r>
          </a:p>
        </p:txBody>
      </p:sp>
      <p:sp>
        <p:nvSpPr>
          <p:cNvPr id="82948" name="Textfeld 9">
            <a:extLst>
              <a:ext uri="{FF2B5EF4-FFF2-40B4-BE49-F238E27FC236}">
                <a16:creationId xmlns:a16="http://schemas.microsoft.com/office/drawing/2014/main" id="{FEF1CDDB-2C09-4668-91AD-0DE6B0E2995C}"/>
              </a:ext>
            </a:extLst>
          </p:cNvPr>
          <p:cNvSpPr txBox="1">
            <a:spLocks noChangeArrowheads="1"/>
          </p:cNvSpPr>
          <p:nvPr/>
        </p:nvSpPr>
        <p:spPr bwMode="auto">
          <a:xfrm>
            <a:off x="1065601" y="1844824"/>
            <a:ext cx="9926944" cy="210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lnSpc>
                <a:spcPct val="110000"/>
              </a:lnSpc>
              <a:spcBef>
                <a:spcPts val="800"/>
              </a:spcBef>
              <a:buFont typeface="Arial" pitchFamily="34" charset="0"/>
              <a:defRPr sz="1400">
                <a:solidFill>
                  <a:schemeClr val="tx1"/>
                </a:solidFill>
                <a:latin typeface="Verdana" pitchFamily="34" charset="0"/>
              </a:defRPr>
            </a:lvl1pPr>
            <a:lvl2pPr marL="541338" indent="-185738" eaLnBrk="0" hangingPunct="0">
              <a:lnSpc>
                <a:spcPct val="110000"/>
              </a:lnSpc>
              <a:spcBef>
                <a:spcPts val="800"/>
              </a:spcBef>
              <a:buFont typeface="Arial" pitchFamily="34"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pitchFamily="34" charset="0"/>
              <a:defRPr sz="1400">
                <a:solidFill>
                  <a:schemeClr val="tx1"/>
                </a:solidFill>
                <a:latin typeface="Verdana"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pitchFamily="34"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9pPr>
          </a:lstStyle>
          <a:p>
            <a:pPr marL="266700" indent="-266700">
              <a:spcBef>
                <a:spcPts val="300"/>
              </a:spcBef>
              <a:spcAft>
                <a:spcPts val="300"/>
              </a:spcAft>
              <a:buFont typeface="+mj-lt"/>
              <a:buAutoNum type="alphaLcPeriod"/>
              <a:defRPr/>
            </a:pPr>
            <a:r>
              <a:rPr lang="de-DE" sz="1600" b="0" dirty="0">
                <a:effectLst>
                  <a:glow>
                    <a:srgbClr val="000000"/>
                  </a:glow>
                  <a:outerShdw sx="0" sy="0">
                    <a:srgbClr val="000000"/>
                  </a:outerShdw>
                  <a:reflection stA="0" endPos="0" fadeDir="0" sx="0" sy="0"/>
                </a:effectLst>
                <a:latin typeface="Century Gothic" panose="020B0502020202020204" pitchFamily="34" charset="0"/>
              </a:rPr>
              <a:t>Zeitnahe </a:t>
            </a:r>
            <a:r>
              <a:rPr lang="de-DE" sz="1600" dirty="0">
                <a:solidFill>
                  <a:srgbClr val="FF0000"/>
                </a:solidFill>
                <a:latin typeface="Century Gothic" panose="020B0502020202020204" pitchFamily="34" charset="0"/>
              </a:rPr>
              <a:t>Information über bedeutende Beobachtungen</a:t>
            </a:r>
            <a:r>
              <a:rPr lang="de-DE" sz="1600" b="0" dirty="0">
                <a:effectLst>
                  <a:glow>
                    <a:srgbClr val="000000"/>
                  </a:glow>
                  <a:outerShdw sx="0" sy="0">
                    <a:srgbClr val="000000"/>
                  </a:outerShdw>
                  <a:reflection stA="0" endPos="0" fadeDir="0" sx="0" sy="0"/>
                </a:effectLst>
                <a:latin typeface="Century Gothic" panose="020B0502020202020204" pitchFamily="34" charset="0"/>
              </a:rPr>
              <a:t>, die sich bei der Abschlussprüfung ergeben haben; z. B. Schwächen IKS.</a:t>
            </a:r>
          </a:p>
          <a:p>
            <a:pPr marL="266700" indent="-266700">
              <a:spcBef>
                <a:spcPts val="300"/>
              </a:spcBef>
              <a:spcAft>
                <a:spcPts val="300"/>
              </a:spcAft>
              <a:buClr>
                <a:schemeClr val="tx1"/>
              </a:buClr>
              <a:buFont typeface="+mj-lt"/>
              <a:buAutoNum type="alphaLcPeriod"/>
              <a:defRPr/>
            </a:pPr>
            <a:r>
              <a:rPr lang="de-DE" sz="1600" b="0" dirty="0">
                <a:latin typeface="Century Gothic" panose="020B0502020202020204" pitchFamily="34" charset="0"/>
              </a:rPr>
              <a:t>Erhalt</a:t>
            </a:r>
            <a:r>
              <a:rPr lang="de-DE" sz="1600" b="0" dirty="0">
                <a:effectLst>
                  <a:glow>
                    <a:srgbClr val="000000"/>
                  </a:glow>
                  <a:outerShdw sx="0" sy="0">
                    <a:srgbClr val="000000"/>
                  </a:outerShdw>
                  <a:reflection stA="0" endPos="0" fadeDir="0" sx="0" sy="0"/>
                </a:effectLst>
                <a:latin typeface="Century Gothic" panose="020B0502020202020204" pitchFamily="34" charset="0"/>
              </a:rPr>
              <a:t> von </a:t>
            </a:r>
            <a:r>
              <a:rPr lang="de-DE" sz="1600" dirty="0">
                <a:solidFill>
                  <a:srgbClr val="FF0000"/>
                </a:solidFill>
                <a:latin typeface="Century Gothic" panose="020B0502020202020204" pitchFamily="34" charset="0"/>
              </a:rPr>
              <a:t>prüfungsrelevanten Informationen</a:t>
            </a:r>
            <a:r>
              <a:rPr lang="de-DE" sz="1600" dirty="0">
                <a:solidFill>
                  <a:srgbClr val="FF0000"/>
                </a:solidFill>
                <a:effectLst>
                  <a:glow>
                    <a:srgbClr val="000000"/>
                  </a:glow>
                  <a:outerShdw sx="0" sy="0">
                    <a:srgbClr val="000000"/>
                  </a:outerShdw>
                  <a:reflection stA="0" endPos="0" fadeDir="0" sx="0" sy="0"/>
                </a:effectLst>
                <a:latin typeface="Century Gothic" panose="020B0502020202020204" pitchFamily="34" charset="0"/>
              </a:rPr>
              <a:t> </a:t>
            </a:r>
            <a:r>
              <a:rPr lang="de-DE" sz="1600" b="0" dirty="0">
                <a:effectLst>
                  <a:glow>
                    <a:srgbClr val="000000"/>
                  </a:glow>
                  <a:outerShdw sx="0" sy="0">
                    <a:srgbClr val="000000"/>
                  </a:outerShdw>
                  <a:reflection stA="0" endPos="0" fadeDir="0" sx="0" sy="0"/>
                </a:effectLst>
                <a:latin typeface="Century Gothic" panose="020B0502020202020204" pitchFamily="34" charset="0"/>
              </a:rPr>
              <a:t>von den für die Überwachung verantwortlichen Personen. Somit kann der Abschlussprüfer von den weiterführenden Einblicken profitieren.</a:t>
            </a:r>
          </a:p>
          <a:p>
            <a:pPr marL="266700" indent="-266700">
              <a:spcBef>
                <a:spcPts val="300"/>
              </a:spcBef>
              <a:spcAft>
                <a:spcPts val="300"/>
              </a:spcAft>
              <a:buFont typeface="+mj-lt"/>
              <a:buAutoNum type="alphaLcPeriod"/>
              <a:defRPr/>
            </a:pPr>
            <a:r>
              <a:rPr lang="de-DE" sz="1600" b="0" dirty="0">
                <a:effectLst>
                  <a:glow>
                    <a:srgbClr val="000000"/>
                  </a:glow>
                  <a:outerShdw sx="0" sy="0">
                    <a:srgbClr val="000000"/>
                  </a:outerShdw>
                  <a:reflection stA="0" endPos="0" fadeDir="0" sx="0" sy="0"/>
                </a:effectLst>
                <a:latin typeface="Century Gothic" panose="020B0502020202020204" pitchFamily="34" charset="0"/>
              </a:rPr>
              <a:t>Austausch über </a:t>
            </a:r>
            <a:r>
              <a:rPr lang="de-DE" sz="1600" dirty="0">
                <a:solidFill>
                  <a:srgbClr val="FF0000"/>
                </a:solidFill>
                <a:latin typeface="Century Gothic" panose="020B0502020202020204" pitchFamily="34" charset="0"/>
              </a:rPr>
              <a:t>Prüfungsplanung</a:t>
            </a:r>
            <a:r>
              <a:rPr lang="de-DE" sz="1600" dirty="0">
                <a:solidFill>
                  <a:srgbClr val="FF0000"/>
                </a:solidFill>
                <a:effectLst>
                  <a:glow>
                    <a:srgbClr val="000000"/>
                  </a:glow>
                  <a:outerShdw sx="0" sy="0">
                    <a:srgbClr val="000000"/>
                  </a:outerShdw>
                  <a:reflection stA="0" endPos="0" fadeDir="0" sx="0" sy="0"/>
                </a:effectLst>
                <a:latin typeface="Century Gothic" panose="020B0502020202020204" pitchFamily="34" charset="0"/>
              </a:rPr>
              <a:t>, </a:t>
            </a:r>
            <a:r>
              <a:rPr lang="de-DE" sz="1600" dirty="0">
                <a:solidFill>
                  <a:srgbClr val="FF0000"/>
                </a:solidFill>
                <a:latin typeface="Century Gothic" panose="020B0502020202020204" pitchFamily="34" charset="0"/>
              </a:rPr>
              <a:t>Prüfungsschwerpunkte</a:t>
            </a:r>
            <a:r>
              <a:rPr lang="de-DE" sz="1600" b="0" dirty="0">
                <a:effectLst>
                  <a:glow>
                    <a:srgbClr val="000000"/>
                  </a:glow>
                  <a:outerShdw sx="0" sy="0">
                    <a:srgbClr val="000000"/>
                  </a:outerShdw>
                  <a:reflection stA="0" endPos="0" fadeDir="0" sx="0" sy="0"/>
                </a:effectLst>
                <a:latin typeface="Century Gothic" panose="020B0502020202020204" pitchFamily="34" charset="0"/>
              </a:rPr>
              <a:t>, Key Audit </a:t>
            </a:r>
            <a:r>
              <a:rPr lang="de-DE" sz="1600" b="0" dirty="0" err="1">
                <a:effectLst>
                  <a:glow>
                    <a:srgbClr val="000000"/>
                  </a:glow>
                  <a:outerShdw sx="0" sy="0">
                    <a:srgbClr val="000000"/>
                  </a:outerShdw>
                  <a:reflection stA="0" endPos="0" fadeDir="0" sx="0" sy="0"/>
                </a:effectLst>
                <a:latin typeface="Century Gothic" panose="020B0502020202020204" pitchFamily="34" charset="0"/>
              </a:rPr>
              <a:t>Matters</a:t>
            </a:r>
            <a:r>
              <a:rPr lang="de-DE" sz="1600" b="0" dirty="0">
                <a:effectLst>
                  <a:glow>
                    <a:srgbClr val="000000"/>
                  </a:glow>
                  <a:outerShdw sx="0" sy="0">
                    <a:srgbClr val="000000"/>
                  </a:outerShdw>
                  <a:reflection stA="0" endPos="0" fadeDir="0" sx="0" sy="0"/>
                </a:effectLst>
                <a:latin typeface="Century Gothic" panose="020B0502020202020204" pitchFamily="34" charset="0"/>
              </a:rPr>
              <a:t> (PIE).</a:t>
            </a:r>
          </a:p>
          <a:p>
            <a:pPr marL="266700" indent="-266700">
              <a:spcBef>
                <a:spcPts val="300"/>
              </a:spcBef>
              <a:spcAft>
                <a:spcPts val="300"/>
              </a:spcAft>
              <a:buFont typeface="+mj-lt"/>
              <a:buAutoNum type="alphaLcPeriod"/>
              <a:defRPr/>
            </a:pPr>
            <a:r>
              <a:rPr lang="de-DE" sz="1600" b="0" dirty="0">
                <a:effectLst>
                  <a:glow>
                    <a:srgbClr val="000000"/>
                  </a:glow>
                  <a:outerShdw sx="0" sy="0">
                    <a:srgbClr val="000000"/>
                  </a:outerShdw>
                  <a:reflection stA="0" endPos="0" fadeDir="0" sx="0" sy="0"/>
                </a:effectLst>
                <a:latin typeface="Century Gothic" panose="020B0502020202020204" pitchFamily="34" charset="0"/>
              </a:rPr>
              <a:t>Schaffung eines </a:t>
            </a:r>
            <a:r>
              <a:rPr lang="de-DE" sz="1600" dirty="0">
                <a:solidFill>
                  <a:srgbClr val="FF0000"/>
                </a:solidFill>
                <a:latin typeface="Century Gothic" panose="020B0502020202020204" pitchFamily="34" charset="0"/>
              </a:rPr>
              <a:t>Rahmens für die wechselseitige Kommunikation</a:t>
            </a:r>
            <a:r>
              <a:rPr lang="de-DE" sz="1600" b="0" dirty="0">
                <a:latin typeface="Century Gothic" panose="020B0502020202020204" pitchFamily="34" charset="0"/>
              </a:rPr>
              <a:t> </a:t>
            </a:r>
            <a:r>
              <a:rPr lang="de-DE" sz="1600" b="0" dirty="0">
                <a:effectLst>
                  <a:glow>
                    <a:srgbClr val="000000"/>
                  </a:glow>
                  <a:outerShdw sx="0" sy="0">
                    <a:srgbClr val="000000"/>
                  </a:outerShdw>
                  <a:reflection stA="0" endPos="0" fadeDir="0" sx="0" sy="0"/>
                </a:effectLst>
                <a:latin typeface="Century Gothic" panose="020B0502020202020204" pitchFamily="34" charset="0"/>
              </a:rPr>
              <a:t>zwischen Abschlussprüfer und Aufsichtsorgan.</a:t>
            </a:r>
          </a:p>
        </p:txBody>
      </p:sp>
      <p:sp>
        <p:nvSpPr>
          <p:cNvPr id="150533" name="Rectangle 2">
            <a:extLst>
              <a:ext uri="{FF2B5EF4-FFF2-40B4-BE49-F238E27FC236}">
                <a16:creationId xmlns:a16="http://schemas.microsoft.com/office/drawing/2014/main" id="{36AED33B-1925-42F1-8998-9854BE556DE4}"/>
              </a:ext>
            </a:extLst>
          </p:cNvPr>
          <p:cNvSpPr txBox="1">
            <a:spLocks/>
          </p:cNvSpPr>
          <p:nvPr/>
        </p:nvSpPr>
        <p:spPr bwMode="auto">
          <a:xfrm>
            <a:off x="1054800" y="14184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512763" indent="-51276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1.4.1 Zielsetzung für die Kommunikation zwischen Aufsichtsorganen und Abschlussprüfer</a:t>
            </a:r>
          </a:p>
        </p:txBody>
      </p:sp>
      <p:sp>
        <p:nvSpPr>
          <p:cNvPr id="150535" name="Rectangle 2">
            <a:extLst>
              <a:ext uri="{FF2B5EF4-FFF2-40B4-BE49-F238E27FC236}">
                <a16:creationId xmlns:a16="http://schemas.microsoft.com/office/drawing/2014/main" id="{77BCD3F3-28C7-48BD-9587-2E8CF9713AE7}"/>
              </a:ext>
            </a:extLst>
          </p:cNvPr>
          <p:cNvSpPr txBox="1">
            <a:spLocks/>
          </p:cNvSpPr>
          <p:nvPr/>
        </p:nvSpPr>
        <p:spPr bwMode="auto">
          <a:xfrm>
            <a:off x="1054799" y="4257675"/>
            <a:ext cx="106577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1.4.2 Rechtsgrundlage</a:t>
            </a:r>
          </a:p>
        </p:txBody>
      </p:sp>
      <p:sp>
        <p:nvSpPr>
          <p:cNvPr id="10" name="Textfeld 9">
            <a:extLst>
              <a:ext uri="{FF2B5EF4-FFF2-40B4-BE49-F238E27FC236}">
                <a16:creationId xmlns:a16="http://schemas.microsoft.com/office/drawing/2014/main" id="{F8CB32CB-08EB-4D1B-A3EB-2C74B908D912}"/>
              </a:ext>
            </a:extLst>
          </p:cNvPr>
          <p:cNvSpPr txBox="1">
            <a:spLocks noChangeArrowheads="1"/>
          </p:cNvSpPr>
          <p:nvPr/>
        </p:nvSpPr>
        <p:spPr bwMode="auto">
          <a:xfrm>
            <a:off x="1065213" y="4624388"/>
            <a:ext cx="9639299"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110000"/>
              </a:lnSpc>
              <a:spcBef>
                <a:spcPts val="800"/>
              </a:spcBef>
              <a:buFont typeface="Arial" pitchFamily="34" charset="0"/>
              <a:defRPr sz="1400">
                <a:solidFill>
                  <a:schemeClr val="tx1"/>
                </a:solidFill>
                <a:latin typeface="Verdana" pitchFamily="34" charset="0"/>
              </a:defRPr>
            </a:lvl1pPr>
            <a:lvl2pPr marL="541338" indent="-185738" eaLnBrk="0" hangingPunct="0">
              <a:lnSpc>
                <a:spcPct val="110000"/>
              </a:lnSpc>
              <a:spcBef>
                <a:spcPts val="800"/>
              </a:spcBef>
              <a:buFont typeface="Arial" pitchFamily="34"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pitchFamily="34" charset="0"/>
              <a:defRPr sz="1400">
                <a:solidFill>
                  <a:schemeClr val="tx1"/>
                </a:solidFill>
                <a:latin typeface="Verdana"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pitchFamily="34"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9pPr>
          </a:lstStyle>
          <a:p>
            <a:pPr marL="285750" indent="-285750" eaLnBrk="1" hangingPunct="1">
              <a:lnSpc>
                <a:spcPct val="100000"/>
              </a:lnSpc>
              <a:spcBef>
                <a:spcPts val="300"/>
              </a:spcBef>
              <a:spcAft>
                <a:spcPts val="300"/>
              </a:spcAft>
              <a:buFont typeface="Arial" pitchFamily="34" charset="0"/>
              <a:buChar char="•"/>
              <a:defRPr/>
            </a:pPr>
            <a:r>
              <a:rPr lang="de-DE" altLang="de-DE" sz="1600" b="0" dirty="0">
                <a:latin typeface="Century Gothic" pitchFamily="34" charset="0"/>
              </a:rPr>
              <a:t>Der HFA des IDW hat am 10.10.2017 dem IDW PS 470 n.F. (10.2021) „Grundsätze für die Kommunikation mit dem für die Überwachung Verantwortlichen“ sowie am 26.09.2019 den IDW PS 475 verabschiedet.</a:t>
            </a:r>
          </a:p>
          <a:p>
            <a:pPr marL="285750" indent="-285750" eaLnBrk="1" hangingPunct="1">
              <a:lnSpc>
                <a:spcPct val="100000"/>
              </a:lnSpc>
              <a:spcBef>
                <a:spcPts val="300"/>
              </a:spcBef>
              <a:spcAft>
                <a:spcPts val="300"/>
              </a:spcAft>
              <a:buFont typeface="Arial" pitchFamily="34" charset="0"/>
              <a:buChar char="•"/>
              <a:defRPr/>
            </a:pPr>
            <a:r>
              <a:rPr lang="de-DE" altLang="de-DE" sz="1600" b="0" dirty="0">
                <a:latin typeface="Century Gothic" pitchFamily="34" charset="0"/>
              </a:rPr>
              <a:t>Mit diesen Standards wurden die International Standards on Auditing (ISA 260 (</a:t>
            </a:r>
            <a:r>
              <a:rPr lang="de-DE" altLang="de-DE" sz="1600" b="0" dirty="0" err="1">
                <a:latin typeface="Century Gothic" pitchFamily="34" charset="0"/>
              </a:rPr>
              <a:t>Revised</a:t>
            </a:r>
            <a:r>
              <a:rPr lang="de-DE" altLang="de-DE" sz="1600" b="0" dirty="0">
                <a:latin typeface="Century Gothic" pitchFamily="34" charset="0"/>
              </a:rPr>
              <a:t>) und ISA 265) umgesetzt.</a:t>
            </a:r>
          </a:p>
          <a:p>
            <a:pPr eaLnBrk="1" hangingPunct="1">
              <a:lnSpc>
                <a:spcPct val="100000"/>
              </a:lnSpc>
              <a:spcBef>
                <a:spcPts val="300"/>
              </a:spcBef>
              <a:spcAft>
                <a:spcPts val="300"/>
              </a:spcAft>
              <a:defRPr/>
            </a:pPr>
            <a:endParaRPr lang="de-DE" altLang="de-DE" b="0" dirty="0">
              <a:latin typeface="Century Gothic" pitchFamily="34" charset="0"/>
            </a:endParaRPr>
          </a:p>
        </p:txBody>
      </p:sp>
      <p:sp>
        <p:nvSpPr>
          <p:cNvPr id="12" name="Textfeld 1">
            <a:extLst>
              <a:ext uri="{FF2B5EF4-FFF2-40B4-BE49-F238E27FC236}">
                <a16:creationId xmlns:a16="http://schemas.microsoft.com/office/drawing/2014/main" id="{026FBD32-69CC-42CF-A8EA-0B5A422CC53B}"/>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a:extLst>
              <a:ext uri="{FF2B5EF4-FFF2-40B4-BE49-F238E27FC236}">
                <a16:creationId xmlns:a16="http://schemas.microsoft.com/office/drawing/2014/main" id="{6C1CF6C0-A7A3-4F09-8638-D8FAEE8D72C8}"/>
              </a:ext>
            </a:extLst>
          </p:cNvPr>
          <p:cNvSpPr txBox="1">
            <a:spLocks/>
          </p:cNvSpPr>
          <p:nvPr/>
        </p:nvSpPr>
        <p:spPr bwMode="auto">
          <a:xfrm>
            <a:off x="1054800" y="1009578"/>
            <a:ext cx="10801350" cy="259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542925" indent="-542925">
              <a:lnSpc>
                <a:spcPct val="110000"/>
              </a:lnSpc>
              <a:spcBef>
                <a:spcPts val="800"/>
              </a:spcBef>
              <a:buFont typeface="Arial" panose="020B0604020202020204" pitchFamily="34" charset="0"/>
              <a:tabLst>
                <a:tab pos="542925" algn="l"/>
              </a:tabLst>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1.4.3 Differenzierung zwischen Management und für die Überwachung Verantwortlicher7</a:t>
            </a:r>
          </a:p>
        </p:txBody>
      </p:sp>
      <p:graphicFrame>
        <p:nvGraphicFramePr>
          <p:cNvPr id="22" name="Diagramm 21">
            <a:extLst>
              <a:ext uri="{FF2B5EF4-FFF2-40B4-BE49-F238E27FC236}">
                <a16:creationId xmlns:a16="http://schemas.microsoft.com/office/drawing/2014/main" id="{B4B26CDF-2D9F-4016-A3B5-C9BFA0D8D9C0}"/>
              </a:ext>
            </a:extLst>
          </p:cNvPr>
          <p:cNvGraphicFramePr/>
          <p:nvPr/>
        </p:nvGraphicFramePr>
        <p:xfrm>
          <a:off x="1064584" y="1340768"/>
          <a:ext cx="10400898" cy="14224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Ellipse 22">
            <a:extLst>
              <a:ext uri="{FF2B5EF4-FFF2-40B4-BE49-F238E27FC236}">
                <a16:creationId xmlns:a16="http://schemas.microsoft.com/office/drawing/2014/main" id="{316E6B7E-8031-4288-A813-2C5B49FD5267}"/>
              </a:ext>
            </a:extLst>
          </p:cNvPr>
          <p:cNvSpPr/>
          <p:nvPr/>
        </p:nvSpPr>
        <p:spPr>
          <a:xfrm>
            <a:off x="6034088" y="1636713"/>
            <a:ext cx="777875" cy="830262"/>
          </a:xfrm>
          <a:prstGeom prst="ellipse">
            <a:avLst/>
          </a:prstGeom>
          <a:solidFill>
            <a:schemeClr val="bg1">
              <a:lumMod val="85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buFontTx/>
              <a:buChar char="•"/>
              <a:defRPr/>
            </a:pPr>
            <a:endParaRPr lang="de-DE">
              <a:latin typeface="Century Gothic" panose="020B0502020202020204" pitchFamily="34" charset="0"/>
            </a:endParaRPr>
          </a:p>
        </p:txBody>
      </p:sp>
      <p:sp>
        <p:nvSpPr>
          <p:cNvPr id="24" name="Abgerundetes Rechteck 23">
            <a:extLst>
              <a:ext uri="{FF2B5EF4-FFF2-40B4-BE49-F238E27FC236}">
                <a16:creationId xmlns:a16="http://schemas.microsoft.com/office/drawing/2014/main" id="{7B4BC18F-F905-4F33-B040-CC8458490EEA}"/>
              </a:ext>
            </a:extLst>
          </p:cNvPr>
          <p:cNvSpPr/>
          <p:nvPr/>
        </p:nvSpPr>
        <p:spPr>
          <a:xfrm>
            <a:off x="8801100" y="3030538"/>
            <a:ext cx="2843213" cy="1258887"/>
          </a:xfrm>
          <a:prstGeom prst="round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eaLnBrk="1" hangingPunct="1">
              <a:spcBef>
                <a:spcPct val="50000"/>
              </a:spcBef>
              <a:defRPr/>
            </a:pPr>
            <a:r>
              <a:rPr lang="de-DE" sz="1400" b="0" dirty="0">
                <a:solidFill>
                  <a:schemeClr val="tx1"/>
                </a:solidFill>
                <a:latin typeface="Century Gothic" panose="020B0502020202020204" pitchFamily="34" charset="0"/>
              </a:rPr>
              <a:t>Personen mit Führungsverantwortung für die laufende Geschäftstätigkeit</a:t>
            </a:r>
          </a:p>
        </p:txBody>
      </p:sp>
      <p:cxnSp>
        <p:nvCxnSpPr>
          <p:cNvPr id="26" name="Gerade Verbindung mit Pfeil 25">
            <a:extLst>
              <a:ext uri="{FF2B5EF4-FFF2-40B4-BE49-F238E27FC236}">
                <a16:creationId xmlns:a16="http://schemas.microsoft.com/office/drawing/2014/main" id="{ABB16D80-ED72-4681-90A5-1E95DB8441BD}"/>
              </a:ext>
            </a:extLst>
          </p:cNvPr>
          <p:cNvCxnSpPr>
            <a:cxnSpLocks/>
          </p:cNvCxnSpPr>
          <p:nvPr/>
        </p:nvCxnSpPr>
        <p:spPr>
          <a:xfrm>
            <a:off x="8442325" y="2695575"/>
            <a:ext cx="1106488" cy="334963"/>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Gerade Verbindung 26">
            <a:extLst>
              <a:ext uri="{FF2B5EF4-FFF2-40B4-BE49-F238E27FC236}">
                <a16:creationId xmlns:a16="http://schemas.microsoft.com/office/drawing/2014/main" id="{C5AC32C9-7DD6-480A-9634-929893A28BB3}"/>
              </a:ext>
            </a:extLst>
          </p:cNvPr>
          <p:cNvCxnSpPr>
            <a:cxnSpLocks/>
          </p:cNvCxnSpPr>
          <p:nvPr/>
        </p:nvCxnSpPr>
        <p:spPr>
          <a:xfrm>
            <a:off x="3167063" y="5370513"/>
            <a:ext cx="0" cy="2667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Gerade Verbindung 27">
            <a:extLst>
              <a:ext uri="{FF2B5EF4-FFF2-40B4-BE49-F238E27FC236}">
                <a16:creationId xmlns:a16="http://schemas.microsoft.com/office/drawing/2014/main" id="{6A4C38D4-1F80-47C9-9FF9-EAEA3D8A22B1}"/>
              </a:ext>
            </a:extLst>
          </p:cNvPr>
          <p:cNvCxnSpPr>
            <a:stCxn id="21" idx="2"/>
          </p:cNvCxnSpPr>
          <p:nvPr/>
        </p:nvCxnSpPr>
        <p:spPr>
          <a:xfrm>
            <a:off x="6407150" y="5370513"/>
            <a:ext cx="0" cy="268287"/>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Gerade Verbindung 28">
            <a:extLst>
              <a:ext uri="{FF2B5EF4-FFF2-40B4-BE49-F238E27FC236}">
                <a16:creationId xmlns:a16="http://schemas.microsoft.com/office/drawing/2014/main" id="{349E0BEC-0B76-4315-BFA2-CA33B7D44B9A}"/>
              </a:ext>
            </a:extLst>
          </p:cNvPr>
          <p:cNvCxnSpPr>
            <a:cxnSpLocks/>
          </p:cNvCxnSpPr>
          <p:nvPr/>
        </p:nvCxnSpPr>
        <p:spPr>
          <a:xfrm>
            <a:off x="3143250" y="5637213"/>
            <a:ext cx="3289300" cy="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Abgerundetes Rechteck 29">
            <a:extLst>
              <a:ext uri="{FF2B5EF4-FFF2-40B4-BE49-F238E27FC236}">
                <a16:creationId xmlns:a16="http://schemas.microsoft.com/office/drawing/2014/main" id="{78B3B3E4-0A44-4614-969A-30AF49A20B4B}"/>
              </a:ext>
            </a:extLst>
          </p:cNvPr>
          <p:cNvSpPr/>
          <p:nvPr/>
        </p:nvSpPr>
        <p:spPr>
          <a:xfrm>
            <a:off x="3006725" y="5732463"/>
            <a:ext cx="3586163" cy="492125"/>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b="0" dirty="0">
                <a:solidFill>
                  <a:sysClr val="windowText" lastClr="000000"/>
                </a:solidFill>
                <a:latin typeface="Century Gothic" panose="020B0502020202020204" pitchFamily="34" charset="0"/>
              </a:rPr>
              <a:t>Ansprechpartner für Kommunikation nach IDW PS 470 n.F. (10.2021)</a:t>
            </a:r>
          </a:p>
        </p:txBody>
      </p:sp>
      <p:sp>
        <p:nvSpPr>
          <p:cNvPr id="20" name="Abgerundetes Rechteck 19">
            <a:extLst>
              <a:ext uri="{FF2B5EF4-FFF2-40B4-BE49-F238E27FC236}">
                <a16:creationId xmlns:a16="http://schemas.microsoft.com/office/drawing/2014/main" id="{BCDD8246-910E-4413-B333-C9DECB525221}"/>
              </a:ext>
            </a:extLst>
          </p:cNvPr>
          <p:cNvSpPr/>
          <p:nvPr/>
        </p:nvSpPr>
        <p:spPr>
          <a:xfrm>
            <a:off x="1093788" y="3030538"/>
            <a:ext cx="2843212" cy="2339975"/>
          </a:xfrm>
          <a:prstGeom prst="round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b="0" dirty="0">
                <a:solidFill>
                  <a:schemeClr val="tx1"/>
                </a:solidFill>
                <a:latin typeface="Century Gothic" panose="020B0502020202020204" pitchFamily="34" charset="0"/>
              </a:rPr>
              <a:t>Personen oder Organe, die </a:t>
            </a:r>
            <a:r>
              <a:rPr lang="de-DE" sz="1400" dirty="0">
                <a:solidFill>
                  <a:srgbClr val="FF0000"/>
                </a:solidFill>
                <a:latin typeface="Century Gothic" panose="020B0502020202020204" pitchFamily="34" charset="0"/>
              </a:rPr>
              <a:t>zumindest</a:t>
            </a:r>
            <a:r>
              <a:rPr lang="de-DE" sz="1400" b="0" dirty="0">
                <a:solidFill>
                  <a:srgbClr val="FF0000"/>
                </a:solidFill>
                <a:latin typeface="Century Gothic" panose="020B0502020202020204" pitchFamily="34" charset="0"/>
              </a:rPr>
              <a:t> </a:t>
            </a:r>
            <a:r>
              <a:rPr lang="de-DE" sz="1400" b="0" dirty="0">
                <a:solidFill>
                  <a:schemeClr val="tx1"/>
                </a:solidFill>
                <a:latin typeface="Century Gothic" panose="020B0502020202020204" pitchFamily="34" charset="0"/>
              </a:rPr>
              <a:t>verantwortlich sind für die Aufsicht über die strategische Ausrichtung  und die Überwachung der Einhaltung der Verpflichtungen einer wirtschaftlichen Einheit im Zusammenhang mit der Rechnungslegung </a:t>
            </a:r>
          </a:p>
        </p:txBody>
      </p:sp>
      <p:sp>
        <p:nvSpPr>
          <p:cNvPr id="21" name="Abgerundetes Rechteck 20">
            <a:extLst>
              <a:ext uri="{FF2B5EF4-FFF2-40B4-BE49-F238E27FC236}">
                <a16:creationId xmlns:a16="http://schemas.microsoft.com/office/drawing/2014/main" id="{75CFF21B-1BC6-4834-8D65-2F4F98956D91}"/>
              </a:ext>
            </a:extLst>
          </p:cNvPr>
          <p:cNvSpPr/>
          <p:nvPr/>
        </p:nvSpPr>
        <p:spPr>
          <a:xfrm>
            <a:off x="5237163" y="3030538"/>
            <a:ext cx="2339975" cy="2339975"/>
          </a:xfrm>
          <a:prstGeom prst="roundRect">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eaLnBrk="1" hangingPunct="1">
              <a:spcBef>
                <a:spcPct val="50000"/>
              </a:spcBef>
              <a:defRPr/>
            </a:pPr>
            <a:r>
              <a:rPr lang="de-DE" sz="1400" dirty="0">
                <a:solidFill>
                  <a:sysClr val="windowText" lastClr="000000"/>
                </a:solidFill>
                <a:latin typeface="Century Gothic" panose="020B0502020202020204" pitchFamily="34" charset="0"/>
              </a:rPr>
              <a:t>Schnittmenge:</a:t>
            </a:r>
          </a:p>
          <a:p>
            <a:pPr algn="ctr" eaLnBrk="1" hangingPunct="1">
              <a:spcBef>
                <a:spcPct val="50000"/>
              </a:spcBef>
              <a:defRPr/>
            </a:pPr>
            <a:r>
              <a:rPr lang="de-DE" sz="1400" b="0" dirty="0">
                <a:solidFill>
                  <a:sysClr val="windowText" lastClr="000000"/>
                </a:solidFill>
                <a:latin typeface="Century Gothic" panose="020B0502020202020204" pitchFamily="34" charset="0"/>
              </a:rPr>
              <a:t>Für die Überwachung Verantwortliche sind eingebunden in das Management </a:t>
            </a:r>
          </a:p>
          <a:p>
            <a:pPr algn="ctr" eaLnBrk="1" hangingPunct="1">
              <a:spcBef>
                <a:spcPct val="50000"/>
              </a:spcBef>
              <a:defRPr/>
            </a:pPr>
            <a:r>
              <a:rPr lang="de-DE" sz="1400" b="0" dirty="0">
                <a:solidFill>
                  <a:sysClr val="windowText" lastClr="000000"/>
                </a:solidFill>
                <a:latin typeface="Century Gothic" panose="020B0502020202020204" pitchFamily="34" charset="0"/>
              </a:rPr>
              <a:t>IDW PS 470 n.F. (10.2021), </a:t>
            </a:r>
            <a:br>
              <a:rPr lang="de-DE" sz="1400" b="0" dirty="0">
                <a:solidFill>
                  <a:sysClr val="windowText" lastClr="000000"/>
                </a:solidFill>
                <a:latin typeface="Century Gothic" panose="020B0502020202020204" pitchFamily="34" charset="0"/>
              </a:rPr>
            </a:br>
            <a:r>
              <a:rPr lang="de-DE" sz="1400" b="0" dirty="0">
                <a:solidFill>
                  <a:sysClr val="windowText" lastClr="000000"/>
                </a:solidFill>
                <a:latin typeface="Century Gothic" panose="020B0502020202020204" pitchFamily="34" charset="0"/>
              </a:rPr>
              <a:t>Tz. 18, A 13</a:t>
            </a:r>
          </a:p>
        </p:txBody>
      </p:sp>
      <p:cxnSp>
        <p:nvCxnSpPr>
          <p:cNvPr id="25" name="Gerade Verbindung mit Pfeil 24">
            <a:extLst>
              <a:ext uri="{FF2B5EF4-FFF2-40B4-BE49-F238E27FC236}">
                <a16:creationId xmlns:a16="http://schemas.microsoft.com/office/drawing/2014/main" id="{14AF4754-0C6A-4311-87BC-9B109D48E5EC}"/>
              </a:ext>
            </a:extLst>
          </p:cNvPr>
          <p:cNvCxnSpPr>
            <a:cxnSpLocks/>
          </p:cNvCxnSpPr>
          <p:nvPr/>
        </p:nvCxnSpPr>
        <p:spPr>
          <a:xfrm flipH="1">
            <a:off x="3219450" y="2695575"/>
            <a:ext cx="1352550" cy="334963"/>
          </a:xfrm>
          <a:prstGeom prst="straightConnector1">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feld 1">
            <a:extLst>
              <a:ext uri="{FF2B5EF4-FFF2-40B4-BE49-F238E27FC236}">
                <a16:creationId xmlns:a16="http://schemas.microsoft.com/office/drawing/2014/main" id="{D4E1DEB2-4213-470E-86B4-E3D791E2A367}"/>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09FB9187-B7A4-4226-9579-AEA7CD75D709}"/>
              </a:ext>
            </a:extLst>
          </p:cNvPr>
          <p:cNvSpPr txBox="1">
            <a:spLocks/>
          </p:cNvSpPr>
          <p:nvPr/>
        </p:nvSpPr>
        <p:spPr bwMode="auto">
          <a:xfrm>
            <a:off x="1054800" y="1006823"/>
            <a:ext cx="10801350" cy="397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 Der Ablauf einer Jahresabschlussprüfung </a:t>
            </a:r>
            <a:r>
              <a:rPr lang="de-DE" altLang="de-DE" sz="1600" dirty="0">
                <a:solidFill>
                  <a:srgbClr val="00B0F0"/>
                </a:solidFill>
                <a:latin typeface="Century Gothic" panose="020B0502020202020204" pitchFamily="34" charset="0"/>
                <a:ea typeface="Verdana" panose="020B0604030504040204" pitchFamily="34" charset="0"/>
              </a:rPr>
              <a:t>(</a:t>
            </a:r>
            <a:r>
              <a:rPr lang="de-DE" sz="1600" dirty="0">
                <a:solidFill>
                  <a:srgbClr val="00B0F0"/>
                </a:solidFill>
                <a:latin typeface="Century Gothic" panose="020B0502020202020204" pitchFamily="34" charset="0"/>
                <a:ea typeface="Verdana" panose="020B0604030504040204" pitchFamily="34" charset="0"/>
              </a:rPr>
              <a:t>Exemplarischer </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Workflow)</a:t>
            </a:r>
          </a:p>
        </p:txBody>
      </p:sp>
      <p:sp>
        <p:nvSpPr>
          <p:cNvPr id="10" name="Textfeld 9">
            <a:extLst>
              <a:ext uri="{FF2B5EF4-FFF2-40B4-BE49-F238E27FC236}">
                <a16:creationId xmlns:a16="http://schemas.microsoft.com/office/drawing/2014/main" id="{CD4B11F3-BEFD-4845-A4EA-0FC9DA1FD6CB}"/>
              </a:ext>
            </a:extLst>
          </p:cNvPr>
          <p:cNvSpPr txBox="1"/>
          <p:nvPr/>
        </p:nvSpPr>
        <p:spPr>
          <a:xfrm>
            <a:off x="1054800" y="1418400"/>
            <a:ext cx="10801350" cy="577081"/>
          </a:xfrm>
          <a:prstGeom prst="rect">
            <a:avLst/>
          </a:prstGeom>
          <a:noFill/>
        </p:spPr>
        <p:txBody>
          <a:bodyPr lIns="0" tIns="0" rIns="0" bIns="0">
            <a:spAutoFit/>
          </a:bodyPr>
          <a:lstStyle/>
          <a:p>
            <a:pPr eaLnBrk="1" hangingPunct="1">
              <a:spcBef>
                <a:spcPts val="600"/>
              </a:spcBef>
              <a:spcAft>
                <a:spcPts val="600"/>
              </a:spcAft>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1.1.1 Fachliche Grundlagen (Konzeptioneller Überblick)</a:t>
            </a:r>
          </a:p>
          <a:p>
            <a:pPr marL="180975" indent="-180975" eaLnBrk="1" hangingPunct="1">
              <a:spcBef>
                <a:spcPts val="300"/>
              </a:spcBef>
              <a:spcAft>
                <a:spcPts val="300"/>
              </a:spcAft>
              <a:defRPr/>
            </a:pPr>
            <a:r>
              <a:rPr lang="de-DE" altLang="de-DE" sz="1400" b="0" dirty="0">
                <a:latin typeface="Century Gothic" panose="020B0502020202020204" pitchFamily="34" charset="0"/>
                <a:ea typeface="Verdana" panose="020B0604030504040204" pitchFamily="34" charset="0"/>
                <a:cs typeface="Verdana" panose="020B0604030504040204" pitchFamily="34" charset="0"/>
              </a:rPr>
              <a:t>Der Vorgang der Abschlussprüfung lässt sich in mehrere Einzelprozesse gliedern.</a:t>
            </a:r>
          </a:p>
        </p:txBody>
      </p:sp>
      <p:sp>
        <p:nvSpPr>
          <p:cNvPr id="93188" name="Textfeld 18">
            <a:extLst>
              <a:ext uri="{FF2B5EF4-FFF2-40B4-BE49-F238E27FC236}">
                <a16:creationId xmlns:a16="http://schemas.microsoft.com/office/drawing/2014/main" id="{F5BCBB91-180F-4D08-81FB-AC3C713020CE}"/>
              </a:ext>
            </a:extLst>
          </p:cNvPr>
          <p:cNvSpPr txBox="1">
            <a:spLocks noChangeArrowheads="1"/>
          </p:cNvSpPr>
          <p:nvPr/>
        </p:nvSpPr>
        <p:spPr bwMode="auto">
          <a:xfrm>
            <a:off x="1636713" y="6010548"/>
            <a:ext cx="89201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50000"/>
              </a:spcBef>
              <a:buFontTx/>
              <a:buNone/>
            </a:pPr>
            <a:r>
              <a:rPr lang="de-DE" altLang="de-DE" sz="1200" b="0" dirty="0">
                <a:latin typeface="Century Gothic" panose="020B0502020202020204" pitchFamily="34" charset="0"/>
              </a:rPr>
              <a:t>Ablauf einer Abschlussprüfung (Quelle: In Anlehnung am WP-Handbuch, 18. Aufl. 2023, Kap.L.1.3, Tz. 16)</a:t>
            </a:r>
          </a:p>
        </p:txBody>
      </p:sp>
      <p:cxnSp>
        <p:nvCxnSpPr>
          <p:cNvPr id="43" name="Gerade Verbindung mit Pfeil 42">
            <a:extLst>
              <a:ext uri="{FF2B5EF4-FFF2-40B4-BE49-F238E27FC236}">
                <a16:creationId xmlns:a16="http://schemas.microsoft.com/office/drawing/2014/main" id="{112E32D6-733C-4254-9206-80F23AD4D446}"/>
              </a:ext>
            </a:extLst>
          </p:cNvPr>
          <p:cNvCxnSpPr>
            <a:cxnSpLocks/>
          </p:cNvCxnSpPr>
          <p:nvPr/>
        </p:nvCxnSpPr>
        <p:spPr>
          <a:xfrm flipH="1">
            <a:off x="7369175" y="2779985"/>
            <a:ext cx="679450"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Gerade Verbindung mit Pfeil 45">
            <a:extLst>
              <a:ext uri="{FF2B5EF4-FFF2-40B4-BE49-F238E27FC236}">
                <a16:creationId xmlns:a16="http://schemas.microsoft.com/office/drawing/2014/main" id="{4C88F576-6E28-4E27-871D-47279C016AC2}"/>
              </a:ext>
            </a:extLst>
          </p:cNvPr>
          <p:cNvCxnSpPr>
            <a:cxnSpLocks/>
          </p:cNvCxnSpPr>
          <p:nvPr/>
        </p:nvCxnSpPr>
        <p:spPr>
          <a:xfrm>
            <a:off x="9301163" y="3126060"/>
            <a:ext cx="0" cy="27622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Abgerundetes Rechteck 12">
            <a:extLst>
              <a:ext uri="{FF2B5EF4-FFF2-40B4-BE49-F238E27FC236}">
                <a16:creationId xmlns:a16="http://schemas.microsoft.com/office/drawing/2014/main" id="{5509DE67-935A-444B-89A2-14E5A0948606}"/>
              </a:ext>
            </a:extLst>
          </p:cNvPr>
          <p:cNvSpPr/>
          <p:nvPr/>
        </p:nvSpPr>
        <p:spPr>
          <a:xfrm>
            <a:off x="8039100" y="4818335"/>
            <a:ext cx="2519363" cy="10795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ct val="50000"/>
              </a:spcBef>
              <a:buFont typeface="+mj-lt"/>
              <a:buAutoNum type="arabicPeriod" startAt="9"/>
              <a:defRPr/>
            </a:pPr>
            <a:r>
              <a:rPr lang="de-DE" sz="1400" b="0" dirty="0">
                <a:solidFill>
                  <a:schemeClr val="tx1"/>
                </a:solidFill>
                <a:latin typeface="Century Gothic" panose="020B0502020202020204" pitchFamily="34" charset="0"/>
              </a:rPr>
              <a:t>Berichterstattung</a:t>
            </a:r>
          </a:p>
        </p:txBody>
      </p:sp>
      <p:cxnSp>
        <p:nvCxnSpPr>
          <p:cNvPr id="32" name="Gerade Verbindung mit Pfeil 31">
            <a:extLst>
              <a:ext uri="{FF2B5EF4-FFF2-40B4-BE49-F238E27FC236}">
                <a16:creationId xmlns:a16="http://schemas.microsoft.com/office/drawing/2014/main" id="{905D4995-72E0-4FE3-8CCF-3F69254D5386}"/>
              </a:ext>
            </a:extLst>
          </p:cNvPr>
          <p:cNvCxnSpPr>
            <a:cxnSpLocks/>
            <a:stCxn id="12" idx="0"/>
            <a:endCxn id="26" idx="2"/>
          </p:cNvCxnSpPr>
          <p:nvPr/>
        </p:nvCxnSpPr>
        <p:spPr>
          <a:xfrm flipV="1">
            <a:off x="6099175" y="4494485"/>
            <a:ext cx="0" cy="32385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FBAB2647-A07F-4D48-9D83-C179B8B33755}"/>
              </a:ext>
            </a:extLst>
          </p:cNvPr>
          <p:cNvCxnSpPr>
            <a:cxnSpLocks/>
            <a:stCxn id="11" idx="3"/>
          </p:cNvCxnSpPr>
          <p:nvPr/>
        </p:nvCxnSpPr>
        <p:spPr>
          <a:xfrm>
            <a:off x="4160838" y="5358085"/>
            <a:ext cx="666750"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Abgerundetes Rechteck 11">
            <a:extLst>
              <a:ext uri="{FF2B5EF4-FFF2-40B4-BE49-F238E27FC236}">
                <a16:creationId xmlns:a16="http://schemas.microsoft.com/office/drawing/2014/main" id="{8BF65ACD-0687-443A-962A-AA016EA5728E}"/>
              </a:ext>
            </a:extLst>
          </p:cNvPr>
          <p:cNvSpPr/>
          <p:nvPr/>
        </p:nvSpPr>
        <p:spPr>
          <a:xfrm>
            <a:off x="4838700" y="4818335"/>
            <a:ext cx="2519363" cy="10795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ct val="50000"/>
              </a:spcBef>
              <a:buFont typeface="+mj-lt"/>
              <a:buAutoNum type="arabicPeriod" startAt="4"/>
              <a:defRPr/>
            </a:pPr>
            <a:r>
              <a:rPr lang="de-DE" sz="1400" b="0" dirty="0">
                <a:solidFill>
                  <a:schemeClr val="tx1"/>
                </a:solidFill>
                <a:latin typeface="Century Gothic" panose="020B0502020202020204" pitchFamily="34" charset="0"/>
              </a:rPr>
              <a:t>Auswertung der rechnungsrelevanten Prozesse und internen Kontrollen</a:t>
            </a:r>
          </a:p>
        </p:txBody>
      </p:sp>
      <p:cxnSp>
        <p:nvCxnSpPr>
          <p:cNvPr id="37" name="Gerade Verbindung mit Pfeil 36">
            <a:extLst>
              <a:ext uri="{FF2B5EF4-FFF2-40B4-BE49-F238E27FC236}">
                <a16:creationId xmlns:a16="http://schemas.microsoft.com/office/drawing/2014/main" id="{33612C49-2386-4161-B1C2-23ED2C8859C2}"/>
              </a:ext>
            </a:extLst>
          </p:cNvPr>
          <p:cNvCxnSpPr>
            <a:cxnSpLocks/>
          </p:cNvCxnSpPr>
          <p:nvPr/>
        </p:nvCxnSpPr>
        <p:spPr>
          <a:xfrm>
            <a:off x="6403975" y="3133998"/>
            <a:ext cx="0" cy="26828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Abgerundetes Rechteck 24">
            <a:extLst>
              <a:ext uri="{FF2B5EF4-FFF2-40B4-BE49-F238E27FC236}">
                <a16:creationId xmlns:a16="http://schemas.microsoft.com/office/drawing/2014/main" id="{B81F0E78-5CB6-4FB1-A97B-F3283EDFF037}"/>
              </a:ext>
            </a:extLst>
          </p:cNvPr>
          <p:cNvSpPr/>
          <p:nvPr/>
        </p:nvSpPr>
        <p:spPr>
          <a:xfrm>
            <a:off x="8039100" y="2060848"/>
            <a:ext cx="2519363" cy="10795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ct val="50000"/>
              </a:spcBef>
              <a:buFont typeface="+mj-lt"/>
              <a:buAutoNum type="arabicPeriod" startAt="7"/>
              <a:defRPr/>
            </a:pPr>
            <a:r>
              <a:rPr lang="de-DE" sz="1400" b="0" dirty="0">
                <a:solidFill>
                  <a:schemeClr val="tx1"/>
                </a:solidFill>
                <a:latin typeface="Century Gothic" panose="020B0502020202020204" pitchFamily="34" charset="0"/>
              </a:rPr>
              <a:t>Aussagebezogene Prüfungshandlungen</a:t>
            </a:r>
          </a:p>
        </p:txBody>
      </p:sp>
      <p:cxnSp>
        <p:nvCxnSpPr>
          <p:cNvPr id="40" name="Gerade Verbindung mit Pfeil 39">
            <a:extLst>
              <a:ext uri="{FF2B5EF4-FFF2-40B4-BE49-F238E27FC236}">
                <a16:creationId xmlns:a16="http://schemas.microsoft.com/office/drawing/2014/main" id="{EF81C57A-D0ED-4D36-ACBB-957E9CE0074E}"/>
              </a:ext>
            </a:extLst>
          </p:cNvPr>
          <p:cNvCxnSpPr>
            <a:cxnSpLocks/>
            <a:stCxn id="24" idx="3"/>
            <a:endCxn id="25" idx="1"/>
          </p:cNvCxnSpPr>
          <p:nvPr/>
        </p:nvCxnSpPr>
        <p:spPr>
          <a:xfrm flipV="1">
            <a:off x="7358063" y="2600598"/>
            <a:ext cx="681037" cy="476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Abgerundetes Rechteck 23">
            <a:extLst>
              <a:ext uri="{FF2B5EF4-FFF2-40B4-BE49-F238E27FC236}">
                <a16:creationId xmlns:a16="http://schemas.microsoft.com/office/drawing/2014/main" id="{76D026C5-8E68-4B07-9755-34EAAFDF7B95}"/>
              </a:ext>
            </a:extLst>
          </p:cNvPr>
          <p:cNvSpPr/>
          <p:nvPr/>
        </p:nvSpPr>
        <p:spPr>
          <a:xfrm>
            <a:off x="4838700" y="2065610"/>
            <a:ext cx="2519363" cy="10795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ct val="50000"/>
              </a:spcBef>
              <a:buFont typeface="+mj-lt"/>
              <a:buAutoNum type="arabicPeriod" startAt="6"/>
              <a:defRPr/>
            </a:pPr>
            <a:r>
              <a:rPr lang="de-DE" sz="1400" b="0" dirty="0">
                <a:solidFill>
                  <a:schemeClr val="tx1"/>
                </a:solidFill>
                <a:latin typeface="Century Gothic" panose="020B0502020202020204" pitchFamily="34" charset="0"/>
              </a:rPr>
              <a:t>Funktionsprüfungen</a:t>
            </a:r>
          </a:p>
        </p:txBody>
      </p:sp>
      <p:cxnSp>
        <p:nvCxnSpPr>
          <p:cNvPr id="34" name="Gerade Verbindung mit Pfeil 33">
            <a:extLst>
              <a:ext uri="{FF2B5EF4-FFF2-40B4-BE49-F238E27FC236}">
                <a16:creationId xmlns:a16="http://schemas.microsoft.com/office/drawing/2014/main" id="{64CB9EA1-69FE-431E-BE96-26F7FFC19C19}"/>
              </a:ext>
            </a:extLst>
          </p:cNvPr>
          <p:cNvCxnSpPr>
            <a:cxnSpLocks/>
            <a:stCxn id="26" idx="0"/>
            <a:endCxn id="24" idx="2"/>
          </p:cNvCxnSpPr>
          <p:nvPr/>
        </p:nvCxnSpPr>
        <p:spPr>
          <a:xfrm flipV="1">
            <a:off x="6099175" y="3145110"/>
            <a:ext cx="0" cy="26987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Abgerundetes Rechteck 25">
            <a:extLst>
              <a:ext uri="{FF2B5EF4-FFF2-40B4-BE49-F238E27FC236}">
                <a16:creationId xmlns:a16="http://schemas.microsoft.com/office/drawing/2014/main" id="{7E512FA9-6611-4765-AA85-CB90B75C535B}"/>
              </a:ext>
            </a:extLst>
          </p:cNvPr>
          <p:cNvSpPr/>
          <p:nvPr/>
        </p:nvSpPr>
        <p:spPr>
          <a:xfrm>
            <a:off x="4838700" y="3414985"/>
            <a:ext cx="2519363" cy="10795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ct val="50000"/>
              </a:spcBef>
              <a:buFont typeface="+mj-lt"/>
              <a:buAutoNum type="arabicPeriod" startAt="5"/>
              <a:defRPr/>
            </a:pPr>
            <a:r>
              <a:rPr lang="de-DE" sz="1400" b="0" dirty="0">
                <a:solidFill>
                  <a:schemeClr val="tx1"/>
                </a:solidFill>
                <a:latin typeface="Century Gothic" panose="020B0502020202020204" pitchFamily="34" charset="0"/>
              </a:rPr>
              <a:t>Ableitung des Prüfungsprogramms</a:t>
            </a:r>
          </a:p>
        </p:txBody>
      </p:sp>
      <p:cxnSp>
        <p:nvCxnSpPr>
          <p:cNvPr id="49" name="Gerade Verbindung mit Pfeil 48">
            <a:extLst>
              <a:ext uri="{FF2B5EF4-FFF2-40B4-BE49-F238E27FC236}">
                <a16:creationId xmlns:a16="http://schemas.microsoft.com/office/drawing/2014/main" id="{8654821B-62FC-445C-A804-780DA8078CA8}"/>
              </a:ext>
            </a:extLst>
          </p:cNvPr>
          <p:cNvCxnSpPr>
            <a:cxnSpLocks/>
            <a:stCxn id="27" idx="2"/>
            <a:endCxn id="13" idx="0"/>
          </p:cNvCxnSpPr>
          <p:nvPr/>
        </p:nvCxnSpPr>
        <p:spPr>
          <a:xfrm>
            <a:off x="9299575" y="4494485"/>
            <a:ext cx="0" cy="32385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Abgerundetes Rechteck 26">
            <a:extLst>
              <a:ext uri="{FF2B5EF4-FFF2-40B4-BE49-F238E27FC236}">
                <a16:creationId xmlns:a16="http://schemas.microsoft.com/office/drawing/2014/main" id="{71CB7A9E-8FC8-4919-A97D-D59FF15ACE66}"/>
              </a:ext>
            </a:extLst>
          </p:cNvPr>
          <p:cNvSpPr/>
          <p:nvPr/>
        </p:nvSpPr>
        <p:spPr>
          <a:xfrm>
            <a:off x="8039100" y="3414985"/>
            <a:ext cx="2519363" cy="10795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ct val="50000"/>
              </a:spcBef>
              <a:buFont typeface="+mj-lt"/>
              <a:buAutoNum type="arabicPeriod" startAt="8"/>
              <a:defRPr/>
            </a:pPr>
            <a:r>
              <a:rPr lang="de-DE" sz="1400" b="0" dirty="0">
                <a:solidFill>
                  <a:schemeClr val="tx1"/>
                </a:solidFill>
                <a:latin typeface="Century Gothic" panose="020B0502020202020204" pitchFamily="34" charset="0"/>
              </a:rPr>
              <a:t>Abschließende Prüfungshandlungen</a:t>
            </a:r>
          </a:p>
        </p:txBody>
      </p:sp>
      <p:sp>
        <p:nvSpPr>
          <p:cNvPr id="11" name="Abgerundetes Rechteck 10">
            <a:extLst>
              <a:ext uri="{FF2B5EF4-FFF2-40B4-BE49-F238E27FC236}">
                <a16:creationId xmlns:a16="http://schemas.microsoft.com/office/drawing/2014/main" id="{179DA4C0-879F-4AE0-A0CF-5F349BEBF010}"/>
              </a:ext>
            </a:extLst>
          </p:cNvPr>
          <p:cNvSpPr/>
          <p:nvPr/>
        </p:nvSpPr>
        <p:spPr>
          <a:xfrm>
            <a:off x="1639888" y="4818335"/>
            <a:ext cx="2520950" cy="10795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ct val="50000"/>
              </a:spcBef>
              <a:buFont typeface="+mj-lt"/>
              <a:buAutoNum type="arabicPeriod" startAt="3"/>
              <a:defRPr/>
            </a:pPr>
            <a:r>
              <a:rPr lang="de-DE" sz="1400" b="0" dirty="0">
                <a:solidFill>
                  <a:schemeClr val="tx1"/>
                </a:solidFill>
                <a:latin typeface="Century Gothic" panose="020B0502020202020204" pitchFamily="34" charset="0"/>
              </a:rPr>
              <a:t>Festlegung der </a:t>
            </a:r>
            <a:r>
              <a:rPr lang="de-DE" sz="1400" dirty="0">
                <a:solidFill>
                  <a:srgbClr val="FF0000"/>
                </a:solidFill>
                <a:latin typeface="Century Gothic" panose="020B0502020202020204" pitchFamily="34" charset="0"/>
              </a:rPr>
              <a:t>Wesentlichkeit</a:t>
            </a:r>
            <a:r>
              <a:rPr lang="de-DE" sz="1400" b="0" dirty="0">
                <a:solidFill>
                  <a:schemeClr val="tx1"/>
                </a:solidFill>
                <a:latin typeface="Century Gothic" panose="020B0502020202020204" pitchFamily="34" charset="0"/>
              </a:rPr>
              <a:t> und Beurteilung der Fehlerrisiken</a:t>
            </a:r>
          </a:p>
        </p:txBody>
      </p:sp>
      <p:cxnSp>
        <p:nvCxnSpPr>
          <p:cNvPr id="3" name="Gerade Verbindung mit Pfeil 2">
            <a:extLst>
              <a:ext uri="{FF2B5EF4-FFF2-40B4-BE49-F238E27FC236}">
                <a16:creationId xmlns:a16="http://schemas.microsoft.com/office/drawing/2014/main" id="{D7C1A9D5-560E-4074-AED6-F3B9A53CD61C}"/>
              </a:ext>
            </a:extLst>
          </p:cNvPr>
          <p:cNvCxnSpPr>
            <a:cxnSpLocks/>
            <a:stCxn id="9" idx="2"/>
            <a:endCxn id="11" idx="0"/>
          </p:cNvCxnSpPr>
          <p:nvPr/>
        </p:nvCxnSpPr>
        <p:spPr>
          <a:xfrm>
            <a:off x="2900363" y="4494485"/>
            <a:ext cx="0" cy="32385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Abgerundetes Rechteck 8">
            <a:extLst>
              <a:ext uri="{FF2B5EF4-FFF2-40B4-BE49-F238E27FC236}">
                <a16:creationId xmlns:a16="http://schemas.microsoft.com/office/drawing/2014/main" id="{80929457-83DE-4D1F-B193-0B7A00AA0C1C}"/>
              </a:ext>
            </a:extLst>
          </p:cNvPr>
          <p:cNvSpPr/>
          <p:nvPr/>
        </p:nvSpPr>
        <p:spPr>
          <a:xfrm>
            <a:off x="1639888" y="3414985"/>
            <a:ext cx="2519362" cy="10795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ct val="50000"/>
              </a:spcBef>
              <a:buFont typeface="+mj-lt"/>
              <a:buAutoNum type="arabicPeriod" startAt="2"/>
              <a:defRPr/>
            </a:pPr>
            <a:r>
              <a:rPr lang="de-DE" sz="1400" b="0" dirty="0">
                <a:solidFill>
                  <a:schemeClr val="tx1"/>
                </a:solidFill>
                <a:latin typeface="Century Gothic" panose="020B0502020202020204" pitchFamily="34" charset="0"/>
              </a:rPr>
              <a:t>Informations-beschaffung und </a:t>
            </a:r>
            <a:r>
              <a:rPr lang="de-DE" sz="1400" dirty="0">
                <a:solidFill>
                  <a:srgbClr val="FF0000"/>
                </a:solidFill>
                <a:latin typeface="Century Gothic" panose="020B0502020202020204" pitchFamily="34" charset="0"/>
              </a:rPr>
              <a:t>vorläufige IKS-Beurteilung und Risikoeinschätzung</a:t>
            </a:r>
          </a:p>
        </p:txBody>
      </p:sp>
      <p:cxnSp>
        <p:nvCxnSpPr>
          <p:cNvPr id="50" name="Gerade Verbindung mit Pfeil 49">
            <a:extLst>
              <a:ext uri="{FF2B5EF4-FFF2-40B4-BE49-F238E27FC236}">
                <a16:creationId xmlns:a16="http://schemas.microsoft.com/office/drawing/2014/main" id="{1B9319DB-2ADF-458D-8B37-6AA95BF6108A}"/>
              </a:ext>
            </a:extLst>
          </p:cNvPr>
          <p:cNvCxnSpPr>
            <a:cxnSpLocks/>
            <a:stCxn id="23" idx="2"/>
            <a:endCxn id="9" idx="0"/>
          </p:cNvCxnSpPr>
          <p:nvPr/>
        </p:nvCxnSpPr>
        <p:spPr>
          <a:xfrm flipH="1">
            <a:off x="2900363" y="3145110"/>
            <a:ext cx="0" cy="26987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Abgerundetes Rechteck 22">
            <a:extLst>
              <a:ext uri="{FF2B5EF4-FFF2-40B4-BE49-F238E27FC236}">
                <a16:creationId xmlns:a16="http://schemas.microsoft.com/office/drawing/2014/main" id="{D0AD62B0-ADFE-42FA-9765-71B109E1C4DD}"/>
              </a:ext>
            </a:extLst>
          </p:cNvPr>
          <p:cNvSpPr/>
          <p:nvPr/>
        </p:nvSpPr>
        <p:spPr>
          <a:xfrm>
            <a:off x="1639888" y="2065610"/>
            <a:ext cx="2520950" cy="10795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algn="ctr" eaLnBrk="1" hangingPunct="1">
              <a:spcBef>
                <a:spcPct val="50000"/>
              </a:spcBef>
              <a:buFont typeface="+mj-lt"/>
              <a:buAutoNum type="arabicPeriod"/>
              <a:defRPr/>
            </a:pPr>
            <a:r>
              <a:rPr lang="de-DE" sz="1400" b="0" dirty="0">
                <a:solidFill>
                  <a:schemeClr val="tx1"/>
                </a:solidFill>
                <a:latin typeface="Century Gothic" panose="020B0502020202020204" pitchFamily="34" charset="0"/>
              </a:rPr>
              <a:t>Auftragsannahme</a:t>
            </a:r>
          </a:p>
        </p:txBody>
      </p:sp>
      <p:sp>
        <p:nvSpPr>
          <p:cNvPr id="31" name="Textfeld 1">
            <a:extLst>
              <a:ext uri="{FF2B5EF4-FFF2-40B4-BE49-F238E27FC236}">
                <a16:creationId xmlns:a16="http://schemas.microsoft.com/office/drawing/2014/main" id="{862ECC9C-94DE-45CA-B48E-E66390C0F027}"/>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extLst>
      <p:ext uri="{BB962C8B-B14F-4D97-AF65-F5344CB8AC3E}">
        <p14:creationId xmlns:p14="http://schemas.microsoft.com/office/powerpoint/2010/main" val="836948216"/>
      </p:ext>
    </p:extLst>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7CBDDC43-12EA-484E-92CA-96EDF04E9323}"/>
              </a:ext>
            </a:extLst>
          </p:cNvPr>
          <p:cNvSpPr txBox="1">
            <a:spLocks/>
          </p:cNvSpPr>
          <p:nvPr/>
        </p:nvSpPr>
        <p:spPr bwMode="auto">
          <a:xfrm>
            <a:off x="1054800" y="94491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tabLst>
                <a:tab pos="552450" algn="l"/>
              </a:tabLst>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tabLst>
                <a:tab pos="552450" algn="l"/>
              </a:tabLst>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tabLst>
                <a:tab pos="552450" algn="l"/>
              </a:tabLst>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tabLst>
                <a:tab pos="552450" algn="l"/>
              </a:tabLst>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tabLst>
                <a:tab pos="552450" algn="l"/>
              </a:tabLst>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tabLst>
                <a:tab pos="552450" algn="l"/>
              </a:tabLst>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tabLst>
                <a:tab pos="552450" algn="l"/>
              </a:tabLst>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tabLst>
                <a:tab pos="552450" algn="l"/>
              </a:tabLst>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tabLst>
                <a:tab pos="552450" algn="l"/>
              </a:tabLst>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1.4.4 Wie stellt der Abschlussprüfer die für die Überwachung Verantwortlichen fest?</a:t>
            </a:r>
          </a:p>
        </p:txBody>
      </p:sp>
      <p:sp>
        <p:nvSpPr>
          <p:cNvPr id="154627" name="Textfeld 1">
            <a:extLst>
              <a:ext uri="{FF2B5EF4-FFF2-40B4-BE49-F238E27FC236}">
                <a16:creationId xmlns:a16="http://schemas.microsoft.com/office/drawing/2014/main" id="{37E9B6B6-A505-4D04-A7E5-A4DE2EFC9F02}"/>
              </a:ext>
            </a:extLst>
          </p:cNvPr>
          <p:cNvSpPr txBox="1">
            <a:spLocks noChangeArrowheads="1"/>
          </p:cNvSpPr>
          <p:nvPr/>
        </p:nvSpPr>
        <p:spPr bwMode="auto">
          <a:xfrm>
            <a:off x="1241178" y="3051175"/>
            <a:ext cx="323850" cy="338138"/>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ct val="50000"/>
              </a:spcBef>
              <a:buFontTx/>
              <a:buChar char="•"/>
            </a:pPr>
            <a:endParaRPr lang="de-DE" altLang="de-DE" sz="1600"/>
          </a:p>
        </p:txBody>
      </p:sp>
      <p:sp>
        <p:nvSpPr>
          <p:cNvPr id="34" name="Ellipse 33">
            <a:extLst>
              <a:ext uri="{FF2B5EF4-FFF2-40B4-BE49-F238E27FC236}">
                <a16:creationId xmlns:a16="http://schemas.microsoft.com/office/drawing/2014/main" id="{DB0410EE-04AE-4ECA-B21C-206EE6DD0787}"/>
              </a:ext>
            </a:extLst>
          </p:cNvPr>
          <p:cNvSpPr/>
          <p:nvPr/>
        </p:nvSpPr>
        <p:spPr>
          <a:xfrm>
            <a:off x="3266828" y="2516188"/>
            <a:ext cx="857250" cy="333375"/>
          </a:xfrm>
          <a:prstGeom prst="ellipse">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ysClr val="windowText" lastClr="000000"/>
                </a:solidFill>
                <a:latin typeface="Century Gothic" panose="020B0502020202020204" pitchFamily="34" charset="0"/>
              </a:rPr>
              <a:t>Nein</a:t>
            </a:r>
          </a:p>
        </p:txBody>
      </p:sp>
      <p:sp>
        <p:nvSpPr>
          <p:cNvPr id="35" name="Ellipse 34">
            <a:extLst>
              <a:ext uri="{FF2B5EF4-FFF2-40B4-BE49-F238E27FC236}">
                <a16:creationId xmlns:a16="http://schemas.microsoft.com/office/drawing/2014/main" id="{E80C73BA-4386-4677-A138-AB9E404414F3}"/>
              </a:ext>
            </a:extLst>
          </p:cNvPr>
          <p:cNvSpPr/>
          <p:nvPr/>
        </p:nvSpPr>
        <p:spPr>
          <a:xfrm>
            <a:off x="3285878" y="3859213"/>
            <a:ext cx="857250" cy="333375"/>
          </a:xfrm>
          <a:prstGeom prst="ellipse">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ysClr val="windowText" lastClr="000000"/>
                </a:solidFill>
                <a:latin typeface="Century Gothic" panose="020B0502020202020204" pitchFamily="34" charset="0"/>
              </a:rPr>
              <a:t>Nein</a:t>
            </a:r>
          </a:p>
        </p:txBody>
      </p:sp>
      <p:sp>
        <p:nvSpPr>
          <p:cNvPr id="36" name="Ellipse 35">
            <a:extLst>
              <a:ext uri="{FF2B5EF4-FFF2-40B4-BE49-F238E27FC236}">
                <a16:creationId xmlns:a16="http://schemas.microsoft.com/office/drawing/2014/main" id="{F33A5C8F-0638-4243-B075-8AE50F1908A5}"/>
              </a:ext>
            </a:extLst>
          </p:cNvPr>
          <p:cNvSpPr/>
          <p:nvPr/>
        </p:nvSpPr>
        <p:spPr>
          <a:xfrm>
            <a:off x="7424490" y="1563688"/>
            <a:ext cx="2982913" cy="104775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ysClr val="windowText" lastClr="000000"/>
                </a:solidFill>
                <a:latin typeface="Century Gothic" panose="020B0502020202020204" pitchFamily="34" charset="0"/>
              </a:rPr>
              <a:t>Kommunikation mit Aufsichtsrat oder Prüfungsausschuss</a:t>
            </a:r>
          </a:p>
        </p:txBody>
      </p:sp>
      <p:sp>
        <p:nvSpPr>
          <p:cNvPr id="37" name="Ellipse 36">
            <a:extLst>
              <a:ext uri="{FF2B5EF4-FFF2-40B4-BE49-F238E27FC236}">
                <a16:creationId xmlns:a16="http://schemas.microsoft.com/office/drawing/2014/main" id="{A2F1712E-797B-4EFD-B545-62C3DBAC75E5}"/>
              </a:ext>
            </a:extLst>
          </p:cNvPr>
          <p:cNvSpPr/>
          <p:nvPr/>
        </p:nvSpPr>
        <p:spPr>
          <a:xfrm>
            <a:off x="7422903" y="2820988"/>
            <a:ext cx="2984500" cy="1047750"/>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ysClr val="windowText" lastClr="000000"/>
                </a:solidFill>
                <a:latin typeface="Century Gothic" panose="020B0502020202020204" pitchFamily="34" charset="0"/>
              </a:rPr>
              <a:t>Kommunikation mit Aufsichtsrat oder Beirat</a:t>
            </a:r>
          </a:p>
        </p:txBody>
      </p:sp>
      <p:sp>
        <p:nvSpPr>
          <p:cNvPr id="38" name="Ellipse 37">
            <a:extLst>
              <a:ext uri="{FF2B5EF4-FFF2-40B4-BE49-F238E27FC236}">
                <a16:creationId xmlns:a16="http://schemas.microsoft.com/office/drawing/2014/main" id="{7CC2E5D8-18F1-4521-B446-A17DE7CEDF18}"/>
              </a:ext>
            </a:extLst>
          </p:cNvPr>
          <p:cNvSpPr/>
          <p:nvPr/>
        </p:nvSpPr>
        <p:spPr>
          <a:xfrm>
            <a:off x="7422903" y="4097338"/>
            <a:ext cx="2984500" cy="1419225"/>
          </a:xfrm>
          <a:prstGeom prst="ellipse">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ysClr val="windowText" lastClr="000000"/>
                </a:solidFill>
                <a:latin typeface="Century Gothic" panose="020B0502020202020204" pitchFamily="34" charset="0"/>
              </a:rPr>
              <a:t>Kommunikation mit Geschäftsführer oder Gesellschaftern oder Gesellschafter-versammlung oder …</a:t>
            </a:r>
          </a:p>
        </p:txBody>
      </p:sp>
      <p:cxnSp>
        <p:nvCxnSpPr>
          <p:cNvPr id="39" name="Gerade Verbindung mit Pfeil 38">
            <a:extLst>
              <a:ext uri="{FF2B5EF4-FFF2-40B4-BE49-F238E27FC236}">
                <a16:creationId xmlns:a16="http://schemas.microsoft.com/office/drawing/2014/main" id="{05EDB33D-6F8B-4192-9375-C2507084FFA8}"/>
              </a:ext>
            </a:extLst>
          </p:cNvPr>
          <p:cNvCxnSpPr>
            <a:stCxn id="18" idx="3"/>
            <a:endCxn id="36" idx="2"/>
          </p:cNvCxnSpPr>
          <p:nvPr/>
        </p:nvCxnSpPr>
        <p:spPr>
          <a:xfrm>
            <a:off x="5355978" y="2082800"/>
            <a:ext cx="2068512" cy="476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0" name="Gerade Verbindung mit Pfeil 39">
            <a:extLst>
              <a:ext uri="{FF2B5EF4-FFF2-40B4-BE49-F238E27FC236}">
                <a16:creationId xmlns:a16="http://schemas.microsoft.com/office/drawing/2014/main" id="{1E0553A9-13FB-45D7-8C31-C60023C6F46C}"/>
              </a:ext>
            </a:extLst>
          </p:cNvPr>
          <p:cNvCxnSpPr>
            <a:stCxn id="19" idx="3"/>
            <a:endCxn id="37" idx="2"/>
          </p:cNvCxnSpPr>
          <p:nvPr/>
        </p:nvCxnSpPr>
        <p:spPr>
          <a:xfrm>
            <a:off x="5357565" y="3344863"/>
            <a:ext cx="2065338"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1" name="Gerade Verbindung mit Pfeil 40">
            <a:extLst>
              <a:ext uri="{FF2B5EF4-FFF2-40B4-BE49-F238E27FC236}">
                <a16:creationId xmlns:a16="http://schemas.microsoft.com/office/drawing/2014/main" id="{78853763-ED40-46C7-B0D6-C0CF1B184090}"/>
              </a:ext>
            </a:extLst>
          </p:cNvPr>
          <p:cNvCxnSpPr>
            <a:stCxn id="31" idx="3"/>
            <a:endCxn id="38" idx="2"/>
          </p:cNvCxnSpPr>
          <p:nvPr/>
        </p:nvCxnSpPr>
        <p:spPr>
          <a:xfrm>
            <a:off x="5357565" y="4802188"/>
            <a:ext cx="2065338" cy="47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42" name="Ellipse 41">
            <a:extLst>
              <a:ext uri="{FF2B5EF4-FFF2-40B4-BE49-F238E27FC236}">
                <a16:creationId xmlns:a16="http://schemas.microsoft.com/office/drawing/2014/main" id="{68695663-86EA-4D5E-9C0C-ABCD883472F6}"/>
              </a:ext>
            </a:extLst>
          </p:cNvPr>
          <p:cNvSpPr/>
          <p:nvPr/>
        </p:nvSpPr>
        <p:spPr>
          <a:xfrm>
            <a:off x="6014790" y="2235200"/>
            <a:ext cx="552450" cy="323850"/>
          </a:xfrm>
          <a:prstGeom prst="ellipse">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ysClr val="windowText" lastClr="000000"/>
                </a:solidFill>
                <a:latin typeface="Century Gothic" panose="020B0502020202020204" pitchFamily="34" charset="0"/>
              </a:rPr>
              <a:t>Ja</a:t>
            </a:r>
          </a:p>
        </p:txBody>
      </p:sp>
      <p:sp>
        <p:nvSpPr>
          <p:cNvPr id="43" name="Ellipse 42">
            <a:extLst>
              <a:ext uri="{FF2B5EF4-FFF2-40B4-BE49-F238E27FC236}">
                <a16:creationId xmlns:a16="http://schemas.microsoft.com/office/drawing/2014/main" id="{4FA9D466-5C9A-487B-A74E-95A7831C0559}"/>
              </a:ext>
            </a:extLst>
          </p:cNvPr>
          <p:cNvSpPr/>
          <p:nvPr/>
        </p:nvSpPr>
        <p:spPr>
          <a:xfrm>
            <a:off x="6014790" y="3502025"/>
            <a:ext cx="552450" cy="323850"/>
          </a:xfrm>
          <a:prstGeom prst="ellipse">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ysClr val="windowText" lastClr="000000"/>
                </a:solidFill>
                <a:latin typeface="Century Gothic" panose="020B0502020202020204" pitchFamily="34" charset="0"/>
              </a:rPr>
              <a:t>Ja</a:t>
            </a:r>
          </a:p>
        </p:txBody>
      </p:sp>
      <p:sp>
        <p:nvSpPr>
          <p:cNvPr id="44" name="Ellipse 43">
            <a:extLst>
              <a:ext uri="{FF2B5EF4-FFF2-40B4-BE49-F238E27FC236}">
                <a16:creationId xmlns:a16="http://schemas.microsoft.com/office/drawing/2014/main" id="{24DBC8C8-8A88-4F8B-94B7-DA3FF2373E95}"/>
              </a:ext>
            </a:extLst>
          </p:cNvPr>
          <p:cNvSpPr/>
          <p:nvPr/>
        </p:nvSpPr>
        <p:spPr>
          <a:xfrm>
            <a:off x="6014790" y="4959350"/>
            <a:ext cx="552450" cy="323850"/>
          </a:xfrm>
          <a:prstGeom prst="ellipse">
            <a:avLst/>
          </a:prstGeom>
          <a:solidFill>
            <a:srgbClr val="CCECFF"/>
          </a:solidFill>
          <a:ln>
            <a:solidFill>
              <a:srgbClr val="CCE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ysClr val="windowText" lastClr="000000"/>
                </a:solidFill>
                <a:latin typeface="Century Gothic" panose="020B0502020202020204" pitchFamily="34" charset="0"/>
              </a:rPr>
              <a:t>Ja</a:t>
            </a:r>
          </a:p>
        </p:txBody>
      </p:sp>
      <p:sp>
        <p:nvSpPr>
          <p:cNvPr id="31" name="Abgerundetes Rechteck 30">
            <a:extLst>
              <a:ext uri="{FF2B5EF4-FFF2-40B4-BE49-F238E27FC236}">
                <a16:creationId xmlns:a16="http://schemas.microsoft.com/office/drawing/2014/main" id="{C5599A37-20B3-44BA-9907-03398D4B9EC2}"/>
              </a:ext>
            </a:extLst>
          </p:cNvPr>
          <p:cNvSpPr/>
          <p:nvPr/>
        </p:nvSpPr>
        <p:spPr>
          <a:xfrm>
            <a:off x="1055440" y="4268788"/>
            <a:ext cx="4302125" cy="1066800"/>
          </a:xfrm>
          <a:prstGeom prst="roundRect">
            <a:avLst/>
          </a:prstGeom>
          <a:solidFill>
            <a:schemeClr val="bg1">
              <a:lumMod val="85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ct val="50000"/>
              </a:spcBef>
              <a:buFont typeface="+mj-lt"/>
              <a:buAutoNum type="arabicPeriod" startAt="3"/>
              <a:defRPr/>
            </a:pPr>
            <a:r>
              <a:rPr lang="de-DE" sz="1400" dirty="0">
                <a:solidFill>
                  <a:sysClr val="windowText" lastClr="000000"/>
                </a:solidFill>
                <a:latin typeface="Century Gothic" panose="020B0502020202020204" pitchFamily="34" charset="0"/>
              </a:rPr>
              <a:t>Wenn nach 1. und 2. keine für die Überwachung Verantwortlichen festgestellt werden konnten, ist nach dem Einzelfall zu entscheiden!</a:t>
            </a:r>
          </a:p>
        </p:txBody>
      </p:sp>
      <p:cxnSp>
        <p:nvCxnSpPr>
          <p:cNvPr id="33" name="Gerade Verbindung mit Pfeil 32">
            <a:extLst>
              <a:ext uri="{FF2B5EF4-FFF2-40B4-BE49-F238E27FC236}">
                <a16:creationId xmlns:a16="http://schemas.microsoft.com/office/drawing/2014/main" id="{3B6DE1AF-F625-4607-B414-D526E11E9233}"/>
              </a:ext>
            </a:extLst>
          </p:cNvPr>
          <p:cNvCxnSpPr>
            <a:stCxn id="19" idx="2"/>
            <a:endCxn id="31" idx="0"/>
          </p:cNvCxnSpPr>
          <p:nvPr/>
        </p:nvCxnSpPr>
        <p:spPr>
          <a:xfrm>
            <a:off x="3206503" y="3783013"/>
            <a:ext cx="0" cy="48577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9" name="Abgerundetes Rechteck 18">
            <a:extLst>
              <a:ext uri="{FF2B5EF4-FFF2-40B4-BE49-F238E27FC236}">
                <a16:creationId xmlns:a16="http://schemas.microsoft.com/office/drawing/2014/main" id="{D89BC69A-23F7-4BBF-A7EA-022B27371D37}"/>
              </a:ext>
            </a:extLst>
          </p:cNvPr>
          <p:cNvSpPr/>
          <p:nvPr/>
        </p:nvSpPr>
        <p:spPr>
          <a:xfrm>
            <a:off x="1055440" y="2906713"/>
            <a:ext cx="4302125" cy="8763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ct val="50000"/>
              </a:spcBef>
              <a:buFont typeface="+mj-lt"/>
              <a:buAutoNum type="arabicPeriod" startAt="2"/>
              <a:defRPr/>
            </a:pPr>
            <a:r>
              <a:rPr lang="de-DE" sz="1400" dirty="0">
                <a:solidFill>
                  <a:sysClr val="windowText" lastClr="000000"/>
                </a:solidFill>
                <a:latin typeface="Century Gothic" panose="020B0502020202020204" pitchFamily="34" charset="0"/>
              </a:rPr>
              <a:t>Gibt es einen gesellschaftsvertraglich vorgeschriebenen Aufsichtsrat oder Beirat mit entsprechenden Aufgaben? </a:t>
            </a:r>
          </a:p>
        </p:txBody>
      </p:sp>
      <p:cxnSp>
        <p:nvCxnSpPr>
          <p:cNvPr id="32" name="Gerade Verbindung mit Pfeil 31">
            <a:extLst>
              <a:ext uri="{FF2B5EF4-FFF2-40B4-BE49-F238E27FC236}">
                <a16:creationId xmlns:a16="http://schemas.microsoft.com/office/drawing/2014/main" id="{F61DBF9B-AFC9-4CEE-A3B5-1D0045280AF2}"/>
              </a:ext>
            </a:extLst>
          </p:cNvPr>
          <p:cNvCxnSpPr>
            <a:stCxn id="18" idx="2"/>
            <a:endCxn id="19" idx="0"/>
          </p:cNvCxnSpPr>
          <p:nvPr/>
        </p:nvCxnSpPr>
        <p:spPr>
          <a:xfrm>
            <a:off x="3204915" y="2459038"/>
            <a:ext cx="1588" cy="44767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8" name="Abgerundetes Rechteck 17">
            <a:extLst>
              <a:ext uri="{FF2B5EF4-FFF2-40B4-BE49-F238E27FC236}">
                <a16:creationId xmlns:a16="http://schemas.microsoft.com/office/drawing/2014/main" id="{6EAEE88B-B36A-4F52-9B86-33B9642653D9}"/>
              </a:ext>
            </a:extLst>
          </p:cNvPr>
          <p:cNvSpPr/>
          <p:nvPr/>
        </p:nvSpPr>
        <p:spPr>
          <a:xfrm>
            <a:off x="1055440" y="1706563"/>
            <a:ext cx="4300538" cy="752475"/>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ct val="50000"/>
              </a:spcBef>
              <a:buFont typeface="+mj-lt"/>
              <a:buAutoNum type="arabicPeriod"/>
              <a:defRPr/>
            </a:pPr>
            <a:r>
              <a:rPr lang="de-DE" sz="1400" dirty="0">
                <a:solidFill>
                  <a:sysClr val="windowText" lastClr="000000"/>
                </a:solidFill>
                <a:latin typeface="Century Gothic" panose="020B0502020202020204" pitchFamily="34" charset="0"/>
              </a:rPr>
              <a:t>Gibt es ein vorgeschriebenes Aufsichtsorgan?</a:t>
            </a:r>
          </a:p>
        </p:txBody>
      </p:sp>
      <p:sp>
        <p:nvSpPr>
          <p:cNvPr id="24" name="Textfeld 1">
            <a:extLst>
              <a:ext uri="{FF2B5EF4-FFF2-40B4-BE49-F238E27FC236}">
                <a16:creationId xmlns:a16="http://schemas.microsoft.com/office/drawing/2014/main" id="{D82B9DC2-77DB-4710-9549-9D9C4A84F0FC}"/>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Rectangle 2">
            <a:extLst>
              <a:ext uri="{FF2B5EF4-FFF2-40B4-BE49-F238E27FC236}">
                <a16:creationId xmlns:a16="http://schemas.microsoft.com/office/drawing/2014/main" id="{D26BE768-F059-48A0-93A7-463797D5F9C6}"/>
              </a:ext>
            </a:extLst>
          </p:cNvPr>
          <p:cNvSpPr txBox="1">
            <a:spLocks/>
          </p:cNvSpPr>
          <p:nvPr/>
        </p:nvSpPr>
        <p:spPr bwMode="auto">
          <a:xfrm>
            <a:off x="1055687" y="801688"/>
            <a:ext cx="10656887"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tabLst>
                <a:tab pos="542925" algn="l"/>
              </a:tabLst>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1.4.5 Kriterien für die Suche nach den für die Überwachung Verantwortlichen</a:t>
            </a:r>
          </a:p>
        </p:txBody>
      </p:sp>
      <p:sp>
        <p:nvSpPr>
          <p:cNvPr id="24" name="Abgerundetes Rechteck 23">
            <a:extLst>
              <a:ext uri="{FF2B5EF4-FFF2-40B4-BE49-F238E27FC236}">
                <a16:creationId xmlns:a16="http://schemas.microsoft.com/office/drawing/2014/main" id="{CB74571E-28EF-4F86-A99A-A42A5943E884}"/>
              </a:ext>
            </a:extLst>
          </p:cNvPr>
          <p:cNvSpPr/>
          <p:nvPr/>
        </p:nvSpPr>
        <p:spPr>
          <a:xfrm>
            <a:off x="1055688" y="1196975"/>
            <a:ext cx="10801350" cy="1800225"/>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ts val="300"/>
              </a:spcBef>
              <a:spcAft>
                <a:spcPts val="300"/>
              </a:spcAft>
              <a:buFont typeface="+mj-lt"/>
              <a:buAutoNum type="arabicPeriod"/>
              <a:defRPr/>
            </a:pPr>
            <a:r>
              <a:rPr lang="de-DE" sz="1400" dirty="0">
                <a:solidFill>
                  <a:sysClr val="windowText" lastClr="000000"/>
                </a:solidFill>
                <a:latin typeface="Century Gothic" panose="020B0502020202020204" pitchFamily="34" charset="0"/>
              </a:rPr>
              <a:t>Gespräch mit dem Auftraggeber</a:t>
            </a:r>
          </a:p>
          <a:p>
            <a:pPr marL="534988" indent="-268288" eaLnBrk="1" hangingPunct="1">
              <a:spcBef>
                <a:spcPts val="300"/>
              </a:spcBef>
              <a:spcAft>
                <a:spcPts val="300"/>
              </a:spcAft>
              <a:buFont typeface="Arial" panose="020B0604020202020204" pitchFamily="34" charset="0"/>
              <a:buChar char="•"/>
              <a:defRPr/>
            </a:pPr>
            <a:r>
              <a:rPr lang="de-DE" sz="1400" b="0" dirty="0">
                <a:solidFill>
                  <a:sysClr val="windowText" lastClr="000000"/>
                </a:solidFill>
                <a:latin typeface="Century Gothic" panose="020B0502020202020204" pitchFamily="34" charset="0"/>
              </a:rPr>
              <a:t>Wer ist aus seiner Sicht für die Überwachung verantwortlich? </a:t>
            </a:r>
          </a:p>
          <a:p>
            <a:pPr marL="534988" indent="-268288" eaLnBrk="1" hangingPunct="1">
              <a:spcBef>
                <a:spcPts val="300"/>
              </a:spcBef>
              <a:spcAft>
                <a:spcPts val="300"/>
              </a:spcAft>
              <a:buFont typeface="Arial" panose="020B0604020202020204" pitchFamily="34" charset="0"/>
              <a:buChar char="•"/>
              <a:defRPr/>
            </a:pPr>
            <a:r>
              <a:rPr lang="de-DE" sz="1400" b="0" dirty="0">
                <a:solidFill>
                  <a:sysClr val="windowText" lastClr="000000"/>
                </a:solidFill>
                <a:latin typeface="Century Gothic" panose="020B0502020202020204" pitchFamily="34" charset="0"/>
              </a:rPr>
              <a:t>Welche Funktionen üben die Gesellschafter bzw. die Gesellschafterversammlung tatsächlich aus?</a:t>
            </a:r>
          </a:p>
          <a:p>
            <a:pPr marL="534988" indent="-268288" eaLnBrk="1" hangingPunct="1">
              <a:spcBef>
                <a:spcPts val="300"/>
              </a:spcBef>
              <a:spcAft>
                <a:spcPts val="300"/>
              </a:spcAft>
              <a:buFont typeface="Arial" panose="020B0604020202020204" pitchFamily="34" charset="0"/>
              <a:buChar char="•"/>
              <a:defRPr/>
            </a:pPr>
            <a:r>
              <a:rPr lang="de-DE" sz="1400" b="0" dirty="0">
                <a:solidFill>
                  <a:sysClr val="windowText" lastClr="000000"/>
                </a:solidFill>
                <a:latin typeface="Century Gothic" panose="020B0502020202020204" pitchFamily="34" charset="0"/>
              </a:rPr>
              <a:t>Gibt es weitere Personen(-gruppen), die Verantwortung für die Überwachung haben?</a:t>
            </a:r>
          </a:p>
          <a:p>
            <a:pPr marL="534988" indent="-268288" eaLnBrk="1" hangingPunct="1">
              <a:spcBef>
                <a:spcPts val="300"/>
              </a:spcBef>
              <a:spcAft>
                <a:spcPts val="300"/>
              </a:spcAft>
              <a:buFont typeface="Arial" panose="020B0604020202020204" pitchFamily="34" charset="0"/>
              <a:buChar char="•"/>
              <a:defRPr/>
            </a:pPr>
            <a:r>
              <a:rPr lang="de-DE" sz="1400" b="0" dirty="0">
                <a:solidFill>
                  <a:sysClr val="windowText" lastClr="000000"/>
                </a:solidFill>
                <a:latin typeface="Century Gothic" panose="020B0502020202020204" pitchFamily="34" charset="0"/>
              </a:rPr>
              <a:t>Sieht der Gesellschaftervertrag Aufsichtsgremien vor? </a:t>
            </a:r>
          </a:p>
        </p:txBody>
      </p:sp>
      <p:sp>
        <p:nvSpPr>
          <p:cNvPr id="25" name="Abgerundetes Rechteck 24">
            <a:extLst>
              <a:ext uri="{FF2B5EF4-FFF2-40B4-BE49-F238E27FC236}">
                <a16:creationId xmlns:a16="http://schemas.microsoft.com/office/drawing/2014/main" id="{D80B1716-1E91-4A14-9A5B-BA7C14AF3CF8}"/>
              </a:ext>
            </a:extLst>
          </p:cNvPr>
          <p:cNvSpPr/>
          <p:nvPr/>
        </p:nvSpPr>
        <p:spPr>
          <a:xfrm>
            <a:off x="1055688" y="3133725"/>
            <a:ext cx="10801350" cy="1692275"/>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66700" indent="-266700" eaLnBrk="1" hangingPunct="1">
              <a:spcBef>
                <a:spcPts val="300"/>
              </a:spcBef>
              <a:spcAft>
                <a:spcPts val="300"/>
              </a:spcAft>
              <a:buFont typeface="+mj-lt"/>
              <a:buAutoNum type="arabicPeriod" startAt="2"/>
              <a:defRPr/>
            </a:pPr>
            <a:r>
              <a:rPr lang="de-DE" sz="1400" dirty="0">
                <a:solidFill>
                  <a:sysClr val="windowText" lastClr="000000"/>
                </a:solidFill>
                <a:latin typeface="Century Gothic" panose="020B0502020202020204" pitchFamily="34" charset="0"/>
              </a:rPr>
              <a:t>Durchsicht von Beschlüssen, Protokollen, Erkenntnisse über das interne Berichtswesen</a:t>
            </a:r>
          </a:p>
          <a:p>
            <a:pPr marL="534988" indent="-268288" eaLnBrk="1" hangingPunct="1">
              <a:spcBef>
                <a:spcPts val="300"/>
              </a:spcBef>
              <a:spcAft>
                <a:spcPts val="300"/>
              </a:spcAft>
              <a:buFont typeface="Arial" panose="020B0604020202020204" pitchFamily="34" charset="0"/>
              <a:buChar char="•"/>
              <a:defRPr/>
            </a:pPr>
            <a:r>
              <a:rPr lang="de-DE" sz="1400" b="0" dirty="0">
                <a:solidFill>
                  <a:sysClr val="windowText" lastClr="000000"/>
                </a:solidFill>
                <a:latin typeface="Century Gothic" panose="020B0502020202020204" pitchFamily="34" charset="0"/>
              </a:rPr>
              <a:t>Wer ist an der Genehmigung von bedeutsamen Geschäftsvorfällen beteiligt?</a:t>
            </a:r>
          </a:p>
          <a:p>
            <a:pPr marL="534988" indent="-268288" eaLnBrk="1" hangingPunct="1">
              <a:spcBef>
                <a:spcPts val="300"/>
              </a:spcBef>
              <a:spcAft>
                <a:spcPts val="300"/>
              </a:spcAft>
              <a:buFont typeface="Arial" panose="020B0604020202020204" pitchFamily="34" charset="0"/>
              <a:buChar char="•"/>
              <a:defRPr/>
            </a:pPr>
            <a:r>
              <a:rPr lang="de-DE" sz="1400" b="0" dirty="0">
                <a:solidFill>
                  <a:sysClr val="windowText" lastClr="000000"/>
                </a:solidFill>
                <a:latin typeface="Century Gothic" panose="020B0502020202020204" pitchFamily="34" charset="0"/>
              </a:rPr>
              <a:t>An wen werden wichtige interne Berichte weitergeleitet (Verteiler); wer ist auskunftsberechtigt zu diesen Berichten?</a:t>
            </a:r>
          </a:p>
          <a:p>
            <a:pPr marL="534988" indent="-268288" eaLnBrk="1" hangingPunct="1">
              <a:spcBef>
                <a:spcPts val="300"/>
              </a:spcBef>
              <a:spcAft>
                <a:spcPts val="300"/>
              </a:spcAft>
              <a:buFont typeface="Arial" panose="020B0604020202020204" pitchFamily="34" charset="0"/>
              <a:buChar char="•"/>
              <a:defRPr/>
            </a:pPr>
            <a:r>
              <a:rPr lang="de-DE" sz="1400" b="0" dirty="0">
                <a:solidFill>
                  <a:sysClr val="windowText" lastClr="000000"/>
                </a:solidFill>
                <a:latin typeface="Century Gothic" panose="020B0502020202020204" pitchFamily="34" charset="0"/>
              </a:rPr>
              <a:t>Wer wirkt mit an strategischen Entscheidungen?</a:t>
            </a:r>
          </a:p>
          <a:p>
            <a:pPr marL="534988" indent="-268288" eaLnBrk="1" hangingPunct="1">
              <a:spcBef>
                <a:spcPts val="300"/>
              </a:spcBef>
              <a:spcAft>
                <a:spcPts val="300"/>
              </a:spcAft>
              <a:buFont typeface="Arial" panose="020B0604020202020204" pitchFamily="34" charset="0"/>
              <a:buChar char="•"/>
              <a:defRPr/>
            </a:pPr>
            <a:r>
              <a:rPr lang="de-DE" sz="1400" b="0" dirty="0">
                <a:solidFill>
                  <a:sysClr val="windowText" lastClr="000000"/>
                </a:solidFill>
                <a:latin typeface="Century Gothic" panose="020B0502020202020204" pitchFamily="34" charset="0"/>
              </a:rPr>
              <a:t>Wer hat maßgeblichen Einfluss auf die Wahl des Abschlussprüfers? </a:t>
            </a:r>
          </a:p>
        </p:txBody>
      </p:sp>
      <p:sp>
        <p:nvSpPr>
          <p:cNvPr id="26" name="Abgerundetes Rechteck 25">
            <a:extLst>
              <a:ext uri="{FF2B5EF4-FFF2-40B4-BE49-F238E27FC236}">
                <a16:creationId xmlns:a16="http://schemas.microsoft.com/office/drawing/2014/main" id="{9180E20D-FFE8-4225-88CA-B0818D9C5282}"/>
              </a:ext>
            </a:extLst>
          </p:cNvPr>
          <p:cNvSpPr/>
          <p:nvPr/>
        </p:nvSpPr>
        <p:spPr>
          <a:xfrm>
            <a:off x="1055688" y="4960938"/>
            <a:ext cx="10801350" cy="1116012"/>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marL="266700" indent="-266700" eaLnBrk="1" hangingPunct="1">
              <a:spcBef>
                <a:spcPts val="300"/>
              </a:spcBef>
              <a:spcAft>
                <a:spcPts val="300"/>
              </a:spcAft>
              <a:buFont typeface="+mj-lt"/>
              <a:buAutoNum type="arabicPeriod" startAt="3"/>
              <a:defRPr/>
            </a:pPr>
            <a:r>
              <a:rPr lang="de-DE" sz="1400" dirty="0">
                <a:solidFill>
                  <a:sysClr val="windowText" lastClr="000000"/>
                </a:solidFill>
                <a:latin typeface="Century Gothic" panose="020B0502020202020204" pitchFamily="34" charset="0"/>
              </a:rPr>
              <a:t>Aktualisierung der Erkenntnisse aus dem Vorjahr</a:t>
            </a:r>
          </a:p>
          <a:p>
            <a:pPr marL="534988" indent="-268288" eaLnBrk="1" hangingPunct="1">
              <a:spcBef>
                <a:spcPts val="300"/>
              </a:spcBef>
              <a:spcAft>
                <a:spcPts val="300"/>
              </a:spcAft>
              <a:buFont typeface="Arial" panose="020B0604020202020204" pitchFamily="34" charset="0"/>
              <a:buChar char="•"/>
              <a:defRPr/>
            </a:pPr>
            <a:r>
              <a:rPr lang="de-DE" sz="1400" b="0" dirty="0">
                <a:solidFill>
                  <a:sysClr val="windowText" lastClr="000000"/>
                </a:solidFill>
                <a:latin typeface="Century Gothic" panose="020B0502020202020204" pitchFamily="34" charset="0"/>
              </a:rPr>
              <a:t>Wurde der Gesellschaftsvertrag geändert?</a:t>
            </a:r>
          </a:p>
          <a:p>
            <a:pPr marL="534988" indent="-268288" eaLnBrk="1" hangingPunct="1">
              <a:spcBef>
                <a:spcPts val="300"/>
              </a:spcBef>
              <a:spcAft>
                <a:spcPts val="300"/>
              </a:spcAft>
              <a:buFont typeface="Arial" panose="020B0604020202020204" pitchFamily="34" charset="0"/>
              <a:buChar char="•"/>
              <a:defRPr/>
            </a:pPr>
            <a:r>
              <a:rPr lang="de-DE" sz="1400" b="0" dirty="0">
                <a:solidFill>
                  <a:sysClr val="windowText" lastClr="000000"/>
                </a:solidFill>
                <a:latin typeface="Century Gothic" panose="020B0502020202020204" pitchFamily="34" charset="0"/>
              </a:rPr>
              <a:t>Sind neue Personen in den Kreis der potentiell für die Überwachung Verantwortlichen Personen hinzugekommen?  </a:t>
            </a:r>
          </a:p>
          <a:p>
            <a:pPr marL="361950" indent="-361950" eaLnBrk="1" hangingPunct="1">
              <a:spcBef>
                <a:spcPts val="300"/>
              </a:spcBef>
              <a:spcAft>
                <a:spcPts val="300"/>
              </a:spcAft>
              <a:buFont typeface="+mj-lt"/>
              <a:buAutoNum type="arabicPeriod" startAt="2"/>
              <a:defRPr/>
            </a:pPr>
            <a:endParaRPr lang="de-DE" sz="1400" b="0" dirty="0">
              <a:solidFill>
                <a:sysClr val="windowText" lastClr="000000"/>
              </a:solidFill>
              <a:latin typeface="Century Gothic" panose="020B0502020202020204" pitchFamily="34" charset="0"/>
            </a:endParaRPr>
          </a:p>
        </p:txBody>
      </p:sp>
      <p:sp>
        <p:nvSpPr>
          <p:cNvPr id="11" name="Textfeld 1">
            <a:extLst>
              <a:ext uri="{FF2B5EF4-FFF2-40B4-BE49-F238E27FC236}">
                <a16:creationId xmlns:a16="http://schemas.microsoft.com/office/drawing/2014/main" id="{19AB8FE4-8F73-4CC3-B24B-A53B298B9C31}"/>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2">
            <a:extLst>
              <a:ext uri="{FF2B5EF4-FFF2-40B4-BE49-F238E27FC236}">
                <a16:creationId xmlns:a16="http://schemas.microsoft.com/office/drawing/2014/main" id="{75639E0E-47F6-43EC-A364-7F95C0F1D9D7}"/>
              </a:ext>
            </a:extLst>
          </p:cNvPr>
          <p:cNvSpPr txBox="1">
            <a:spLocks/>
          </p:cNvSpPr>
          <p:nvPr/>
        </p:nvSpPr>
        <p:spPr bwMode="auto">
          <a:xfrm>
            <a:off x="1055687" y="821909"/>
            <a:ext cx="106568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tabLst>
                <a:tab pos="542925" algn="l"/>
              </a:tabLst>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1.4.6 Problem und Lösung zur Verschwiegenheit</a:t>
            </a:r>
          </a:p>
        </p:txBody>
      </p:sp>
      <p:sp>
        <p:nvSpPr>
          <p:cNvPr id="9" name="Abgerundetes Rechteck 8">
            <a:extLst>
              <a:ext uri="{FF2B5EF4-FFF2-40B4-BE49-F238E27FC236}">
                <a16:creationId xmlns:a16="http://schemas.microsoft.com/office/drawing/2014/main" id="{0E5E06A6-CE2E-48BE-82AE-463E2578F92F}"/>
              </a:ext>
            </a:extLst>
          </p:cNvPr>
          <p:cNvSpPr/>
          <p:nvPr/>
        </p:nvSpPr>
        <p:spPr>
          <a:xfrm>
            <a:off x="1055688" y="1449388"/>
            <a:ext cx="10801350" cy="720725"/>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hangingPunct="1">
              <a:spcBef>
                <a:spcPct val="50000"/>
              </a:spcBef>
              <a:defRPr/>
            </a:pPr>
            <a:r>
              <a:rPr lang="de-DE" sz="1400" dirty="0">
                <a:solidFill>
                  <a:sysClr val="windowText" lastClr="000000"/>
                </a:solidFill>
                <a:latin typeface="Century Gothic" panose="020B0502020202020204" pitchFamily="34" charset="0"/>
              </a:rPr>
              <a:t>§ 43 Abs. 1 Satz 1 WPO, § 10 BS WP/</a:t>
            </a:r>
            <a:r>
              <a:rPr lang="de-DE" sz="1400" dirty="0" err="1">
                <a:solidFill>
                  <a:sysClr val="windowText" lastClr="000000"/>
                </a:solidFill>
                <a:latin typeface="Century Gothic" panose="020B0502020202020204" pitchFamily="34" charset="0"/>
              </a:rPr>
              <a:t>vBP</a:t>
            </a:r>
            <a:endParaRPr lang="de-DE" sz="1400" dirty="0">
              <a:solidFill>
                <a:sysClr val="windowText" lastClr="000000"/>
              </a:solidFill>
              <a:latin typeface="Century Gothic" panose="020B0502020202020204" pitchFamily="34" charset="0"/>
            </a:endParaRPr>
          </a:p>
          <a:p>
            <a:pPr marL="285750" indent="-285750" eaLnBrk="1" hangingPunct="1">
              <a:spcBef>
                <a:spcPct val="50000"/>
              </a:spcBef>
              <a:buFontTx/>
              <a:buChar char="•"/>
              <a:defRPr/>
            </a:pPr>
            <a:r>
              <a:rPr lang="de-DE" sz="1400" b="0" dirty="0">
                <a:solidFill>
                  <a:sysClr val="windowText" lastClr="000000"/>
                </a:solidFill>
                <a:latin typeface="Century Gothic" panose="020B0502020202020204" pitchFamily="34" charset="0"/>
              </a:rPr>
              <a:t>Tatsachen und Umstände, die einem </a:t>
            </a:r>
            <a:r>
              <a:rPr lang="de-DE" sz="1400" dirty="0">
                <a:solidFill>
                  <a:sysClr val="windowText" lastClr="000000"/>
                </a:solidFill>
                <a:latin typeface="Century Gothic" panose="020B0502020202020204" pitchFamily="34" charset="0"/>
              </a:rPr>
              <a:t>WP/</a:t>
            </a:r>
            <a:r>
              <a:rPr lang="de-DE" sz="1400" dirty="0" err="1">
                <a:solidFill>
                  <a:sysClr val="windowText" lastClr="000000"/>
                </a:solidFill>
                <a:latin typeface="Century Gothic" panose="020B0502020202020204" pitchFamily="34" charset="0"/>
              </a:rPr>
              <a:t>vBP</a:t>
            </a:r>
            <a:r>
              <a:rPr lang="de-DE" sz="1400" dirty="0">
                <a:solidFill>
                  <a:sysClr val="windowText" lastClr="000000"/>
                </a:solidFill>
                <a:latin typeface="Century Gothic" panose="020B0502020202020204" pitchFamily="34" charset="0"/>
              </a:rPr>
              <a:t> </a:t>
            </a:r>
            <a:r>
              <a:rPr lang="de-DE" sz="1400" b="0" dirty="0">
                <a:solidFill>
                  <a:sysClr val="windowText" lastClr="000000"/>
                </a:solidFill>
                <a:latin typeface="Century Gothic" panose="020B0502020202020204" pitchFamily="34" charset="0"/>
              </a:rPr>
              <a:t>anvertraut oder bekannt werden</a:t>
            </a:r>
            <a:r>
              <a:rPr lang="de-DE" sz="1400" dirty="0">
                <a:solidFill>
                  <a:sysClr val="windowText" lastClr="000000"/>
                </a:solidFill>
                <a:latin typeface="Century Gothic" panose="020B0502020202020204" pitchFamily="34" charset="0"/>
              </a:rPr>
              <a:t>, darf er nicht unbefugt offenbaren.</a:t>
            </a:r>
          </a:p>
        </p:txBody>
      </p:sp>
      <p:sp>
        <p:nvSpPr>
          <p:cNvPr id="10" name="Abgerundetes Rechteck 9">
            <a:extLst>
              <a:ext uri="{FF2B5EF4-FFF2-40B4-BE49-F238E27FC236}">
                <a16:creationId xmlns:a16="http://schemas.microsoft.com/office/drawing/2014/main" id="{47C3F2FD-A29F-44DF-98C1-32D93848B815}"/>
              </a:ext>
            </a:extLst>
          </p:cNvPr>
          <p:cNvSpPr/>
          <p:nvPr/>
        </p:nvSpPr>
        <p:spPr>
          <a:xfrm>
            <a:off x="1055688" y="2349500"/>
            <a:ext cx="10801350" cy="1223963"/>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spcBef>
                <a:spcPct val="50000"/>
              </a:spcBef>
              <a:defRPr/>
            </a:pPr>
            <a:r>
              <a:rPr lang="de-DE" sz="1400" dirty="0">
                <a:solidFill>
                  <a:srgbClr val="FF0000"/>
                </a:solidFill>
                <a:latin typeface="Century Gothic" panose="020B0502020202020204" pitchFamily="34" charset="0"/>
              </a:rPr>
              <a:t>Problem</a:t>
            </a:r>
          </a:p>
          <a:p>
            <a:pPr eaLnBrk="1" hangingPunct="1">
              <a:spcBef>
                <a:spcPct val="50000"/>
              </a:spcBef>
              <a:defRPr/>
            </a:pPr>
            <a:r>
              <a:rPr lang="de-DE" sz="1400" dirty="0">
                <a:solidFill>
                  <a:sysClr val="windowText" lastClr="000000"/>
                </a:solidFill>
                <a:latin typeface="Century Gothic" panose="020B0502020202020204" pitchFamily="34" charset="0"/>
              </a:rPr>
              <a:t>Die für die Überwachung Verantwortlichen stehen außerhalb des Unternehmens; Ihnen gegenüber ist grundsätzlich die Verschwiegenheitspflicht einzuhalten! </a:t>
            </a:r>
          </a:p>
          <a:p>
            <a:pPr marL="285750" indent="-285750" eaLnBrk="1" hangingPunct="1">
              <a:spcBef>
                <a:spcPct val="50000"/>
              </a:spcBef>
              <a:buFontTx/>
              <a:buChar char="•"/>
              <a:defRPr/>
            </a:pPr>
            <a:r>
              <a:rPr lang="de-DE" sz="1400" b="0" dirty="0">
                <a:solidFill>
                  <a:sysClr val="windowText" lastClr="000000"/>
                </a:solidFill>
                <a:latin typeface="Century Gothic" panose="020B0502020202020204" pitchFamily="34" charset="0"/>
              </a:rPr>
              <a:t>Gesellschafter, Mitglieder des Beirates, Treuhänder, …</a:t>
            </a:r>
          </a:p>
        </p:txBody>
      </p:sp>
      <p:sp>
        <p:nvSpPr>
          <p:cNvPr id="11" name="Abgerundetes Rechteck 10">
            <a:extLst>
              <a:ext uri="{FF2B5EF4-FFF2-40B4-BE49-F238E27FC236}">
                <a16:creationId xmlns:a16="http://schemas.microsoft.com/office/drawing/2014/main" id="{01304874-2A63-4E8C-8E42-D580E24C05DF}"/>
              </a:ext>
            </a:extLst>
          </p:cNvPr>
          <p:cNvSpPr/>
          <p:nvPr/>
        </p:nvSpPr>
        <p:spPr>
          <a:xfrm>
            <a:off x="1055688" y="3789363"/>
            <a:ext cx="10801350" cy="1728787"/>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lstStyle/>
          <a:p>
            <a:pPr eaLnBrk="1" hangingPunct="1">
              <a:spcBef>
                <a:spcPct val="50000"/>
              </a:spcBef>
              <a:defRPr/>
            </a:pPr>
            <a:r>
              <a:rPr lang="de-DE" sz="1400" dirty="0">
                <a:solidFill>
                  <a:srgbClr val="00B0F0"/>
                </a:solidFill>
                <a:latin typeface="Century Gothic" panose="020B0502020202020204" pitchFamily="34" charset="0"/>
              </a:rPr>
              <a:t>Lösung</a:t>
            </a:r>
          </a:p>
          <a:p>
            <a:pPr marL="285750" indent="-285750" eaLnBrk="1" hangingPunct="1">
              <a:spcBef>
                <a:spcPct val="50000"/>
              </a:spcBef>
              <a:buFontTx/>
              <a:buChar char="•"/>
              <a:defRPr/>
            </a:pPr>
            <a:r>
              <a:rPr lang="de-DE" sz="1400" dirty="0">
                <a:solidFill>
                  <a:sysClr val="windowText" lastClr="000000"/>
                </a:solidFill>
                <a:latin typeface="Century Gothic" panose="020B0502020202020204" pitchFamily="34" charset="0"/>
              </a:rPr>
              <a:t>Aufnahme eines entsprechenden Absatz im Auftragsbestätigungsschreiben; </a:t>
            </a:r>
            <a:r>
              <a:rPr lang="de-DE" sz="1400" b="0" dirty="0">
                <a:solidFill>
                  <a:sysClr val="windowText" lastClr="000000"/>
                </a:solidFill>
                <a:latin typeface="Century Gothic" panose="020B0502020202020204" pitchFamily="34" charset="0"/>
              </a:rPr>
              <a:t>so dass der WP/vBP gegenüber diesen </a:t>
            </a:r>
            <a:r>
              <a:rPr lang="de-DE" sz="1400" dirty="0">
                <a:solidFill>
                  <a:sysClr val="windowText" lastClr="000000"/>
                </a:solidFill>
                <a:latin typeface="Century Gothic" panose="020B0502020202020204" pitchFamily="34" charset="0"/>
              </a:rPr>
              <a:t>Personen von der Verschwiegenheit entbunden </a:t>
            </a:r>
            <a:r>
              <a:rPr lang="de-DE" sz="1400" b="0" dirty="0">
                <a:solidFill>
                  <a:sysClr val="windowText" lastClr="000000"/>
                </a:solidFill>
                <a:latin typeface="Century Gothic" panose="020B0502020202020204" pitchFamily="34" charset="0"/>
              </a:rPr>
              <a:t>wird.</a:t>
            </a:r>
            <a:r>
              <a:rPr lang="de-DE" sz="1400" dirty="0">
                <a:solidFill>
                  <a:sysClr val="windowText" lastClr="000000"/>
                </a:solidFill>
                <a:latin typeface="Century Gothic" panose="020B0502020202020204" pitchFamily="34" charset="0"/>
              </a:rPr>
              <a:t> </a:t>
            </a:r>
          </a:p>
          <a:p>
            <a:pPr marL="285750" indent="-285750" eaLnBrk="1" hangingPunct="1">
              <a:spcBef>
                <a:spcPct val="50000"/>
              </a:spcBef>
              <a:buFontTx/>
              <a:buChar char="•"/>
              <a:defRPr/>
            </a:pPr>
            <a:r>
              <a:rPr lang="de-DE" sz="1400" dirty="0">
                <a:solidFill>
                  <a:sysClr val="windowText" lastClr="000000"/>
                </a:solidFill>
                <a:latin typeface="Century Gothic" panose="020B0502020202020204" pitchFamily="34" charset="0"/>
              </a:rPr>
              <a:t>VORSICHT</a:t>
            </a:r>
            <a:r>
              <a:rPr lang="de-DE" sz="1400" b="0" dirty="0">
                <a:solidFill>
                  <a:sysClr val="windowText" lastClr="000000"/>
                </a:solidFill>
                <a:latin typeface="Century Gothic" panose="020B0502020202020204" pitchFamily="34" charset="0"/>
              </a:rPr>
              <a:t>: Dies erfordert eine frühzeitige Identifizierung der Personen! Außerdem ist die Vereinbarung anzupassen, wenn sich im Rahmen der Prüfung erstmals oder ggf. weitere Personen als Ansprechpartner für die Kommunikation ergeben! </a:t>
            </a:r>
          </a:p>
        </p:txBody>
      </p:sp>
      <p:sp>
        <p:nvSpPr>
          <p:cNvPr id="14" name="Textfeld 1">
            <a:extLst>
              <a:ext uri="{FF2B5EF4-FFF2-40B4-BE49-F238E27FC236}">
                <a16:creationId xmlns:a16="http://schemas.microsoft.com/office/drawing/2014/main" id="{9096F0E2-009A-4CA8-8AF0-55B75DF429CF}"/>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1" name="Rectangle 2">
            <a:extLst>
              <a:ext uri="{FF2B5EF4-FFF2-40B4-BE49-F238E27FC236}">
                <a16:creationId xmlns:a16="http://schemas.microsoft.com/office/drawing/2014/main" id="{6781CEDD-8BCA-43F2-A931-D28AE4739388}"/>
              </a:ext>
            </a:extLst>
          </p:cNvPr>
          <p:cNvSpPr txBox="1">
            <a:spLocks/>
          </p:cNvSpPr>
          <p:nvPr/>
        </p:nvSpPr>
        <p:spPr bwMode="auto">
          <a:xfrm>
            <a:off x="1055439" y="754479"/>
            <a:ext cx="10657135" cy="442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tabLst>
                <a:tab pos="542925" algn="l"/>
              </a:tabLst>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1.4.7 Kommunikationsformen und -wege</a:t>
            </a:r>
          </a:p>
        </p:txBody>
      </p:sp>
      <p:sp>
        <p:nvSpPr>
          <p:cNvPr id="160772" name="Textfeld 11">
            <a:extLst>
              <a:ext uri="{FF2B5EF4-FFF2-40B4-BE49-F238E27FC236}">
                <a16:creationId xmlns:a16="http://schemas.microsoft.com/office/drawing/2014/main" id="{F9563B4B-86EE-4E53-9301-5749E614921D}"/>
              </a:ext>
            </a:extLst>
          </p:cNvPr>
          <p:cNvSpPr txBox="1">
            <a:spLocks noChangeArrowheads="1"/>
          </p:cNvSpPr>
          <p:nvPr/>
        </p:nvSpPr>
        <p:spPr bwMode="auto">
          <a:xfrm>
            <a:off x="3822700" y="1600200"/>
            <a:ext cx="4397375" cy="174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2857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spcAft>
                <a:spcPts val="1200"/>
              </a:spcAft>
            </a:pPr>
            <a:r>
              <a:rPr lang="de-DE" altLang="de-DE" sz="1600">
                <a:solidFill>
                  <a:srgbClr val="00B0F0"/>
                </a:solidFill>
                <a:latin typeface="Century Gothic" panose="020B0502020202020204" pitchFamily="34" charset="0"/>
              </a:rPr>
              <a:t>Kommunikationsformen</a:t>
            </a:r>
          </a:p>
          <a:p>
            <a:pPr lvl="2" algn="ctr" eaLnBrk="1" hangingPunct="1">
              <a:lnSpc>
                <a:spcPct val="100000"/>
              </a:lnSpc>
              <a:spcBef>
                <a:spcPts val="300"/>
              </a:spcBef>
              <a:spcAft>
                <a:spcPts val="300"/>
              </a:spcAft>
              <a:buFont typeface="Symbol" panose="05050102010706020507" pitchFamily="18" charset="2"/>
              <a:buChar char="-"/>
            </a:pPr>
            <a:r>
              <a:rPr lang="de-DE" altLang="de-DE" sz="1600" b="0">
                <a:latin typeface="Century Gothic" panose="020B0502020202020204" pitchFamily="34" charset="0"/>
              </a:rPr>
              <a:t>mündlich und Eigendokumentation</a:t>
            </a:r>
          </a:p>
          <a:p>
            <a:pPr lvl="2" algn="ctr" eaLnBrk="1" hangingPunct="1">
              <a:lnSpc>
                <a:spcPct val="100000"/>
              </a:lnSpc>
              <a:spcBef>
                <a:spcPts val="300"/>
              </a:spcBef>
              <a:spcAft>
                <a:spcPts val="300"/>
              </a:spcAft>
              <a:buFont typeface="Symbol" panose="05050102010706020507" pitchFamily="18" charset="2"/>
              <a:buChar char="-"/>
            </a:pPr>
            <a:r>
              <a:rPr lang="de-DE" altLang="de-DE" sz="1600" b="0">
                <a:latin typeface="Century Gothic" panose="020B0502020202020204" pitchFamily="34" charset="0"/>
              </a:rPr>
              <a:t>Textform</a:t>
            </a:r>
          </a:p>
          <a:p>
            <a:pPr lvl="2" algn="ctr" eaLnBrk="1" hangingPunct="1">
              <a:lnSpc>
                <a:spcPct val="100000"/>
              </a:lnSpc>
              <a:spcBef>
                <a:spcPts val="300"/>
              </a:spcBef>
              <a:spcAft>
                <a:spcPts val="300"/>
              </a:spcAft>
              <a:buFont typeface="Symbol" panose="05050102010706020507" pitchFamily="18" charset="2"/>
              <a:buChar char="-"/>
            </a:pPr>
            <a:r>
              <a:rPr lang="de-DE" altLang="de-DE" sz="1600" b="0">
                <a:latin typeface="Century Gothic" panose="020B0502020202020204" pitchFamily="34" charset="0"/>
              </a:rPr>
              <a:t>Aktennotiz</a:t>
            </a:r>
          </a:p>
          <a:p>
            <a:pPr lvl="2" algn="ctr" eaLnBrk="1" hangingPunct="1">
              <a:lnSpc>
                <a:spcPct val="100000"/>
              </a:lnSpc>
              <a:spcBef>
                <a:spcPts val="300"/>
              </a:spcBef>
              <a:spcAft>
                <a:spcPts val="300"/>
              </a:spcAft>
              <a:buFont typeface="Symbol" panose="05050102010706020507" pitchFamily="18" charset="2"/>
              <a:buChar char="-"/>
            </a:pPr>
            <a:r>
              <a:rPr lang="de-DE" altLang="de-DE" sz="1600" b="0">
                <a:latin typeface="Century Gothic" panose="020B0502020202020204" pitchFamily="34" charset="0"/>
              </a:rPr>
              <a:t>zusätzlicher Bericht</a:t>
            </a:r>
          </a:p>
        </p:txBody>
      </p:sp>
      <p:sp>
        <p:nvSpPr>
          <p:cNvPr id="13" name="Abgerundetes Rechteck 12">
            <a:extLst>
              <a:ext uri="{FF2B5EF4-FFF2-40B4-BE49-F238E27FC236}">
                <a16:creationId xmlns:a16="http://schemas.microsoft.com/office/drawing/2014/main" id="{CCC01802-086E-4035-919C-B5BB52C8720D}"/>
              </a:ext>
            </a:extLst>
          </p:cNvPr>
          <p:cNvSpPr/>
          <p:nvPr/>
        </p:nvSpPr>
        <p:spPr>
          <a:xfrm>
            <a:off x="2162175" y="2608263"/>
            <a:ext cx="2238375" cy="1247775"/>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defRPr/>
            </a:pPr>
            <a:r>
              <a:rPr lang="de-DE" dirty="0">
                <a:solidFill>
                  <a:sysClr val="windowText" lastClr="000000"/>
                </a:solidFill>
                <a:latin typeface="Century Gothic" panose="020B0502020202020204" pitchFamily="34" charset="0"/>
              </a:rPr>
              <a:t>Abschlussprüfer</a:t>
            </a:r>
          </a:p>
        </p:txBody>
      </p:sp>
      <p:sp>
        <p:nvSpPr>
          <p:cNvPr id="14" name="Abgerundetes Rechteck 13">
            <a:extLst>
              <a:ext uri="{FF2B5EF4-FFF2-40B4-BE49-F238E27FC236}">
                <a16:creationId xmlns:a16="http://schemas.microsoft.com/office/drawing/2014/main" id="{97B4BE52-F6B7-483C-81FB-516B62996A76}"/>
              </a:ext>
            </a:extLst>
          </p:cNvPr>
          <p:cNvSpPr/>
          <p:nvPr/>
        </p:nvSpPr>
        <p:spPr>
          <a:xfrm>
            <a:off x="7775575" y="2608263"/>
            <a:ext cx="2238375" cy="1247775"/>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defRPr/>
            </a:pPr>
            <a:r>
              <a:rPr lang="de-DE" dirty="0">
                <a:solidFill>
                  <a:sysClr val="windowText" lastClr="000000"/>
                </a:solidFill>
                <a:latin typeface="Century Gothic" panose="020B0502020202020204" pitchFamily="34" charset="0"/>
              </a:rPr>
              <a:t>Für die Überwachung verantwortliche Person</a:t>
            </a:r>
          </a:p>
        </p:txBody>
      </p:sp>
      <p:cxnSp>
        <p:nvCxnSpPr>
          <p:cNvPr id="15" name="Gerade Verbindung mit Pfeil 14">
            <a:extLst>
              <a:ext uri="{FF2B5EF4-FFF2-40B4-BE49-F238E27FC236}">
                <a16:creationId xmlns:a16="http://schemas.microsoft.com/office/drawing/2014/main" id="{6DBED8B5-2131-481A-9AE4-AC3EB3252091}"/>
              </a:ext>
            </a:extLst>
          </p:cNvPr>
          <p:cNvCxnSpPr/>
          <p:nvPr/>
        </p:nvCxnSpPr>
        <p:spPr>
          <a:xfrm>
            <a:off x="4287838" y="4700588"/>
            <a:ext cx="3384550" cy="0"/>
          </a:xfrm>
          <a:prstGeom prst="straightConnector1">
            <a:avLst/>
          </a:prstGeom>
          <a:ln w="63500">
            <a:tailEnd type="triangle"/>
          </a:ln>
        </p:spPr>
        <p:style>
          <a:lnRef idx="1">
            <a:schemeClr val="dk1"/>
          </a:lnRef>
          <a:fillRef idx="0">
            <a:schemeClr val="dk1"/>
          </a:fillRef>
          <a:effectRef idx="0">
            <a:schemeClr val="dk1"/>
          </a:effectRef>
          <a:fontRef idx="minor">
            <a:schemeClr val="tx1"/>
          </a:fontRef>
        </p:style>
      </p:cxnSp>
      <p:cxnSp>
        <p:nvCxnSpPr>
          <p:cNvPr id="16" name="Gerade Verbindung mit Pfeil 15">
            <a:extLst>
              <a:ext uri="{FF2B5EF4-FFF2-40B4-BE49-F238E27FC236}">
                <a16:creationId xmlns:a16="http://schemas.microsoft.com/office/drawing/2014/main" id="{FF45CDA9-6A0A-4075-B94A-DE6702394F27}"/>
              </a:ext>
            </a:extLst>
          </p:cNvPr>
          <p:cNvCxnSpPr/>
          <p:nvPr/>
        </p:nvCxnSpPr>
        <p:spPr>
          <a:xfrm>
            <a:off x="4279900" y="5510213"/>
            <a:ext cx="3382963" cy="9525"/>
          </a:xfrm>
          <a:prstGeom prst="straightConnector1">
            <a:avLst/>
          </a:prstGeom>
          <a:ln w="635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0777" name="Textfeld 16">
            <a:extLst>
              <a:ext uri="{FF2B5EF4-FFF2-40B4-BE49-F238E27FC236}">
                <a16:creationId xmlns:a16="http://schemas.microsoft.com/office/drawing/2014/main" id="{0538612A-3668-4A95-AFFA-A07DBF957C0E}"/>
              </a:ext>
            </a:extLst>
          </p:cNvPr>
          <p:cNvSpPr txBox="1">
            <a:spLocks noChangeArrowheads="1"/>
          </p:cNvSpPr>
          <p:nvPr/>
        </p:nvSpPr>
        <p:spPr bwMode="auto">
          <a:xfrm>
            <a:off x="3819525" y="4090988"/>
            <a:ext cx="43989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sz="1600">
                <a:solidFill>
                  <a:srgbClr val="00B0F0"/>
                </a:solidFill>
                <a:latin typeface="Century Gothic" panose="020B0502020202020204" pitchFamily="34" charset="0"/>
              </a:rPr>
              <a:t>Kommunikationswege</a:t>
            </a:r>
          </a:p>
        </p:txBody>
      </p:sp>
      <p:sp>
        <p:nvSpPr>
          <p:cNvPr id="160778" name="Textfeld 17">
            <a:extLst>
              <a:ext uri="{FF2B5EF4-FFF2-40B4-BE49-F238E27FC236}">
                <a16:creationId xmlns:a16="http://schemas.microsoft.com/office/drawing/2014/main" id="{B088B021-53A6-4938-88B7-3081779C6DDE}"/>
              </a:ext>
            </a:extLst>
          </p:cNvPr>
          <p:cNvSpPr txBox="1">
            <a:spLocks noChangeArrowheads="1"/>
          </p:cNvSpPr>
          <p:nvPr/>
        </p:nvSpPr>
        <p:spPr bwMode="auto">
          <a:xfrm>
            <a:off x="4362450" y="4729163"/>
            <a:ext cx="3238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sz="1600" dirty="0">
                <a:solidFill>
                  <a:srgbClr val="FF0000"/>
                </a:solidFill>
                <a:latin typeface="Century Gothic" panose="020B0502020202020204" pitchFamily="34" charset="0"/>
              </a:rPr>
              <a:t>einseitig, z. B. Mindestinhalt</a:t>
            </a:r>
          </a:p>
        </p:txBody>
      </p:sp>
      <p:sp>
        <p:nvSpPr>
          <p:cNvPr id="160779" name="Textfeld 18">
            <a:extLst>
              <a:ext uri="{FF2B5EF4-FFF2-40B4-BE49-F238E27FC236}">
                <a16:creationId xmlns:a16="http://schemas.microsoft.com/office/drawing/2014/main" id="{4EC2058C-54C5-4C59-B2E2-B256AE25B612}"/>
              </a:ext>
            </a:extLst>
          </p:cNvPr>
          <p:cNvSpPr txBox="1">
            <a:spLocks noChangeArrowheads="1"/>
          </p:cNvSpPr>
          <p:nvPr/>
        </p:nvSpPr>
        <p:spPr bwMode="auto">
          <a:xfrm>
            <a:off x="4371975" y="5538788"/>
            <a:ext cx="32385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sz="1600">
                <a:solidFill>
                  <a:srgbClr val="00B050"/>
                </a:solidFill>
                <a:latin typeface="Century Gothic" panose="020B0502020202020204" pitchFamily="34" charset="0"/>
              </a:rPr>
              <a:t>wechselseitig</a:t>
            </a:r>
          </a:p>
        </p:txBody>
      </p:sp>
      <p:sp>
        <p:nvSpPr>
          <p:cNvPr id="19" name="Textfeld 1">
            <a:extLst>
              <a:ext uri="{FF2B5EF4-FFF2-40B4-BE49-F238E27FC236}">
                <a16:creationId xmlns:a16="http://schemas.microsoft.com/office/drawing/2014/main" id="{79A0C76B-A9DD-4746-9C35-BC8EA5FFFCBF}"/>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9" name="Rectangle 2">
            <a:extLst>
              <a:ext uri="{FF2B5EF4-FFF2-40B4-BE49-F238E27FC236}">
                <a16:creationId xmlns:a16="http://schemas.microsoft.com/office/drawing/2014/main" id="{BD078C33-ECE3-4708-97A5-FC77287B1124}"/>
              </a:ext>
            </a:extLst>
          </p:cNvPr>
          <p:cNvSpPr txBox="1">
            <a:spLocks/>
          </p:cNvSpPr>
          <p:nvPr/>
        </p:nvSpPr>
        <p:spPr bwMode="auto">
          <a:xfrm>
            <a:off x="1055439" y="795754"/>
            <a:ext cx="10657135" cy="364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tabLst>
                <a:tab pos="542925" algn="l"/>
              </a:tabLst>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1.4.8 Pflichten des Abschlussprüfers im Zusammenhang mit der Kommunikation</a:t>
            </a:r>
          </a:p>
        </p:txBody>
      </p:sp>
      <p:sp>
        <p:nvSpPr>
          <p:cNvPr id="21" name="Abgerundetes Rechteck 20">
            <a:extLst>
              <a:ext uri="{FF2B5EF4-FFF2-40B4-BE49-F238E27FC236}">
                <a16:creationId xmlns:a16="http://schemas.microsoft.com/office/drawing/2014/main" id="{36965DFA-2B5B-4B1C-A95B-06759496E491}"/>
              </a:ext>
            </a:extLst>
          </p:cNvPr>
          <p:cNvSpPr/>
          <p:nvPr/>
        </p:nvSpPr>
        <p:spPr>
          <a:xfrm>
            <a:off x="8966200" y="2486025"/>
            <a:ext cx="2160588" cy="10795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defRPr/>
            </a:pPr>
            <a:r>
              <a:rPr lang="de-DE" sz="1400" dirty="0">
                <a:solidFill>
                  <a:sysClr val="windowText" lastClr="000000"/>
                </a:solidFill>
                <a:latin typeface="Century Gothic" panose="020B0502020202020204" pitchFamily="34" charset="0"/>
              </a:rPr>
              <a:t>Für die Überwachung verantwortliche Person</a:t>
            </a:r>
          </a:p>
        </p:txBody>
      </p:sp>
      <p:cxnSp>
        <p:nvCxnSpPr>
          <p:cNvPr id="24" name="Gerade Verbindung mit Pfeil 23">
            <a:extLst>
              <a:ext uri="{FF2B5EF4-FFF2-40B4-BE49-F238E27FC236}">
                <a16:creationId xmlns:a16="http://schemas.microsoft.com/office/drawing/2014/main" id="{2436775B-473E-4643-8A41-A6DA752D192A}"/>
              </a:ext>
            </a:extLst>
          </p:cNvPr>
          <p:cNvCxnSpPr>
            <a:cxnSpLocks/>
          </p:cNvCxnSpPr>
          <p:nvPr/>
        </p:nvCxnSpPr>
        <p:spPr>
          <a:xfrm>
            <a:off x="3935413" y="3309938"/>
            <a:ext cx="5030787" cy="127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2822" name="Textfeld 24">
            <a:extLst>
              <a:ext uri="{FF2B5EF4-FFF2-40B4-BE49-F238E27FC236}">
                <a16:creationId xmlns:a16="http://schemas.microsoft.com/office/drawing/2014/main" id="{88EF00A9-A8FC-4078-85EC-A67BA055123F}"/>
              </a:ext>
            </a:extLst>
          </p:cNvPr>
          <p:cNvSpPr txBox="1">
            <a:spLocks noChangeArrowheads="1"/>
          </p:cNvSpPr>
          <p:nvPr/>
        </p:nvSpPr>
        <p:spPr bwMode="auto">
          <a:xfrm>
            <a:off x="4692650" y="3014663"/>
            <a:ext cx="3625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a:latin typeface="Century Gothic" panose="020B0502020202020204" pitchFamily="34" charset="0"/>
              </a:rPr>
              <a:t>Auswahl Kommunikationsperson/en</a:t>
            </a:r>
          </a:p>
        </p:txBody>
      </p:sp>
      <p:cxnSp>
        <p:nvCxnSpPr>
          <p:cNvPr id="26" name="Gerade Verbindung mit Pfeil 25">
            <a:extLst>
              <a:ext uri="{FF2B5EF4-FFF2-40B4-BE49-F238E27FC236}">
                <a16:creationId xmlns:a16="http://schemas.microsoft.com/office/drawing/2014/main" id="{12594DE7-50A5-4001-8675-07C22F602322}"/>
              </a:ext>
            </a:extLst>
          </p:cNvPr>
          <p:cNvCxnSpPr>
            <a:cxnSpLocks/>
          </p:cNvCxnSpPr>
          <p:nvPr/>
        </p:nvCxnSpPr>
        <p:spPr>
          <a:xfrm>
            <a:off x="3935413" y="2889250"/>
            <a:ext cx="5030787"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2824" name="Textfeld 26">
            <a:extLst>
              <a:ext uri="{FF2B5EF4-FFF2-40B4-BE49-F238E27FC236}">
                <a16:creationId xmlns:a16="http://schemas.microsoft.com/office/drawing/2014/main" id="{E7A4EFB2-EE95-40A7-BB6C-92B51B4930BD}"/>
              </a:ext>
            </a:extLst>
          </p:cNvPr>
          <p:cNvSpPr txBox="1">
            <a:spLocks noChangeArrowheads="1"/>
          </p:cNvSpPr>
          <p:nvPr/>
        </p:nvSpPr>
        <p:spPr bwMode="auto">
          <a:xfrm>
            <a:off x="4692650" y="2581275"/>
            <a:ext cx="23717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a:latin typeface="Century Gothic" panose="020B0502020202020204" pitchFamily="34" charset="0"/>
              </a:rPr>
              <a:t>Festlegung wer?</a:t>
            </a:r>
          </a:p>
        </p:txBody>
      </p:sp>
      <p:sp>
        <p:nvSpPr>
          <p:cNvPr id="28" name="Ellipse 27">
            <a:extLst>
              <a:ext uri="{FF2B5EF4-FFF2-40B4-BE49-F238E27FC236}">
                <a16:creationId xmlns:a16="http://schemas.microsoft.com/office/drawing/2014/main" id="{46D13442-5112-4251-A03F-220EE6622B7A}"/>
              </a:ext>
            </a:extLst>
          </p:cNvPr>
          <p:cNvSpPr/>
          <p:nvPr/>
        </p:nvSpPr>
        <p:spPr>
          <a:xfrm>
            <a:off x="4470400" y="2628900"/>
            <a:ext cx="190500" cy="20002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1</a:t>
            </a:r>
          </a:p>
        </p:txBody>
      </p:sp>
      <p:sp>
        <p:nvSpPr>
          <p:cNvPr id="29" name="Ellipse 28">
            <a:extLst>
              <a:ext uri="{FF2B5EF4-FFF2-40B4-BE49-F238E27FC236}">
                <a16:creationId xmlns:a16="http://schemas.microsoft.com/office/drawing/2014/main" id="{1D7F8C6B-65CB-4F85-BA11-59897FF896A4}"/>
              </a:ext>
            </a:extLst>
          </p:cNvPr>
          <p:cNvSpPr/>
          <p:nvPr/>
        </p:nvSpPr>
        <p:spPr>
          <a:xfrm>
            <a:off x="4470400" y="3065463"/>
            <a:ext cx="190500" cy="20002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2</a:t>
            </a:r>
          </a:p>
        </p:txBody>
      </p:sp>
      <p:cxnSp>
        <p:nvCxnSpPr>
          <p:cNvPr id="30" name="Gerade Verbindung 29">
            <a:extLst>
              <a:ext uri="{FF2B5EF4-FFF2-40B4-BE49-F238E27FC236}">
                <a16:creationId xmlns:a16="http://schemas.microsoft.com/office/drawing/2014/main" id="{92F19BA4-082B-4A97-865B-848688D250FD}"/>
              </a:ext>
            </a:extLst>
          </p:cNvPr>
          <p:cNvCxnSpPr>
            <a:cxnSpLocks/>
          </p:cNvCxnSpPr>
          <p:nvPr/>
        </p:nvCxnSpPr>
        <p:spPr>
          <a:xfrm flipH="1">
            <a:off x="2854325" y="1884363"/>
            <a:ext cx="258445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1" name="Gerade Verbindung mit Pfeil 30">
            <a:extLst>
              <a:ext uri="{FF2B5EF4-FFF2-40B4-BE49-F238E27FC236}">
                <a16:creationId xmlns:a16="http://schemas.microsoft.com/office/drawing/2014/main" id="{D5A5ED84-AA64-4CA7-BAC5-3D7669669552}"/>
              </a:ext>
            </a:extLst>
          </p:cNvPr>
          <p:cNvCxnSpPr>
            <a:cxnSpLocks/>
          </p:cNvCxnSpPr>
          <p:nvPr/>
        </p:nvCxnSpPr>
        <p:spPr>
          <a:xfrm>
            <a:off x="2854325" y="1884363"/>
            <a:ext cx="0" cy="58578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2829" name="Textfeld 31">
            <a:extLst>
              <a:ext uri="{FF2B5EF4-FFF2-40B4-BE49-F238E27FC236}">
                <a16:creationId xmlns:a16="http://schemas.microsoft.com/office/drawing/2014/main" id="{80AAD1CF-A71E-4F6E-9301-0AA0BEC6FC61}"/>
              </a:ext>
            </a:extLst>
          </p:cNvPr>
          <p:cNvSpPr txBox="1">
            <a:spLocks noChangeArrowheads="1"/>
          </p:cNvSpPr>
          <p:nvPr/>
        </p:nvSpPr>
        <p:spPr bwMode="auto">
          <a:xfrm>
            <a:off x="3494088" y="1360488"/>
            <a:ext cx="17335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eaLnBrk="1" hangingPunct="1">
              <a:lnSpc>
                <a:spcPct val="100000"/>
              </a:lnSpc>
              <a:spcBef>
                <a:spcPct val="0"/>
              </a:spcBef>
              <a:buFontTx/>
              <a:buNone/>
            </a:pPr>
            <a:r>
              <a:rPr lang="de-DE" altLang="de-DE">
                <a:solidFill>
                  <a:srgbClr val="00B0F0"/>
                </a:solidFill>
                <a:latin typeface="Century Gothic" panose="020B0502020202020204" pitchFamily="34" charset="0"/>
              </a:rPr>
              <a:t>Entbindung Verschwiegenheit</a:t>
            </a:r>
          </a:p>
        </p:txBody>
      </p:sp>
      <p:sp>
        <p:nvSpPr>
          <p:cNvPr id="33" name="Ellipse 32">
            <a:extLst>
              <a:ext uri="{FF2B5EF4-FFF2-40B4-BE49-F238E27FC236}">
                <a16:creationId xmlns:a16="http://schemas.microsoft.com/office/drawing/2014/main" id="{8F303BC0-9857-485F-9F56-10A261132885}"/>
              </a:ext>
            </a:extLst>
          </p:cNvPr>
          <p:cNvSpPr/>
          <p:nvPr/>
        </p:nvSpPr>
        <p:spPr>
          <a:xfrm>
            <a:off x="3627438" y="1408113"/>
            <a:ext cx="190500" cy="20002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3</a:t>
            </a:r>
          </a:p>
        </p:txBody>
      </p:sp>
      <p:cxnSp>
        <p:nvCxnSpPr>
          <p:cNvPr id="34" name="Gerade Verbindung 33">
            <a:extLst>
              <a:ext uri="{FF2B5EF4-FFF2-40B4-BE49-F238E27FC236}">
                <a16:creationId xmlns:a16="http://schemas.microsoft.com/office/drawing/2014/main" id="{DD9DA44A-3979-4928-B90B-4F51F565F98A}"/>
              </a:ext>
            </a:extLst>
          </p:cNvPr>
          <p:cNvCxnSpPr>
            <a:cxnSpLocks/>
            <a:stCxn id="20" idx="2"/>
          </p:cNvCxnSpPr>
          <p:nvPr/>
        </p:nvCxnSpPr>
        <p:spPr>
          <a:xfrm>
            <a:off x="2855913" y="3565525"/>
            <a:ext cx="0" cy="39687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Gerade Verbindung 34">
            <a:extLst>
              <a:ext uri="{FF2B5EF4-FFF2-40B4-BE49-F238E27FC236}">
                <a16:creationId xmlns:a16="http://schemas.microsoft.com/office/drawing/2014/main" id="{EC51F7B9-98C1-4832-9C1C-81ED8B551D8F}"/>
              </a:ext>
            </a:extLst>
          </p:cNvPr>
          <p:cNvCxnSpPr>
            <a:cxnSpLocks/>
          </p:cNvCxnSpPr>
          <p:nvPr/>
        </p:nvCxnSpPr>
        <p:spPr>
          <a:xfrm flipV="1">
            <a:off x="2854325" y="3952875"/>
            <a:ext cx="7191375" cy="952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Gerade Verbindung mit Pfeil 35">
            <a:extLst>
              <a:ext uri="{FF2B5EF4-FFF2-40B4-BE49-F238E27FC236}">
                <a16:creationId xmlns:a16="http://schemas.microsoft.com/office/drawing/2014/main" id="{A3780445-E9E0-4D28-B46F-43E2EF4445B6}"/>
              </a:ext>
            </a:extLst>
          </p:cNvPr>
          <p:cNvCxnSpPr>
            <a:cxnSpLocks/>
            <a:endCxn id="21" idx="2"/>
          </p:cNvCxnSpPr>
          <p:nvPr/>
        </p:nvCxnSpPr>
        <p:spPr>
          <a:xfrm flipV="1">
            <a:off x="10047288" y="3565525"/>
            <a:ext cx="0" cy="39687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feld 36">
            <a:extLst>
              <a:ext uri="{FF2B5EF4-FFF2-40B4-BE49-F238E27FC236}">
                <a16:creationId xmlns:a16="http://schemas.microsoft.com/office/drawing/2014/main" id="{FADE2A8E-F70D-47A6-9A7B-0395068E6220}"/>
              </a:ext>
            </a:extLst>
          </p:cNvPr>
          <p:cNvSpPr txBox="1"/>
          <p:nvPr/>
        </p:nvSpPr>
        <p:spPr>
          <a:xfrm>
            <a:off x="4573588" y="3990975"/>
            <a:ext cx="5327650" cy="2246313"/>
          </a:xfrm>
          <a:prstGeom prst="rect">
            <a:avLst/>
          </a:prstGeom>
          <a:noFill/>
        </p:spPr>
        <p:txBody>
          <a:bodyPr>
            <a:spAutoFit/>
          </a:bodyPr>
          <a:lstStyle/>
          <a:p>
            <a:pPr eaLnBrk="1" hangingPunct="1">
              <a:spcBef>
                <a:spcPts val="0"/>
              </a:spcBef>
              <a:defRPr/>
            </a:pPr>
            <a:r>
              <a:rPr lang="de-DE" sz="1400" dirty="0">
                <a:latin typeface="Century Gothic" panose="020B0502020202020204" pitchFamily="34" charset="0"/>
              </a:rPr>
              <a:t>Inhalte</a:t>
            </a:r>
          </a:p>
          <a:p>
            <a:pPr marL="266700" indent="-266700" eaLnBrk="1" hangingPunct="1">
              <a:spcBef>
                <a:spcPts val="0"/>
              </a:spcBef>
              <a:buFont typeface="+mj-lt"/>
              <a:buAutoNum type="arabicPeriod"/>
              <a:defRPr/>
            </a:pPr>
            <a:r>
              <a:rPr lang="de-DE" sz="1400" b="0" dirty="0">
                <a:latin typeface="Century Gothic" panose="020B0502020202020204" pitchFamily="34" charset="0"/>
              </a:rPr>
              <a:t>Unabhängigkeit (PIE)</a:t>
            </a:r>
          </a:p>
          <a:p>
            <a:pPr marL="266700" indent="-266700" eaLnBrk="1" hangingPunct="1">
              <a:spcBef>
                <a:spcPts val="0"/>
              </a:spcBef>
              <a:buFont typeface="+mj-lt"/>
              <a:buAutoNum type="arabicPeriod"/>
              <a:defRPr/>
            </a:pPr>
            <a:r>
              <a:rPr lang="de-DE" sz="1400" b="0" dirty="0">
                <a:latin typeface="Century Gothic" panose="020B0502020202020204" pitchFamily="34" charset="0"/>
              </a:rPr>
              <a:t>Abfrage Schwerpunkte (wechselseitige Kommunikation)</a:t>
            </a:r>
          </a:p>
          <a:p>
            <a:pPr marL="266700" indent="-266700" eaLnBrk="1" hangingPunct="1">
              <a:spcBef>
                <a:spcPts val="0"/>
              </a:spcBef>
              <a:buFont typeface="+mj-lt"/>
              <a:buAutoNum type="arabicPeriod"/>
              <a:defRPr/>
            </a:pPr>
            <a:r>
              <a:rPr lang="de-DE" sz="1400" b="0" dirty="0">
                <a:latin typeface="Century Gothic" panose="020B0502020202020204" pitchFamily="34" charset="0"/>
              </a:rPr>
              <a:t>Art und Umfang der Prüfung: </a:t>
            </a:r>
          </a:p>
          <a:p>
            <a:pPr marL="447675" indent="-180975" eaLnBrk="1" hangingPunct="1">
              <a:spcBef>
                <a:spcPts val="0"/>
              </a:spcBef>
              <a:buFontTx/>
              <a:buChar char="•"/>
              <a:defRPr/>
            </a:pPr>
            <a:r>
              <a:rPr lang="de-DE" sz="1400" b="0" dirty="0">
                <a:latin typeface="Century Gothic" panose="020B0502020202020204" pitchFamily="34" charset="0"/>
              </a:rPr>
              <a:t>zeitlicher Ablauf</a:t>
            </a:r>
          </a:p>
          <a:p>
            <a:pPr marL="447675" indent="-180975" eaLnBrk="1" hangingPunct="1">
              <a:spcBef>
                <a:spcPts val="0"/>
              </a:spcBef>
              <a:buFontTx/>
              <a:buChar char="•"/>
              <a:defRPr/>
            </a:pPr>
            <a:r>
              <a:rPr lang="de-DE" sz="1400" b="0" dirty="0">
                <a:latin typeface="Century Gothic" panose="020B0502020202020204" pitchFamily="34" charset="0"/>
              </a:rPr>
              <a:t>Schwerpunkt</a:t>
            </a:r>
          </a:p>
          <a:p>
            <a:pPr marL="266700" indent="-266700" eaLnBrk="1" hangingPunct="1">
              <a:spcBef>
                <a:spcPts val="0"/>
              </a:spcBef>
              <a:buFont typeface="+mj-lt"/>
              <a:buAutoNum type="arabicPeriod" startAt="4"/>
              <a:defRPr/>
            </a:pPr>
            <a:r>
              <a:rPr lang="de-DE" sz="1400" b="0" dirty="0">
                <a:latin typeface="Century Gothic" panose="020B0502020202020204" pitchFamily="34" charset="0"/>
              </a:rPr>
              <a:t>KAM (ggf.)</a:t>
            </a:r>
          </a:p>
          <a:p>
            <a:pPr marL="266700" indent="-266700" eaLnBrk="1" hangingPunct="1">
              <a:spcBef>
                <a:spcPts val="0"/>
              </a:spcBef>
              <a:buFont typeface="+mj-lt"/>
              <a:buAutoNum type="arabicPeriod" startAt="4"/>
              <a:defRPr/>
            </a:pPr>
            <a:r>
              <a:rPr lang="de-DE" sz="1400" b="0" dirty="0">
                <a:latin typeface="Century Gothic" panose="020B0502020202020204" pitchFamily="34" charset="0"/>
              </a:rPr>
              <a:t>Probleme bei Durchführung (ggf.)</a:t>
            </a:r>
          </a:p>
          <a:p>
            <a:pPr marL="266700" indent="-266700" eaLnBrk="1" hangingPunct="1">
              <a:spcBef>
                <a:spcPts val="0"/>
              </a:spcBef>
              <a:buFont typeface="+mj-lt"/>
              <a:buAutoNum type="arabicPeriod" startAt="4"/>
              <a:defRPr/>
            </a:pPr>
            <a:r>
              <a:rPr lang="de-DE" sz="1400" b="0" dirty="0">
                <a:latin typeface="Century Gothic" panose="020B0502020202020204" pitchFamily="34" charset="0"/>
              </a:rPr>
              <a:t>Mangel IKS (ggf.)</a:t>
            </a:r>
          </a:p>
          <a:p>
            <a:pPr marL="266700" indent="-266700" eaLnBrk="1" hangingPunct="1">
              <a:spcBef>
                <a:spcPts val="0"/>
              </a:spcBef>
              <a:buFont typeface="+mj-lt"/>
              <a:buAutoNum type="arabicPeriod" startAt="4"/>
              <a:defRPr/>
            </a:pPr>
            <a:r>
              <a:rPr lang="de-DE" sz="1400" b="0" dirty="0">
                <a:latin typeface="Century Gothic" panose="020B0502020202020204" pitchFamily="34" charset="0"/>
              </a:rPr>
              <a:t>Feststellungen</a:t>
            </a:r>
          </a:p>
        </p:txBody>
      </p:sp>
      <p:sp>
        <p:nvSpPr>
          <p:cNvPr id="162835" name="Textfeld 37">
            <a:extLst>
              <a:ext uri="{FF2B5EF4-FFF2-40B4-BE49-F238E27FC236}">
                <a16:creationId xmlns:a16="http://schemas.microsoft.com/office/drawing/2014/main" id="{21C6CC38-26A0-4DA0-912C-A23BF9E46B4B}"/>
              </a:ext>
            </a:extLst>
          </p:cNvPr>
          <p:cNvSpPr txBox="1">
            <a:spLocks noChangeArrowheads="1"/>
          </p:cNvSpPr>
          <p:nvPr/>
        </p:nvSpPr>
        <p:spPr bwMode="auto">
          <a:xfrm>
            <a:off x="4692650" y="3644900"/>
            <a:ext cx="33718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a:solidFill>
                  <a:srgbClr val="FF0000"/>
                </a:solidFill>
                <a:latin typeface="Century Gothic" panose="020B0502020202020204" pitchFamily="34" charset="0"/>
              </a:rPr>
              <a:t>wechsel-, einseitige Kommunikation</a:t>
            </a:r>
          </a:p>
        </p:txBody>
      </p:sp>
      <p:sp>
        <p:nvSpPr>
          <p:cNvPr id="39" name="Ellipse 38">
            <a:extLst>
              <a:ext uri="{FF2B5EF4-FFF2-40B4-BE49-F238E27FC236}">
                <a16:creationId xmlns:a16="http://schemas.microsoft.com/office/drawing/2014/main" id="{30BEF457-AC63-4D65-9B79-552A6F1056CE}"/>
              </a:ext>
            </a:extLst>
          </p:cNvPr>
          <p:cNvSpPr/>
          <p:nvPr/>
        </p:nvSpPr>
        <p:spPr>
          <a:xfrm>
            <a:off x="4470400" y="3689350"/>
            <a:ext cx="190500" cy="200025"/>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ct val="50000"/>
              </a:spcBef>
              <a:defRPr/>
            </a:pPr>
            <a:r>
              <a:rPr lang="de-DE" sz="1400" dirty="0">
                <a:solidFill>
                  <a:schemeClr val="bg1"/>
                </a:solidFill>
                <a:latin typeface="Century Gothic" panose="020B0502020202020204" pitchFamily="34" charset="0"/>
              </a:rPr>
              <a:t>4</a:t>
            </a:r>
          </a:p>
        </p:txBody>
      </p:sp>
      <p:sp>
        <p:nvSpPr>
          <p:cNvPr id="20" name="Abgerundetes Rechteck 19">
            <a:extLst>
              <a:ext uri="{FF2B5EF4-FFF2-40B4-BE49-F238E27FC236}">
                <a16:creationId xmlns:a16="http://schemas.microsoft.com/office/drawing/2014/main" id="{41350B5F-4469-4400-A776-46BE1067F390}"/>
              </a:ext>
            </a:extLst>
          </p:cNvPr>
          <p:cNvSpPr/>
          <p:nvPr/>
        </p:nvSpPr>
        <p:spPr>
          <a:xfrm>
            <a:off x="1774825" y="2486025"/>
            <a:ext cx="2160588" cy="1079500"/>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defRPr/>
            </a:pPr>
            <a:r>
              <a:rPr lang="de-DE" sz="1400" dirty="0">
                <a:solidFill>
                  <a:sysClr val="windowText" lastClr="000000"/>
                </a:solidFill>
                <a:latin typeface="Century Gothic" panose="020B0502020202020204" pitchFamily="34" charset="0"/>
              </a:rPr>
              <a:t>Abschlussprüfer</a:t>
            </a:r>
          </a:p>
        </p:txBody>
      </p:sp>
      <p:sp>
        <p:nvSpPr>
          <p:cNvPr id="22" name="Abgerundetes Rechteck 21">
            <a:extLst>
              <a:ext uri="{FF2B5EF4-FFF2-40B4-BE49-F238E27FC236}">
                <a16:creationId xmlns:a16="http://schemas.microsoft.com/office/drawing/2014/main" id="{26BCAF78-67F2-4364-8B00-52D8E02C5DFB}"/>
              </a:ext>
            </a:extLst>
          </p:cNvPr>
          <p:cNvSpPr/>
          <p:nvPr/>
        </p:nvSpPr>
        <p:spPr>
          <a:xfrm>
            <a:off x="5222875" y="1522413"/>
            <a:ext cx="2159000" cy="720725"/>
          </a:xfrm>
          <a:prstGeom prst="round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Bef>
                <a:spcPts val="0"/>
              </a:spcBef>
              <a:defRPr/>
            </a:pPr>
            <a:r>
              <a:rPr lang="de-DE" sz="1400" dirty="0">
                <a:solidFill>
                  <a:sysClr val="windowText" lastClr="000000"/>
                </a:solidFill>
                <a:latin typeface="Century Gothic" panose="020B0502020202020204" pitchFamily="34" charset="0"/>
              </a:rPr>
              <a:t>Gesellschaft</a:t>
            </a:r>
          </a:p>
        </p:txBody>
      </p:sp>
      <p:sp>
        <p:nvSpPr>
          <p:cNvPr id="32" name="Textfeld 1">
            <a:extLst>
              <a:ext uri="{FF2B5EF4-FFF2-40B4-BE49-F238E27FC236}">
                <a16:creationId xmlns:a16="http://schemas.microsoft.com/office/drawing/2014/main" id="{9494C741-782B-4E14-9D7E-69A7AE1DEC65}"/>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7" name="Rectangle 2">
            <a:extLst>
              <a:ext uri="{FF2B5EF4-FFF2-40B4-BE49-F238E27FC236}">
                <a16:creationId xmlns:a16="http://schemas.microsoft.com/office/drawing/2014/main" id="{B118546A-C921-4D92-8C2E-3E9ED714626A}"/>
              </a:ext>
            </a:extLst>
          </p:cNvPr>
          <p:cNvSpPr txBox="1">
            <a:spLocks/>
          </p:cNvSpPr>
          <p:nvPr/>
        </p:nvSpPr>
        <p:spPr bwMode="auto">
          <a:xfrm>
            <a:off x="1055687" y="1052736"/>
            <a:ext cx="106568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tabLst>
                <a:tab pos="542925" algn="l"/>
              </a:tabLst>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1.4.9	Dokumentationspflichten im Zusammenhang mit den für die Überwachung</a:t>
            </a:r>
            <a:b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b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	verantwortlichen Personen – IDW PS 470 n.F. (10.2021)</a:t>
            </a:r>
          </a:p>
        </p:txBody>
      </p:sp>
      <p:sp>
        <p:nvSpPr>
          <p:cNvPr id="40" name="Textfeld 9">
            <a:extLst>
              <a:ext uri="{FF2B5EF4-FFF2-40B4-BE49-F238E27FC236}">
                <a16:creationId xmlns:a16="http://schemas.microsoft.com/office/drawing/2014/main" id="{DDDF7A79-2DE8-48D9-83A0-CC17174914AF}"/>
              </a:ext>
            </a:extLst>
          </p:cNvPr>
          <p:cNvSpPr txBox="1">
            <a:spLocks noChangeArrowheads="1"/>
          </p:cNvSpPr>
          <p:nvPr/>
        </p:nvSpPr>
        <p:spPr bwMode="auto">
          <a:xfrm>
            <a:off x="1054800" y="2007840"/>
            <a:ext cx="9495283" cy="1562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lnSpc>
                <a:spcPct val="110000"/>
              </a:lnSpc>
              <a:spcBef>
                <a:spcPts val="800"/>
              </a:spcBef>
              <a:buFont typeface="Arial" pitchFamily="34" charset="0"/>
              <a:defRPr sz="1400">
                <a:solidFill>
                  <a:schemeClr val="tx1"/>
                </a:solidFill>
                <a:latin typeface="Verdana" pitchFamily="34" charset="0"/>
              </a:defRPr>
            </a:lvl1pPr>
            <a:lvl2pPr marL="541338" indent="-185738" eaLnBrk="0" hangingPunct="0">
              <a:lnSpc>
                <a:spcPct val="110000"/>
              </a:lnSpc>
              <a:spcBef>
                <a:spcPts val="800"/>
              </a:spcBef>
              <a:buFont typeface="Arial" pitchFamily="34"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pitchFamily="34" charset="0"/>
              <a:defRPr sz="1400">
                <a:solidFill>
                  <a:schemeClr val="tx1"/>
                </a:solidFill>
                <a:latin typeface="Verdana"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pitchFamily="34"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9pPr>
          </a:lstStyle>
          <a:p>
            <a:pPr marL="266700" indent="-266700" defTabSz="257175">
              <a:spcBef>
                <a:spcPts val="300"/>
              </a:spcBef>
              <a:spcAft>
                <a:spcPts val="300"/>
              </a:spcAft>
              <a:buFont typeface="Arial" pitchFamily="34" charset="0"/>
              <a:buChar char="•"/>
              <a:defRPr/>
            </a:pPr>
            <a:r>
              <a:rPr lang="de-DE" sz="1600" b="0" dirty="0">
                <a:effectLst>
                  <a:glow>
                    <a:srgbClr val="000000"/>
                  </a:glow>
                  <a:outerShdw sx="0" sy="0">
                    <a:srgbClr val="000000"/>
                  </a:outerShdw>
                  <a:reflection stA="0" endPos="0" fadeDir="0" sx="0" sy="0"/>
                </a:effectLst>
                <a:latin typeface="Century Gothic" panose="020B0502020202020204" pitchFamily="34" charset="0"/>
              </a:rPr>
              <a:t>Bestimmung der für die Überwachung verantwortlichen Personen (IDW PS 470 n.F. (10.2021), Tz. 16 ff., Tz. 16 A3 ff.)</a:t>
            </a:r>
          </a:p>
          <a:p>
            <a:pPr marL="266700" indent="-266700">
              <a:spcBef>
                <a:spcPts val="300"/>
              </a:spcBef>
              <a:spcAft>
                <a:spcPts val="300"/>
              </a:spcAft>
              <a:buClr>
                <a:schemeClr val="tx1"/>
              </a:buClr>
              <a:buFont typeface="Arial" pitchFamily="34" charset="0"/>
              <a:buChar char="•"/>
              <a:defRPr/>
            </a:pPr>
            <a:r>
              <a:rPr lang="de-DE" sz="1600" b="0" dirty="0">
                <a:latin typeface="Century Gothic" panose="020B0502020202020204" pitchFamily="34" charset="0"/>
              </a:rPr>
              <a:t>Mündliche Kommunikation</a:t>
            </a:r>
            <a:endParaRPr lang="de-DE" sz="1600" b="0" dirty="0">
              <a:effectLst>
                <a:glow>
                  <a:srgbClr val="000000"/>
                </a:glow>
                <a:outerShdw sx="0" sy="0">
                  <a:srgbClr val="000000"/>
                </a:outerShdw>
                <a:reflection stA="0" endPos="0" fadeDir="0" sx="0" sy="0"/>
              </a:effectLst>
              <a:latin typeface="Century Gothic" panose="020B0502020202020204" pitchFamily="34" charset="0"/>
            </a:endParaRPr>
          </a:p>
          <a:p>
            <a:pPr marL="266700" indent="-266700">
              <a:spcBef>
                <a:spcPts val="300"/>
              </a:spcBef>
              <a:spcAft>
                <a:spcPts val="300"/>
              </a:spcAft>
              <a:buFont typeface="Arial" pitchFamily="34" charset="0"/>
              <a:buChar char="•"/>
              <a:defRPr/>
            </a:pPr>
            <a:r>
              <a:rPr lang="de-DE" sz="1600" b="0" dirty="0">
                <a:effectLst>
                  <a:glow>
                    <a:srgbClr val="000000"/>
                  </a:glow>
                  <a:outerShdw sx="0" sy="0">
                    <a:srgbClr val="000000"/>
                  </a:outerShdw>
                  <a:reflection stA="0" endPos="0" fadeDir="0" sx="0" sy="0"/>
                </a:effectLst>
                <a:latin typeface="Century Gothic" panose="020B0502020202020204" pitchFamily="34" charset="0"/>
              </a:rPr>
              <a:t>Schriftliche Kommunikation</a:t>
            </a:r>
          </a:p>
          <a:p>
            <a:pPr marL="266700" indent="-266700">
              <a:spcBef>
                <a:spcPts val="300"/>
              </a:spcBef>
              <a:spcAft>
                <a:spcPts val="300"/>
              </a:spcAft>
              <a:buFont typeface="Arial" pitchFamily="34" charset="0"/>
              <a:buChar char="•"/>
              <a:defRPr/>
            </a:pPr>
            <a:r>
              <a:rPr lang="de-DE" sz="1600" b="0" dirty="0">
                <a:effectLst>
                  <a:glow>
                    <a:srgbClr val="000000"/>
                  </a:glow>
                  <a:outerShdw sx="0" sy="0">
                    <a:srgbClr val="000000"/>
                  </a:outerShdw>
                  <a:reflection stA="0" endPos="0" fadeDir="0" sx="0" sy="0"/>
                </a:effectLst>
                <a:latin typeface="Century Gothic" panose="020B0502020202020204" pitchFamily="34" charset="0"/>
              </a:rPr>
              <a:t>Beurteilung, ob der Kommunikationsprozess angemessen verlaufen ist</a:t>
            </a:r>
          </a:p>
        </p:txBody>
      </p:sp>
      <p:sp>
        <p:nvSpPr>
          <p:cNvPr id="164869" name="Rectangle 2">
            <a:extLst>
              <a:ext uri="{FF2B5EF4-FFF2-40B4-BE49-F238E27FC236}">
                <a16:creationId xmlns:a16="http://schemas.microsoft.com/office/drawing/2014/main" id="{5C4A980F-07C5-44B6-9DCC-B20A33900939}"/>
              </a:ext>
            </a:extLst>
          </p:cNvPr>
          <p:cNvSpPr txBox="1">
            <a:spLocks/>
          </p:cNvSpPr>
          <p:nvPr/>
        </p:nvSpPr>
        <p:spPr bwMode="auto">
          <a:xfrm>
            <a:off x="1065212" y="1674465"/>
            <a:ext cx="1070292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542925" indent="-542925">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b="0" dirty="0">
                <a:solidFill>
                  <a:srgbClr val="00B0F0"/>
                </a:solidFill>
                <a:latin typeface="Century Gothic" panose="020B0502020202020204" pitchFamily="34" charset="0"/>
                <a:ea typeface="Verdana" panose="020B0604030504040204" pitchFamily="34" charset="0"/>
                <a:cs typeface="Verdana" panose="020B0604030504040204" pitchFamily="34" charset="0"/>
              </a:rPr>
              <a:t>1.4.9.1</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 Umfang</a:t>
            </a:r>
          </a:p>
        </p:txBody>
      </p:sp>
      <p:sp>
        <p:nvSpPr>
          <p:cNvPr id="164871" name="Rectangle 2">
            <a:extLst>
              <a:ext uri="{FF2B5EF4-FFF2-40B4-BE49-F238E27FC236}">
                <a16:creationId xmlns:a16="http://schemas.microsoft.com/office/drawing/2014/main" id="{360B00FB-0556-45D2-89C5-6D9B2EA74F56}"/>
              </a:ext>
            </a:extLst>
          </p:cNvPr>
          <p:cNvSpPr txBox="1">
            <a:spLocks/>
          </p:cNvSpPr>
          <p:nvPr/>
        </p:nvSpPr>
        <p:spPr bwMode="auto">
          <a:xfrm>
            <a:off x="1054800" y="3969246"/>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361950" indent="-361950">
              <a:lnSpc>
                <a:spcPct val="110000"/>
              </a:lnSpc>
              <a:spcBef>
                <a:spcPts val="800"/>
              </a:spcBef>
              <a:buFont typeface="Arial" panose="020B0604020202020204" pitchFamily="34" charset="0"/>
              <a:tabLst>
                <a:tab pos="542925" algn="l"/>
              </a:tabLst>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tabLst>
                <a:tab pos="542925" algn="l"/>
              </a:tabLst>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tabLst>
                <a:tab pos="542925" algn="l"/>
              </a:tabLst>
              <a:defRPr sz="1400">
                <a:solidFill>
                  <a:schemeClr val="tx1"/>
                </a:solidFill>
                <a:latin typeface="Verdana" panose="020B0604030504040204" pitchFamily="34" charset="0"/>
              </a:defRPr>
            </a:lvl9pPr>
          </a:lstStyle>
          <a:p>
            <a:pPr>
              <a:spcBef>
                <a:spcPts val="600"/>
              </a:spcBef>
              <a:spcAft>
                <a:spcPts val="600"/>
              </a:spcAft>
            </a:pPr>
            <a:r>
              <a:rPr lang="de-DE" altLang="de-DE" sz="1600" b="0" dirty="0">
                <a:solidFill>
                  <a:srgbClr val="00B0F0"/>
                </a:solidFill>
                <a:latin typeface="Century Gothic" panose="020B0502020202020204" pitchFamily="34" charset="0"/>
                <a:ea typeface="Verdana" panose="020B0604030504040204" pitchFamily="34" charset="0"/>
                <a:cs typeface="Verdana" panose="020B0604030504040204" pitchFamily="34" charset="0"/>
              </a:rPr>
              <a:t>1.4.9.2</a:t>
            </a: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 Praktische Durchführung</a:t>
            </a:r>
          </a:p>
        </p:txBody>
      </p:sp>
      <p:sp>
        <p:nvSpPr>
          <p:cNvPr id="10" name="Textfeld 9">
            <a:extLst>
              <a:ext uri="{FF2B5EF4-FFF2-40B4-BE49-F238E27FC236}">
                <a16:creationId xmlns:a16="http://schemas.microsoft.com/office/drawing/2014/main" id="{7B1454DF-D705-4EB6-99FA-6F7EF33BC8FE}"/>
              </a:ext>
            </a:extLst>
          </p:cNvPr>
          <p:cNvSpPr txBox="1">
            <a:spLocks noChangeArrowheads="1"/>
          </p:cNvSpPr>
          <p:nvPr/>
        </p:nvSpPr>
        <p:spPr bwMode="auto">
          <a:xfrm>
            <a:off x="1055688" y="4286895"/>
            <a:ext cx="9494395" cy="1138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lnSpc>
                <a:spcPct val="110000"/>
              </a:lnSpc>
              <a:spcBef>
                <a:spcPts val="800"/>
              </a:spcBef>
              <a:buFont typeface="Arial" pitchFamily="34" charset="0"/>
              <a:defRPr sz="1400">
                <a:solidFill>
                  <a:schemeClr val="tx1"/>
                </a:solidFill>
                <a:latin typeface="Verdana" pitchFamily="34" charset="0"/>
              </a:defRPr>
            </a:lvl1pPr>
            <a:lvl2pPr marL="541338" indent="-185738" eaLnBrk="0" hangingPunct="0">
              <a:lnSpc>
                <a:spcPct val="110000"/>
              </a:lnSpc>
              <a:spcBef>
                <a:spcPts val="800"/>
              </a:spcBef>
              <a:buFont typeface="Arial" pitchFamily="34"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pitchFamily="34" charset="0"/>
              <a:defRPr sz="1400">
                <a:solidFill>
                  <a:schemeClr val="tx1"/>
                </a:solidFill>
                <a:latin typeface="Verdana"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pitchFamily="34"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9pPr>
          </a:lstStyle>
          <a:p>
            <a:pPr marL="266700" indent="-266700">
              <a:spcBef>
                <a:spcPts val="300"/>
              </a:spcBef>
              <a:spcAft>
                <a:spcPts val="300"/>
              </a:spcAft>
              <a:buFont typeface="Arial" pitchFamily="34" charset="0"/>
              <a:buChar char="•"/>
              <a:defRPr/>
            </a:pPr>
            <a:r>
              <a:rPr lang="de-DE" sz="1600" b="0" dirty="0">
                <a:effectLst>
                  <a:glow>
                    <a:srgbClr val="000000"/>
                  </a:glow>
                  <a:outerShdw sx="0" sy="0">
                    <a:srgbClr val="000000"/>
                  </a:outerShdw>
                  <a:reflection stA="0" endPos="0" fadeDir="0" sx="0" sy="0"/>
                </a:effectLst>
                <a:latin typeface="Century Gothic" panose="020B0502020202020204" pitchFamily="34" charset="0"/>
              </a:rPr>
              <a:t>Die Dokumentation sollte in der Auftragsakte in einem gesonderten Register abgelegt werden.</a:t>
            </a:r>
          </a:p>
          <a:p>
            <a:pPr marL="266700" indent="-266700">
              <a:spcBef>
                <a:spcPts val="300"/>
              </a:spcBef>
              <a:spcAft>
                <a:spcPts val="300"/>
              </a:spcAft>
              <a:buClr>
                <a:schemeClr val="tx1"/>
              </a:buClr>
              <a:buFont typeface="Arial" pitchFamily="34" charset="0"/>
              <a:buChar char="•"/>
              <a:defRPr/>
            </a:pPr>
            <a:r>
              <a:rPr lang="de-DE" sz="1600" b="0" dirty="0">
                <a:latin typeface="Century Gothic" panose="020B0502020202020204" pitchFamily="34" charset="0"/>
              </a:rPr>
              <a:t>WP-Praxen sollten hierzu eine gesonderte Checkliste/Arbeitshilfe verwenden, die eine kanzleieinheitliche und vollständige Dokumentation sicherstellt </a:t>
            </a:r>
            <a:r>
              <a:rPr lang="de-DE" sz="1600" dirty="0">
                <a:solidFill>
                  <a:srgbClr val="00B0F0"/>
                </a:solidFill>
                <a:latin typeface="Century Gothic" panose="020B0502020202020204" pitchFamily="34" charset="0"/>
              </a:rPr>
              <a:t>(AUDfIT</a:t>
            </a:r>
            <a:r>
              <a:rPr lang="de-DE" sz="1600" baseline="30000" dirty="0">
                <a:solidFill>
                  <a:srgbClr val="00B0F0"/>
                </a:solidFill>
                <a:latin typeface="Century Gothic" panose="020B0502020202020204" pitchFamily="34" charset="0"/>
              </a:rPr>
              <a:t>®</a:t>
            </a:r>
            <a:r>
              <a:rPr lang="de-DE" sz="1600" dirty="0">
                <a:solidFill>
                  <a:srgbClr val="00B0F0"/>
                </a:solidFill>
                <a:latin typeface="Century Gothic" panose="020B0502020202020204" pitchFamily="34" charset="0"/>
              </a:rPr>
              <a:t>-Prüferhilfe 1/2)</a:t>
            </a:r>
            <a:r>
              <a:rPr lang="de-DE" sz="1600" b="0" dirty="0">
                <a:latin typeface="Century Gothic" panose="020B0502020202020204" pitchFamily="34" charset="0"/>
              </a:rPr>
              <a:t>.</a:t>
            </a:r>
            <a:endParaRPr lang="de-DE" sz="1600" b="0" dirty="0">
              <a:effectLst>
                <a:glow>
                  <a:srgbClr val="000000"/>
                </a:glow>
                <a:outerShdw sx="0" sy="0">
                  <a:srgbClr val="000000"/>
                </a:outerShdw>
                <a:reflection stA="0" endPos="0" fadeDir="0" sx="0" sy="0"/>
              </a:effectLst>
              <a:latin typeface="Century Gothic" panose="020B0502020202020204" pitchFamily="34" charset="0"/>
            </a:endParaRPr>
          </a:p>
        </p:txBody>
      </p:sp>
      <p:sp>
        <p:nvSpPr>
          <p:cNvPr id="12" name="Textfeld 1">
            <a:extLst>
              <a:ext uri="{FF2B5EF4-FFF2-40B4-BE49-F238E27FC236}">
                <a16:creationId xmlns:a16="http://schemas.microsoft.com/office/drawing/2014/main" id="{BAF9A609-ADCA-4BC1-B86E-4CAF5A5E80DC}"/>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a:extLst>
              <a:ext uri="{FF2B5EF4-FFF2-40B4-BE49-F238E27FC236}">
                <a16:creationId xmlns:a16="http://schemas.microsoft.com/office/drawing/2014/main" id="{DD571014-746C-43E7-8BBC-14D6D46CC3DB}"/>
              </a:ext>
            </a:extLst>
          </p:cNvPr>
          <p:cNvSpPr>
            <a:spLocks noGrp="1"/>
          </p:cNvSpPr>
          <p:nvPr>
            <p:ph type="title" idx="4294967295"/>
          </p:nvPr>
        </p:nvSpPr>
        <p:spPr>
          <a:xfrm>
            <a:off x="1054800" y="1080000"/>
            <a:ext cx="10801350" cy="323850"/>
          </a:xfrm>
          <a:prstGeom prst="rect">
            <a:avLst/>
          </a:prstGeom>
        </p:spPr>
        <p:txBody>
          <a:bodyPr lIns="0" tIns="0" rIns="0" bIns="0"/>
          <a:lstStyle/>
          <a:p>
            <a:r>
              <a:rPr lang="de-DE" altLang="de-DE" sz="1600" b="1" dirty="0">
                <a:latin typeface="Century Gothic" panose="020B0502020202020204" pitchFamily="34" charset="0"/>
              </a:rPr>
              <a:t>Anlagen zum Themenbereich</a:t>
            </a:r>
          </a:p>
        </p:txBody>
      </p:sp>
      <p:sp>
        <p:nvSpPr>
          <p:cNvPr id="7" name="Text Box 5">
            <a:extLst>
              <a:ext uri="{FF2B5EF4-FFF2-40B4-BE49-F238E27FC236}">
                <a16:creationId xmlns:a16="http://schemas.microsoft.com/office/drawing/2014/main" id="{41C21242-2FD8-443C-BF04-9AA6222E2F55}"/>
              </a:ext>
            </a:extLst>
          </p:cNvPr>
          <p:cNvSpPr txBox="1">
            <a:spLocks noChangeArrowheads="1"/>
          </p:cNvSpPr>
          <p:nvPr/>
        </p:nvSpPr>
        <p:spPr bwMode="auto">
          <a:xfrm>
            <a:off x="1054800" y="1504800"/>
            <a:ext cx="10801350"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eaLnBrk="0" hangingPunct="0">
              <a:lnSpc>
                <a:spcPct val="110000"/>
              </a:lnSpc>
              <a:spcBef>
                <a:spcPts val="800"/>
              </a:spcBef>
              <a:buFont typeface="Arial" charset="0"/>
              <a:defRPr sz="1400">
                <a:solidFill>
                  <a:schemeClr val="tx1"/>
                </a:solidFill>
                <a:latin typeface="Verdana" pitchFamily="34" charset="0"/>
              </a:defRPr>
            </a:lvl1pPr>
            <a:lvl2pPr indent="-457200" eaLnBrk="0" hangingPunct="0">
              <a:lnSpc>
                <a:spcPct val="110000"/>
              </a:lnSpc>
              <a:spcBef>
                <a:spcPts val="800"/>
              </a:spcBef>
              <a:buFont typeface="Arial" charset="0"/>
              <a:buChar char="»"/>
              <a:defRPr sz="1400">
                <a:solidFill>
                  <a:schemeClr val="tx1"/>
                </a:solidFill>
                <a:latin typeface="Verdana" pitchFamily="34" charset="0"/>
              </a:defRPr>
            </a:lvl2pPr>
            <a:lvl3pPr marL="1257300" indent="-342900" eaLnBrk="0" hangingPunct="0">
              <a:lnSpc>
                <a:spcPct val="110000"/>
              </a:lnSpc>
              <a:spcBef>
                <a:spcPts val="800"/>
              </a:spcBef>
              <a:buFont typeface="Arial" charset="0"/>
              <a:buChar char="•"/>
              <a:defRPr sz="1400">
                <a:solidFill>
                  <a:schemeClr val="tx1"/>
                </a:solidFill>
                <a:latin typeface="Verdana" pitchFamily="34" charset="0"/>
              </a:defRPr>
            </a:lvl3pPr>
            <a:lvl4pPr marL="1714500" indent="-342900" eaLnBrk="0" hangingPunct="0">
              <a:lnSpc>
                <a:spcPct val="110000"/>
              </a:lnSpc>
              <a:spcBef>
                <a:spcPts val="800"/>
              </a:spcBef>
              <a:buFont typeface="Arial" charset="0"/>
              <a:buChar char="»"/>
              <a:defRPr sz="1400">
                <a:solidFill>
                  <a:schemeClr val="tx1"/>
                </a:solidFill>
                <a:latin typeface="Verdana" pitchFamily="34" charset="0"/>
              </a:defRPr>
            </a:lvl4pPr>
            <a:lvl5pPr marL="2171700" indent="-342900" eaLnBrk="0" hangingPunct="0">
              <a:lnSpc>
                <a:spcPct val="110000"/>
              </a:lnSpc>
              <a:spcBef>
                <a:spcPts val="800"/>
              </a:spcBef>
              <a:buFont typeface="Arial" charset="0"/>
              <a:buChar char="•"/>
              <a:defRPr sz="1400">
                <a:solidFill>
                  <a:schemeClr val="tx1"/>
                </a:solidFill>
                <a:latin typeface="Verdana" pitchFamily="34" charset="0"/>
              </a:defRPr>
            </a:lvl5pPr>
            <a:lvl6pPr marL="26289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30861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5433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40005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lvl="1" eaLnBrk="1" hangingPunct="1">
              <a:lnSpc>
                <a:spcPct val="100000"/>
              </a:lnSpc>
              <a:spcBef>
                <a:spcPts val="600"/>
              </a:spcBef>
              <a:spcAft>
                <a:spcPts val="600"/>
              </a:spcAft>
              <a:buFont typeface="Arial" charset="0"/>
              <a:buNone/>
              <a:defRPr/>
            </a:pPr>
            <a:r>
              <a:rPr lang="de-DE" altLang="de-DE" sz="1600" dirty="0">
                <a:solidFill>
                  <a:srgbClr val="00B0F0"/>
                </a:solidFill>
                <a:latin typeface="Century Gothic" pitchFamily="34" charset="0"/>
                <a:cs typeface="Arial" charset="0"/>
              </a:rPr>
              <a:t>Praxishilfen zu diesem Themenbereich</a:t>
            </a:r>
          </a:p>
          <a:p>
            <a:pPr marL="273050" lvl="1" indent="-273050" eaLnBrk="1" hangingPunct="1">
              <a:lnSpc>
                <a:spcPct val="100000"/>
              </a:lnSpc>
              <a:spcBef>
                <a:spcPts val="600"/>
              </a:spcBef>
              <a:spcAft>
                <a:spcPts val="600"/>
              </a:spcAft>
              <a:buClr>
                <a:prstClr val="black"/>
              </a:buClr>
              <a:buFont typeface="Arial" panose="020B0604020202020204" pitchFamily="34" charset="0"/>
              <a:buChar char="•"/>
              <a:tabLst>
                <a:tab pos="1884363" algn="l"/>
              </a:tabLst>
              <a:defRPr/>
            </a:pPr>
            <a:r>
              <a:rPr lang="de-DE" altLang="de-DE" sz="1600" dirty="0">
                <a:solidFill>
                  <a:prstClr val="black"/>
                </a:solidFill>
                <a:latin typeface="Century Gothic" pitchFamily="34" charset="0"/>
                <a:cs typeface="Arial" charset="0"/>
              </a:rPr>
              <a:t>Praxishilfe 1/1:	</a:t>
            </a:r>
            <a:r>
              <a:rPr lang="de-DE" altLang="de-DE" sz="1600" b="0" dirty="0">
                <a:solidFill>
                  <a:prstClr val="black"/>
                </a:solidFill>
                <a:latin typeface="Century Gothic" pitchFamily="34" charset="0"/>
                <a:cs typeface="Arial" charset="0"/>
              </a:rPr>
              <a:t>„Checkliste Auftragsabwicklung – Fahrplan in 10 Stufen“</a:t>
            </a:r>
          </a:p>
          <a:p>
            <a:pPr marL="273050" lvl="1" indent="-273050" eaLnBrk="1" hangingPunct="1">
              <a:lnSpc>
                <a:spcPct val="100000"/>
              </a:lnSpc>
              <a:spcBef>
                <a:spcPts val="600"/>
              </a:spcBef>
              <a:spcAft>
                <a:spcPts val="600"/>
              </a:spcAft>
              <a:buClr>
                <a:prstClr val="black"/>
              </a:buClr>
              <a:buFont typeface="Arial" panose="020B0604020202020204" pitchFamily="34" charset="0"/>
              <a:buChar char="•"/>
              <a:tabLst>
                <a:tab pos="1884363" algn="l"/>
              </a:tabLst>
              <a:defRPr/>
            </a:pPr>
            <a:r>
              <a:rPr lang="de-DE" altLang="de-DE" sz="1600" dirty="0">
                <a:solidFill>
                  <a:prstClr val="black"/>
                </a:solidFill>
                <a:latin typeface="Century Gothic" pitchFamily="34" charset="0"/>
                <a:cs typeface="Arial" charset="0"/>
              </a:rPr>
              <a:t>Praxishilfe 1/2:	</a:t>
            </a:r>
            <a:r>
              <a:rPr lang="de-DE" altLang="de-DE" sz="1600" b="0" dirty="0">
                <a:solidFill>
                  <a:prstClr val="black"/>
                </a:solidFill>
                <a:latin typeface="Century Gothic" pitchFamily="34" charset="0"/>
                <a:cs typeface="Arial" charset="0"/>
              </a:rPr>
              <a:t>„Arbeitshilfe: Laufende Überwachung der Auftragsabwicklung “</a:t>
            </a:r>
          </a:p>
          <a:p>
            <a:pPr marL="273050" lvl="1" indent="-273050" eaLnBrk="1" hangingPunct="1">
              <a:lnSpc>
                <a:spcPct val="100000"/>
              </a:lnSpc>
              <a:spcBef>
                <a:spcPts val="600"/>
              </a:spcBef>
              <a:spcAft>
                <a:spcPts val="600"/>
              </a:spcAft>
              <a:buClr>
                <a:prstClr val="black"/>
              </a:buClr>
              <a:buFont typeface="Arial" panose="020B0604020202020204" pitchFamily="34" charset="0"/>
              <a:buChar char="•"/>
              <a:tabLst>
                <a:tab pos="1884363" algn="l"/>
              </a:tabLst>
              <a:defRPr/>
            </a:pPr>
            <a:r>
              <a:rPr lang="de-DE" altLang="de-DE" sz="1600" dirty="0">
                <a:solidFill>
                  <a:prstClr val="black"/>
                </a:solidFill>
                <a:latin typeface="Century Gothic" pitchFamily="34" charset="0"/>
                <a:cs typeface="Arial" charset="0"/>
              </a:rPr>
              <a:t>Praxishilfe 1/3	</a:t>
            </a:r>
            <a:r>
              <a:rPr lang="de-DE" altLang="de-DE" sz="1600" b="0" dirty="0">
                <a:solidFill>
                  <a:prstClr val="black"/>
                </a:solidFill>
                <a:latin typeface="Century Gothic" pitchFamily="34" charset="0"/>
                <a:cs typeface="Arial" charset="0"/>
              </a:rPr>
              <a:t>„Verantwortlichkeiten bei der Abschlussprüfung“</a:t>
            </a:r>
          </a:p>
        </p:txBody>
      </p:sp>
      <p:sp>
        <p:nvSpPr>
          <p:cNvPr id="10" name="Textfeld 1">
            <a:extLst>
              <a:ext uri="{FF2B5EF4-FFF2-40B4-BE49-F238E27FC236}">
                <a16:creationId xmlns:a16="http://schemas.microsoft.com/office/drawing/2014/main" id="{C4843D95-7866-46ED-8FD5-78943D6E7530}"/>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6">
            <a:extLst>
              <a:ext uri="{FF2B5EF4-FFF2-40B4-BE49-F238E27FC236}">
                <a16:creationId xmlns:a16="http://schemas.microsoft.com/office/drawing/2014/main" id="{96F425CD-D9BB-4DD1-BA51-47B7F6CF5C7B}"/>
              </a:ext>
            </a:extLst>
          </p:cNvPr>
          <p:cNvSpPr txBox="1">
            <a:spLocks noChangeArrowheads="1"/>
          </p:cNvSpPr>
          <p:nvPr/>
        </p:nvSpPr>
        <p:spPr bwMode="auto">
          <a:xfrm>
            <a:off x="983432" y="765175"/>
            <a:ext cx="9071872"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gn="l" rtl="0" eaLnBrk="0" fontAlgn="base" hangingPunct="0">
              <a:spcBef>
                <a:spcPct val="0"/>
              </a:spcBef>
              <a:spcAft>
                <a:spcPct val="0"/>
              </a:spcAft>
              <a:defRPr>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eaLnBrk="0" fontAlgn="base" hangingPunct="0">
              <a:spcBef>
                <a:spcPct val="0"/>
              </a:spcBef>
              <a:spcAft>
                <a:spcPct val="0"/>
              </a:spcAft>
              <a:defRPr>
                <a:solidFill>
                  <a:schemeClr val="tx1"/>
                </a:solidFill>
                <a:latin typeface="Verdana" pitchFamily="34" charset="0"/>
              </a:defRPr>
            </a:lvl6pPr>
            <a:lvl7pPr marL="914400" algn="l" rtl="0" eaLnBrk="0" fontAlgn="base" hangingPunct="0">
              <a:spcBef>
                <a:spcPct val="0"/>
              </a:spcBef>
              <a:spcAft>
                <a:spcPct val="0"/>
              </a:spcAft>
              <a:defRPr>
                <a:solidFill>
                  <a:schemeClr val="tx1"/>
                </a:solidFill>
                <a:latin typeface="Verdana" pitchFamily="34" charset="0"/>
              </a:defRPr>
            </a:lvl7pPr>
            <a:lvl8pPr marL="1371600" algn="l" rtl="0" eaLnBrk="0" fontAlgn="base" hangingPunct="0">
              <a:spcBef>
                <a:spcPct val="0"/>
              </a:spcBef>
              <a:spcAft>
                <a:spcPct val="0"/>
              </a:spcAft>
              <a:defRPr>
                <a:solidFill>
                  <a:schemeClr val="tx1"/>
                </a:solidFill>
                <a:latin typeface="Verdana" pitchFamily="34" charset="0"/>
              </a:defRPr>
            </a:lvl8pPr>
            <a:lvl9pPr marL="1828800" algn="l" rtl="0" eaLnBrk="0" fontAlgn="base" hangingPunct="0">
              <a:spcBef>
                <a:spcPct val="0"/>
              </a:spcBef>
              <a:spcAft>
                <a:spcPct val="0"/>
              </a:spcAft>
              <a:defRPr>
                <a:solidFill>
                  <a:schemeClr val="tx1"/>
                </a:solidFill>
                <a:latin typeface="Verdana" pitchFamily="34" charset="0"/>
              </a:defRPr>
            </a:lvl9pPr>
          </a:lstStyle>
          <a:p>
            <a:pPr marL="44100" eaLnBrk="1" hangingPunct="1">
              <a:spcBef>
                <a:spcPct val="50000"/>
              </a:spcBef>
              <a:defRPr/>
            </a:pPr>
            <a:r>
              <a:rPr lang="de-DE" altLang="de-DE" sz="1800" b="1" kern="0" dirty="0">
                <a:solidFill>
                  <a:srgbClr val="00B0F0"/>
                </a:solidFill>
                <a:latin typeface="Century Gothic" panose="020B0502020202020204" pitchFamily="34" charset="0"/>
              </a:rPr>
              <a:t>Raum für Notizen</a:t>
            </a:r>
          </a:p>
        </p:txBody>
      </p:sp>
      <p:sp>
        <p:nvSpPr>
          <p:cNvPr id="208901" name="Rechteck 1">
            <a:extLst>
              <a:ext uri="{FF2B5EF4-FFF2-40B4-BE49-F238E27FC236}">
                <a16:creationId xmlns:a16="http://schemas.microsoft.com/office/drawing/2014/main" id="{968FC1B1-7BAA-47C8-A4F1-A96F72D7A614}"/>
              </a:ext>
            </a:extLst>
          </p:cNvPr>
          <p:cNvSpPr>
            <a:spLocks noChangeArrowheads="1"/>
          </p:cNvSpPr>
          <p:nvPr/>
        </p:nvSpPr>
        <p:spPr bwMode="auto">
          <a:xfrm>
            <a:off x="1054800" y="1089025"/>
            <a:ext cx="9036000" cy="5003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gn="ctr" eaLnBrk="1" hangingPunct="1"/>
            <a:endParaRPr lang="de-DE" altLang="de-DE" sz="1800">
              <a:solidFill>
                <a:srgbClr val="000000"/>
              </a:solidFill>
              <a:latin typeface="Arial" panose="020B0604020202020204" pitchFamily="34" charset="0"/>
            </a:endParaRPr>
          </a:p>
        </p:txBody>
      </p:sp>
      <p:sp>
        <p:nvSpPr>
          <p:cNvPr id="11" name="Textfeld 1">
            <a:extLst>
              <a:ext uri="{FF2B5EF4-FFF2-40B4-BE49-F238E27FC236}">
                <a16:creationId xmlns:a16="http://schemas.microsoft.com/office/drawing/2014/main" id="{AB4E74E5-81D0-4528-9067-5524433479DE}"/>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extLst>
      <p:ext uri="{BB962C8B-B14F-4D97-AF65-F5344CB8AC3E}">
        <p14:creationId xmlns:p14="http://schemas.microsoft.com/office/powerpoint/2010/main" val="1441327073"/>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feld 4">
            <a:extLst>
              <a:ext uri="{FF2B5EF4-FFF2-40B4-BE49-F238E27FC236}">
                <a16:creationId xmlns:a16="http://schemas.microsoft.com/office/drawing/2014/main" id="{27192BAF-6013-4987-96C8-F12374552BC9}"/>
              </a:ext>
            </a:extLst>
          </p:cNvPr>
          <p:cNvSpPr txBox="1">
            <a:spLocks noChangeArrowheads="1"/>
          </p:cNvSpPr>
          <p:nvPr/>
        </p:nvSpPr>
        <p:spPr bwMode="auto">
          <a:xfrm>
            <a:off x="363538" y="180975"/>
            <a:ext cx="97218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2731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pic>
        <p:nvPicPr>
          <p:cNvPr id="7" name="Grafik 6">
            <a:extLst>
              <a:ext uri="{FF2B5EF4-FFF2-40B4-BE49-F238E27FC236}">
                <a16:creationId xmlns:a16="http://schemas.microsoft.com/office/drawing/2014/main" id="{548FF58D-EA37-4E40-8017-A05FD357DC75}"/>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Layer>
                </a14:imgProps>
              </a:ext>
              <a:ext uri="{28A0092B-C50C-407E-A947-70E740481C1C}">
                <a14:useLocalDpi xmlns:a14="http://schemas.microsoft.com/office/drawing/2010/main" val="0"/>
              </a:ext>
            </a:extLst>
          </a:blip>
          <a:srcRect l="17889" r="3826"/>
          <a:stretch/>
        </p:blipFill>
        <p:spPr>
          <a:xfrm>
            <a:off x="479376" y="692696"/>
            <a:ext cx="9649072" cy="5544616"/>
          </a:xfrm>
          <a:prstGeom prst="rect">
            <a:avLst/>
          </a:prstGeom>
          <a:blipFill dpi="0" rotWithShape="1">
            <a:blip r:embed="rId5">
              <a:alphaModFix amt="17000"/>
            </a:blip>
            <a:srcRect/>
            <a:tile tx="0" ty="0" sx="100000" sy="100000" flip="none" algn="tl"/>
          </a:blipFill>
          <a:effectLst>
            <a:outerShdw blurRad="50800" dist="50800" dir="5400000" algn="ctr" rotWithShape="0">
              <a:srgbClr val="000000">
                <a:alpha val="14000"/>
              </a:srgbClr>
            </a:outerShdw>
          </a:effectLst>
        </p:spPr>
      </p:pic>
      <p:sp>
        <p:nvSpPr>
          <p:cNvPr id="10" name="Rectangle 2">
            <a:extLst>
              <a:ext uri="{FF2B5EF4-FFF2-40B4-BE49-F238E27FC236}">
                <a16:creationId xmlns:a16="http://schemas.microsoft.com/office/drawing/2014/main" id="{9751AF49-7578-4978-BE7C-DEE00D3B048B}"/>
              </a:ext>
            </a:extLst>
          </p:cNvPr>
          <p:cNvSpPr txBox="1">
            <a:spLocks/>
          </p:cNvSpPr>
          <p:nvPr/>
        </p:nvSpPr>
        <p:spPr bwMode="auto">
          <a:xfrm>
            <a:off x="1199456" y="1916832"/>
            <a:ext cx="8136904" cy="3168352"/>
          </a:xfrm>
          <a:prstGeom prst="rect">
            <a:avLst/>
          </a:prstGeom>
          <a:solidFill>
            <a:schemeClr val="bg1">
              <a:alpha val="85000"/>
            </a:schemeClr>
          </a:solidFill>
          <a:ln>
            <a:solidFill>
              <a:schemeClr val="tx1"/>
            </a:solidFill>
          </a:ln>
          <a:extLst/>
        </p:spPr>
        <p:style>
          <a:lnRef idx="1">
            <a:schemeClr val="accent6"/>
          </a:lnRef>
          <a:fillRef idx="2">
            <a:schemeClr val="accent6"/>
          </a:fillRef>
          <a:effectRef idx="1">
            <a:schemeClr val="accent6"/>
          </a:effectRef>
          <a:fontRef idx="minor">
            <a:schemeClr val="dk1"/>
          </a:fontRef>
        </p:style>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algn="ctr" defTabSz="900113">
              <a:lnSpc>
                <a:spcPts val="4000"/>
              </a:lnSpc>
              <a:spcBef>
                <a:spcPts val="600"/>
              </a:spcBef>
              <a:spcAft>
                <a:spcPts val="1200"/>
              </a:spcAft>
            </a:pPr>
            <a:r>
              <a:rPr lang="de-DE" altLang="de-DE" sz="2600" b="1" dirty="0">
                <a:latin typeface="Century Gothic" panose="020B0502020202020204" pitchFamily="34" charset="0"/>
              </a:rPr>
              <a:t>Soweit meine Ausführungen, </a:t>
            </a:r>
            <a:br>
              <a:rPr lang="de-DE" altLang="de-DE" sz="2600" b="1" dirty="0">
                <a:latin typeface="Century Gothic" panose="020B0502020202020204" pitchFamily="34" charset="0"/>
              </a:rPr>
            </a:br>
            <a:r>
              <a:rPr lang="de-DE" altLang="de-DE" sz="2600" b="1" dirty="0">
                <a:latin typeface="Century Gothic" panose="020B0502020202020204" pitchFamily="34" charset="0"/>
              </a:rPr>
              <a:t>praktischen Erfahrungen und fachlichen</a:t>
            </a:r>
            <a:br>
              <a:rPr lang="de-DE" altLang="de-DE" sz="2600" b="1" dirty="0">
                <a:latin typeface="Century Gothic" panose="020B0502020202020204" pitchFamily="34" charset="0"/>
              </a:rPr>
            </a:br>
            <a:r>
              <a:rPr lang="de-DE" altLang="de-DE" sz="2600" b="1" dirty="0">
                <a:latin typeface="Century Gothic" panose="020B0502020202020204" pitchFamily="34" charset="0"/>
              </a:rPr>
              <a:t>Hinweise zu diesem Thema.</a:t>
            </a:r>
          </a:p>
          <a:p>
            <a:pPr algn="ctr" defTabSz="900113">
              <a:lnSpc>
                <a:spcPts val="4000"/>
              </a:lnSpc>
              <a:spcBef>
                <a:spcPts val="600"/>
              </a:spcBef>
              <a:spcAft>
                <a:spcPts val="1200"/>
              </a:spcAft>
            </a:pPr>
            <a:r>
              <a:rPr lang="de-DE" altLang="de-DE" sz="2600" b="1" dirty="0">
                <a:latin typeface="Century Gothic" panose="020B0502020202020204" pitchFamily="34" charset="0"/>
              </a:rPr>
              <a:t>Vielen Dank für Ihre Aufmerksamkeit!</a:t>
            </a:r>
          </a:p>
        </p:txBody>
      </p:sp>
    </p:spTree>
    <p:extLst>
      <p:ext uri="{BB962C8B-B14F-4D97-AF65-F5344CB8AC3E}">
        <p14:creationId xmlns:p14="http://schemas.microsoft.com/office/powerpoint/2010/main" val="1977467296"/>
      </p:ext>
    </p:extLst>
  </p:cSld>
  <p:clrMapOvr>
    <a:masterClrMapping/>
  </p:clrMapOvr>
  <p:transition spd="slow"/>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a:extLst>
              <a:ext uri="{FF2B5EF4-FFF2-40B4-BE49-F238E27FC236}">
                <a16:creationId xmlns:a16="http://schemas.microsoft.com/office/drawing/2014/main" id="{8B6C9BD2-8499-4646-9D8E-FFA0C36A64BB}"/>
              </a:ext>
            </a:extLst>
          </p:cNvPr>
          <p:cNvSpPr txBox="1">
            <a:spLocks/>
          </p:cNvSpPr>
          <p:nvPr/>
        </p:nvSpPr>
        <p:spPr bwMode="auto">
          <a:xfrm>
            <a:off x="334963" y="2710185"/>
            <a:ext cx="11522075" cy="1510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lgn="ctr">
              <a:lnSpc>
                <a:spcPct val="100000"/>
              </a:lnSpc>
              <a:spcBef>
                <a:spcPct val="0"/>
              </a:spcBef>
              <a:buFontTx/>
              <a:buNone/>
            </a:pPr>
            <a:r>
              <a:rPr lang="de-DE" altLang="de-DE" sz="2800" dirty="0">
                <a:solidFill>
                  <a:srgbClr val="000000"/>
                </a:solidFill>
                <a:latin typeface="Century Gothic" panose="020B0502020202020204" pitchFamily="34" charset="0"/>
              </a:rPr>
              <a:t>Themenbereich 2: </a:t>
            </a:r>
            <a:br>
              <a:rPr lang="de-DE" altLang="de-DE" sz="2800" b="0" dirty="0">
                <a:solidFill>
                  <a:srgbClr val="000000"/>
                </a:solidFill>
                <a:latin typeface="Century Gothic" panose="020B0502020202020204" pitchFamily="34" charset="0"/>
              </a:rPr>
            </a:br>
            <a:r>
              <a:rPr lang="de-DE" altLang="de-DE" sz="2800" dirty="0">
                <a:solidFill>
                  <a:srgbClr val="000000"/>
                </a:solidFill>
                <a:latin typeface="Century Gothic" panose="020B0502020202020204" pitchFamily="34" charset="0"/>
              </a:rPr>
              <a:t>Die Bedeutung des Prozesses der Auftragsannahme</a:t>
            </a:r>
            <a:br>
              <a:rPr lang="de-DE" altLang="de-DE" sz="2400" dirty="0">
                <a:solidFill>
                  <a:srgbClr val="000000"/>
                </a:solidFill>
                <a:latin typeface="Century Gothic" panose="020B0502020202020204" pitchFamily="34" charset="0"/>
              </a:rPr>
            </a:br>
            <a:endParaRPr lang="de-DE" altLang="de-DE" sz="2400" dirty="0">
              <a:solidFill>
                <a:srgbClr val="000000"/>
              </a:solidFill>
              <a:latin typeface="Century Gothic" panose="020B0502020202020204" pitchFamily="34" charset="0"/>
            </a:endParaRPr>
          </a:p>
          <a:p>
            <a:pPr marL="457200" indent="-457200" algn="ctr">
              <a:lnSpc>
                <a:spcPct val="100000"/>
              </a:lnSpc>
              <a:spcBef>
                <a:spcPct val="0"/>
              </a:spcBef>
              <a:buFont typeface="Wingdings" panose="05000000000000000000" pitchFamily="2" charset="2"/>
              <a:buChar char="Ø"/>
            </a:pPr>
            <a:r>
              <a:rPr lang="de-DE" altLang="de-DE" sz="1800" dirty="0">
                <a:solidFill>
                  <a:srgbClr val="00B0F0"/>
                </a:solidFill>
                <a:latin typeface="Century Gothic" panose="020B0502020202020204" pitchFamily="34" charset="0"/>
              </a:rPr>
              <a:t>ISA [DE] 210: </a:t>
            </a:r>
            <a:r>
              <a:rPr lang="de-DE" altLang="de-DE" sz="1800" dirty="0">
                <a:solidFill>
                  <a:srgbClr val="000000"/>
                </a:solidFill>
                <a:latin typeface="Century Gothic" panose="020B0502020202020204" pitchFamily="34" charset="0"/>
              </a:rPr>
              <a:t>Das neue Auftragsbestätigungsschreiben</a:t>
            </a:r>
          </a:p>
          <a:p>
            <a:pPr marL="457200" indent="-457200" algn="ctr">
              <a:lnSpc>
                <a:spcPct val="100000"/>
              </a:lnSpc>
              <a:spcBef>
                <a:spcPct val="0"/>
              </a:spcBef>
              <a:buFont typeface="Wingdings" panose="05000000000000000000" pitchFamily="2" charset="2"/>
              <a:buChar char="Ø"/>
            </a:pPr>
            <a:endParaRPr lang="de-DE" altLang="de-DE" sz="2400" dirty="0">
              <a:solidFill>
                <a:srgbClr val="000000"/>
              </a:solidFill>
              <a:latin typeface="Century Gothic" panose="020B0502020202020204" pitchFamily="34" charset="0"/>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Textfeld 9">
            <a:extLst>
              <a:ext uri="{FF2B5EF4-FFF2-40B4-BE49-F238E27FC236}">
                <a16:creationId xmlns:a16="http://schemas.microsoft.com/office/drawing/2014/main" id="{5205D795-825D-4739-9E4E-D8478D7FB321}"/>
              </a:ext>
            </a:extLst>
          </p:cNvPr>
          <p:cNvSpPr txBox="1">
            <a:spLocks noChangeArrowheads="1"/>
          </p:cNvSpPr>
          <p:nvPr/>
        </p:nvSpPr>
        <p:spPr bwMode="auto">
          <a:xfrm>
            <a:off x="1054801" y="1080000"/>
            <a:ext cx="9920348" cy="495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15963" indent="-2667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300"/>
              </a:spcBef>
              <a:spcAft>
                <a:spcPts val="300"/>
              </a:spcAft>
            </a:pPr>
            <a:r>
              <a:rPr lang="de-DE" altLang="de-DE" sz="1600" dirty="0">
                <a:solidFill>
                  <a:srgbClr val="00B0F0"/>
                </a:solidFill>
                <a:latin typeface="Century Gothic" panose="020B0502020202020204" pitchFamily="34" charset="0"/>
              </a:rPr>
              <a:t>1.1.2 Auftragsannahme</a:t>
            </a:r>
          </a:p>
          <a:p>
            <a:pPr marL="268288" indent="-268288" eaLnBrk="1" hangingPunct="1">
              <a:lnSpc>
                <a:spcPct val="100000"/>
              </a:lnSpc>
              <a:spcBef>
                <a:spcPts val="300"/>
              </a:spcBef>
              <a:spcAft>
                <a:spcPts val="300"/>
              </a:spcAft>
              <a:buFont typeface="Arial Narrow" panose="020B0606020202030204" pitchFamily="34" charset="0"/>
              <a:buAutoNum type="alphaLcPeriod"/>
            </a:pPr>
            <a:r>
              <a:rPr lang="de-DE" altLang="de-DE" sz="1600" dirty="0">
                <a:solidFill>
                  <a:srgbClr val="00B0F0"/>
                </a:solidFill>
                <a:latin typeface="Century Gothic" panose="020B0502020202020204" pitchFamily="34" charset="0"/>
              </a:rPr>
              <a:t> Kann bzw. soll der Auftrag angenommen werden?</a:t>
            </a:r>
          </a:p>
          <a:p>
            <a:pPr marL="628650" lvl="1" indent="-268288"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Voraussetzungen:</a:t>
            </a:r>
          </a:p>
          <a:p>
            <a:pPr marL="989013" lvl="1" indent="-360363" eaLnBrk="1" hangingPunct="1">
              <a:lnSpc>
                <a:spcPct val="100000"/>
              </a:lnSpc>
              <a:spcBef>
                <a:spcPts val="300"/>
              </a:spcBef>
              <a:spcAft>
                <a:spcPts val="300"/>
              </a:spcAft>
              <a:buFont typeface="Wingdings" panose="05000000000000000000" pitchFamily="2" charset="2"/>
              <a:buChar char=""/>
              <a:tabLst>
                <a:tab pos="989013" algn="l"/>
              </a:tabLst>
            </a:pPr>
            <a:r>
              <a:rPr lang="de-DE" altLang="de-DE" sz="1600" b="0" dirty="0">
                <a:latin typeface="Century Gothic" panose="020B0502020202020204" pitchFamily="34" charset="0"/>
                <a:ea typeface="Verdana" panose="020B0604030504040204" pitchFamily="34" charset="0"/>
                <a:cs typeface="Verdana" panose="020B0604030504040204" pitchFamily="34" charset="0"/>
              </a:rPr>
              <a:t>Keine Ausschlussgründe nach §§ 316, 316a, 319b HGB</a:t>
            </a:r>
          </a:p>
          <a:p>
            <a:pPr marL="989013" lvl="1" indent="-360363" eaLnBrk="1" hangingPunct="1">
              <a:lnSpc>
                <a:spcPct val="100000"/>
              </a:lnSpc>
              <a:spcBef>
                <a:spcPts val="300"/>
              </a:spcBef>
              <a:spcAft>
                <a:spcPts val="300"/>
              </a:spcAft>
              <a:buFont typeface="Wingdings" panose="05000000000000000000" pitchFamily="2" charset="2"/>
              <a:buChar char=""/>
              <a:tabLst>
                <a:tab pos="989013" algn="l"/>
              </a:tabLst>
            </a:pPr>
            <a:r>
              <a:rPr lang="de-DE" altLang="de-DE" sz="1600" b="0" dirty="0">
                <a:latin typeface="Century Gothic" panose="020B0502020202020204" pitchFamily="34" charset="0"/>
                <a:ea typeface="Verdana" panose="020B0604030504040204" pitchFamily="34" charset="0"/>
                <a:cs typeface="Verdana" panose="020B0604030504040204" pitchFamily="34" charset="0"/>
              </a:rPr>
              <a:t>Prüfung der Rotationsfristen bei PIE (Art. 17 Abs. 1 VO (EU) Nr. 537/2014</a:t>
            </a:r>
          </a:p>
          <a:p>
            <a:pPr marL="989013" lvl="1" indent="-360363" eaLnBrk="1" hangingPunct="1">
              <a:lnSpc>
                <a:spcPct val="100000"/>
              </a:lnSpc>
              <a:spcBef>
                <a:spcPts val="300"/>
              </a:spcBef>
              <a:spcAft>
                <a:spcPts val="300"/>
              </a:spcAft>
              <a:buFont typeface="Wingdings" panose="05000000000000000000" pitchFamily="2" charset="2"/>
              <a:buChar char=""/>
              <a:tabLst>
                <a:tab pos="989013" algn="l"/>
              </a:tabLst>
            </a:pPr>
            <a:r>
              <a:rPr lang="de-DE" altLang="de-DE" sz="1600" b="0" dirty="0">
                <a:latin typeface="Century Gothic" panose="020B0502020202020204" pitchFamily="34" charset="0"/>
                <a:ea typeface="Verdana" panose="020B0604030504040204" pitchFamily="34" charset="0"/>
                <a:cs typeface="Verdana" panose="020B0604030504040204" pitchFamily="34" charset="0"/>
              </a:rPr>
              <a:t>Ausreichende fachliche Kompetenz</a:t>
            </a:r>
          </a:p>
          <a:p>
            <a:pPr marL="989013" lvl="1" indent="-360363" eaLnBrk="1" hangingPunct="1">
              <a:lnSpc>
                <a:spcPct val="100000"/>
              </a:lnSpc>
              <a:spcBef>
                <a:spcPts val="300"/>
              </a:spcBef>
              <a:spcAft>
                <a:spcPts val="300"/>
              </a:spcAft>
              <a:buFont typeface="Wingdings" panose="05000000000000000000" pitchFamily="2" charset="2"/>
              <a:buChar char=""/>
              <a:tabLst>
                <a:tab pos="989013" algn="l"/>
              </a:tabLst>
            </a:pPr>
            <a:r>
              <a:rPr lang="de-DE" altLang="de-DE" sz="1600" b="0" dirty="0">
                <a:latin typeface="Century Gothic" panose="020B0502020202020204" pitchFamily="34" charset="0"/>
                <a:ea typeface="Verdana" panose="020B0604030504040204" pitchFamily="34" charset="0"/>
                <a:cs typeface="Verdana" panose="020B0604030504040204" pitchFamily="34" charset="0"/>
              </a:rPr>
              <a:t>Ausreichende zeitliche Kapazitäten</a:t>
            </a:r>
          </a:p>
          <a:p>
            <a:pPr marL="989013" lvl="1" indent="-360363" eaLnBrk="1" hangingPunct="1">
              <a:lnSpc>
                <a:spcPct val="100000"/>
              </a:lnSpc>
              <a:spcBef>
                <a:spcPts val="300"/>
              </a:spcBef>
              <a:spcAft>
                <a:spcPts val="300"/>
              </a:spcAft>
              <a:buFont typeface="Wingdings" panose="05000000000000000000" pitchFamily="2" charset="2"/>
              <a:buChar char=""/>
              <a:tabLst>
                <a:tab pos="989013" algn="l"/>
              </a:tabLst>
            </a:pPr>
            <a:r>
              <a:rPr lang="de-DE" altLang="de-DE" sz="1600" b="0" dirty="0">
                <a:latin typeface="Century Gothic" panose="020B0502020202020204" pitchFamily="34" charset="0"/>
                <a:ea typeface="Verdana" panose="020B0604030504040204" pitchFamily="34" charset="0"/>
                <a:cs typeface="Verdana" panose="020B0604030504040204" pitchFamily="34" charset="0"/>
              </a:rPr>
              <a:t>Zuverlässige Risikoeinschätzung</a:t>
            </a:r>
          </a:p>
          <a:p>
            <a:pPr marL="628650" lvl="1" indent="-268288" eaLnBrk="1" hangingPunct="1">
              <a:lnSpc>
                <a:spcPct val="100000"/>
              </a:lnSpc>
              <a:spcBef>
                <a:spcPts val="300"/>
              </a:spcBef>
              <a:spcAft>
                <a:spcPts val="300"/>
              </a:spcAft>
              <a:buFont typeface="Arial" panose="020B0604020202020204" pitchFamily="34" charset="0"/>
              <a:buChar char="•"/>
              <a:tabLst>
                <a:tab pos="989013" algn="l"/>
              </a:tabLst>
            </a:pPr>
            <a:r>
              <a:rPr lang="de-DE" altLang="de-DE" sz="1600" b="0" dirty="0">
                <a:latin typeface="Century Gothic" panose="020B0502020202020204" pitchFamily="34" charset="0"/>
              </a:rPr>
              <a:t>Grundlage für die Auftragsannahme ist die </a:t>
            </a:r>
            <a:r>
              <a:rPr lang="de-DE" altLang="de-DE" sz="1600" dirty="0">
                <a:latin typeface="Century Gothic" panose="020B0502020202020204" pitchFamily="34" charset="0"/>
              </a:rPr>
              <a:t>Risikoeinschätzung</a:t>
            </a:r>
            <a:r>
              <a:rPr lang="de-DE" altLang="de-DE" sz="1600" b="0" dirty="0">
                <a:latin typeface="Century Gothic" panose="020B0502020202020204" pitchFamily="34" charset="0"/>
              </a:rPr>
              <a:t> durch den verantwortlichen Wirtschaftsprüfer (beispielhafte Vorgabe des QMS der WP-Praxis)</a:t>
            </a:r>
          </a:p>
          <a:p>
            <a:pPr marL="895350" lvl="1" eaLnBrk="1" hangingPunct="1">
              <a:lnSpc>
                <a:spcPct val="100000"/>
              </a:lnSpc>
              <a:spcBef>
                <a:spcPts val="300"/>
              </a:spcBef>
              <a:spcAft>
                <a:spcPts val="300"/>
              </a:spcAft>
              <a:buFont typeface="Wingdings" panose="05000000000000000000" pitchFamily="2" charset="2"/>
              <a:buChar char=""/>
              <a:tabLst>
                <a:tab pos="989013" algn="l"/>
              </a:tabLst>
            </a:pPr>
            <a:r>
              <a:rPr lang="de-DE" altLang="de-DE" sz="1600" b="0" dirty="0">
                <a:latin typeface="Century Gothic" panose="020B0502020202020204" pitchFamily="34" charset="0"/>
              </a:rPr>
              <a:t>Aufträge mit </a:t>
            </a:r>
            <a:r>
              <a:rPr lang="de-DE" altLang="de-DE" sz="1600" dirty="0">
                <a:latin typeface="Century Gothic" panose="020B0502020202020204" pitchFamily="34" charset="0"/>
              </a:rPr>
              <a:t>Risikoeinschätzung</a:t>
            </a:r>
            <a:r>
              <a:rPr lang="de-DE" altLang="de-DE" sz="1600" b="0" dirty="0">
                <a:latin typeface="Century Gothic" panose="020B0502020202020204" pitchFamily="34" charset="0"/>
              </a:rPr>
              <a:t> „hoch“ und Einmalaufträge mit </a:t>
            </a:r>
            <a:r>
              <a:rPr lang="de-DE" altLang="de-DE" sz="1600" dirty="0">
                <a:latin typeface="Century Gothic" panose="020B0502020202020204" pitchFamily="34" charset="0"/>
              </a:rPr>
              <a:t>Auftragsvolumen</a:t>
            </a:r>
            <a:r>
              <a:rPr lang="de-DE" altLang="de-DE" sz="1600" b="0" dirty="0">
                <a:latin typeface="Century Gothic" panose="020B0502020202020204" pitchFamily="34" charset="0"/>
              </a:rPr>
              <a:t> &gt; TEUR 25 bedürfen der Zustimmung der GF</a:t>
            </a:r>
          </a:p>
          <a:p>
            <a:pPr marL="895350" lvl="1" eaLnBrk="1" hangingPunct="1">
              <a:lnSpc>
                <a:spcPct val="100000"/>
              </a:lnSpc>
              <a:spcBef>
                <a:spcPts val="300"/>
              </a:spcBef>
              <a:spcAft>
                <a:spcPts val="300"/>
              </a:spcAft>
              <a:buFont typeface="Wingdings" panose="05000000000000000000" pitchFamily="2" charset="2"/>
              <a:buChar char=""/>
              <a:tabLst>
                <a:tab pos="989013" algn="l"/>
              </a:tabLst>
            </a:pPr>
            <a:r>
              <a:rPr lang="de-DE" altLang="de-DE" sz="1600" b="0" dirty="0">
                <a:latin typeface="Century Gothic" panose="020B0502020202020204" pitchFamily="34" charset="0"/>
              </a:rPr>
              <a:t>Aufträge mit Risikoeinschätzung „hoch“ und Aufträge „</a:t>
            </a:r>
            <a:r>
              <a:rPr lang="de-DE" altLang="de-DE" sz="1600" dirty="0">
                <a:latin typeface="Century Gothic" panose="020B0502020202020204" pitchFamily="34" charset="0"/>
              </a:rPr>
              <a:t>von besonderer Bedeutung</a:t>
            </a:r>
            <a:r>
              <a:rPr lang="de-DE" altLang="de-DE" sz="1600" b="0" dirty="0">
                <a:latin typeface="Century Gothic" panose="020B0502020202020204" pitchFamily="34" charset="0"/>
              </a:rPr>
              <a:t>“ sind vom auftragsbegleitenden Qualitätssicherer zu beurteilen</a:t>
            </a:r>
          </a:p>
          <a:p>
            <a:pPr marL="628650" lvl="1" indent="-268288"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Prüfung der Umstände des Unternehmens und ggf. des Prüferwechsels</a:t>
            </a:r>
            <a:endParaRPr lang="de-DE" altLang="de-DE" sz="1600" b="0" dirty="0">
              <a:highlight>
                <a:srgbClr val="FFFF00"/>
              </a:highlight>
              <a:latin typeface="Century Gothic" panose="020B0502020202020204" pitchFamily="34" charset="0"/>
            </a:endParaRPr>
          </a:p>
          <a:p>
            <a:pPr marL="628650" lvl="1" indent="-268288" eaLnBrk="1" hangingPunct="1">
              <a:lnSpc>
                <a:spcPct val="100000"/>
              </a:lnSpc>
              <a:spcBef>
                <a:spcPts val="300"/>
              </a:spcBef>
              <a:spcAft>
                <a:spcPts val="300"/>
              </a:spcAft>
              <a:buFont typeface="Arial" panose="020B0604020202020204" pitchFamily="34" charset="0"/>
              <a:buChar char="•"/>
            </a:pPr>
            <a:r>
              <a:rPr lang="de-DE" altLang="de-DE" sz="1600" b="0" dirty="0">
                <a:latin typeface="Century Gothic" panose="020B0502020202020204" pitchFamily="34" charset="0"/>
              </a:rPr>
              <a:t>Kontaktaufnahme mit Vorjahrsprüfer (bei Erstprüfung)</a:t>
            </a:r>
            <a:endParaRPr lang="de-DE" altLang="de-DE" sz="1600" b="0" dirty="0">
              <a:highlight>
                <a:srgbClr val="FFFF00"/>
              </a:highlight>
              <a:latin typeface="Century Gothic" panose="020B0502020202020204" pitchFamily="34" charset="0"/>
            </a:endParaRPr>
          </a:p>
        </p:txBody>
      </p:sp>
      <p:pic>
        <p:nvPicPr>
          <p:cNvPr id="125958" name="Grafik 9">
            <a:extLst>
              <a:ext uri="{FF2B5EF4-FFF2-40B4-BE49-F238E27FC236}">
                <a16:creationId xmlns:a16="http://schemas.microsoft.com/office/drawing/2014/main" id="{27CCE47A-1DC5-4AAE-99DA-3B8CB5E1768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1">
            <a:extLst>
              <a:ext uri="{FF2B5EF4-FFF2-40B4-BE49-F238E27FC236}">
                <a16:creationId xmlns:a16="http://schemas.microsoft.com/office/drawing/2014/main" id="{606EF1BC-9E1B-4471-A949-E9C3E09F76A1}"/>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
        <p:nvSpPr>
          <p:cNvPr id="7" name="Textfeld 6">
            <a:extLst>
              <a:ext uri="{FF2B5EF4-FFF2-40B4-BE49-F238E27FC236}">
                <a16:creationId xmlns:a16="http://schemas.microsoft.com/office/drawing/2014/main" id="{88550ADE-7ACD-4631-BE9A-00DC84BE9FBE}"/>
              </a:ext>
            </a:extLst>
          </p:cNvPr>
          <p:cNvSpPr txBox="1"/>
          <p:nvPr/>
        </p:nvSpPr>
        <p:spPr>
          <a:xfrm>
            <a:off x="11534700" y="5661248"/>
            <a:ext cx="323165" cy="648072"/>
          </a:xfrm>
          <a:prstGeom prst="rect">
            <a:avLst/>
          </a:prstGeom>
          <a:noFill/>
        </p:spPr>
        <p:txBody>
          <a:bodyPr vert="vert270" wrap="square">
            <a:spAutoFit/>
          </a:bodyPr>
          <a:lstStyle/>
          <a:p>
            <a:pPr eaLnBrk="1" hangingPunct="1">
              <a:defRPr/>
            </a:pPr>
            <a:r>
              <a:rPr lang="de-DE" sz="900" dirty="0">
                <a:solidFill>
                  <a:srgbClr val="CCECFF"/>
                </a:solidFill>
                <a:highlight>
                  <a:srgbClr val="CCECFF"/>
                </a:highlight>
                <a:latin typeface="Century Gothic" panose="020B0502020202020204" pitchFamily="34" charset="0"/>
                <a:cs typeface="Arial" charset="0"/>
              </a:rPr>
              <a:t>05/2025</a:t>
            </a:r>
          </a:p>
        </p:txBody>
      </p:sp>
    </p:spTree>
    <p:extLst>
      <p:ext uri="{BB962C8B-B14F-4D97-AF65-F5344CB8AC3E}">
        <p14:creationId xmlns:p14="http://schemas.microsoft.com/office/powerpoint/2010/main" val="680205872"/>
      </p:ext>
    </p:extLst>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87875" name="Rectangle 1027">
            <a:extLst>
              <a:ext uri="{FF2B5EF4-FFF2-40B4-BE49-F238E27FC236}">
                <a16:creationId xmlns:a16="http://schemas.microsoft.com/office/drawing/2014/main" id="{E87D6362-0C61-4AD2-B728-E8C35E999C88}"/>
              </a:ext>
            </a:extLst>
          </p:cNvPr>
          <p:cNvSpPr>
            <a:spLocks noGrp="1"/>
          </p:cNvSpPr>
          <p:nvPr>
            <p:ph idx="4294967295"/>
          </p:nvPr>
        </p:nvSpPr>
        <p:spPr>
          <a:xfrm>
            <a:off x="1054800" y="1004367"/>
            <a:ext cx="8896350" cy="3360737"/>
          </a:xfrm>
        </p:spPr>
        <p:txBody>
          <a:bodyPr/>
          <a:lstStyle/>
          <a:p>
            <a:pPr marL="361950" indent="-361950" defTabSz="419100" eaLnBrk="1" hangingPunct="1">
              <a:lnSpc>
                <a:spcPct val="100000"/>
              </a:lnSpc>
              <a:spcBef>
                <a:spcPts val="600"/>
              </a:spcBef>
              <a:spcAft>
                <a:spcPts val="600"/>
              </a:spcAft>
              <a:defRPr/>
            </a:pPr>
            <a:r>
              <a:rPr lang="de-DE" altLang="de-DE" sz="1600" b="1" dirty="0">
                <a:latin typeface="Century Gothic" panose="020B0502020202020204" pitchFamily="34" charset="0"/>
              </a:rPr>
              <a:t>Gliederung</a:t>
            </a:r>
          </a:p>
          <a:p>
            <a:pPr marL="447675" indent="-447675" defTabSz="419100" eaLnBrk="1" hangingPunct="1">
              <a:lnSpc>
                <a:spcPct val="100000"/>
              </a:lnSpc>
              <a:spcBef>
                <a:spcPts val="600"/>
              </a:spcBef>
              <a:spcAft>
                <a:spcPts val="600"/>
              </a:spcAft>
              <a:defRPr/>
            </a:pPr>
            <a:r>
              <a:rPr lang="de-DE" altLang="de-DE" sz="1600" b="1" dirty="0">
                <a:latin typeface="Century Gothic" panose="020B0502020202020204" pitchFamily="34" charset="0"/>
              </a:rPr>
              <a:t>2.1  Bestellung des Abschlussprüfers (Wahl und Prüfungsauftrag) </a:t>
            </a:r>
          </a:p>
          <a:p>
            <a:pPr marL="447675" indent="-447675" defTabSz="419100" eaLnBrk="1" hangingPunct="1">
              <a:lnSpc>
                <a:spcPct val="100000"/>
              </a:lnSpc>
              <a:spcBef>
                <a:spcPts val="600"/>
              </a:spcBef>
              <a:spcAft>
                <a:spcPts val="600"/>
              </a:spcAft>
              <a:defRPr/>
            </a:pPr>
            <a:r>
              <a:rPr lang="de-DE" altLang="de-DE" sz="1600" b="1" dirty="0">
                <a:latin typeface="Century Gothic" panose="020B0502020202020204" pitchFamily="34" charset="0"/>
              </a:rPr>
              <a:t>2.2  Regelungsinhalte zum Prüfungsauftrag in einem Auftragsschreiben, </a:t>
            </a:r>
            <a:br>
              <a:rPr lang="de-DE" altLang="de-DE" sz="1600" b="1" dirty="0">
                <a:latin typeface="Century Gothic" panose="020B0502020202020204" pitchFamily="34" charset="0"/>
              </a:rPr>
            </a:br>
            <a:r>
              <a:rPr lang="de-DE" altLang="de-DE" sz="1600" b="1" dirty="0">
                <a:latin typeface="Century Gothic" panose="020B0502020202020204" pitchFamily="34" charset="0"/>
              </a:rPr>
              <a:t>bzw. Auftragsbestätigungsschreiben</a:t>
            </a:r>
          </a:p>
          <a:p>
            <a:pPr marL="447675" indent="-447675" defTabSz="419100" eaLnBrk="1" hangingPunct="1">
              <a:lnSpc>
                <a:spcPct val="100000"/>
              </a:lnSpc>
              <a:spcBef>
                <a:spcPts val="600"/>
              </a:spcBef>
              <a:spcAft>
                <a:spcPts val="600"/>
              </a:spcAft>
              <a:defRPr/>
            </a:pPr>
            <a:r>
              <a:rPr lang="de-DE" altLang="de-DE" sz="1600" b="1" dirty="0">
                <a:latin typeface="Century Gothic" panose="020B0502020202020204" pitchFamily="34" charset="0"/>
              </a:rPr>
              <a:t>2.3  Inhalt des Prüfungsauftrages</a:t>
            </a:r>
          </a:p>
          <a:p>
            <a:pPr marL="447675" indent="-447675" defTabSz="419100" eaLnBrk="1" hangingPunct="1">
              <a:lnSpc>
                <a:spcPct val="100000"/>
              </a:lnSpc>
              <a:spcBef>
                <a:spcPts val="600"/>
              </a:spcBef>
              <a:spcAft>
                <a:spcPts val="600"/>
              </a:spcAft>
              <a:defRPr/>
            </a:pPr>
            <a:r>
              <a:rPr lang="de-DE" altLang="de-DE" sz="1600" b="1" dirty="0">
                <a:latin typeface="Century Gothic" panose="020B0502020202020204" pitchFamily="34" charset="0"/>
              </a:rPr>
              <a:t>2.4  Besonderheiten bei Folgeprüfungen</a:t>
            </a:r>
          </a:p>
          <a:p>
            <a:pPr marL="447675" indent="-447675" defTabSz="419100" eaLnBrk="1" hangingPunct="1">
              <a:lnSpc>
                <a:spcPct val="100000"/>
              </a:lnSpc>
              <a:spcBef>
                <a:spcPts val="600"/>
              </a:spcBef>
              <a:spcAft>
                <a:spcPts val="600"/>
              </a:spcAft>
              <a:defRPr/>
            </a:pPr>
            <a:r>
              <a:rPr lang="de-DE" altLang="de-DE" sz="1600" b="1" dirty="0">
                <a:latin typeface="Century Gothic" panose="020B0502020202020204" pitchFamily="34" charset="0"/>
              </a:rPr>
              <a:t>2.5  Besonderheiten bei nachträglicher Modifizierung der Bedingungen des Auftrags</a:t>
            </a:r>
          </a:p>
        </p:txBody>
      </p:sp>
      <p:sp>
        <p:nvSpPr>
          <p:cNvPr id="197636" name="Textfeld 1">
            <a:extLst>
              <a:ext uri="{FF2B5EF4-FFF2-40B4-BE49-F238E27FC236}">
                <a16:creationId xmlns:a16="http://schemas.microsoft.com/office/drawing/2014/main" id="{6FB617AA-0E15-4E9F-8B1B-E5AC7854A285}"/>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spTree>
  </p:cSld>
  <p:clrMapOvr>
    <a:masterClrMapping/>
  </p:clrMapOvr>
  <p:transition spd="slow"/>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2" name="Textfeld 1">
            <a:extLst>
              <a:ext uri="{FF2B5EF4-FFF2-40B4-BE49-F238E27FC236}">
                <a16:creationId xmlns:a16="http://schemas.microsoft.com/office/drawing/2014/main" id="{6C139CBF-51DF-4DA8-A1CD-17BAA3D58D3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sp>
        <p:nvSpPr>
          <p:cNvPr id="7" name="Rectangle 2">
            <a:extLst>
              <a:ext uri="{FF2B5EF4-FFF2-40B4-BE49-F238E27FC236}">
                <a16:creationId xmlns:a16="http://schemas.microsoft.com/office/drawing/2014/main" id="{1B7084EA-4B67-4F6C-BA04-1B8C46991253}"/>
              </a:ext>
            </a:extLst>
          </p:cNvPr>
          <p:cNvSpPr txBox="1">
            <a:spLocks/>
          </p:cNvSpPr>
          <p:nvPr/>
        </p:nvSpPr>
        <p:spPr bwMode="auto">
          <a:xfrm>
            <a:off x="997998" y="729000"/>
            <a:ext cx="985053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2.1	</a:t>
            </a:r>
            <a:r>
              <a:rPr lang="de-DE" sz="2800" dirty="0">
                <a:latin typeface="Century Gothic" panose="020B0502020202020204" pitchFamily="34" charset="0"/>
              </a:rPr>
              <a:t>Bestellung des Abschlussprüfers </a:t>
            </a:r>
            <a:br>
              <a:rPr lang="de-DE" sz="2800" dirty="0">
                <a:latin typeface="Century Gothic" panose="020B0502020202020204" pitchFamily="34" charset="0"/>
              </a:rPr>
            </a:br>
            <a:r>
              <a:rPr lang="de-DE" sz="2800" dirty="0">
                <a:latin typeface="Century Gothic" panose="020B0502020202020204" pitchFamily="34" charset="0"/>
              </a:rPr>
              <a:t>(Wahl und Beauftragung)</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2.1.1</a:t>
            </a:r>
            <a:r>
              <a:rPr lang="de-DE" sz="1800" b="0" dirty="0">
                <a:latin typeface="Century Gothic" panose="020B0502020202020204" pitchFamily="34" charset="0"/>
              </a:rPr>
              <a:t>	Wie wird ein Wirtschaftsprüfer zum gesetzlichen Abschlussprüfer?</a:t>
            </a:r>
          </a:p>
          <a:p>
            <a:pPr marL="2724150" lvl="4" indent="-895350">
              <a:spcBef>
                <a:spcPts val="600"/>
              </a:spcBef>
              <a:spcAft>
                <a:spcPts val="600"/>
              </a:spcAft>
              <a:tabLst>
                <a:tab pos="444500" algn="l"/>
              </a:tabLst>
            </a:pPr>
            <a:r>
              <a:rPr lang="de-DE" sz="1800" dirty="0">
                <a:latin typeface="Century Gothic" panose="020B0502020202020204" pitchFamily="34" charset="0"/>
              </a:rPr>
              <a:t>2.1.2</a:t>
            </a:r>
            <a:r>
              <a:rPr lang="de-DE" sz="1800" b="0" dirty="0">
                <a:latin typeface="Century Gothic" panose="020B0502020202020204" pitchFamily="34" charset="0"/>
              </a:rPr>
              <a:t>	Rechtliche Vorgaben zum Prüfungsauftrag</a:t>
            </a:r>
          </a:p>
        </p:txBody>
      </p:sp>
    </p:spTree>
  </p:cSld>
  <p:clrMapOvr>
    <a:masterClrMapping/>
  </p:clrMapOvr>
  <p:transition spd="slow"/>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3908" name="Textfeld 9">
            <a:extLst>
              <a:ext uri="{FF2B5EF4-FFF2-40B4-BE49-F238E27FC236}">
                <a16:creationId xmlns:a16="http://schemas.microsoft.com/office/drawing/2014/main" id="{98AA3B96-E7BB-4188-9875-B2E158D862B3}"/>
              </a:ext>
            </a:extLst>
          </p:cNvPr>
          <p:cNvSpPr txBox="1">
            <a:spLocks noChangeArrowheads="1"/>
          </p:cNvSpPr>
          <p:nvPr/>
        </p:nvSpPr>
        <p:spPr bwMode="auto">
          <a:xfrm>
            <a:off x="1065213" y="1820887"/>
            <a:ext cx="10186987"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lnSpc>
                <a:spcPct val="110000"/>
              </a:lnSpc>
              <a:spcBef>
                <a:spcPts val="800"/>
              </a:spcBef>
              <a:buFont typeface="Arial" charset="0"/>
              <a:defRPr sz="1400">
                <a:solidFill>
                  <a:schemeClr val="tx1"/>
                </a:solidFill>
                <a:latin typeface="Verdana" pitchFamily="34" charset="0"/>
              </a:defRPr>
            </a:lvl1pPr>
            <a:lvl2pPr marL="742950" indent="-285750" eaLnBrk="0" hangingPunct="0">
              <a:lnSpc>
                <a:spcPct val="110000"/>
              </a:lnSpc>
              <a:spcBef>
                <a:spcPts val="800"/>
              </a:spcBef>
              <a:buFont typeface="Arial"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charset="0"/>
              <a:defRPr sz="1400">
                <a:solidFill>
                  <a:schemeClr val="tx1"/>
                </a:solidFill>
                <a:latin typeface="Verdana" pitchFamily="34" charset="0"/>
              </a:defRPr>
            </a:lvl3pPr>
            <a:lvl4pPr marL="1600200" indent="-228600" eaLnBrk="0" hangingPunct="0">
              <a:lnSpc>
                <a:spcPct val="110000"/>
              </a:lnSpc>
              <a:spcBef>
                <a:spcPts val="800"/>
              </a:spcBef>
              <a:buFont typeface="Arial"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eaLnBrk="1" hangingPunct="1">
              <a:lnSpc>
                <a:spcPct val="100000"/>
              </a:lnSpc>
              <a:spcBef>
                <a:spcPts val="300"/>
              </a:spcBef>
              <a:spcAft>
                <a:spcPts val="300"/>
              </a:spcAft>
              <a:defRPr/>
            </a:pPr>
            <a:r>
              <a:rPr lang="de-DE" altLang="de-DE" sz="1600" b="0" dirty="0">
                <a:solidFill>
                  <a:srgbClr val="000000"/>
                </a:solidFill>
                <a:latin typeface="Century Gothic" pitchFamily="34" charset="0"/>
                <a:cs typeface="Arial" charset="0"/>
              </a:rPr>
              <a:t>Ein Wirtschaftsprüfer oder vereidigter Buchprüfer wird durch Wahl und Beauftragung zum „gesetzlichen Abschlussprüfer“.</a:t>
            </a:r>
          </a:p>
          <a:p>
            <a:pPr eaLnBrk="1" hangingPunct="1">
              <a:lnSpc>
                <a:spcPct val="100000"/>
              </a:lnSpc>
              <a:spcBef>
                <a:spcPts val="300"/>
              </a:spcBef>
              <a:spcAft>
                <a:spcPts val="300"/>
              </a:spcAft>
              <a:defRPr/>
            </a:pPr>
            <a:r>
              <a:rPr lang="de-DE" altLang="de-DE" sz="1600" b="0" dirty="0">
                <a:solidFill>
                  <a:srgbClr val="000000"/>
                </a:solidFill>
                <a:latin typeface="Century Gothic" pitchFamily="34" charset="0"/>
                <a:cs typeface="Arial" charset="0"/>
              </a:rPr>
              <a:t>Die Zuständigkeit der Wahl hängt von der Rechtsform ab:</a:t>
            </a:r>
          </a:p>
          <a:p>
            <a:pPr marL="266700" indent="-266700" eaLnBrk="1" hangingPunct="1">
              <a:lnSpc>
                <a:spcPct val="100000"/>
              </a:lnSpc>
              <a:spcBef>
                <a:spcPts val="300"/>
              </a:spcBef>
              <a:spcAft>
                <a:spcPts val="300"/>
              </a:spcAft>
              <a:buFont typeface="Verdana" pitchFamily="34" charset="0"/>
              <a:buAutoNum type="alphaLcPeriod"/>
              <a:defRPr/>
            </a:pPr>
            <a:r>
              <a:rPr lang="de-DE" altLang="de-DE" sz="1600" dirty="0">
                <a:solidFill>
                  <a:srgbClr val="00B0F0"/>
                </a:solidFill>
                <a:latin typeface="Century Gothic" pitchFamily="34" charset="0"/>
                <a:cs typeface="Arial" charset="0"/>
              </a:rPr>
              <a:t>AG</a:t>
            </a:r>
            <a:br>
              <a:rPr lang="de-DE" altLang="de-DE" sz="1600" dirty="0">
                <a:solidFill>
                  <a:srgbClr val="000000"/>
                </a:solidFill>
                <a:latin typeface="Century Gothic" pitchFamily="34" charset="0"/>
                <a:cs typeface="Arial" charset="0"/>
              </a:rPr>
            </a:br>
            <a:r>
              <a:rPr lang="de-DE" altLang="de-DE" sz="1600" b="0" dirty="0">
                <a:solidFill>
                  <a:srgbClr val="000000"/>
                </a:solidFill>
                <a:latin typeface="Century Gothic" pitchFamily="34" charset="0"/>
                <a:cs typeface="Arial" charset="0"/>
              </a:rPr>
              <a:t>Hauptversammlung auf Vorschlag des Aufsichtsrates; §§ 318 I 1 HGB, 119 I Nr. 4 AktG, 124 III 1 AktG</a:t>
            </a:r>
          </a:p>
          <a:p>
            <a:pPr marL="266700" indent="-266700" eaLnBrk="1" hangingPunct="1">
              <a:lnSpc>
                <a:spcPct val="100000"/>
              </a:lnSpc>
              <a:spcBef>
                <a:spcPts val="0"/>
              </a:spcBef>
              <a:spcAft>
                <a:spcPts val="0"/>
              </a:spcAft>
              <a:buFont typeface="Verdana" pitchFamily="34" charset="0"/>
              <a:buAutoNum type="alphaLcPeriod"/>
              <a:defRPr/>
            </a:pPr>
            <a:endParaRPr lang="de-DE" altLang="de-DE" sz="1600" b="0" dirty="0">
              <a:solidFill>
                <a:srgbClr val="000000"/>
              </a:solidFill>
              <a:latin typeface="Century Gothic" pitchFamily="34" charset="0"/>
              <a:cs typeface="Arial" charset="0"/>
            </a:endParaRPr>
          </a:p>
          <a:p>
            <a:pPr marL="266700" indent="-266700" eaLnBrk="1" hangingPunct="1">
              <a:lnSpc>
                <a:spcPct val="100000"/>
              </a:lnSpc>
              <a:spcBef>
                <a:spcPts val="300"/>
              </a:spcBef>
              <a:spcAft>
                <a:spcPts val="300"/>
              </a:spcAft>
              <a:buFont typeface="Verdana" pitchFamily="34" charset="0"/>
              <a:buAutoNum type="alphaLcPeriod"/>
              <a:defRPr/>
            </a:pPr>
            <a:r>
              <a:rPr lang="de-DE" altLang="de-DE" sz="1600" dirty="0">
                <a:solidFill>
                  <a:srgbClr val="00B0F0"/>
                </a:solidFill>
                <a:latin typeface="Century Gothic" pitchFamily="34" charset="0"/>
                <a:cs typeface="Arial" charset="0"/>
              </a:rPr>
              <a:t>GmbH</a:t>
            </a:r>
            <a:br>
              <a:rPr lang="de-DE" altLang="de-DE" sz="1600" dirty="0">
                <a:solidFill>
                  <a:srgbClr val="000000"/>
                </a:solidFill>
                <a:latin typeface="Century Gothic" pitchFamily="34" charset="0"/>
                <a:cs typeface="Arial" charset="0"/>
              </a:rPr>
            </a:br>
            <a:r>
              <a:rPr lang="de-DE" altLang="de-DE" sz="1600" b="0" dirty="0">
                <a:solidFill>
                  <a:srgbClr val="000000"/>
                </a:solidFill>
                <a:latin typeface="Century Gothic" pitchFamily="34" charset="0"/>
                <a:cs typeface="Arial" charset="0"/>
              </a:rPr>
              <a:t>Gesellschafterversammlung, sofern der Gesellschaftsvertrag keine abweichende Regelung enthält;</a:t>
            </a:r>
            <a:br>
              <a:rPr lang="de-DE" altLang="de-DE" sz="1600" b="0" dirty="0">
                <a:solidFill>
                  <a:srgbClr val="000000"/>
                </a:solidFill>
                <a:latin typeface="Century Gothic" pitchFamily="34" charset="0"/>
                <a:cs typeface="Arial" charset="0"/>
              </a:rPr>
            </a:br>
            <a:r>
              <a:rPr lang="de-DE" altLang="de-DE" sz="1600" b="0" dirty="0">
                <a:solidFill>
                  <a:srgbClr val="000000"/>
                </a:solidFill>
                <a:latin typeface="Century Gothic" pitchFamily="34" charset="0"/>
                <a:cs typeface="Arial" charset="0"/>
              </a:rPr>
              <a:t>§ 46 Nr. 6 GmbHG / § 318 I 1, 2 HGB</a:t>
            </a:r>
          </a:p>
          <a:p>
            <a:pPr marL="266700" indent="-266700" eaLnBrk="1" hangingPunct="1">
              <a:lnSpc>
                <a:spcPct val="100000"/>
              </a:lnSpc>
              <a:spcBef>
                <a:spcPts val="0"/>
              </a:spcBef>
              <a:spcAft>
                <a:spcPts val="0"/>
              </a:spcAft>
              <a:buFont typeface="Verdana" pitchFamily="34" charset="0"/>
              <a:buAutoNum type="alphaLcPeriod"/>
              <a:defRPr/>
            </a:pPr>
            <a:endParaRPr lang="de-DE" altLang="de-DE" sz="1600" b="0" dirty="0">
              <a:solidFill>
                <a:srgbClr val="000000"/>
              </a:solidFill>
              <a:latin typeface="Century Gothic" pitchFamily="34" charset="0"/>
              <a:cs typeface="Arial" charset="0"/>
            </a:endParaRPr>
          </a:p>
          <a:p>
            <a:pPr marL="266700" indent="-266700" eaLnBrk="1" hangingPunct="1">
              <a:lnSpc>
                <a:spcPct val="100000"/>
              </a:lnSpc>
              <a:spcBef>
                <a:spcPts val="300"/>
              </a:spcBef>
              <a:spcAft>
                <a:spcPts val="300"/>
              </a:spcAft>
              <a:buFont typeface="Verdana" pitchFamily="34" charset="0"/>
              <a:buAutoNum type="alphaLcPeriod"/>
              <a:defRPr/>
            </a:pPr>
            <a:r>
              <a:rPr lang="de-DE" altLang="de-DE" sz="1600" dirty="0">
                <a:solidFill>
                  <a:srgbClr val="00B0F0"/>
                </a:solidFill>
                <a:latin typeface="Century Gothic" pitchFamily="34" charset="0"/>
                <a:cs typeface="Arial" charset="0"/>
              </a:rPr>
              <a:t>Personenhandelsgesellschaften i. S. d. § 264a HGB</a:t>
            </a:r>
            <a:br>
              <a:rPr lang="de-DE" altLang="de-DE" sz="1600" dirty="0">
                <a:solidFill>
                  <a:srgbClr val="000000"/>
                </a:solidFill>
                <a:latin typeface="Century Gothic" pitchFamily="34" charset="0"/>
                <a:cs typeface="Arial" charset="0"/>
              </a:rPr>
            </a:br>
            <a:r>
              <a:rPr lang="de-DE" altLang="de-DE" sz="1600" b="0" dirty="0">
                <a:solidFill>
                  <a:srgbClr val="000000"/>
                </a:solidFill>
                <a:latin typeface="Century Gothic" pitchFamily="34" charset="0"/>
                <a:cs typeface="Arial" charset="0"/>
              </a:rPr>
              <a:t>Gesellschafterversammlung, sofern der Gesellschaftsvertrag keine abweichende Regelung enthält;</a:t>
            </a:r>
            <a:br>
              <a:rPr lang="de-DE" altLang="de-DE" sz="1600" b="0" dirty="0">
                <a:solidFill>
                  <a:srgbClr val="000000"/>
                </a:solidFill>
                <a:latin typeface="Century Gothic" pitchFamily="34" charset="0"/>
                <a:cs typeface="Arial" charset="0"/>
              </a:rPr>
            </a:br>
            <a:r>
              <a:rPr lang="de-DE" altLang="de-DE" sz="1600" b="0" dirty="0">
                <a:solidFill>
                  <a:srgbClr val="000000"/>
                </a:solidFill>
                <a:latin typeface="Century Gothic" pitchFamily="34" charset="0"/>
                <a:cs typeface="Arial" charset="0"/>
              </a:rPr>
              <a:t>§ 318 I 2 HGB</a:t>
            </a:r>
          </a:p>
          <a:p>
            <a:pPr marL="266700" indent="-266700" eaLnBrk="1" hangingPunct="1">
              <a:lnSpc>
                <a:spcPct val="100000"/>
              </a:lnSpc>
              <a:spcBef>
                <a:spcPts val="0"/>
              </a:spcBef>
              <a:spcAft>
                <a:spcPts val="0"/>
              </a:spcAft>
              <a:buFont typeface="Verdana" pitchFamily="34" charset="0"/>
              <a:buAutoNum type="alphaLcPeriod"/>
              <a:defRPr/>
            </a:pPr>
            <a:endParaRPr lang="de-DE" altLang="de-DE" sz="1600" b="0" dirty="0">
              <a:solidFill>
                <a:srgbClr val="000000"/>
              </a:solidFill>
              <a:latin typeface="Century Gothic" pitchFamily="34" charset="0"/>
              <a:cs typeface="Arial" charset="0"/>
            </a:endParaRPr>
          </a:p>
          <a:p>
            <a:pPr marL="266700" indent="-266700" eaLnBrk="1" hangingPunct="1">
              <a:lnSpc>
                <a:spcPct val="100000"/>
              </a:lnSpc>
              <a:spcBef>
                <a:spcPts val="300"/>
              </a:spcBef>
              <a:spcAft>
                <a:spcPts val="300"/>
              </a:spcAft>
              <a:buFont typeface="Verdana" pitchFamily="34" charset="0"/>
              <a:buAutoNum type="alphaLcPeriod"/>
              <a:defRPr/>
            </a:pPr>
            <a:r>
              <a:rPr lang="de-DE" altLang="de-DE" sz="1600" dirty="0">
                <a:solidFill>
                  <a:srgbClr val="00B0F0"/>
                </a:solidFill>
                <a:latin typeface="Century Gothic" pitchFamily="34" charset="0"/>
                <a:cs typeface="Arial" charset="0"/>
              </a:rPr>
              <a:t>Publizitätspflichtige Unternehmen</a:t>
            </a:r>
            <a:br>
              <a:rPr lang="de-DE" altLang="de-DE" sz="1600" dirty="0">
                <a:solidFill>
                  <a:srgbClr val="000000"/>
                </a:solidFill>
                <a:latin typeface="Century Gothic" pitchFamily="34" charset="0"/>
                <a:cs typeface="Arial" charset="0"/>
              </a:rPr>
            </a:br>
            <a:r>
              <a:rPr lang="de-DE" altLang="de-DE" sz="1600" b="0" dirty="0">
                <a:solidFill>
                  <a:srgbClr val="000000"/>
                </a:solidFill>
                <a:latin typeface="Century Gothic" pitchFamily="34" charset="0"/>
                <a:cs typeface="Arial" charset="0"/>
              </a:rPr>
              <a:t>Gesellschafter, sofern keine abweichende Regelung besteht; § 6 III PublG</a:t>
            </a:r>
          </a:p>
        </p:txBody>
      </p:sp>
      <p:sp>
        <p:nvSpPr>
          <p:cNvPr id="203780" name="Rectangle 2">
            <a:extLst>
              <a:ext uri="{FF2B5EF4-FFF2-40B4-BE49-F238E27FC236}">
                <a16:creationId xmlns:a16="http://schemas.microsoft.com/office/drawing/2014/main" id="{26488371-5DE9-4820-A406-DFFDEAA71D47}"/>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2.1 Bestellung des Abschlussprüfers (Wahl und Beauftragung)</a:t>
            </a:r>
          </a:p>
        </p:txBody>
      </p:sp>
      <p:sp>
        <p:nvSpPr>
          <p:cNvPr id="203781" name="Textfeld 1">
            <a:extLst>
              <a:ext uri="{FF2B5EF4-FFF2-40B4-BE49-F238E27FC236}">
                <a16:creationId xmlns:a16="http://schemas.microsoft.com/office/drawing/2014/main" id="{E68E3E8B-0374-44E6-8E2A-07998121CF8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pic>
        <p:nvPicPr>
          <p:cNvPr id="203782" name="Grafik 9">
            <a:extLst>
              <a:ext uri="{FF2B5EF4-FFF2-40B4-BE49-F238E27FC236}">
                <a16:creationId xmlns:a16="http://schemas.microsoft.com/office/drawing/2014/main" id="{C182A547-15D3-49FE-BD32-20F3396617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3783" name="Rechteck 1">
            <a:extLst>
              <a:ext uri="{FF2B5EF4-FFF2-40B4-BE49-F238E27FC236}">
                <a16:creationId xmlns:a16="http://schemas.microsoft.com/office/drawing/2014/main" id="{7662E702-7C44-4B45-B23D-C9961D1D0F3B}"/>
              </a:ext>
            </a:extLst>
          </p:cNvPr>
          <p:cNvSpPr>
            <a:spLocks noChangeArrowheads="1"/>
          </p:cNvSpPr>
          <p:nvPr/>
        </p:nvSpPr>
        <p:spPr bwMode="auto">
          <a:xfrm>
            <a:off x="1054800" y="1418400"/>
            <a:ext cx="75120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2.1.1 Wie wird ein Wirtschaftsprüfer zum gesetzlichen Abschlussprüfer?</a:t>
            </a:r>
            <a:endParaRPr lang="de-DE" altLang="de-DE" dirty="0">
              <a:solidFill>
                <a:srgbClr val="000000"/>
              </a:solidFill>
              <a:latin typeface="Century Gothic" panose="020B0502020202020204" pitchFamily="34" charset="0"/>
            </a:endParaRPr>
          </a:p>
        </p:txBody>
      </p:sp>
    </p:spTree>
  </p:cSld>
  <p:clrMapOvr>
    <a:masterClrMapping/>
  </p:clrMapOvr>
  <p:transition spd="slow"/>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AA4208D5-CA18-430E-BD96-E3E6F3E534E7}"/>
              </a:ext>
            </a:extLst>
          </p:cNvPr>
          <p:cNvSpPr txBox="1"/>
          <p:nvPr/>
        </p:nvSpPr>
        <p:spPr>
          <a:xfrm>
            <a:off x="1065213" y="1418400"/>
            <a:ext cx="10791825" cy="4308872"/>
          </a:xfrm>
          <a:prstGeom prst="rect">
            <a:avLst/>
          </a:prstGeom>
          <a:noFill/>
        </p:spPr>
        <p:txBody>
          <a:bodyPr lIns="0" tIns="0" rIns="0" bIns="0">
            <a:spAutoFit/>
          </a:bodyPr>
          <a:lstStyle>
            <a:lvl1pPr eaLnBrk="0" hangingPunct="0">
              <a:defRPr sz="1600" b="1">
                <a:solidFill>
                  <a:schemeClr val="tx1"/>
                </a:solidFill>
                <a:latin typeface="Verdana" pitchFamily="34" charset="0"/>
                <a:cs typeface="Arial" pitchFamily="34" charset="0"/>
              </a:defRPr>
            </a:lvl1pPr>
            <a:lvl2pPr marL="541338" indent="-185738" eaLnBrk="0" hangingPunct="0">
              <a:defRPr sz="1600" b="1">
                <a:solidFill>
                  <a:schemeClr val="tx1"/>
                </a:solidFill>
                <a:latin typeface="Verdana" pitchFamily="34" charset="0"/>
                <a:cs typeface="Arial" pitchFamily="34" charset="0"/>
              </a:defRPr>
            </a:lvl2pPr>
            <a:lvl3pPr marL="1143000" indent="-228600" eaLnBrk="0" hangingPunct="0">
              <a:defRPr sz="1600" b="1">
                <a:solidFill>
                  <a:schemeClr val="tx1"/>
                </a:solidFill>
                <a:latin typeface="Verdana" pitchFamily="34" charset="0"/>
                <a:cs typeface="Arial" pitchFamily="34" charset="0"/>
              </a:defRPr>
            </a:lvl3pPr>
            <a:lvl4pPr marL="1600200" indent="-228600" eaLnBrk="0" hangingPunct="0">
              <a:defRPr sz="1600" b="1">
                <a:solidFill>
                  <a:schemeClr val="tx1"/>
                </a:solidFill>
                <a:latin typeface="Verdana" pitchFamily="34" charset="0"/>
                <a:cs typeface="Arial" pitchFamily="34" charset="0"/>
              </a:defRPr>
            </a:lvl4pPr>
            <a:lvl5pPr marL="2057400" indent="-228600" eaLnBrk="0" hangingPunct="0">
              <a:defRPr sz="1600" b="1">
                <a:solidFill>
                  <a:schemeClr val="tx1"/>
                </a:solidFill>
                <a:latin typeface="Verdana" pitchFamily="34" charset="0"/>
                <a:cs typeface="Arial" pitchFamily="34" charset="0"/>
              </a:defRPr>
            </a:lvl5pPr>
            <a:lvl6pPr marL="25146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6pPr>
            <a:lvl7pPr marL="29718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7pPr>
            <a:lvl8pPr marL="34290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8pPr>
            <a:lvl9pPr marL="38862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9pPr>
          </a:lstStyle>
          <a:p>
            <a:pPr eaLnBrk="1" hangingPunct="1">
              <a:spcBef>
                <a:spcPts val="300"/>
              </a:spcBef>
              <a:spcAft>
                <a:spcPts val="300"/>
              </a:spcAft>
              <a:defRPr/>
            </a:pPr>
            <a:r>
              <a:rPr lang="de-DE" altLang="de-DE" b="0" dirty="0">
                <a:solidFill>
                  <a:srgbClr val="000000"/>
                </a:solidFill>
                <a:latin typeface="Century Gothic" pitchFamily="34" charset="0"/>
              </a:rPr>
              <a:t>Grundlage der Beauftragung ist der Abschluss eines Vertrages über die Prüfung – </a:t>
            </a:r>
            <a:r>
              <a:rPr lang="de-DE" altLang="de-DE" dirty="0">
                <a:solidFill>
                  <a:srgbClr val="00B0F0"/>
                </a:solidFill>
                <a:latin typeface="Century Gothic" pitchFamily="34" charset="0"/>
              </a:rPr>
              <a:t>Prüfungsauftrag</a:t>
            </a:r>
            <a:r>
              <a:rPr lang="de-DE" altLang="de-DE" b="0" dirty="0">
                <a:solidFill>
                  <a:srgbClr val="000000"/>
                </a:solidFill>
                <a:latin typeface="Century Gothic" pitchFamily="34" charset="0"/>
              </a:rPr>
              <a:t>:</a:t>
            </a:r>
          </a:p>
          <a:p>
            <a:pPr marL="266700" indent="-266700" eaLnBrk="1" hangingPunct="1">
              <a:spcBef>
                <a:spcPts val="300"/>
              </a:spcBef>
              <a:spcAft>
                <a:spcPts val="300"/>
              </a:spcAft>
              <a:buFont typeface="Verdana" pitchFamily="34" charset="0"/>
              <a:buAutoNum type="alphaLcPeriod"/>
              <a:defRPr/>
            </a:pPr>
            <a:r>
              <a:rPr lang="de-DE" altLang="de-DE" dirty="0">
                <a:solidFill>
                  <a:srgbClr val="00B0F0"/>
                </a:solidFill>
                <a:latin typeface="Century Gothic" pitchFamily="34" charset="0"/>
              </a:rPr>
              <a:t>Vertragsabschluss</a:t>
            </a:r>
            <a:br>
              <a:rPr lang="de-DE" altLang="de-DE" dirty="0">
                <a:solidFill>
                  <a:srgbClr val="000000"/>
                </a:solidFill>
                <a:latin typeface="Century Gothic" pitchFamily="34" charset="0"/>
              </a:rPr>
            </a:br>
            <a:r>
              <a:rPr lang="de-DE" altLang="de-DE" b="0" dirty="0">
                <a:solidFill>
                  <a:srgbClr val="000000"/>
                </a:solidFill>
                <a:latin typeface="Century Gothic" pitchFamily="34" charset="0"/>
              </a:rPr>
              <a:t>Schuldrechtliche Vereinbarung zwischen Gesellschaft und Abschlussprüfer durch Angebot und Annahme</a:t>
            </a:r>
          </a:p>
          <a:p>
            <a:pPr marL="447675" lvl="1" indent="-182563"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Schriftliche Erklärung des Abschlussprüfers zur Annahme des Auftrages vor Beginn der Prüfungshandlungen</a:t>
            </a:r>
          </a:p>
          <a:p>
            <a:pPr marL="447675" lvl="1" indent="-182563"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Achtung: Die Ablehnung des Auftrages ist unverzüglich zu erklären. Entsteht aus einer schuldhaften Verzögerung ein Schaden, muss der Wirtschaftsprüfer diesen ersetzen; § 51 WPO!</a:t>
            </a:r>
          </a:p>
          <a:p>
            <a:pPr marL="266700" indent="-266700" eaLnBrk="1" hangingPunct="1">
              <a:spcBef>
                <a:spcPts val="300"/>
              </a:spcBef>
              <a:spcAft>
                <a:spcPts val="300"/>
              </a:spcAft>
              <a:buFont typeface="Verdana" pitchFamily="34" charset="0"/>
              <a:buAutoNum type="alphaLcPeriod"/>
              <a:defRPr/>
            </a:pPr>
            <a:r>
              <a:rPr lang="de-DE" altLang="de-DE" dirty="0">
                <a:solidFill>
                  <a:srgbClr val="00B0F0"/>
                </a:solidFill>
                <a:latin typeface="Century Gothic" pitchFamily="34" charset="0"/>
              </a:rPr>
              <a:t>Inhalte</a:t>
            </a:r>
            <a:endParaRPr lang="de-DE" altLang="de-DE" b="0" dirty="0">
              <a:solidFill>
                <a:srgbClr val="000000"/>
              </a:solidFill>
              <a:latin typeface="Century Gothic" pitchFamily="34" charset="0"/>
            </a:endParaRPr>
          </a:p>
          <a:p>
            <a:pPr marL="265112" lvl="1" indent="0" eaLnBrk="1" hangingPunct="1">
              <a:spcBef>
                <a:spcPts val="300"/>
              </a:spcBef>
              <a:spcAft>
                <a:spcPts val="300"/>
              </a:spcAft>
              <a:defRPr/>
            </a:pPr>
            <a:r>
              <a:rPr lang="de-DE" altLang="de-DE" b="0" dirty="0">
                <a:solidFill>
                  <a:srgbClr val="000000"/>
                </a:solidFill>
                <a:latin typeface="Century Gothic" pitchFamily="34" charset="0"/>
              </a:rPr>
              <a:t>Grundsätzlich bestimmt durch zwingende gesetzliche Regelungen aber auch freie vereinbarte Inhalte:</a:t>
            </a:r>
          </a:p>
          <a:p>
            <a:pPr marL="542925" lvl="1" indent="-276225" eaLnBrk="1" hangingPunct="1">
              <a:spcBef>
                <a:spcPts val="300"/>
              </a:spcBef>
              <a:spcAft>
                <a:spcPts val="300"/>
              </a:spcAft>
              <a:buFont typeface="Wingdings" panose="05000000000000000000" pitchFamily="2" charset="2"/>
              <a:buChar char=""/>
              <a:defRPr/>
            </a:pPr>
            <a:r>
              <a:rPr lang="de-DE" altLang="de-DE" b="0" dirty="0">
                <a:solidFill>
                  <a:srgbClr val="000000"/>
                </a:solidFill>
                <a:latin typeface="Century Gothic" pitchFamily="34" charset="0"/>
              </a:rPr>
              <a:t>Ziel und Umfang der Prüfung</a:t>
            </a:r>
          </a:p>
          <a:p>
            <a:pPr marL="542925" lvl="1" indent="-276225" eaLnBrk="1" hangingPunct="1">
              <a:spcBef>
                <a:spcPts val="300"/>
              </a:spcBef>
              <a:spcAft>
                <a:spcPts val="300"/>
              </a:spcAft>
              <a:buFont typeface="Wingdings" panose="05000000000000000000" pitchFamily="2" charset="2"/>
              <a:buChar char=""/>
              <a:defRPr/>
            </a:pPr>
            <a:r>
              <a:rPr lang="de-DE" altLang="de-DE" b="0" dirty="0">
                <a:solidFill>
                  <a:srgbClr val="000000"/>
                </a:solidFill>
                <a:latin typeface="Century Gothic" pitchFamily="34" charset="0"/>
              </a:rPr>
              <a:t>Pflichten des Abschlussprüfers gegenüber dem Auftraggeber</a:t>
            </a:r>
          </a:p>
          <a:p>
            <a:pPr marL="542925" lvl="1" indent="-276225" eaLnBrk="1" hangingPunct="1">
              <a:spcBef>
                <a:spcPts val="300"/>
              </a:spcBef>
              <a:spcAft>
                <a:spcPts val="300"/>
              </a:spcAft>
              <a:buFont typeface="Wingdings" panose="05000000000000000000" pitchFamily="2" charset="2"/>
              <a:buChar char=""/>
              <a:defRPr/>
            </a:pPr>
            <a:r>
              <a:rPr lang="de-DE" altLang="de-DE" b="0" dirty="0">
                <a:solidFill>
                  <a:srgbClr val="000000"/>
                </a:solidFill>
                <a:latin typeface="Century Gothic" pitchFamily="34" charset="0"/>
              </a:rPr>
              <a:t>Form der Berichterstattung</a:t>
            </a:r>
          </a:p>
          <a:p>
            <a:pPr marL="266700" indent="-266700" eaLnBrk="1" hangingPunct="1">
              <a:spcBef>
                <a:spcPts val="300"/>
              </a:spcBef>
              <a:spcAft>
                <a:spcPts val="300"/>
              </a:spcAft>
              <a:buFont typeface="Verdana" pitchFamily="34" charset="0"/>
              <a:buAutoNum type="alphaLcPeriod"/>
              <a:defRPr/>
            </a:pPr>
            <a:r>
              <a:rPr lang="de-DE" altLang="de-DE" dirty="0">
                <a:solidFill>
                  <a:srgbClr val="00B0F0"/>
                </a:solidFill>
                <a:latin typeface="Century Gothic" pitchFamily="34" charset="0"/>
              </a:rPr>
              <a:t>Faktische Schriftformerfordernis</a:t>
            </a:r>
          </a:p>
          <a:p>
            <a:pPr indent="266700" eaLnBrk="1" hangingPunct="1">
              <a:spcBef>
                <a:spcPts val="300"/>
              </a:spcBef>
              <a:spcAft>
                <a:spcPts val="300"/>
              </a:spcAft>
              <a:defRPr/>
            </a:pPr>
            <a:r>
              <a:rPr lang="de-DE" altLang="de-DE" b="0" dirty="0">
                <a:solidFill>
                  <a:srgbClr val="000000"/>
                </a:solidFill>
                <a:latin typeface="Century Gothic" pitchFamily="34" charset="0"/>
              </a:rPr>
              <a:t>Wesentliche Abreden sind zur Vermeidung von Zweifeln oder Missverständnissen schriftlich zu fassen</a:t>
            </a:r>
          </a:p>
        </p:txBody>
      </p:sp>
      <p:sp>
        <p:nvSpPr>
          <p:cNvPr id="205827" name="Rectangle 2">
            <a:extLst>
              <a:ext uri="{FF2B5EF4-FFF2-40B4-BE49-F238E27FC236}">
                <a16:creationId xmlns:a16="http://schemas.microsoft.com/office/drawing/2014/main" id="{CBFE7BB6-BF00-4ECC-8FD9-81F53C0376B2}"/>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2.1.2 Rechtliche Vorgaben zum Prüfungsauftrag</a:t>
            </a:r>
          </a:p>
        </p:txBody>
      </p:sp>
      <p:sp>
        <p:nvSpPr>
          <p:cNvPr id="205829" name="Textfeld 1">
            <a:extLst>
              <a:ext uri="{FF2B5EF4-FFF2-40B4-BE49-F238E27FC236}">
                <a16:creationId xmlns:a16="http://schemas.microsoft.com/office/drawing/2014/main" id="{C86CAED7-DE7D-491B-9B77-2674D4803EE2}"/>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pic>
        <p:nvPicPr>
          <p:cNvPr id="205830" name="Grafik 9">
            <a:extLst>
              <a:ext uri="{FF2B5EF4-FFF2-40B4-BE49-F238E27FC236}">
                <a16:creationId xmlns:a16="http://schemas.microsoft.com/office/drawing/2014/main" id="{2D84B744-0385-4B31-95A5-2CFAACF50C4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9572" name="Textfeld 9">
            <a:extLst>
              <a:ext uri="{FF2B5EF4-FFF2-40B4-BE49-F238E27FC236}">
                <a16:creationId xmlns:a16="http://schemas.microsoft.com/office/drawing/2014/main" id="{2D576F00-D23C-4FC3-8C4A-9DABA5EBA6FD}"/>
              </a:ext>
            </a:extLst>
          </p:cNvPr>
          <p:cNvSpPr txBox="1">
            <a:spLocks noChangeArrowheads="1"/>
          </p:cNvSpPr>
          <p:nvPr/>
        </p:nvSpPr>
        <p:spPr bwMode="auto">
          <a:xfrm>
            <a:off x="1054801" y="1418400"/>
            <a:ext cx="9649712" cy="4878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defRPr sz="1600" b="1">
                <a:solidFill>
                  <a:schemeClr val="tx1"/>
                </a:solidFill>
                <a:latin typeface="Verdana" pitchFamily="34" charset="0"/>
                <a:cs typeface="Arial" pitchFamily="34" charset="0"/>
              </a:defRPr>
            </a:lvl1pPr>
            <a:lvl2pPr marL="541338" indent="-185738" eaLnBrk="0" hangingPunct="0">
              <a:defRPr sz="1600" b="1">
                <a:solidFill>
                  <a:schemeClr val="tx1"/>
                </a:solidFill>
                <a:latin typeface="Verdana" pitchFamily="34" charset="0"/>
                <a:cs typeface="Arial" pitchFamily="34" charset="0"/>
              </a:defRPr>
            </a:lvl2pPr>
            <a:lvl3pPr marL="1143000" indent="-228600" eaLnBrk="0" hangingPunct="0">
              <a:defRPr sz="1600" b="1">
                <a:solidFill>
                  <a:schemeClr val="tx1"/>
                </a:solidFill>
                <a:latin typeface="Verdana" pitchFamily="34" charset="0"/>
                <a:cs typeface="Arial" pitchFamily="34" charset="0"/>
              </a:defRPr>
            </a:lvl3pPr>
            <a:lvl4pPr marL="1600200" indent="-228600" eaLnBrk="0" hangingPunct="0">
              <a:defRPr sz="1600" b="1">
                <a:solidFill>
                  <a:schemeClr val="tx1"/>
                </a:solidFill>
                <a:latin typeface="Verdana" pitchFamily="34" charset="0"/>
                <a:cs typeface="Arial" pitchFamily="34" charset="0"/>
              </a:defRPr>
            </a:lvl4pPr>
            <a:lvl5pPr marL="2057400" indent="-228600" eaLnBrk="0" hangingPunct="0">
              <a:defRPr sz="1600" b="1">
                <a:solidFill>
                  <a:schemeClr val="tx1"/>
                </a:solidFill>
                <a:latin typeface="Verdana" pitchFamily="34" charset="0"/>
                <a:cs typeface="Arial" pitchFamily="34" charset="0"/>
              </a:defRPr>
            </a:lvl5pPr>
            <a:lvl6pPr marL="25146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6pPr>
            <a:lvl7pPr marL="29718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7pPr>
            <a:lvl8pPr marL="34290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8pPr>
            <a:lvl9pPr marL="38862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9pPr>
          </a:lstStyle>
          <a:p>
            <a:pPr marL="266700" indent="-266700" eaLnBrk="1" hangingPunct="1">
              <a:spcBef>
                <a:spcPts val="300"/>
              </a:spcBef>
              <a:spcAft>
                <a:spcPts val="300"/>
              </a:spcAft>
              <a:buFont typeface="Verdana" pitchFamily="34" charset="0"/>
              <a:buAutoNum type="alphaLcPeriod" startAt="4"/>
              <a:defRPr/>
            </a:pPr>
            <a:r>
              <a:rPr lang="de-DE" altLang="de-DE" dirty="0">
                <a:solidFill>
                  <a:srgbClr val="00B0F0"/>
                </a:solidFill>
                <a:latin typeface="Century Gothic" pitchFamily="34" charset="0"/>
              </a:rPr>
              <a:t>Mögliche Konstellationen der Beauftragung – Fall 1 (Ausnahmefall)</a:t>
            </a:r>
            <a:endParaRPr lang="de-DE" altLang="de-DE" b="0" dirty="0">
              <a:solidFill>
                <a:srgbClr val="000000"/>
              </a:solidFill>
              <a:latin typeface="Century Gothic" pitchFamily="34" charset="0"/>
            </a:endParaRP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Der Auftrag zur Durchführung der JAP wird dem Abschlussprüfer erteilt.</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Das Auftragsschreiben enthält alle erforderlichen Vertragsbestandteile.</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Die Annahme des Angebots durch den Abschlussprüfer erfolgt durch ein Auftragsbestätigungsschreiben.</a:t>
            </a:r>
          </a:p>
          <a:p>
            <a:pPr marL="542925" lvl="1" indent="-276225" eaLnBrk="1" hangingPunct="1">
              <a:spcBef>
                <a:spcPts val="0"/>
              </a:spcBef>
              <a:spcAft>
                <a:spcPts val="0"/>
              </a:spcAft>
              <a:buFont typeface="Arial" pitchFamily="34" charset="0"/>
              <a:buChar char="•"/>
              <a:defRPr/>
            </a:pPr>
            <a:endParaRPr lang="de-DE" altLang="de-DE" b="0" dirty="0">
              <a:solidFill>
                <a:srgbClr val="000000"/>
              </a:solidFill>
              <a:latin typeface="Century Gothic" pitchFamily="34" charset="0"/>
            </a:endParaRPr>
          </a:p>
          <a:p>
            <a:pPr marL="266700" indent="-266700" eaLnBrk="1" hangingPunct="1">
              <a:spcBef>
                <a:spcPts val="300"/>
              </a:spcBef>
              <a:spcAft>
                <a:spcPts val="300"/>
              </a:spcAft>
              <a:buFont typeface="Verdana" pitchFamily="34" charset="0"/>
              <a:buAutoNum type="alphaLcPeriod" startAt="4"/>
              <a:defRPr/>
            </a:pPr>
            <a:r>
              <a:rPr lang="de-DE" altLang="de-DE" dirty="0">
                <a:solidFill>
                  <a:srgbClr val="00B0F0"/>
                </a:solidFill>
                <a:latin typeface="Century Gothic" pitchFamily="34" charset="0"/>
              </a:rPr>
              <a:t>Mögliche Konstellationen der Beauftragung – Fall 2 (Standardfall)</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Wie Fall 1, jedoch nimmt der Apr weitere Bestandteile in seinem Auftragsbestätigungsschreiben auf (Bsp.: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Prüferhilfe 2/4</a:t>
            </a:r>
            <a:r>
              <a:rPr lang="de-DE" altLang="de-DE" b="0" dirty="0">
                <a:solidFill>
                  <a:srgbClr val="000000"/>
                </a:solidFill>
                <a:latin typeface="Century Gothic" pitchFamily="34" charset="0"/>
              </a:rPr>
              <a:t>)</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Da dies eine Angebotsänderung durch den Abschlussprüfer darstellt, bedarf es der Annahme durch das Unternehmen.</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Die Annahme ist konkludent möglich - zur Herstellung einer Rechtssicherheit ist jedoch die Schriftform empfehlenswert, bspw. Rücksendung des vom Unternehmen gegengezeichneten Auftragsbestätigungsschreibens.</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Das Auftragsbestätigungsschreiben zählt zu den wichtigsten Aufzeichnungen bei der Dokumentation eines Prüfungsauftrags!</a:t>
            </a:r>
          </a:p>
          <a:p>
            <a:pPr lvl="1" eaLnBrk="1" hangingPunct="1">
              <a:spcBef>
                <a:spcPts val="300"/>
              </a:spcBef>
              <a:spcAft>
                <a:spcPts val="300"/>
              </a:spcAft>
              <a:buFont typeface="Arial" pitchFamily="34" charset="0"/>
              <a:buChar char="•"/>
              <a:defRPr/>
            </a:pPr>
            <a:endParaRPr lang="de-DE" altLang="de-DE" b="0" dirty="0">
              <a:solidFill>
                <a:srgbClr val="000000"/>
              </a:solidFill>
              <a:latin typeface="Century Gothic" pitchFamily="34" charset="0"/>
            </a:endParaRPr>
          </a:p>
        </p:txBody>
      </p:sp>
      <p:sp>
        <p:nvSpPr>
          <p:cNvPr id="207875" name="Rectangle 2">
            <a:extLst>
              <a:ext uri="{FF2B5EF4-FFF2-40B4-BE49-F238E27FC236}">
                <a16:creationId xmlns:a16="http://schemas.microsoft.com/office/drawing/2014/main" id="{8F36A457-87CE-4D6F-8A54-57C4E8E8B92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2.1.2 Rechtliche Vorgaben zum Prüfungsauftrag; Forts.</a:t>
            </a:r>
          </a:p>
        </p:txBody>
      </p:sp>
      <p:sp>
        <p:nvSpPr>
          <p:cNvPr id="207877" name="Textfeld 1">
            <a:extLst>
              <a:ext uri="{FF2B5EF4-FFF2-40B4-BE49-F238E27FC236}">
                <a16:creationId xmlns:a16="http://schemas.microsoft.com/office/drawing/2014/main" id="{2B559785-22DB-4EE2-8EE0-4F90076C892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pic>
        <p:nvPicPr>
          <p:cNvPr id="207878" name="Grafik 9">
            <a:extLst>
              <a:ext uri="{FF2B5EF4-FFF2-40B4-BE49-F238E27FC236}">
                <a16:creationId xmlns:a16="http://schemas.microsoft.com/office/drawing/2014/main" id="{4E6E4587-68ED-4FC3-A244-34E6AE2E09F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6" name="Textfeld 9">
            <a:extLst>
              <a:ext uri="{FF2B5EF4-FFF2-40B4-BE49-F238E27FC236}">
                <a16:creationId xmlns:a16="http://schemas.microsoft.com/office/drawing/2014/main" id="{53B989A6-9F6A-4DF1-AB94-6518A9082B8C}"/>
              </a:ext>
            </a:extLst>
          </p:cNvPr>
          <p:cNvSpPr txBox="1">
            <a:spLocks noChangeArrowheads="1"/>
          </p:cNvSpPr>
          <p:nvPr/>
        </p:nvSpPr>
        <p:spPr bwMode="auto">
          <a:xfrm>
            <a:off x="1065213" y="1418400"/>
            <a:ext cx="105156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defRPr sz="1600" b="1">
                <a:solidFill>
                  <a:schemeClr val="tx1"/>
                </a:solidFill>
                <a:latin typeface="Verdana" pitchFamily="34" charset="0"/>
                <a:cs typeface="Arial" pitchFamily="34" charset="0"/>
              </a:defRPr>
            </a:lvl1pPr>
            <a:lvl2pPr marL="541338" indent="-185738" eaLnBrk="0" hangingPunct="0">
              <a:defRPr sz="1600" b="1">
                <a:solidFill>
                  <a:schemeClr val="tx1"/>
                </a:solidFill>
                <a:latin typeface="Verdana" pitchFamily="34" charset="0"/>
                <a:cs typeface="Arial" pitchFamily="34" charset="0"/>
              </a:defRPr>
            </a:lvl2pPr>
            <a:lvl3pPr marL="1143000" indent="-228600" eaLnBrk="0" hangingPunct="0">
              <a:defRPr sz="1600" b="1">
                <a:solidFill>
                  <a:schemeClr val="tx1"/>
                </a:solidFill>
                <a:latin typeface="Verdana" pitchFamily="34" charset="0"/>
                <a:cs typeface="Arial" pitchFamily="34" charset="0"/>
              </a:defRPr>
            </a:lvl3pPr>
            <a:lvl4pPr marL="1600200" indent="-228600" eaLnBrk="0" hangingPunct="0">
              <a:defRPr sz="1600" b="1">
                <a:solidFill>
                  <a:schemeClr val="tx1"/>
                </a:solidFill>
                <a:latin typeface="Verdana" pitchFamily="34" charset="0"/>
                <a:cs typeface="Arial" pitchFamily="34" charset="0"/>
              </a:defRPr>
            </a:lvl4pPr>
            <a:lvl5pPr marL="2057400" indent="-228600" eaLnBrk="0" hangingPunct="0">
              <a:defRPr sz="1600" b="1">
                <a:solidFill>
                  <a:schemeClr val="tx1"/>
                </a:solidFill>
                <a:latin typeface="Verdana" pitchFamily="34" charset="0"/>
                <a:cs typeface="Arial" pitchFamily="34" charset="0"/>
              </a:defRPr>
            </a:lvl5pPr>
            <a:lvl6pPr marL="25146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6pPr>
            <a:lvl7pPr marL="29718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7pPr>
            <a:lvl8pPr marL="34290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8pPr>
            <a:lvl9pPr marL="38862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9pPr>
          </a:lstStyle>
          <a:p>
            <a:pPr marL="266700" indent="-266700" eaLnBrk="1" hangingPunct="1">
              <a:spcBef>
                <a:spcPts val="300"/>
              </a:spcBef>
              <a:spcAft>
                <a:spcPts val="300"/>
              </a:spcAft>
              <a:buFont typeface="Verdana" pitchFamily="34" charset="0"/>
              <a:buAutoNum type="alphaLcPeriod" startAt="6"/>
              <a:defRPr/>
            </a:pPr>
            <a:r>
              <a:rPr lang="de-DE" altLang="de-DE" dirty="0">
                <a:solidFill>
                  <a:srgbClr val="00B0F0"/>
                </a:solidFill>
                <a:latin typeface="Century Gothic" pitchFamily="34" charset="0"/>
              </a:rPr>
              <a:t>Mögliche Konstellationen der Beauftragung – Fall 3</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Der Abschlussprüfer gibt sein Angebot vor der Wahl zum gesetzlichen Abschlussprüfer ab.</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Das Angebot enthält alle wesentlichen Bestandteile zur Durchführung der JAP.</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Das Unternehmen kann das Angebot dann nach der Wahl durch Erklärung gegenüber dem Abschlussprüfer annehmen.</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Der Prüfungsauftrag wird mit dem Inhalt des Angebots wirksam.</a:t>
            </a:r>
          </a:p>
          <a:p>
            <a:pPr marL="542925" lvl="1" indent="-276225" eaLnBrk="1" hangingPunct="1">
              <a:spcBef>
                <a:spcPts val="0"/>
              </a:spcBef>
              <a:spcAft>
                <a:spcPts val="0"/>
              </a:spcAft>
              <a:buFont typeface="Arial" pitchFamily="34" charset="0"/>
              <a:buChar char="•"/>
              <a:defRPr/>
            </a:pPr>
            <a:endParaRPr lang="de-DE" altLang="de-DE" b="0" dirty="0">
              <a:solidFill>
                <a:srgbClr val="000000"/>
              </a:solidFill>
              <a:latin typeface="Century Gothic" pitchFamily="34" charset="0"/>
            </a:endParaRPr>
          </a:p>
          <a:p>
            <a:pPr marL="266700" indent="-266700" eaLnBrk="1" hangingPunct="1">
              <a:spcBef>
                <a:spcPts val="300"/>
              </a:spcBef>
              <a:spcAft>
                <a:spcPts val="300"/>
              </a:spcAft>
              <a:buFont typeface="Verdana" pitchFamily="34" charset="0"/>
              <a:buAutoNum type="alphaLcPeriod" startAt="6"/>
              <a:defRPr/>
            </a:pPr>
            <a:r>
              <a:rPr lang="de-DE" altLang="de-DE" dirty="0">
                <a:solidFill>
                  <a:srgbClr val="00B0F0"/>
                </a:solidFill>
                <a:latin typeface="Century Gothic" pitchFamily="34" charset="0"/>
              </a:rPr>
              <a:t>Freiwillige Jahresabschlussprüfungen und Konzernabschlussprüfung</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Die Regelungen zur schriftlichen Vereinbarung bei der gesetzlichen Abschlussprüfung gelten entsprechend.</a:t>
            </a:r>
          </a:p>
          <a:p>
            <a:pPr marL="266700" lvl="1" indent="0" eaLnBrk="1" hangingPunct="1">
              <a:spcBef>
                <a:spcPts val="0"/>
              </a:spcBef>
              <a:spcAft>
                <a:spcPts val="0"/>
              </a:spcAft>
              <a:defRPr/>
            </a:pPr>
            <a:endParaRPr lang="de-DE" altLang="de-DE" b="0" dirty="0">
              <a:solidFill>
                <a:srgbClr val="000000"/>
              </a:solidFill>
              <a:latin typeface="Century Gothic" pitchFamily="34" charset="0"/>
            </a:endParaRPr>
          </a:p>
          <a:p>
            <a:pPr marL="266700" lvl="1" indent="0" eaLnBrk="1" hangingPunct="1">
              <a:spcBef>
                <a:spcPts val="300"/>
              </a:spcBef>
              <a:spcAft>
                <a:spcPts val="300"/>
              </a:spcAft>
              <a:defRPr/>
            </a:pPr>
            <a:r>
              <a:rPr lang="de-DE" altLang="de-DE" dirty="0">
                <a:solidFill>
                  <a:srgbClr val="FF0000"/>
                </a:solidFill>
                <a:latin typeface="Century Gothic" pitchFamily="34" charset="0"/>
              </a:rPr>
              <a:t>Praxishinweis: </a:t>
            </a:r>
          </a:p>
          <a:p>
            <a:pPr marL="447675" lvl="1" indent="-180975" eaLnBrk="1" hangingPunct="1">
              <a:spcBef>
                <a:spcPts val="300"/>
              </a:spcBef>
              <a:spcAft>
                <a:spcPts val="300"/>
              </a:spcAft>
              <a:buFontTx/>
              <a:buChar char="•"/>
              <a:defRPr/>
            </a:pPr>
            <a:r>
              <a:rPr lang="de-DE" altLang="de-DE" dirty="0">
                <a:solidFill>
                  <a:srgbClr val="FF0000"/>
                </a:solidFill>
                <a:latin typeface="Century Gothic" pitchFamily="34" charset="0"/>
              </a:rPr>
              <a:t>Sofern bei nicht gesetzlich verpflichteten Prüfungen ein Bestätigungsvermerk erteilt wird, spricht man von „freiwilligen Prüfungen mit einem nachgebildeten Bestätigungsvermerk“.</a:t>
            </a:r>
          </a:p>
          <a:p>
            <a:pPr marL="447675" lvl="1" indent="-180975" eaLnBrk="1" hangingPunct="1">
              <a:spcBef>
                <a:spcPts val="300"/>
              </a:spcBef>
              <a:spcAft>
                <a:spcPts val="300"/>
              </a:spcAft>
              <a:buFontTx/>
              <a:buChar char="•"/>
              <a:defRPr/>
            </a:pPr>
            <a:r>
              <a:rPr lang="de-DE" altLang="de-DE" dirty="0">
                <a:solidFill>
                  <a:srgbClr val="FF0000"/>
                </a:solidFill>
                <a:latin typeface="Century Gothic" pitchFamily="34" charset="0"/>
              </a:rPr>
              <a:t>Bei Abschlussprüfungen mit einem „nachgebildeten Bestätigungsvermerk“ sind die Regelungen des QS-System entsprechend anzuwenden (§ 8 Abs. 2 BS WP/</a:t>
            </a:r>
            <a:r>
              <a:rPr lang="de-DE" altLang="de-DE" dirty="0" err="1">
                <a:solidFill>
                  <a:srgbClr val="FF0000"/>
                </a:solidFill>
                <a:latin typeface="Century Gothic" pitchFamily="34" charset="0"/>
              </a:rPr>
              <a:t>vBP</a:t>
            </a:r>
            <a:r>
              <a:rPr lang="de-DE" altLang="de-DE" dirty="0">
                <a:solidFill>
                  <a:srgbClr val="FF0000"/>
                </a:solidFill>
                <a:latin typeface="Century Gothic" pitchFamily="34" charset="0"/>
              </a:rPr>
              <a:t>).</a:t>
            </a:r>
          </a:p>
        </p:txBody>
      </p:sp>
      <p:sp>
        <p:nvSpPr>
          <p:cNvPr id="209923" name="Rectangle 2">
            <a:extLst>
              <a:ext uri="{FF2B5EF4-FFF2-40B4-BE49-F238E27FC236}">
                <a16:creationId xmlns:a16="http://schemas.microsoft.com/office/drawing/2014/main" id="{4D28AD5E-69EB-4C6F-9357-28D6D7B368D9}"/>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2.1.2 Rechtliche Vorgaben zum Prüfungsauftrag; Forts.</a:t>
            </a:r>
          </a:p>
        </p:txBody>
      </p:sp>
      <p:sp>
        <p:nvSpPr>
          <p:cNvPr id="209925" name="Textfeld 1">
            <a:extLst>
              <a:ext uri="{FF2B5EF4-FFF2-40B4-BE49-F238E27FC236}">
                <a16:creationId xmlns:a16="http://schemas.microsoft.com/office/drawing/2014/main" id="{919B0E2B-E648-4967-8199-D592FF807E84}"/>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pic>
        <p:nvPicPr>
          <p:cNvPr id="209926" name="Grafik 9">
            <a:extLst>
              <a:ext uri="{FF2B5EF4-FFF2-40B4-BE49-F238E27FC236}">
                <a16:creationId xmlns:a16="http://schemas.microsoft.com/office/drawing/2014/main" id="{AB9E18DD-27ED-4C8D-8E99-6C32D29135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1620" name="Textfeld 9">
            <a:extLst>
              <a:ext uri="{FF2B5EF4-FFF2-40B4-BE49-F238E27FC236}">
                <a16:creationId xmlns:a16="http://schemas.microsoft.com/office/drawing/2014/main" id="{E615A47B-0E17-4FF2-80E8-346CEC04CABC}"/>
              </a:ext>
            </a:extLst>
          </p:cNvPr>
          <p:cNvSpPr txBox="1">
            <a:spLocks noChangeArrowheads="1"/>
          </p:cNvSpPr>
          <p:nvPr/>
        </p:nvSpPr>
        <p:spPr bwMode="auto">
          <a:xfrm>
            <a:off x="1054800" y="1418400"/>
            <a:ext cx="9721720" cy="457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357188" indent="-357188" eaLnBrk="0" hangingPunct="0">
              <a:defRPr sz="1600" b="1">
                <a:solidFill>
                  <a:schemeClr val="tx1"/>
                </a:solidFill>
                <a:latin typeface="Verdana" pitchFamily="34" charset="0"/>
                <a:cs typeface="Arial" pitchFamily="34" charset="0"/>
              </a:defRPr>
            </a:lvl1pPr>
            <a:lvl2pPr marL="541338" indent="-185738" eaLnBrk="0" hangingPunct="0">
              <a:defRPr sz="1600" b="1">
                <a:solidFill>
                  <a:schemeClr val="tx1"/>
                </a:solidFill>
                <a:latin typeface="Verdana" pitchFamily="34" charset="0"/>
                <a:cs typeface="Arial" pitchFamily="34" charset="0"/>
              </a:defRPr>
            </a:lvl2pPr>
            <a:lvl3pPr marL="1143000" indent="-228600" eaLnBrk="0" hangingPunct="0">
              <a:defRPr sz="1600" b="1">
                <a:solidFill>
                  <a:schemeClr val="tx1"/>
                </a:solidFill>
                <a:latin typeface="Verdana" pitchFamily="34" charset="0"/>
                <a:cs typeface="Arial" pitchFamily="34" charset="0"/>
              </a:defRPr>
            </a:lvl3pPr>
            <a:lvl4pPr marL="1600200" indent="-228600" eaLnBrk="0" hangingPunct="0">
              <a:defRPr sz="1600" b="1">
                <a:solidFill>
                  <a:schemeClr val="tx1"/>
                </a:solidFill>
                <a:latin typeface="Verdana" pitchFamily="34" charset="0"/>
                <a:cs typeface="Arial" pitchFamily="34" charset="0"/>
              </a:defRPr>
            </a:lvl4pPr>
            <a:lvl5pPr marL="2057400" indent="-228600" eaLnBrk="0" hangingPunct="0">
              <a:defRPr sz="1600" b="1">
                <a:solidFill>
                  <a:schemeClr val="tx1"/>
                </a:solidFill>
                <a:latin typeface="Verdana" pitchFamily="34" charset="0"/>
                <a:cs typeface="Arial" pitchFamily="34" charset="0"/>
              </a:defRPr>
            </a:lvl5pPr>
            <a:lvl6pPr marL="25146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6pPr>
            <a:lvl7pPr marL="29718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7pPr>
            <a:lvl8pPr marL="34290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8pPr>
            <a:lvl9pPr marL="38862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9pPr>
          </a:lstStyle>
          <a:p>
            <a:pPr marL="266700" indent="-266700" eaLnBrk="1" hangingPunct="1">
              <a:spcBef>
                <a:spcPts val="300"/>
              </a:spcBef>
              <a:spcAft>
                <a:spcPts val="300"/>
              </a:spcAft>
              <a:buFont typeface="Verdana" pitchFamily="34" charset="0"/>
              <a:buAutoNum type="alphaLcPeriod" startAt="8"/>
              <a:defRPr/>
            </a:pPr>
            <a:r>
              <a:rPr lang="de-DE" altLang="de-DE" dirty="0">
                <a:solidFill>
                  <a:srgbClr val="00B0F0"/>
                </a:solidFill>
                <a:latin typeface="Century Gothic" pitchFamily="34" charset="0"/>
              </a:rPr>
              <a:t>Weitere Pflichten des Abschlussprüfers</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Vor der Auftragsannahme hat der Abschlussprüfer gewissenhaft zu prüfen, ob nach den Berufspflichten ein Auftrag angenommen werden darf und ob die besonderen Kenntnisse und Erfahrungen vorliegen, um die Prüfung sachgerecht durchführen zu können.</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Daneben hat der Abschlussprüfer zu prüfen, ob die Bestellung ordnungsgemäß erfolgt ist.</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Während der Prüfung hat der Abschlussprüfer darauf zu achten, ob Umstände eingetreten sind, die eine Pflicht zur Kündigung nach sich ziehen.</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Mängel bei der Beauftragung sind spätestens bis zur Unterzeichnung des Bestätigungsvermerks zu beseitigen.</a:t>
            </a:r>
          </a:p>
          <a:p>
            <a:pPr marL="542925" lvl="1" indent="-276225" eaLnBrk="1" hangingPunct="1">
              <a:spcBef>
                <a:spcPts val="0"/>
              </a:spcBef>
              <a:spcAft>
                <a:spcPts val="0"/>
              </a:spcAft>
              <a:buFont typeface="Arial" pitchFamily="34" charset="0"/>
              <a:buChar char="•"/>
              <a:defRPr/>
            </a:pPr>
            <a:endParaRPr lang="de-DE" altLang="de-DE" b="0" dirty="0">
              <a:solidFill>
                <a:srgbClr val="000000"/>
              </a:solidFill>
              <a:latin typeface="Century Gothic" pitchFamily="34" charset="0"/>
            </a:endParaRPr>
          </a:p>
          <a:p>
            <a:pPr marL="266700" lvl="1" indent="0" eaLnBrk="1" hangingPunct="1">
              <a:spcBef>
                <a:spcPts val="300"/>
              </a:spcBef>
              <a:spcAft>
                <a:spcPts val="300"/>
              </a:spcAft>
              <a:defRPr/>
            </a:pPr>
            <a:r>
              <a:rPr lang="de-DE" altLang="de-DE" dirty="0">
                <a:solidFill>
                  <a:srgbClr val="FF0000"/>
                </a:solidFill>
                <a:latin typeface="Century Gothic" pitchFamily="34" charset="0"/>
              </a:rPr>
              <a:t>Praxishinweis:</a:t>
            </a:r>
            <a:br>
              <a:rPr lang="de-DE" altLang="de-DE" dirty="0">
                <a:solidFill>
                  <a:srgbClr val="FF0000"/>
                </a:solidFill>
                <a:latin typeface="Century Gothic" pitchFamily="34" charset="0"/>
              </a:rPr>
            </a:br>
            <a:r>
              <a:rPr lang="de-DE" altLang="de-DE" dirty="0">
                <a:solidFill>
                  <a:srgbClr val="FF0000"/>
                </a:solidFill>
                <a:latin typeface="Century Gothic" pitchFamily="34" charset="0"/>
              </a:rPr>
              <a:t>Für die Prüfung der Voraussetzungen für die Annahme eines Prüfungsauftrags setzen WP-Praxen stets Arbeitshilfen ein:</a:t>
            </a:r>
          </a:p>
          <a:p>
            <a:pPr marL="447675" lvl="1" indent="-180975" eaLnBrk="1" hangingPunct="1">
              <a:spcBef>
                <a:spcPts val="300"/>
              </a:spcBef>
              <a:spcAft>
                <a:spcPts val="300"/>
              </a:spcAft>
              <a:buFontTx/>
              <a:buChar char="•"/>
              <a:tabLst>
                <a:tab pos="990600" algn="l"/>
                <a:tab pos="4219575" algn="l"/>
              </a:tabLst>
              <a:defRPr/>
            </a:pPr>
            <a:r>
              <a:rPr lang="de-DE" altLang="de-DE" dirty="0">
                <a:solidFill>
                  <a:srgbClr val="FF0000"/>
                </a:solidFill>
                <a:latin typeface="Century Gothic" pitchFamily="34" charset="0"/>
              </a:rPr>
              <a:t>Bsp.:	Auftragsannahmecheck (Teil 1)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Praxishilfe 2/1</a:t>
            </a:r>
            <a:b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b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	</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Auftragsannahmecheck (Teil 2)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Praxishilfe 2/2</a:t>
            </a:r>
          </a:p>
          <a:p>
            <a:pPr marL="355600" lvl="1" indent="0" eaLnBrk="1" hangingPunct="1">
              <a:spcBef>
                <a:spcPts val="300"/>
              </a:spcBef>
              <a:spcAft>
                <a:spcPts val="300"/>
              </a:spcAft>
              <a:defRPr/>
            </a:pPr>
            <a:endParaRPr lang="de-DE" altLang="de-DE" b="0" dirty="0">
              <a:solidFill>
                <a:srgbClr val="FF0000"/>
              </a:solidFill>
              <a:latin typeface="Century Gothic" pitchFamily="34" charset="0"/>
            </a:endParaRPr>
          </a:p>
        </p:txBody>
      </p:sp>
      <p:sp>
        <p:nvSpPr>
          <p:cNvPr id="211971" name="Rectangle 2">
            <a:extLst>
              <a:ext uri="{FF2B5EF4-FFF2-40B4-BE49-F238E27FC236}">
                <a16:creationId xmlns:a16="http://schemas.microsoft.com/office/drawing/2014/main" id="{C0B48796-BC8B-4DF2-8E4D-61CFA2E47F82}"/>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2.1.2 Rechtliche Vorgaben zum Prüfungsauftrag; Forts.</a:t>
            </a:r>
          </a:p>
        </p:txBody>
      </p:sp>
      <p:sp>
        <p:nvSpPr>
          <p:cNvPr id="211973" name="Textfeld 1">
            <a:extLst>
              <a:ext uri="{FF2B5EF4-FFF2-40B4-BE49-F238E27FC236}">
                <a16:creationId xmlns:a16="http://schemas.microsoft.com/office/drawing/2014/main" id="{858C61E1-9C83-4A40-ADE3-5C5C5271C82B}"/>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pic>
        <p:nvPicPr>
          <p:cNvPr id="211974" name="Grafik 9">
            <a:extLst>
              <a:ext uri="{FF2B5EF4-FFF2-40B4-BE49-F238E27FC236}">
                <a16:creationId xmlns:a16="http://schemas.microsoft.com/office/drawing/2014/main" id="{4FDF0CF0-5CB2-4114-B6A3-0F7188A534F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20" name="Textfeld 1">
            <a:extLst>
              <a:ext uri="{FF2B5EF4-FFF2-40B4-BE49-F238E27FC236}">
                <a16:creationId xmlns:a16="http://schemas.microsoft.com/office/drawing/2014/main" id="{3789ADF4-2D07-47A0-95EC-F5E32E01C49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sp>
        <p:nvSpPr>
          <p:cNvPr id="6" name="Rectangle 2">
            <a:extLst>
              <a:ext uri="{FF2B5EF4-FFF2-40B4-BE49-F238E27FC236}">
                <a16:creationId xmlns:a16="http://schemas.microsoft.com/office/drawing/2014/main" id="{668B7059-46DE-463A-8DC5-8177CB8AB003}"/>
              </a:ext>
            </a:extLst>
          </p:cNvPr>
          <p:cNvSpPr txBox="1">
            <a:spLocks/>
          </p:cNvSpPr>
          <p:nvPr/>
        </p:nvSpPr>
        <p:spPr bwMode="auto">
          <a:xfrm>
            <a:off x="997998" y="729000"/>
            <a:ext cx="913045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2.2	</a:t>
            </a:r>
            <a:r>
              <a:rPr lang="de-DE" sz="2800" dirty="0">
                <a:latin typeface="Century Gothic" panose="020B0502020202020204" pitchFamily="34" charset="0"/>
              </a:rPr>
              <a:t>Regelungsinhalte zum Prüfungsauftrag in</a:t>
            </a:r>
            <a:br>
              <a:rPr lang="de-DE" sz="2800" dirty="0">
                <a:latin typeface="Century Gothic" panose="020B0502020202020204" pitchFamily="34" charset="0"/>
              </a:rPr>
            </a:br>
            <a:r>
              <a:rPr lang="de-DE" sz="2800" dirty="0">
                <a:latin typeface="Century Gothic" panose="020B0502020202020204" pitchFamily="34" charset="0"/>
              </a:rPr>
              <a:t>einem Auftragsschreiben, </a:t>
            </a:r>
            <a:br>
              <a:rPr lang="de-DE" sz="2800" dirty="0">
                <a:latin typeface="Century Gothic" panose="020B0502020202020204" pitchFamily="34" charset="0"/>
              </a:rPr>
            </a:br>
            <a:r>
              <a:rPr lang="de-DE" sz="2800" dirty="0">
                <a:latin typeface="Century Gothic" panose="020B0502020202020204" pitchFamily="34" charset="0"/>
              </a:rPr>
              <a:t>bzw. Auftragsbestätigungsschreiben</a:t>
            </a:r>
            <a:endParaRPr lang="de-DE" altLang="de-DE" sz="2800" dirty="0">
              <a:latin typeface="Century Gothic" panose="020B0502020202020204" pitchFamily="34" charset="0"/>
              <a:cs typeface="Arial" panose="020B0604020202020204" pitchFamily="34" charset="0"/>
            </a:endParaRPr>
          </a:p>
        </p:txBody>
      </p:sp>
    </p:spTree>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CBD59C4C-8AD4-4EDB-BED9-F369533E3EAF}"/>
              </a:ext>
            </a:extLst>
          </p:cNvPr>
          <p:cNvSpPr txBox="1"/>
          <p:nvPr/>
        </p:nvSpPr>
        <p:spPr>
          <a:xfrm>
            <a:off x="1054801" y="1752486"/>
            <a:ext cx="9232200" cy="3908762"/>
          </a:xfrm>
          <a:prstGeom prst="rect">
            <a:avLst/>
          </a:prstGeom>
          <a:noFill/>
        </p:spPr>
        <p:txBody>
          <a:bodyPr wrap="square" lIns="0" tIns="0" rIns="0" bIns="0">
            <a:spAutoFit/>
          </a:bodyPr>
          <a:lstStyle/>
          <a:p>
            <a:pPr eaLnBrk="1"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Das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Auftragsbestätigungsschreiben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hat im vertragsrechtlichen Sinne unterschiedliche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Bedeutungen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t>
            </a:r>
          </a:p>
          <a:p>
            <a:pPr marL="182563" indent="-182563"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Dokumentation getroffener Vereinbarungen</a:t>
            </a:r>
          </a:p>
          <a:p>
            <a:pPr marL="182563" indent="-182563"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Willenserklärung zum Vertragsabschluss</a:t>
            </a:r>
          </a:p>
          <a:p>
            <a:pPr marL="182563" indent="-182563"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Unabhängig davon, wie der Prüfungsauftrag zu Stande kommt, ist es empfehlenswert, vor Beginn der Prüfung, ein Auftragsbestätigungsschreiben an das zuständige Organ des Auftraggebers zu richten, das nach Gegenzeichnung wieder an die WP-Praxis zurückgesendet wird.</a:t>
            </a:r>
          </a:p>
          <a:p>
            <a:pPr marL="182563" indent="-182563"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Sofern der Abschlussprüfer des Mutterunternehmens auch Abschlussprüfer des Konzerns ist, muss hierauf im Auftragsbestätigungsschreiben hingewiesen werden.</a:t>
            </a:r>
          </a:p>
          <a:p>
            <a:pPr marL="182563" indent="-182563"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Bei einer Nachtragsprüfung ist eine neue Bestellung (Wahl und Beauftragung) nicht nötig. </a:t>
            </a:r>
          </a:p>
          <a:p>
            <a:pPr marL="182563" indent="-182563"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Grundsätzlich gilt der ursprüngliche Prüfungsauftrag; Änderungen zur Vergütung oder Prüfungsdurchführung können jedoch nachträglich geändert oder ergänzend vereinbart werden.</a:t>
            </a:r>
          </a:p>
        </p:txBody>
      </p:sp>
      <p:sp>
        <p:nvSpPr>
          <p:cNvPr id="216067" name="Rectangle 2">
            <a:extLst>
              <a:ext uri="{FF2B5EF4-FFF2-40B4-BE49-F238E27FC236}">
                <a16:creationId xmlns:a16="http://schemas.microsoft.com/office/drawing/2014/main" id="{790F6436-9790-4383-A577-52FDD8098256}"/>
              </a:ext>
            </a:extLst>
          </p:cNvPr>
          <p:cNvSpPr txBox="1">
            <a:spLocks/>
          </p:cNvSpPr>
          <p:nvPr/>
        </p:nvSpPr>
        <p:spPr bwMode="auto">
          <a:xfrm>
            <a:off x="1054800" y="1131615"/>
            <a:ext cx="108013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447675" indent="-42386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ct val="0"/>
              </a:spcBef>
            </a:pPr>
            <a:r>
              <a:rPr lang="de-DE" altLang="de-DE" sz="1600" dirty="0">
                <a:solidFill>
                  <a:srgbClr val="00B0F0"/>
                </a:solidFill>
                <a:latin typeface="Century Gothic" panose="020B0502020202020204" pitchFamily="34" charset="0"/>
              </a:rPr>
              <a:t>2.2  Regelungsinhalte zum Prüfungsauftrag in einem Auftragsschreiben,</a:t>
            </a:r>
            <a:br>
              <a:rPr lang="de-DE" altLang="de-DE" sz="1600" dirty="0">
                <a:solidFill>
                  <a:srgbClr val="00B0F0"/>
                </a:solidFill>
                <a:latin typeface="Century Gothic" panose="020B0502020202020204" pitchFamily="34" charset="0"/>
              </a:rPr>
            </a:br>
            <a:r>
              <a:rPr lang="de-DE" altLang="de-DE" sz="1600" dirty="0">
                <a:solidFill>
                  <a:srgbClr val="00B0F0"/>
                </a:solidFill>
                <a:latin typeface="Century Gothic" panose="020B0502020202020204" pitchFamily="34" charset="0"/>
              </a:rPr>
              <a:t>bzw. Auftrags- bestätigungsschreiben</a:t>
            </a:r>
          </a:p>
        </p:txBody>
      </p:sp>
      <p:sp>
        <p:nvSpPr>
          <p:cNvPr id="216069" name="Textfeld 1">
            <a:extLst>
              <a:ext uri="{FF2B5EF4-FFF2-40B4-BE49-F238E27FC236}">
                <a16:creationId xmlns:a16="http://schemas.microsoft.com/office/drawing/2014/main" id="{B731D455-9A4B-4CAF-8DAB-A063C3644B9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pic>
        <p:nvPicPr>
          <p:cNvPr id="216070" name="Grafik 9">
            <a:extLst>
              <a:ext uri="{FF2B5EF4-FFF2-40B4-BE49-F238E27FC236}">
                <a16:creationId xmlns:a16="http://schemas.microsoft.com/office/drawing/2014/main" id="{8B440E84-0490-4894-BB5F-6041F40FAE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6" name="Textfeld 1">
            <a:extLst>
              <a:ext uri="{FF2B5EF4-FFF2-40B4-BE49-F238E27FC236}">
                <a16:creationId xmlns:a16="http://schemas.microsoft.com/office/drawing/2014/main" id="{0D2A91F9-CC7F-4DC6-89F1-1A22716D516B}"/>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sp>
        <p:nvSpPr>
          <p:cNvPr id="7" name="Rectangle 2">
            <a:extLst>
              <a:ext uri="{FF2B5EF4-FFF2-40B4-BE49-F238E27FC236}">
                <a16:creationId xmlns:a16="http://schemas.microsoft.com/office/drawing/2014/main" id="{3BDBB1CC-07E0-4A1D-B5FB-3FB5B723F4E1}"/>
              </a:ext>
            </a:extLst>
          </p:cNvPr>
          <p:cNvSpPr txBox="1">
            <a:spLocks/>
          </p:cNvSpPr>
          <p:nvPr/>
        </p:nvSpPr>
        <p:spPr bwMode="auto">
          <a:xfrm>
            <a:off x="997998" y="729000"/>
            <a:ext cx="985053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2.3	</a:t>
            </a:r>
            <a:r>
              <a:rPr lang="de-DE" sz="2800" dirty="0">
                <a:latin typeface="Century Gothic" panose="020B0502020202020204" pitchFamily="34" charset="0"/>
              </a:rPr>
              <a:t>Inhalt des Prüfauftrags</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2.3.1</a:t>
            </a:r>
            <a:r>
              <a:rPr lang="de-DE" sz="1800" b="0" dirty="0">
                <a:latin typeface="Century Gothic" panose="020B0502020202020204" pitchFamily="34" charset="0"/>
              </a:rPr>
              <a:t>	Mindestinhalte (18 Punkte)</a:t>
            </a:r>
          </a:p>
          <a:p>
            <a:pPr marL="2724150" lvl="4" indent="-895350">
              <a:spcBef>
                <a:spcPts val="600"/>
              </a:spcBef>
              <a:spcAft>
                <a:spcPts val="600"/>
              </a:spcAft>
              <a:tabLst>
                <a:tab pos="444500" algn="l"/>
              </a:tabLst>
            </a:pPr>
            <a:r>
              <a:rPr lang="de-DE" sz="1800" dirty="0">
                <a:latin typeface="Century Gothic" panose="020B0502020202020204" pitchFamily="34" charset="0"/>
              </a:rPr>
              <a:t>2.3.2</a:t>
            </a:r>
            <a:r>
              <a:rPr lang="de-DE" sz="1800" b="0" dirty="0">
                <a:latin typeface="Century Gothic" panose="020B0502020202020204" pitchFamily="34" charset="0"/>
              </a:rPr>
              <a:t>	Mögliche ergänzende Auftragsinhalte (7 Punkte)</a:t>
            </a:r>
          </a:p>
          <a:p>
            <a:pPr marL="2724150" lvl="4" indent="-895350">
              <a:spcBef>
                <a:spcPts val="600"/>
              </a:spcBef>
              <a:spcAft>
                <a:spcPts val="600"/>
              </a:spcAft>
              <a:tabLst>
                <a:tab pos="444500" algn="l"/>
              </a:tabLst>
            </a:pPr>
            <a:r>
              <a:rPr lang="de-DE" sz="1800" dirty="0">
                <a:latin typeface="Century Gothic" panose="020B0502020202020204" pitchFamily="34" charset="0"/>
              </a:rPr>
              <a:t>2.3.3	</a:t>
            </a:r>
            <a:r>
              <a:rPr lang="de-DE" sz="1800" b="0" dirty="0">
                <a:latin typeface="Century Gothic" panose="020B0502020202020204" pitchFamily="34" charset="0"/>
              </a:rPr>
              <a:t>Zusätzliche Aspekte bei der Auftragsannahme</a:t>
            </a:r>
          </a:p>
          <a:p>
            <a:pPr marL="2724150" lvl="4" indent="-895350">
              <a:spcBef>
                <a:spcPts val="600"/>
              </a:spcBef>
              <a:spcAft>
                <a:spcPts val="600"/>
              </a:spcAft>
              <a:tabLst>
                <a:tab pos="444500" algn="l"/>
              </a:tabLst>
            </a:pPr>
            <a:r>
              <a:rPr lang="de-DE" sz="1800" dirty="0">
                <a:latin typeface="Century Gothic" panose="020B0502020202020204" pitchFamily="34" charset="0"/>
              </a:rPr>
              <a:t>2.3.4	</a:t>
            </a:r>
            <a:r>
              <a:rPr lang="de-DE" sz="1800" b="0" dirty="0">
                <a:latin typeface="Century Gothic" panose="020B0502020202020204" pitchFamily="34" charset="0"/>
              </a:rPr>
              <a:t>Sonderfall: Verspätete Beauftragung</a:t>
            </a:r>
          </a:p>
          <a:p>
            <a:pPr marL="2724150" lvl="4" indent="-895350">
              <a:spcBef>
                <a:spcPts val="600"/>
              </a:spcBef>
              <a:spcAft>
                <a:spcPts val="600"/>
              </a:spcAft>
              <a:tabLst>
                <a:tab pos="444500" algn="l"/>
              </a:tabLst>
            </a:pPr>
            <a:r>
              <a:rPr lang="de-DE" sz="1800" dirty="0">
                <a:latin typeface="Century Gothic" panose="020B0502020202020204" pitchFamily="34" charset="0"/>
              </a:rPr>
              <a:t>2.3.5	</a:t>
            </a:r>
            <a:r>
              <a:rPr lang="de-DE" sz="1800" b="0" dirty="0">
                <a:latin typeface="Century Gothic" panose="020B0502020202020204" pitchFamily="34" charset="0"/>
              </a:rPr>
              <a:t>Wer macht was bei der Auftragsannahme?</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26632736-297F-4DA3-AAE0-94B280048EF1}"/>
              </a:ext>
            </a:extLst>
          </p:cNvPr>
          <p:cNvSpPr txBox="1">
            <a:spLocks/>
          </p:cNvSpPr>
          <p:nvPr/>
        </p:nvSpPr>
        <p:spPr bwMode="auto">
          <a:xfrm>
            <a:off x="1054800" y="1080000"/>
            <a:ext cx="10802938"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nchorCtr="0"/>
          <a:lstStyle>
            <a:lvl1pPr marL="361950" indent="-3619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1.1.2 Auftragsannahme; Forts.</a:t>
            </a:r>
          </a:p>
        </p:txBody>
      </p:sp>
      <p:sp>
        <p:nvSpPr>
          <p:cNvPr id="10" name="Textfeld 9">
            <a:extLst>
              <a:ext uri="{FF2B5EF4-FFF2-40B4-BE49-F238E27FC236}">
                <a16:creationId xmlns:a16="http://schemas.microsoft.com/office/drawing/2014/main" id="{649B43BD-B5DF-437D-92D5-6C4753388407}"/>
              </a:ext>
            </a:extLst>
          </p:cNvPr>
          <p:cNvSpPr txBox="1"/>
          <p:nvPr/>
        </p:nvSpPr>
        <p:spPr>
          <a:xfrm>
            <a:off x="1054800" y="1418400"/>
            <a:ext cx="10802937" cy="4816703"/>
          </a:xfrm>
          <a:prstGeom prst="rect">
            <a:avLst/>
          </a:prstGeom>
          <a:noFill/>
        </p:spPr>
        <p:txBody>
          <a:bodyPr lIns="0" tIns="0" rIns="0" bIns="0">
            <a:spAutoFit/>
          </a:bodyPr>
          <a:lstStyle/>
          <a:p>
            <a:pPr eaLnBrk="1" hangingPunct="1">
              <a:spcBef>
                <a:spcPts val="300"/>
              </a:spcBef>
              <a:spcAft>
                <a:spcPts val="300"/>
              </a:spcAft>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Anwendung der kanzleiindividuellen Arbeitshilfen, -programme in der „Beispiel WPG“</a:t>
            </a:r>
          </a:p>
          <a:p>
            <a:pPr eaLnBrk="1" hangingPunct="1">
              <a:spcBef>
                <a:spcPts val="0"/>
              </a:spcBef>
              <a:spcAft>
                <a:spcPts val="0"/>
              </a:spcAft>
              <a:defRPr/>
            </a:pPr>
            <a:r>
              <a:rPr lang="de-DE" altLang="de-DE" sz="1500" dirty="0">
                <a:solidFill>
                  <a:srgbClr val="00B0F0"/>
                </a:solidFill>
                <a:latin typeface="Century Gothic" panose="020B0502020202020204" pitchFamily="34" charset="0"/>
                <a:ea typeface="Verdana" panose="020B0604030504040204" pitchFamily="34" charset="0"/>
                <a:cs typeface="Verdana" panose="020B0604030504040204" pitchFamily="34" charset="0"/>
              </a:rPr>
              <a:t>b.  Festlegung der Verantwortlichkeiten in der WP-Praxis </a:t>
            </a:r>
          </a:p>
          <a:p>
            <a:pPr marL="742950" lvl="1" indent="-285750" eaLnBrk="1" hangingPunct="1">
              <a:spcBef>
                <a:spcPts val="0"/>
              </a:spcBef>
              <a:spcAft>
                <a:spcPts val="0"/>
              </a:spcAft>
              <a:buFont typeface="Arial" panose="020B0604020202020204" pitchFamily="34" charset="0"/>
              <a:buChar char="•"/>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Verantwortlicher Abschlussprüfer</a:t>
            </a:r>
          </a:p>
          <a:p>
            <a:pPr marL="742950" lvl="1" indent="-285750" eaLnBrk="1" hangingPunct="1">
              <a:spcBef>
                <a:spcPts val="0"/>
              </a:spcBef>
              <a:spcAft>
                <a:spcPts val="0"/>
              </a:spcAft>
              <a:buFont typeface="Arial" panose="020B0604020202020204" pitchFamily="34" charset="0"/>
              <a:buChar char="•"/>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Vorüberlegungen / Festlegungen / Disposition zur auftragsbezogenen QS (z. B. Berichtskritik oder auftragsbegleitende Qualitätssicherung (</a:t>
            </a:r>
            <a:r>
              <a:rPr lang="de-DE" altLang="de-DE" sz="1500" b="0" dirty="0" err="1">
                <a:latin typeface="Century Gothic" panose="020B0502020202020204" pitchFamily="34" charset="0"/>
                <a:ea typeface="Verdana" panose="020B0604030504040204" pitchFamily="34" charset="0"/>
                <a:cs typeface="Verdana" panose="020B0604030504040204" pitchFamily="34" charset="0"/>
              </a:rPr>
              <a:t>aQS</a:t>
            </a:r>
            <a:r>
              <a:rPr lang="de-DE" altLang="de-DE" sz="1500" b="0" dirty="0">
                <a:latin typeface="Century Gothic" panose="020B0502020202020204" pitchFamily="34" charset="0"/>
                <a:ea typeface="Verdana" panose="020B0604030504040204" pitchFamily="34" charset="0"/>
                <a:cs typeface="Verdana" panose="020B0604030504040204" pitchFamily="34" charset="0"/>
              </a:rPr>
              <a:t>)</a:t>
            </a:r>
            <a:endParaRPr lang="de-DE" altLang="de-DE" sz="1500" b="0" dirty="0">
              <a:highlight>
                <a:srgbClr val="FFFF00"/>
              </a:highlight>
              <a:latin typeface="Century Gothic" panose="020B0502020202020204" pitchFamily="34" charset="0"/>
              <a:ea typeface="Verdana" panose="020B0604030504040204" pitchFamily="34" charset="0"/>
              <a:cs typeface="Verdana" panose="020B0604030504040204" pitchFamily="34" charset="0"/>
            </a:endParaRPr>
          </a:p>
          <a:p>
            <a:pPr eaLnBrk="1" hangingPunct="1">
              <a:spcBef>
                <a:spcPts val="300"/>
              </a:spcBef>
              <a:spcAft>
                <a:spcPts val="300"/>
              </a:spcAft>
              <a:defRPr/>
            </a:pPr>
            <a:r>
              <a:rPr lang="de-DE" altLang="de-DE" sz="1500" dirty="0">
                <a:solidFill>
                  <a:srgbClr val="00B0F0"/>
                </a:solidFill>
                <a:latin typeface="Century Gothic" panose="020B0502020202020204" pitchFamily="34" charset="0"/>
                <a:ea typeface="Verdana" panose="020B0604030504040204" pitchFamily="34" charset="0"/>
                <a:cs typeface="Verdana" panose="020B0604030504040204" pitchFamily="34" charset="0"/>
              </a:rPr>
              <a:t>c.  Welche Formulare / Checklisten sind zu bearbeiten? (Exemplarischer Auszug)</a:t>
            </a:r>
          </a:p>
          <a:p>
            <a:pPr marL="801688" lvl="1" indent="-361950" eaLnBrk="1" hangingPunct="1">
              <a:spcBef>
                <a:spcPts val="300"/>
              </a:spcBef>
              <a:spcAft>
                <a:spcPts val="300"/>
              </a:spcAft>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c.1. Checkliste Auftragsabwicklung / Fahrplan </a:t>
            </a:r>
            <a:r>
              <a:rPr lang="de-DE" altLang="de-DE" sz="1500" dirty="0">
                <a:solidFill>
                  <a:srgbClr val="00B0F0"/>
                </a:solidFill>
                <a:latin typeface="Century Gothic" panose="020B0502020202020204" pitchFamily="34" charset="0"/>
                <a:ea typeface="Verdana" panose="020B0604030504040204" pitchFamily="34" charset="0"/>
                <a:cs typeface="Verdana" panose="020B0604030504040204" pitchFamily="34" charset="0"/>
              </a:rPr>
              <a:t>(Praxishilfe 1/2)</a:t>
            </a:r>
          </a:p>
          <a:p>
            <a:pPr marL="801688" lvl="1" indent="-361950" eaLnBrk="1" hangingPunct="1">
              <a:spcBef>
                <a:spcPts val="300"/>
              </a:spcBef>
              <a:spcAft>
                <a:spcPts val="300"/>
              </a:spcAft>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c.2. Checkliste Auftragsannahme Teil 1 </a:t>
            </a:r>
            <a:r>
              <a:rPr lang="de-DE" altLang="de-DE" sz="1500" dirty="0">
                <a:solidFill>
                  <a:srgbClr val="00B0F0"/>
                </a:solidFill>
                <a:latin typeface="Century Gothic" panose="020B0502020202020204" pitchFamily="34" charset="0"/>
                <a:ea typeface="Verdana" panose="020B0604030504040204" pitchFamily="34" charset="0"/>
                <a:cs typeface="Verdana" panose="020B0604030504040204" pitchFamily="34" charset="0"/>
              </a:rPr>
              <a:t>(Praxishilfe 2/1)</a:t>
            </a:r>
          </a:p>
          <a:p>
            <a:pPr marL="801688" lvl="1" indent="-361950" eaLnBrk="1" hangingPunct="1">
              <a:spcBef>
                <a:spcPts val="300"/>
              </a:spcBef>
              <a:spcAft>
                <a:spcPts val="300"/>
              </a:spcAft>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c.3. Checkliste Auftragsannahme Teil 2 </a:t>
            </a:r>
            <a:r>
              <a:rPr lang="de-DE" altLang="de-DE" sz="1500" dirty="0">
                <a:solidFill>
                  <a:srgbClr val="00B0F0"/>
                </a:solidFill>
                <a:latin typeface="Century Gothic" panose="020B0502020202020204" pitchFamily="34" charset="0"/>
                <a:ea typeface="Verdana" panose="020B0604030504040204" pitchFamily="34" charset="0"/>
                <a:cs typeface="Verdana" panose="020B0604030504040204" pitchFamily="34" charset="0"/>
              </a:rPr>
              <a:t>(Praxishilfe 2/2)</a:t>
            </a:r>
          </a:p>
          <a:p>
            <a:pPr marL="801688" lvl="1" indent="-361950" eaLnBrk="1" hangingPunct="1">
              <a:spcBef>
                <a:spcPts val="300"/>
              </a:spcBef>
              <a:spcAft>
                <a:spcPts val="300"/>
              </a:spcAft>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c.4. Interne Übersicht: Bereitstellung von Unterlagen für die Abschlussprüfung </a:t>
            </a:r>
            <a:r>
              <a:rPr lang="de-DE" altLang="de-DE" sz="1500" dirty="0">
                <a:solidFill>
                  <a:srgbClr val="00B0F0"/>
                </a:solidFill>
                <a:latin typeface="Century Gothic" panose="020B0502020202020204" pitchFamily="34" charset="0"/>
                <a:ea typeface="Verdana" panose="020B0604030504040204" pitchFamily="34" charset="0"/>
                <a:cs typeface="Verdana" panose="020B0604030504040204" pitchFamily="34" charset="0"/>
              </a:rPr>
              <a:t>(Praxishilfe 2/3)</a:t>
            </a:r>
          </a:p>
          <a:p>
            <a:pPr marL="801688" lvl="1" indent="-361950" eaLnBrk="1" hangingPunct="1">
              <a:spcBef>
                <a:spcPts val="300"/>
              </a:spcBef>
              <a:spcAft>
                <a:spcPts val="300"/>
              </a:spcAft>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c.5. Textvorlage: Anschreiben Mandant für benötigte Unterlagen </a:t>
            </a:r>
            <a:endParaRPr lang="de-DE" altLang="de-DE" sz="1500" dirty="0">
              <a:solidFill>
                <a:srgbClr val="00B0F0"/>
              </a:solidFill>
              <a:latin typeface="Century Gothic" panose="020B0502020202020204" pitchFamily="34" charset="0"/>
              <a:ea typeface="Verdana" panose="020B0604030504040204" pitchFamily="34" charset="0"/>
              <a:cs typeface="Verdana" panose="020B0604030504040204" pitchFamily="34" charset="0"/>
            </a:endParaRPr>
          </a:p>
          <a:p>
            <a:pPr marL="801688" lvl="1" indent="-361950" eaLnBrk="1" hangingPunct="1">
              <a:spcBef>
                <a:spcPts val="300"/>
              </a:spcBef>
              <a:spcAft>
                <a:spcPts val="300"/>
              </a:spcAft>
              <a:buFont typeface="Arial" panose="020B0604020202020204" pitchFamily="34" charset="0"/>
              <a:buChar char="•"/>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Auftragsbestätigungsschreiben </a:t>
            </a:r>
            <a:r>
              <a:rPr lang="de-DE" altLang="de-DE" sz="1500" dirty="0">
                <a:solidFill>
                  <a:srgbClr val="00B0F0"/>
                </a:solidFill>
                <a:latin typeface="Century Gothic" panose="020B0502020202020204" pitchFamily="34" charset="0"/>
                <a:ea typeface="Verdana" panose="020B0604030504040204" pitchFamily="34" charset="0"/>
                <a:cs typeface="Verdana" panose="020B0604030504040204" pitchFamily="34" charset="0"/>
              </a:rPr>
              <a:t>(Praxishilfe 2/4)</a:t>
            </a:r>
          </a:p>
          <a:p>
            <a:pPr marL="801688" lvl="1" indent="-361950" eaLnBrk="1" hangingPunct="1">
              <a:spcBef>
                <a:spcPts val="300"/>
              </a:spcBef>
              <a:spcAft>
                <a:spcPts val="300"/>
              </a:spcAft>
              <a:buFont typeface="Arial" panose="020B0604020202020204" pitchFamily="34" charset="0"/>
              <a:buChar char="•"/>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Vollständigkeitskontrolle Auftragsbestätigungsschreiben </a:t>
            </a:r>
            <a:r>
              <a:rPr lang="de-DE" altLang="de-DE" sz="1500" dirty="0">
                <a:solidFill>
                  <a:srgbClr val="00B0F0"/>
                </a:solidFill>
                <a:latin typeface="Century Gothic" panose="020B0502020202020204" pitchFamily="34" charset="0"/>
                <a:ea typeface="Verdana" panose="020B0604030504040204" pitchFamily="34" charset="0"/>
                <a:cs typeface="Verdana" panose="020B0604030504040204" pitchFamily="34" charset="0"/>
              </a:rPr>
              <a:t>(Praxishilfe</a:t>
            </a:r>
            <a:r>
              <a:rPr lang="de-DE" sz="1500" dirty="0">
                <a:solidFill>
                  <a:srgbClr val="00B0F0"/>
                </a:solidFill>
                <a:latin typeface="Century Gothic" panose="020B0502020202020204" pitchFamily="34" charset="0"/>
              </a:rPr>
              <a:t> </a:t>
            </a:r>
            <a:r>
              <a:rPr lang="de-DE" altLang="de-DE" sz="1500" dirty="0">
                <a:solidFill>
                  <a:srgbClr val="00B0F0"/>
                </a:solidFill>
                <a:latin typeface="Century Gothic" panose="020B0502020202020204" pitchFamily="34" charset="0"/>
                <a:ea typeface="Verdana" panose="020B0604030504040204" pitchFamily="34" charset="0"/>
                <a:cs typeface="Verdana" panose="020B0604030504040204" pitchFamily="34" charset="0"/>
              </a:rPr>
              <a:t>2/5)</a:t>
            </a:r>
          </a:p>
          <a:p>
            <a:pPr marL="801688" lvl="1" indent="-361950" eaLnBrk="1" hangingPunct="1">
              <a:spcBef>
                <a:spcPts val="300"/>
              </a:spcBef>
              <a:spcAft>
                <a:spcPts val="300"/>
              </a:spcAft>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	Jede WP-Praxis muss in ihrem QS-System zur Auftragsabwicklung hierfür Regelungen vorsehen.</a:t>
            </a:r>
          </a:p>
          <a:p>
            <a:pPr marL="627063" lvl="1" indent="174625" eaLnBrk="1" hangingPunct="1">
              <a:spcBef>
                <a:spcPts val="300"/>
              </a:spcBef>
              <a:spcAft>
                <a:spcPts val="300"/>
              </a:spcAft>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Diese Dokumente sind integraler Bestandteil eines Qualitätssicherungssystems.</a:t>
            </a:r>
          </a:p>
          <a:p>
            <a:pPr marL="801688" lvl="1" indent="-361950" eaLnBrk="1" hangingPunct="1">
              <a:spcBef>
                <a:spcPts val="300"/>
              </a:spcBef>
              <a:spcAft>
                <a:spcPts val="300"/>
              </a:spcAft>
              <a:defRPr/>
            </a:pPr>
            <a:r>
              <a:rPr lang="de-DE" altLang="de-DE" sz="1500" b="0" dirty="0">
                <a:latin typeface="Century Gothic" panose="020B0502020202020204" pitchFamily="34" charset="0"/>
                <a:ea typeface="Verdana" panose="020B0604030504040204" pitchFamily="34" charset="0"/>
                <a:cs typeface="Verdana" panose="020B0604030504040204" pitchFamily="34" charset="0"/>
              </a:rPr>
              <a:t>c.6. Dokumentationspflicht in Zusammenhang mit den für die Überwachung Verantwortlichen</a:t>
            </a:r>
            <a:br>
              <a:rPr lang="de-DE" altLang="de-DE" sz="1500" b="0" dirty="0">
                <a:latin typeface="Century Gothic" panose="020B0502020202020204" pitchFamily="34" charset="0"/>
                <a:ea typeface="Verdana" panose="020B0604030504040204" pitchFamily="34" charset="0"/>
                <a:cs typeface="Verdana" panose="020B0604030504040204" pitchFamily="34" charset="0"/>
              </a:rPr>
            </a:br>
            <a:endParaRPr lang="de-DE" altLang="de-DE" sz="1500" dirty="0">
              <a:solidFill>
                <a:srgbClr val="00B0F0"/>
              </a:solidFill>
              <a:latin typeface="Century Gothic" panose="020B0502020202020204" pitchFamily="34" charset="0"/>
              <a:ea typeface="Verdana" panose="020B0604030504040204" pitchFamily="34" charset="0"/>
              <a:cs typeface="Verdana" panose="020B0604030504040204" pitchFamily="34" charset="0"/>
            </a:endParaRPr>
          </a:p>
        </p:txBody>
      </p:sp>
      <p:pic>
        <p:nvPicPr>
          <p:cNvPr id="128006" name="Grafik 9">
            <a:extLst>
              <a:ext uri="{FF2B5EF4-FFF2-40B4-BE49-F238E27FC236}">
                <a16:creationId xmlns:a16="http://schemas.microsoft.com/office/drawing/2014/main" id="{11AC7317-78A1-4EEB-9E85-9E8D597B9F8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feld 1">
            <a:extLst>
              <a:ext uri="{FF2B5EF4-FFF2-40B4-BE49-F238E27FC236}">
                <a16:creationId xmlns:a16="http://schemas.microsoft.com/office/drawing/2014/main" id="{64736CF9-5948-49A7-B432-B4B8FA702515}"/>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extLst>
      <p:ext uri="{BB962C8B-B14F-4D97-AF65-F5344CB8AC3E}">
        <p14:creationId xmlns:p14="http://schemas.microsoft.com/office/powerpoint/2010/main" val="2976565071"/>
      </p:ext>
    </p:extLst>
  </p:cSld>
  <p:clrMapOvr>
    <a:masterClrMapping/>
  </p:clrMapOvr>
  <p:transition spd="slow"/>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8E84B6A3-A941-4A32-81F8-ABB44D0BE561}"/>
              </a:ext>
            </a:extLst>
          </p:cNvPr>
          <p:cNvSpPr txBox="1"/>
          <p:nvPr/>
        </p:nvSpPr>
        <p:spPr>
          <a:xfrm>
            <a:off x="1054801" y="1700808"/>
            <a:ext cx="9577704" cy="3662541"/>
          </a:xfrm>
          <a:prstGeom prst="rect">
            <a:avLst/>
          </a:prstGeom>
          <a:noFill/>
        </p:spPr>
        <p:txBody>
          <a:bodyPr wrap="square" lIns="0" tIns="0" rIns="0" bIns="0">
            <a:spAutoFit/>
          </a:bodyPr>
          <a:lstStyle>
            <a:lvl1pPr eaLnBrk="0" hangingPunct="0">
              <a:defRPr sz="1600" b="1">
                <a:solidFill>
                  <a:schemeClr val="tx1"/>
                </a:solidFill>
                <a:latin typeface="Verdana" pitchFamily="34" charset="0"/>
                <a:cs typeface="Arial" pitchFamily="34" charset="0"/>
              </a:defRPr>
            </a:lvl1pPr>
            <a:lvl2pPr marL="742950" indent="-285750" eaLnBrk="0" hangingPunct="0">
              <a:defRPr sz="1600" b="1">
                <a:solidFill>
                  <a:schemeClr val="tx1"/>
                </a:solidFill>
                <a:latin typeface="Verdana" pitchFamily="34" charset="0"/>
                <a:cs typeface="Arial" pitchFamily="34" charset="0"/>
              </a:defRPr>
            </a:lvl2pPr>
            <a:lvl3pPr marL="1143000" indent="-228600" eaLnBrk="0" hangingPunct="0">
              <a:defRPr sz="1600" b="1">
                <a:solidFill>
                  <a:schemeClr val="tx1"/>
                </a:solidFill>
                <a:latin typeface="Verdana" pitchFamily="34" charset="0"/>
                <a:cs typeface="Arial" pitchFamily="34" charset="0"/>
              </a:defRPr>
            </a:lvl3pPr>
            <a:lvl4pPr marL="1600200" indent="-228600" eaLnBrk="0" hangingPunct="0">
              <a:defRPr sz="1600" b="1">
                <a:solidFill>
                  <a:schemeClr val="tx1"/>
                </a:solidFill>
                <a:latin typeface="Verdana" pitchFamily="34" charset="0"/>
                <a:cs typeface="Arial" pitchFamily="34" charset="0"/>
              </a:defRPr>
            </a:lvl4pPr>
            <a:lvl5pPr marL="2057400" indent="-228600" eaLnBrk="0" hangingPunct="0">
              <a:defRPr sz="1600" b="1">
                <a:solidFill>
                  <a:schemeClr val="tx1"/>
                </a:solidFill>
                <a:latin typeface="Verdana" pitchFamily="34" charset="0"/>
                <a:cs typeface="Arial" pitchFamily="34" charset="0"/>
              </a:defRPr>
            </a:lvl5pPr>
            <a:lvl6pPr marL="25146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6pPr>
            <a:lvl7pPr marL="29718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7pPr>
            <a:lvl8pPr marL="34290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8pPr>
            <a:lvl9pPr marL="38862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9pPr>
          </a:lstStyle>
          <a:p>
            <a:pPr eaLnBrk="1" hangingPunct="1">
              <a:spcBef>
                <a:spcPts val="300"/>
              </a:spcBef>
              <a:spcAft>
                <a:spcPts val="300"/>
              </a:spcAft>
              <a:defRPr/>
            </a:pPr>
            <a:r>
              <a:rPr lang="de-DE" altLang="de-DE" b="0" dirty="0">
                <a:solidFill>
                  <a:srgbClr val="000000"/>
                </a:solidFill>
                <a:latin typeface="Century Gothic" pitchFamily="34" charset="0"/>
              </a:rPr>
              <a:t>Zur Vermeidung von Missverständnissen ist es empfehlenswert den wesentlichen Auftragsinhalt in ein Auftragsbestätigungsschreiben aufzunehmen.</a:t>
            </a:r>
          </a:p>
          <a:p>
            <a:pPr eaLnBrk="1" hangingPunct="1">
              <a:spcBef>
                <a:spcPts val="300"/>
              </a:spcBef>
              <a:spcAft>
                <a:spcPts val="300"/>
              </a:spcAft>
              <a:defRPr/>
            </a:pPr>
            <a:r>
              <a:rPr lang="de-DE" altLang="de-DE" b="0" dirty="0">
                <a:solidFill>
                  <a:srgbClr val="000000"/>
                </a:solidFill>
                <a:latin typeface="Century Gothic" pitchFamily="34" charset="0"/>
              </a:rPr>
              <a:t>Die Pflichten des Abschlussprüfers ergeben sich aus den §§ 317 ff. HGB und der Berufsauffassung gemäß den IDW PS (IDW PS 220 u. a.).</a:t>
            </a:r>
          </a:p>
          <a:p>
            <a:pPr eaLnBrk="1" hangingPunct="1">
              <a:spcBef>
                <a:spcPts val="300"/>
              </a:spcBef>
              <a:spcAft>
                <a:spcPts val="300"/>
              </a:spcAft>
              <a:defRPr/>
            </a:pPr>
            <a:r>
              <a:rPr lang="de-DE" altLang="de-DE" b="0" dirty="0">
                <a:solidFill>
                  <a:srgbClr val="000000"/>
                </a:solidFill>
                <a:latin typeface="Century Gothic" pitchFamily="34" charset="0"/>
              </a:rPr>
              <a:t>Das </a:t>
            </a:r>
            <a:r>
              <a:rPr lang="de-DE" altLang="de-DE" dirty="0">
                <a:solidFill>
                  <a:srgbClr val="00B0F0"/>
                </a:solidFill>
                <a:latin typeface="Century Gothic" pitchFamily="34" charset="0"/>
              </a:rPr>
              <a:t>Auftragsbestätigungsschreiben</a:t>
            </a:r>
            <a:r>
              <a:rPr lang="de-DE" altLang="de-DE" b="0" dirty="0">
                <a:solidFill>
                  <a:srgbClr val="000000"/>
                </a:solidFill>
                <a:latin typeface="Century Gothic" pitchFamily="34" charset="0"/>
              </a:rPr>
              <a:t> hat folgende Inhalte zu behandeln (18 Pflichtinhalte):</a:t>
            </a:r>
          </a:p>
          <a:p>
            <a:pPr marL="342900" indent="-342900" eaLnBrk="1" hangingPunct="1">
              <a:spcBef>
                <a:spcPts val="300"/>
              </a:spcBef>
              <a:spcAft>
                <a:spcPts val="300"/>
              </a:spcAft>
              <a:buClr>
                <a:schemeClr val="tx1"/>
              </a:buClr>
              <a:buFont typeface="+mj-lt"/>
              <a:buAutoNum type="arabicPeriod"/>
              <a:defRPr/>
            </a:pPr>
            <a:r>
              <a:rPr lang="de-DE" altLang="de-DE" b="0" dirty="0">
                <a:solidFill>
                  <a:srgbClr val="00B0F0"/>
                </a:solidFill>
                <a:latin typeface="Century Gothic" pitchFamily="34" charset="0"/>
              </a:rPr>
              <a:t> </a:t>
            </a:r>
            <a:r>
              <a:rPr lang="de-DE" altLang="de-DE" dirty="0">
                <a:solidFill>
                  <a:srgbClr val="00B0F0"/>
                </a:solidFill>
                <a:latin typeface="Century Gothic" pitchFamily="34" charset="0"/>
              </a:rPr>
              <a:t>Zielsetzung</a:t>
            </a:r>
            <a:r>
              <a:rPr lang="de-DE" altLang="de-DE" b="0" dirty="0">
                <a:solidFill>
                  <a:srgbClr val="000000"/>
                </a:solidFill>
                <a:latin typeface="Century Gothic" pitchFamily="34" charset="0"/>
              </a:rPr>
              <a:t> der Abschlussprüfung</a:t>
            </a:r>
          </a:p>
          <a:p>
            <a:pPr marL="342900" indent="-342900" eaLnBrk="1" hangingPunct="1">
              <a:spcBef>
                <a:spcPts val="300"/>
              </a:spcBef>
              <a:spcAft>
                <a:spcPts val="300"/>
              </a:spcAft>
              <a:buClr>
                <a:schemeClr val="tx1"/>
              </a:buClr>
              <a:buFont typeface="+mj-lt"/>
              <a:buAutoNum type="arabicPeriod"/>
              <a:defRPr/>
            </a:pPr>
            <a:r>
              <a:rPr lang="de-DE" altLang="de-DE" b="0" dirty="0">
                <a:solidFill>
                  <a:srgbClr val="00B0F0"/>
                </a:solidFill>
                <a:latin typeface="Century Gothic" pitchFamily="34" charset="0"/>
              </a:rPr>
              <a:t> </a:t>
            </a:r>
            <a:r>
              <a:rPr lang="de-DE" altLang="de-DE" dirty="0">
                <a:solidFill>
                  <a:srgbClr val="00B0F0"/>
                </a:solidFill>
                <a:latin typeface="Century Gothic" pitchFamily="34" charset="0"/>
              </a:rPr>
              <a:t>Verantwortlichkeit</a:t>
            </a:r>
            <a:r>
              <a:rPr lang="de-DE" altLang="de-DE" b="0" dirty="0">
                <a:solidFill>
                  <a:srgbClr val="000000"/>
                </a:solidFill>
                <a:latin typeface="Century Gothic" pitchFamily="34" charset="0"/>
              </a:rPr>
              <a:t> der </a:t>
            </a:r>
            <a:r>
              <a:rPr lang="de-DE" altLang="de-DE" dirty="0">
                <a:solidFill>
                  <a:srgbClr val="00B0F0"/>
                </a:solidFill>
                <a:latin typeface="Century Gothic" pitchFamily="34" charset="0"/>
              </a:rPr>
              <a:t>gesetzlichen Vertreter </a:t>
            </a:r>
            <a:r>
              <a:rPr lang="de-DE" altLang="de-DE" b="0" dirty="0">
                <a:solidFill>
                  <a:srgbClr val="000000"/>
                </a:solidFill>
                <a:latin typeface="Century Gothic" pitchFamily="34" charset="0"/>
              </a:rPr>
              <a:t>für den Jahresabschluss unter Einbeziehung</a:t>
            </a:r>
            <a:br>
              <a:rPr lang="de-DE" altLang="de-DE" b="0" dirty="0">
                <a:solidFill>
                  <a:srgbClr val="000000"/>
                </a:solidFill>
                <a:latin typeface="Century Gothic" pitchFamily="34" charset="0"/>
              </a:rPr>
            </a:br>
            <a:r>
              <a:rPr lang="de-DE" altLang="de-DE" b="0" dirty="0">
                <a:solidFill>
                  <a:srgbClr val="000000"/>
                </a:solidFill>
                <a:latin typeface="Century Gothic" pitchFamily="34" charset="0"/>
              </a:rPr>
              <a:t>der </a:t>
            </a:r>
            <a:br>
              <a:rPr lang="de-DE" altLang="de-DE" b="0" dirty="0">
                <a:solidFill>
                  <a:srgbClr val="000000"/>
                </a:solidFill>
                <a:latin typeface="Century Gothic" pitchFamily="34" charset="0"/>
              </a:rPr>
            </a:br>
            <a:r>
              <a:rPr lang="de-DE" altLang="de-DE" b="0" dirty="0">
                <a:solidFill>
                  <a:srgbClr val="000000"/>
                </a:solidFill>
                <a:latin typeface="Century Gothic" pitchFamily="34" charset="0"/>
              </a:rPr>
              <a:t> Buchführung und des Lageberichts (für die Rechnungslegung)</a:t>
            </a:r>
          </a:p>
          <a:p>
            <a:pPr marL="342900" indent="-342900" eaLnBrk="1" hangingPunct="1">
              <a:spcBef>
                <a:spcPts val="300"/>
              </a:spcBef>
              <a:spcAft>
                <a:spcPts val="300"/>
              </a:spcAft>
              <a:buClr>
                <a:schemeClr val="tx1"/>
              </a:buClr>
              <a:buFont typeface="+mj-lt"/>
              <a:buAutoNum type="arabicPeriod"/>
              <a:defRPr/>
            </a:pPr>
            <a:r>
              <a:rPr lang="de-DE" altLang="de-DE" b="0" dirty="0">
                <a:solidFill>
                  <a:srgbClr val="00B0F0"/>
                </a:solidFill>
                <a:latin typeface="Century Gothic" pitchFamily="34" charset="0"/>
              </a:rPr>
              <a:t> </a:t>
            </a:r>
            <a:r>
              <a:rPr lang="de-DE" altLang="de-DE" dirty="0">
                <a:solidFill>
                  <a:srgbClr val="00B0F0"/>
                </a:solidFill>
                <a:latin typeface="Century Gothic" pitchFamily="34" charset="0"/>
              </a:rPr>
              <a:t>Art </a:t>
            </a:r>
            <a:r>
              <a:rPr lang="de-DE" altLang="de-DE" b="0" dirty="0">
                <a:solidFill>
                  <a:srgbClr val="000000"/>
                </a:solidFill>
                <a:latin typeface="Century Gothic" pitchFamily="34" charset="0"/>
              </a:rPr>
              <a:t>und </a:t>
            </a:r>
            <a:r>
              <a:rPr lang="de-DE" altLang="de-DE" dirty="0">
                <a:solidFill>
                  <a:srgbClr val="00B0F0"/>
                </a:solidFill>
                <a:latin typeface="Century Gothic" pitchFamily="34" charset="0"/>
              </a:rPr>
              <a:t>Umfang</a:t>
            </a:r>
            <a:r>
              <a:rPr lang="de-DE" altLang="de-DE" b="0" dirty="0">
                <a:solidFill>
                  <a:srgbClr val="000000"/>
                </a:solidFill>
                <a:latin typeface="Century Gothic" pitchFamily="34" charset="0"/>
              </a:rPr>
              <a:t> der </a:t>
            </a:r>
            <a:r>
              <a:rPr lang="de-DE" altLang="de-DE" dirty="0">
                <a:solidFill>
                  <a:srgbClr val="00B0F0"/>
                </a:solidFill>
                <a:latin typeface="Century Gothic" pitchFamily="34" charset="0"/>
              </a:rPr>
              <a:t>Abschlussprüfung</a:t>
            </a:r>
            <a:r>
              <a:rPr lang="de-DE" altLang="de-DE" b="0" dirty="0">
                <a:solidFill>
                  <a:srgbClr val="000000"/>
                </a:solidFill>
                <a:latin typeface="Century Gothic" pitchFamily="34" charset="0"/>
              </a:rPr>
              <a:t> (Hinweis auf die vom Abschlussprüfer diesbezüglich zu   </a:t>
            </a:r>
            <a:br>
              <a:rPr lang="de-DE" altLang="de-DE" b="0" dirty="0">
                <a:solidFill>
                  <a:srgbClr val="000000"/>
                </a:solidFill>
                <a:latin typeface="Century Gothic" pitchFamily="34" charset="0"/>
              </a:rPr>
            </a:br>
            <a:r>
              <a:rPr lang="de-DE" altLang="de-DE" b="0" dirty="0">
                <a:solidFill>
                  <a:srgbClr val="000000"/>
                </a:solidFill>
                <a:latin typeface="Century Gothic" pitchFamily="34" charset="0"/>
              </a:rPr>
              <a:t> beachtenden Gesetze, Verordnungen und Verlautbarungen des Berufsstandes</a:t>
            </a:r>
            <a:br>
              <a:rPr lang="de-DE" altLang="de-DE" b="0" dirty="0">
                <a:solidFill>
                  <a:srgbClr val="000000"/>
                </a:solidFill>
                <a:latin typeface="Century Gothic" pitchFamily="34" charset="0"/>
              </a:rPr>
            </a:br>
            <a:r>
              <a:rPr lang="de-DE" altLang="de-DE" b="0" dirty="0">
                <a:solidFill>
                  <a:srgbClr val="000000"/>
                </a:solidFill>
                <a:latin typeface="Century Gothic" pitchFamily="34" charset="0"/>
              </a:rPr>
              <a:t>(vgl. IDW PS 200)</a:t>
            </a:r>
          </a:p>
          <a:p>
            <a:pPr marL="342900" indent="-342900" eaLnBrk="1" hangingPunct="1">
              <a:spcBef>
                <a:spcPts val="300"/>
              </a:spcBef>
              <a:spcAft>
                <a:spcPts val="300"/>
              </a:spcAft>
              <a:buFont typeface="+mj-lt"/>
              <a:buAutoNum type="arabicPeriod"/>
              <a:defRPr/>
            </a:pPr>
            <a:r>
              <a:rPr lang="de-DE" altLang="de-DE" b="0" dirty="0">
                <a:solidFill>
                  <a:srgbClr val="000000"/>
                </a:solidFill>
                <a:latin typeface="Century Gothic" pitchFamily="34" charset="0"/>
              </a:rPr>
              <a:t> Art und Umfang der </a:t>
            </a:r>
            <a:r>
              <a:rPr lang="de-DE" altLang="de-DE" dirty="0">
                <a:solidFill>
                  <a:srgbClr val="00B0F0"/>
                </a:solidFill>
                <a:latin typeface="Century Gothic" pitchFamily="34" charset="0"/>
              </a:rPr>
              <a:t>Berichterstattung </a:t>
            </a:r>
            <a:r>
              <a:rPr lang="de-DE" altLang="de-DE" b="0" dirty="0">
                <a:solidFill>
                  <a:srgbClr val="000000"/>
                </a:solidFill>
                <a:latin typeface="Century Gothic" pitchFamily="34" charset="0"/>
              </a:rPr>
              <a:t>und </a:t>
            </a:r>
            <a:r>
              <a:rPr lang="de-DE" altLang="de-DE" dirty="0">
                <a:solidFill>
                  <a:srgbClr val="00B0F0"/>
                </a:solidFill>
                <a:latin typeface="Century Gothic" pitchFamily="34" charset="0"/>
              </a:rPr>
              <a:t>Bestätigung</a:t>
            </a:r>
          </a:p>
        </p:txBody>
      </p:sp>
      <p:sp>
        <p:nvSpPr>
          <p:cNvPr id="220163" name="Rectangle 2">
            <a:extLst>
              <a:ext uri="{FF2B5EF4-FFF2-40B4-BE49-F238E27FC236}">
                <a16:creationId xmlns:a16="http://schemas.microsoft.com/office/drawing/2014/main" id="{B06E015C-347B-4995-BEDC-480D09E30C0C}"/>
              </a:ext>
            </a:extLst>
          </p:cNvPr>
          <p:cNvSpPr txBox="1">
            <a:spLocks/>
          </p:cNvSpPr>
          <p:nvPr/>
        </p:nvSpPr>
        <p:spPr bwMode="auto">
          <a:xfrm>
            <a:off x="1054800" y="1080000"/>
            <a:ext cx="1080293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2.3 Inhalt des Prüfauftrags</a:t>
            </a:r>
          </a:p>
        </p:txBody>
      </p:sp>
      <p:sp>
        <p:nvSpPr>
          <p:cNvPr id="220165" name="Textfeld 1">
            <a:extLst>
              <a:ext uri="{FF2B5EF4-FFF2-40B4-BE49-F238E27FC236}">
                <a16:creationId xmlns:a16="http://schemas.microsoft.com/office/drawing/2014/main" id="{7CF52585-BE2F-42AD-A1FC-1A02BB9D0CC3}"/>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pic>
        <p:nvPicPr>
          <p:cNvPr id="220166" name="Grafik 9">
            <a:extLst>
              <a:ext uri="{FF2B5EF4-FFF2-40B4-BE49-F238E27FC236}">
                <a16:creationId xmlns:a16="http://schemas.microsoft.com/office/drawing/2014/main" id="{540507F9-3F84-489F-BCD3-FB9FA4588C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0167" name="Rechteck 1">
            <a:extLst>
              <a:ext uri="{FF2B5EF4-FFF2-40B4-BE49-F238E27FC236}">
                <a16:creationId xmlns:a16="http://schemas.microsoft.com/office/drawing/2014/main" id="{F4B1AD53-8950-4B51-8A05-BB2B8FB797A7}"/>
              </a:ext>
            </a:extLst>
          </p:cNvPr>
          <p:cNvSpPr>
            <a:spLocks noChangeArrowheads="1"/>
          </p:cNvSpPr>
          <p:nvPr/>
        </p:nvSpPr>
        <p:spPr bwMode="auto">
          <a:xfrm>
            <a:off x="1054800" y="1418400"/>
            <a:ext cx="1101883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2.3.1 Mindestinhalte (18 Punkte)</a:t>
            </a:r>
          </a:p>
        </p:txBody>
      </p:sp>
    </p:spTree>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50AA077C-4A12-43AB-8BA8-003FF21330AA}"/>
              </a:ext>
            </a:extLst>
          </p:cNvPr>
          <p:cNvSpPr txBox="1"/>
          <p:nvPr/>
        </p:nvSpPr>
        <p:spPr>
          <a:xfrm>
            <a:off x="1054800" y="1418400"/>
            <a:ext cx="9721720" cy="4239622"/>
          </a:xfrm>
          <a:prstGeom prst="rect">
            <a:avLst/>
          </a:prstGeom>
          <a:noFill/>
        </p:spPr>
        <p:txBody>
          <a:bodyPr wrap="square" lIns="0" tIns="0" rIns="0" bIns="0">
            <a:spAutoFit/>
          </a:bodyPr>
          <a:lstStyle/>
          <a:p>
            <a:pPr eaLnBrk="1"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Das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Auftragsbestätigungsschreiben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hat folgende Inhalte zu behandeln (18 Pflichtinhalte):</a:t>
            </a:r>
          </a:p>
          <a:p>
            <a:pPr marL="266700" indent="-266700" eaLnBrk="1" hangingPunct="1">
              <a:spcBef>
                <a:spcPts val="600"/>
              </a:spcBef>
              <a:spcAft>
                <a:spcPts val="600"/>
              </a:spcAft>
              <a:buFont typeface="+mj-lt"/>
              <a:buAutoNum type="arabicPeriod" startAt="5"/>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Hinweis, dass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ein unvermeidbares Risiko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für die Nichtentdeckung wesentlicher falscher Aussagen besteht</a:t>
            </a:r>
          </a:p>
          <a:p>
            <a:pPr marL="595313" indent="-268288"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bspw. wegen der Verwendung von Stichproben bei der Abschlussprüfung</a:t>
            </a:r>
          </a:p>
          <a:p>
            <a:pPr marL="266700" indent="-266700" eaLnBrk="1" hangingPunct="1">
              <a:spcBef>
                <a:spcPts val="600"/>
              </a:spcBef>
              <a:spcAft>
                <a:spcPts val="600"/>
              </a:spcAft>
              <a:buFont typeface="+mj-lt"/>
              <a:buAutoNum type="arabicPeriod" startAt="6"/>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Hinweis, dass ein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uneingeschränkter Zugang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zu den für die Prüfung erforderlichen Unterlagen möglich sein muss</a:t>
            </a:r>
          </a:p>
          <a:p>
            <a:pPr marL="603250" indent="-266700"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Aufzeichnungen</a:t>
            </a:r>
          </a:p>
          <a:p>
            <a:pPr marL="603250" indent="-266700"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Schriftstücke</a:t>
            </a:r>
          </a:p>
          <a:p>
            <a:pPr marL="603250" indent="-266700"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sonstige Informationen</a:t>
            </a:r>
          </a:p>
          <a:p>
            <a:pPr marL="266700" indent="-266700" eaLnBrk="1" hangingPunct="1">
              <a:spcBef>
                <a:spcPts val="600"/>
              </a:spcBef>
              <a:spcAft>
                <a:spcPts val="600"/>
              </a:spcAft>
              <a:buFont typeface="+mj-lt"/>
              <a:buAutoNum type="arabicPeriod" startAt="7"/>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Hinweis auf die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Auskunftspflichten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der gesetzlichen Vertreter</a:t>
            </a:r>
          </a:p>
          <a:p>
            <a:pPr marL="266700" indent="-266700" eaLnBrk="1" hangingPunct="1">
              <a:spcBef>
                <a:spcPts val="600"/>
              </a:spcBef>
              <a:spcAft>
                <a:spcPts val="600"/>
              </a:spcAft>
              <a:buClr>
                <a:schemeClr val="tx1"/>
              </a:buClr>
              <a:buFont typeface="+mj-lt"/>
              <a:buAutoNum type="arabicPeriod" startAt="7"/>
              <a:defRPr/>
            </a:pPr>
            <a:r>
              <a:rPr lang="de-DE" altLang="de-DE" b="0" dirty="0">
                <a:solidFill>
                  <a:srgbClr val="00B0F0"/>
                </a:solidFill>
                <a:latin typeface="Century Gothic" panose="020B0502020202020204" pitchFamily="34" charset="0"/>
                <a:ea typeface="Verdana" panose="020B0604030504040204" pitchFamily="34" charset="0"/>
                <a:cs typeface="Verdana" panose="020B0604030504040204" pitchFamily="34" charset="0"/>
              </a:rPr>
              <a:t>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Vorlagepflicht zusätzlicher Informationen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die von der Gesellschaft zusammen mit dem </a:t>
            </a:r>
            <a:b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b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Jahresabschluss veröffentlicht werden</a:t>
            </a:r>
          </a:p>
          <a:p>
            <a:pPr marL="266700" eaLnBrk="1" hangingPunct="1">
              <a:spcBef>
                <a:spcPts val="600"/>
              </a:spcBef>
              <a:spcAft>
                <a:spcPts val="600"/>
              </a:spcAft>
              <a:defRPr/>
            </a:pP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(Hinweis: Ggf. Pflicht zur Prüfung auf Widerspruchsfreiheit gemäß ISA </a:t>
            </a:r>
            <a:r>
              <a:rPr lang="de-DE" dirty="0">
                <a:solidFill>
                  <a:srgbClr val="FF0000"/>
                </a:solidFill>
                <a:latin typeface="Century Gothic" panose="020B0502020202020204" pitchFamily="34" charset="0"/>
              </a:rPr>
              <a:t>[DE]</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 720 (</a:t>
            </a:r>
            <a:r>
              <a:rPr lang="de-DE" altLang="de-DE" dirty="0" err="1">
                <a:solidFill>
                  <a:srgbClr val="FF0000"/>
                </a:solidFill>
                <a:latin typeface="Century Gothic" panose="020B0502020202020204" pitchFamily="34" charset="0"/>
                <a:ea typeface="Verdana" panose="020B0604030504040204" pitchFamily="34" charset="0"/>
                <a:cs typeface="Verdana" panose="020B0604030504040204" pitchFamily="34" charset="0"/>
              </a:rPr>
              <a:t>Revised</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a:t>
            </a:r>
          </a:p>
        </p:txBody>
      </p:sp>
      <p:sp>
        <p:nvSpPr>
          <p:cNvPr id="222211" name="Rectangle 2">
            <a:extLst>
              <a:ext uri="{FF2B5EF4-FFF2-40B4-BE49-F238E27FC236}">
                <a16:creationId xmlns:a16="http://schemas.microsoft.com/office/drawing/2014/main" id="{A7769F06-0C1F-4394-9D30-53459AF70C0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2.3.1 Mindestinhalte (18 Punkte); Forts.</a:t>
            </a:r>
          </a:p>
        </p:txBody>
      </p:sp>
      <p:sp>
        <p:nvSpPr>
          <p:cNvPr id="222212" name="Textfeld 1">
            <a:extLst>
              <a:ext uri="{FF2B5EF4-FFF2-40B4-BE49-F238E27FC236}">
                <a16:creationId xmlns:a16="http://schemas.microsoft.com/office/drawing/2014/main" id="{6894F01E-B6B7-4D53-8A3F-83E22E4F1C11}"/>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pic>
        <p:nvPicPr>
          <p:cNvPr id="222213" name="Grafik 9">
            <a:extLst>
              <a:ext uri="{FF2B5EF4-FFF2-40B4-BE49-F238E27FC236}">
                <a16:creationId xmlns:a16="http://schemas.microsoft.com/office/drawing/2014/main" id="{8AF01D2C-1A03-45DD-91F5-346C266C4C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171" name="Textfeld 9">
            <a:extLst>
              <a:ext uri="{FF2B5EF4-FFF2-40B4-BE49-F238E27FC236}">
                <a16:creationId xmlns:a16="http://schemas.microsoft.com/office/drawing/2014/main" id="{DC75AC38-BE8C-4FB8-8A93-149B1CAFA4CB}"/>
              </a:ext>
            </a:extLst>
          </p:cNvPr>
          <p:cNvSpPr txBox="1">
            <a:spLocks noChangeArrowheads="1"/>
          </p:cNvSpPr>
          <p:nvPr/>
        </p:nvSpPr>
        <p:spPr bwMode="auto">
          <a:xfrm>
            <a:off x="1065213" y="1418400"/>
            <a:ext cx="9855323" cy="4539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lnSpc>
                <a:spcPct val="110000"/>
              </a:lnSpc>
              <a:spcBef>
                <a:spcPts val="800"/>
              </a:spcBef>
              <a:buFont typeface="Arial" pitchFamily="34" charset="0"/>
              <a:defRPr sz="1400">
                <a:solidFill>
                  <a:schemeClr val="tx1"/>
                </a:solidFill>
                <a:latin typeface="Verdana" pitchFamily="34" charset="0"/>
              </a:defRPr>
            </a:lvl1pPr>
            <a:lvl2pPr marL="542925" indent="-276225" eaLnBrk="0" hangingPunct="0">
              <a:lnSpc>
                <a:spcPct val="110000"/>
              </a:lnSpc>
              <a:spcBef>
                <a:spcPts val="800"/>
              </a:spcBef>
              <a:buFont typeface="Arial" pitchFamily="34" charset="0"/>
              <a:buChar char="»"/>
              <a:defRPr sz="1400">
                <a:solidFill>
                  <a:schemeClr val="tx1"/>
                </a:solidFill>
                <a:latin typeface="Verdana" pitchFamily="34" charset="0"/>
              </a:defRPr>
            </a:lvl2pPr>
            <a:lvl3pPr marL="1143000" indent="-228600" eaLnBrk="0" hangingPunct="0">
              <a:lnSpc>
                <a:spcPct val="110000"/>
              </a:lnSpc>
              <a:spcBef>
                <a:spcPts val="800"/>
              </a:spcBef>
              <a:buFont typeface="Arial" pitchFamily="34" charset="0"/>
              <a:defRPr sz="1400">
                <a:solidFill>
                  <a:schemeClr val="tx1"/>
                </a:solidFill>
                <a:latin typeface="Verdana" pitchFamily="34" charset="0"/>
              </a:defRPr>
            </a:lvl3pPr>
            <a:lvl4pPr marL="1600200" indent="-228600" eaLnBrk="0" hangingPunct="0">
              <a:lnSpc>
                <a:spcPct val="110000"/>
              </a:lnSpc>
              <a:spcBef>
                <a:spcPts val="800"/>
              </a:spcBef>
              <a:buFont typeface="Arial" pitchFamily="34" charset="0"/>
              <a:buChar char="»"/>
              <a:defRPr sz="1400">
                <a:solidFill>
                  <a:schemeClr val="tx1"/>
                </a:solidFill>
                <a:latin typeface="Verdana" pitchFamily="34" charset="0"/>
              </a:defRPr>
            </a:lvl4pPr>
            <a:lvl5pPr marL="2057400" indent="-228600" eaLnBrk="0" hangingPunct="0">
              <a:lnSpc>
                <a:spcPct val="110000"/>
              </a:lnSpc>
              <a:spcBef>
                <a:spcPts val="800"/>
              </a:spcBef>
              <a:buFont typeface="Arial" pitchFamily="34" charset="0"/>
              <a:defRPr sz="1400">
                <a:solidFill>
                  <a:schemeClr val="tx1"/>
                </a:solidFill>
                <a:latin typeface="Verdana" pitchFamily="34" charset="0"/>
              </a:defRPr>
            </a:lvl5pPr>
            <a:lvl6pPr marL="25146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6pPr>
            <a:lvl7pPr marL="29718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7pPr>
            <a:lvl8pPr marL="34290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8pPr>
            <a:lvl9pPr marL="3886200" indent="-228600" eaLnBrk="0" fontAlgn="base" hangingPunct="0">
              <a:lnSpc>
                <a:spcPct val="110000"/>
              </a:lnSpc>
              <a:spcBef>
                <a:spcPts val="800"/>
              </a:spcBef>
              <a:spcAft>
                <a:spcPct val="0"/>
              </a:spcAft>
              <a:buFont typeface="Arial" pitchFamily="34" charset="0"/>
              <a:buChar char="•"/>
              <a:defRPr sz="1400">
                <a:solidFill>
                  <a:schemeClr val="tx1"/>
                </a:solidFill>
                <a:latin typeface="Verdana" pitchFamily="34" charset="0"/>
              </a:defRPr>
            </a:lvl9pPr>
          </a:lstStyle>
          <a:p>
            <a:pPr eaLnBrk="1" hangingPunct="1">
              <a:lnSpc>
                <a:spcPct val="100000"/>
              </a:lnSpc>
              <a:spcBef>
                <a:spcPts val="300"/>
              </a:spcBef>
              <a:spcAft>
                <a:spcPts val="300"/>
              </a:spcAft>
              <a:defRPr/>
            </a:pPr>
            <a:r>
              <a:rPr lang="de-DE" altLang="de-DE" sz="1600" b="0" dirty="0">
                <a:solidFill>
                  <a:srgbClr val="000000"/>
                </a:solidFill>
                <a:latin typeface="Century Gothic" pitchFamily="34" charset="0"/>
              </a:rPr>
              <a:t>Das </a:t>
            </a:r>
            <a:r>
              <a:rPr lang="de-DE" altLang="de-DE" sz="1600" dirty="0">
                <a:solidFill>
                  <a:srgbClr val="00B0F0"/>
                </a:solidFill>
                <a:latin typeface="Century Gothic" pitchFamily="34" charset="0"/>
              </a:rPr>
              <a:t>Auftragsbestätigungsschreiben</a:t>
            </a:r>
            <a:r>
              <a:rPr lang="de-DE" altLang="de-DE" sz="1600" b="0" dirty="0">
                <a:solidFill>
                  <a:srgbClr val="000000"/>
                </a:solidFill>
                <a:latin typeface="Century Gothic" pitchFamily="34" charset="0"/>
              </a:rPr>
              <a:t> hat folgende Inhalte zu behandeln (18 Pflichtinhalte):</a:t>
            </a:r>
          </a:p>
          <a:p>
            <a:pPr marL="357188" indent="-357188" eaLnBrk="1" hangingPunct="1">
              <a:lnSpc>
                <a:spcPct val="100000"/>
              </a:lnSpc>
              <a:spcBef>
                <a:spcPts val="300"/>
              </a:spcBef>
              <a:spcAft>
                <a:spcPts val="300"/>
              </a:spcAft>
              <a:buFont typeface="Verdana" pitchFamily="34" charset="0"/>
              <a:buAutoNum type="arabicPeriod" startAt="9"/>
              <a:defRPr/>
            </a:pPr>
            <a:r>
              <a:rPr lang="de-DE" altLang="de-DE" sz="1600" b="0" dirty="0">
                <a:solidFill>
                  <a:srgbClr val="000000"/>
                </a:solidFill>
                <a:latin typeface="Century Gothic" pitchFamily="34" charset="0"/>
              </a:rPr>
              <a:t>Grundlagen der </a:t>
            </a:r>
            <a:r>
              <a:rPr lang="de-DE" altLang="de-DE" sz="1600" dirty="0">
                <a:solidFill>
                  <a:srgbClr val="00B0F0"/>
                </a:solidFill>
                <a:latin typeface="Century Gothic" pitchFamily="34" charset="0"/>
              </a:rPr>
              <a:t>Honorarabrechnung</a:t>
            </a:r>
            <a:r>
              <a:rPr lang="de-DE" altLang="de-DE" sz="1600" b="0" dirty="0">
                <a:solidFill>
                  <a:srgbClr val="000000"/>
                </a:solidFill>
                <a:latin typeface="Century Gothic" pitchFamily="34" charset="0"/>
              </a:rPr>
              <a:t> und des Auslagenersatzes</a:t>
            </a:r>
          </a:p>
          <a:p>
            <a:pPr marL="357188" indent="-357188" eaLnBrk="1" hangingPunct="1">
              <a:lnSpc>
                <a:spcPct val="100000"/>
              </a:lnSpc>
              <a:spcBef>
                <a:spcPts val="300"/>
              </a:spcBef>
              <a:spcAft>
                <a:spcPts val="300"/>
              </a:spcAft>
              <a:buFont typeface="Verdana" pitchFamily="34" charset="0"/>
              <a:buAutoNum type="arabicPeriod" startAt="9"/>
              <a:defRPr/>
            </a:pPr>
            <a:r>
              <a:rPr lang="de-DE" altLang="de-DE" sz="1600" b="0" dirty="0">
                <a:solidFill>
                  <a:srgbClr val="000000"/>
                </a:solidFill>
                <a:latin typeface="Century Gothic" pitchFamily="34" charset="0"/>
              </a:rPr>
              <a:t> Vereinbarung über </a:t>
            </a:r>
            <a:r>
              <a:rPr lang="de-DE" altLang="de-DE" sz="1600" dirty="0">
                <a:solidFill>
                  <a:srgbClr val="00B0F0"/>
                </a:solidFill>
                <a:latin typeface="Century Gothic" pitchFamily="34" charset="0"/>
              </a:rPr>
              <a:t>Haftungsbeschränkungen</a:t>
            </a:r>
          </a:p>
          <a:p>
            <a:pPr marL="720725" lvl="1" indent="-273050" eaLnBrk="1" hangingPunct="1">
              <a:lnSpc>
                <a:spcPct val="100000"/>
              </a:lnSpc>
              <a:spcBef>
                <a:spcPts val="300"/>
              </a:spcBef>
              <a:spcAft>
                <a:spcPts val="300"/>
              </a:spcAft>
              <a:buFont typeface="Arial" pitchFamily="34" charset="0"/>
              <a:buChar char="•"/>
              <a:defRPr/>
            </a:pPr>
            <a:r>
              <a:rPr lang="de-DE" altLang="de-DE" sz="1600" b="0" dirty="0">
                <a:solidFill>
                  <a:srgbClr val="000000"/>
                </a:solidFill>
                <a:latin typeface="Century Gothic" pitchFamily="34" charset="0"/>
              </a:rPr>
              <a:t>bei freiwilligen Jahresabschlussprüfungen </a:t>
            </a:r>
            <a:r>
              <a:rPr lang="de-DE" altLang="de-DE" sz="1600" dirty="0">
                <a:solidFill>
                  <a:srgbClr val="FF0000"/>
                </a:solidFill>
                <a:latin typeface="Century Gothic" pitchFamily="34" charset="0"/>
              </a:rPr>
              <a:t>(besonders wichtig!)</a:t>
            </a:r>
          </a:p>
          <a:p>
            <a:pPr marL="357188" indent="-357188" eaLnBrk="1" hangingPunct="1">
              <a:lnSpc>
                <a:spcPct val="100000"/>
              </a:lnSpc>
              <a:spcBef>
                <a:spcPts val="300"/>
              </a:spcBef>
              <a:spcAft>
                <a:spcPts val="300"/>
              </a:spcAft>
              <a:buFont typeface="Verdana" pitchFamily="34" charset="0"/>
              <a:buAutoNum type="arabicPeriod" startAt="9"/>
              <a:defRPr/>
            </a:pPr>
            <a:r>
              <a:rPr lang="de-DE" altLang="de-DE" sz="1600" b="0" dirty="0">
                <a:solidFill>
                  <a:srgbClr val="000000"/>
                </a:solidFill>
                <a:latin typeface="Century Gothic" pitchFamily="34" charset="0"/>
              </a:rPr>
              <a:t>Hinweis, dass die zu prüfende Gesellschaft verpflichtend eine </a:t>
            </a:r>
            <a:r>
              <a:rPr lang="de-DE" altLang="de-DE" sz="1600" dirty="0">
                <a:solidFill>
                  <a:srgbClr val="00B0F0"/>
                </a:solidFill>
                <a:latin typeface="Century Gothic" pitchFamily="34" charset="0"/>
              </a:rPr>
              <a:t>Vollständigkeitserklärung </a:t>
            </a:r>
            <a:r>
              <a:rPr lang="de-DE" altLang="de-DE" sz="1600" b="0" dirty="0">
                <a:solidFill>
                  <a:srgbClr val="000000"/>
                </a:solidFill>
                <a:latin typeface="Century Gothic" pitchFamily="34" charset="0"/>
              </a:rPr>
              <a:t>abzugeben hat</a:t>
            </a:r>
          </a:p>
          <a:p>
            <a:pPr marL="357188" indent="-357188" eaLnBrk="1" hangingPunct="1">
              <a:lnSpc>
                <a:spcPct val="100000"/>
              </a:lnSpc>
              <a:spcBef>
                <a:spcPts val="300"/>
              </a:spcBef>
              <a:spcAft>
                <a:spcPts val="300"/>
              </a:spcAft>
              <a:buFont typeface="Verdana" pitchFamily="34" charset="0"/>
              <a:buAutoNum type="arabicPeriod" startAt="9"/>
              <a:defRPr/>
            </a:pPr>
            <a:r>
              <a:rPr lang="de-DE" altLang="de-DE" sz="1600" b="0" dirty="0">
                <a:solidFill>
                  <a:srgbClr val="000000"/>
                </a:solidFill>
                <a:latin typeface="Century Gothic" pitchFamily="34" charset="0"/>
              </a:rPr>
              <a:t> Festgelegte </a:t>
            </a:r>
            <a:r>
              <a:rPr lang="de-DE" altLang="de-DE" sz="1600" dirty="0">
                <a:solidFill>
                  <a:srgbClr val="00B0F0"/>
                </a:solidFill>
                <a:latin typeface="Century Gothic" pitchFamily="34" charset="0"/>
              </a:rPr>
              <a:t>Prüfungsschwerpunkte</a:t>
            </a:r>
            <a:r>
              <a:rPr lang="de-DE" altLang="de-DE" sz="1600" b="0" dirty="0">
                <a:solidFill>
                  <a:srgbClr val="000000"/>
                </a:solidFill>
                <a:latin typeface="Century Gothic" pitchFamily="34" charset="0"/>
              </a:rPr>
              <a:t>, die insbesondere durch den </a:t>
            </a:r>
            <a:r>
              <a:rPr lang="de-DE" altLang="de-DE" sz="1600" dirty="0">
                <a:solidFill>
                  <a:srgbClr val="00B0F0"/>
                </a:solidFill>
                <a:latin typeface="Century Gothic" pitchFamily="34" charset="0"/>
              </a:rPr>
              <a:t>Aufsichtsrat </a:t>
            </a:r>
            <a:r>
              <a:rPr lang="de-DE" altLang="de-DE" sz="1600" b="0" dirty="0">
                <a:solidFill>
                  <a:srgbClr val="000000"/>
                </a:solidFill>
                <a:latin typeface="Century Gothic" pitchFamily="34" charset="0"/>
              </a:rPr>
              <a:t>initiiert wurden</a:t>
            </a:r>
          </a:p>
          <a:p>
            <a:pPr marL="357188" indent="-357188" eaLnBrk="1" hangingPunct="1">
              <a:lnSpc>
                <a:spcPct val="100000"/>
              </a:lnSpc>
              <a:spcBef>
                <a:spcPts val="300"/>
              </a:spcBef>
              <a:spcAft>
                <a:spcPts val="300"/>
              </a:spcAft>
              <a:buClr>
                <a:schemeClr val="tx1"/>
              </a:buClr>
              <a:buFont typeface="Verdana" pitchFamily="34" charset="0"/>
              <a:buAutoNum type="arabicPeriod" startAt="9"/>
              <a:defRPr/>
            </a:pPr>
            <a:r>
              <a:rPr lang="de-DE" altLang="de-DE" sz="1600" b="0" dirty="0">
                <a:solidFill>
                  <a:srgbClr val="00B0F0"/>
                </a:solidFill>
                <a:latin typeface="Century Gothic" pitchFamily="34" charset="0"/>
              </a:rPr>
              <a:t> </a:t>
            </a:r>
            <a:r>
              <a:rPr lang="de-DE" altLang="de-DE" sz="1600" dirty="0">
                <a:solidFill>
                  <a:srgbClr val="00B0F0"/>
                </a:solidFill>
                <a:latin typeface="Century Gothic" pitchFamily="34" charset="0"/>
              </a:rPr>
              <a:t>Erweiterungen</a:t>
            </a:r>
            <a:r>
              <a:rPr lang="de-DE" altLang="de-DE" sz="1600" b="0" dirty="0">
                <a:solidFill>
                  <a:srgbClr val="000000"/>
                </a:solidFill>
                <a:latin typeface="Century Gothic" pitchFamily="34" charset="0"/>
              </a:rPr>
              <a:t> innerhalb des gesetzlichen Prüfungsauftrags</a:t>
            </a:r>
          </a:p>
          <a:p>
            <a:pPr marL="357188" lvl="1" indent="-357188" eaLnBrk="1" hangingPunct="1">
              <a:lnSpc>
                <a:spcPct val="100000"/>
              </a:lnSpc>
              <a:spcBef>
                <a:spcPts val="300"/>
              </a:spcBef>
              <a:spcAft>
                <a:spcPts val="300"/>
              </a:spcAft>
              <a:buFont typeface="+mj-lt"/>
              <a:buAutoNum type="arabicPeriod" startAt="14"/>
              <a:defRPr/>
            </a:pPr>
            <a:r>
              <a:rPr lang="de-DE" altLang="de-DE" sz="1600" b="0" dirty="0">
                <a:latin typeface="Century Gothic" pitchFamily="34" charset="0"/>
              </a:rPr>
              <a:t> Festlegung der für die Überwachung verantwortlichen Personen mit gleichzeitiger Entbindung   </a:t>
            </a:r>
            <a:br>
              <a:rPr lang="de-DE" altLang="de-DE" sz="1600" b="0" dirty="0">
                <a:latin typeface="Century Gothic" pitchFamily="34" charset="0"/>
              </a:rPr>
            </a:br>
            <a:r>
              <a:rPr lang="de-DE" altLang="de-DE" sz="1600" b="0" dirty="0">
                <a:latin typeface="Century Gothic" pitchFamily="34" charset="0"/>
              </a:rPr>
              <a:t> zur Verschwiegenheit durch die Auftraggeberin (geprüfte Gesellschaft)</a:t>
            </a:r>
          </a:p>
          <a:p>
            <a:pPr marL="357188" lvl="1" indent="-357188" eaLnBrk="1" hangingPunct="1">
              <a:lnSpc>
                <a:spcPct val="100000"/>
              </a:lnSpc>
              <a:spcBef>
                <a:spcPts val="300"/>
              </a:spcBef>
              <a:spcAft>
                <a:spcPts val="300"/>
              </a:spcAft>
              <a:buFont typeface="+mj-lt"/>
              <a:buAutoNum type="arabicPeriod" startAt="14"/>
              <a:defRPr/>
            </a:pPr>
            <a:r>
              <a:rPr lang="de-DE" altLang="de-DE" sz="1600" b="0" dirty="0">
                <a:latin typeface="Century Gothic" pitchFamily="34" charset="0"/>
              </a:rPr>
              <a:t> Umgang mit lageberichtsfremden oder nicht prüfungspflichtigen lageberichtstypischen </a:t>
            </a:r>
            <a:br>
              <a:rPr lang="de-DE" altLang="de-DE" sz="1600" b="0" dirty="0">
                <a:latin typeface="Century Gothic" pitchFamily="34" charset="0"/>
              </a:rPr>
            </a:br>
            <a:r>
              <a:rPr lang="de-DE" altLang="de-DE" sz="1600" b="0" dirty="0">
                <a:latin typeface="Century Gothic" pitchFamily="34" charset="0"/>
              </a:rPr>
              <a:t> Angaben</a:t>
            </a:r>
          </a:p>
          <a:p>
            <a:pPr marL="357188" lvl="1" indent="-357188" eaLnBrk="1" hangingPunct="1">
              <a:lnSpc>
                <a:spcPct val="100000"/>
              </a:lnSpc>
              <a:spcBef>
                <a:spcPts val="300"/>
              </a:spcBef>
              <a:spcAft>
                <a:spcPts val="300"/>
              </a:spcAft>
              <a:buFont typeface="+mj-lt"/>
              <a:buAutoNum type="arabicPeriod" startAt="14"/>
              <a:defRPr/>
            </a:pPr>
            <a:r>
              <a:rPr lang="de-DE" altLang="de-DE" sz="1600" b="0" dirty="0">
                <a:latin typeface="Century Gothic" pitchFamily="34" charset="0"/>
              </a:rPr>
              <a:t> Entbindung von der Verschwiegenheit bei sonstigen Informationen</a:t>
            </a:r>
          </a:p>
          <a:p>
            <a:pPr marL="357188" lvl="1" indent="-357188" eaLnBrk="1" hangingPunct="1">
              <a:lnSpc>
                <a:spcPct val="100000"/>
              </a:lnSpc>
              <a:spcBef>
                <a:spcPts val="300"/>
              </a:spcBef>
              <a:spcAft>
                <a:spcPts val="300"/>
              </a:spcAft>
              <a:buFont typeface="+mj-lt"/>
              <a:buAutoNum type="arabicPeriod" startAt="14"/>
              <a:defRPr/>
            </a:pPr>
            <a:r>
              <a:rPr lang="de-DE" altLang="de-DE" sz="1600" b="0" dirty="0">
                <a:latin typeface="Century Gothic" pitchFamily="34" charset="0"/>
              </a:rPr>
              <a:t> (falls nicht anderweitig vereinbart) Zustimmung Datenschutzregelungen</a:t>
            </a:r>
          </a:p>
          <a:p>
            <a:pPr marL="357188" lvl="1" indent="-357188" eaLnBrk="1" hangingPunct="1">
              <a:lnSpc>
                <a:spcPct val="100000"/>
              </a:lnSpc>
              <a:spcBef>
                <a:spcPts val="300"/>
              </a:spcBef>
              <a:spcAft>
                <a:spcPts val="300"/>
              </a:spcAft>
              <a:buFont typeface="+mj-lt"/>
              <a:buAutoNum type="arabicPeriod" startAt="14"/>
              <a:defRPr/>
            </a:pPr>
            <a:r>
              <a:rPr lang="de-DE" altLang="de-DE" sz="1600" b="0" dirty="0">
                <a:latin typeface="Century Gothic" pitchFamily="34" charset="0"/>
              </a:rPr>
              <a:t> (falls nicht anderweitig vereinbart) Mitwirkung an Identifizierung nach GwG</a:t>
            </a:r>
          </a:p>
        </p:txBody>
      </p:sp>
      <p:sp>
        <p:nvSpPr>
          <p:cNvPr id="224259" name="Rectangle 2">
            <a:extLst>
              <a:ext uri="{FF2B5EF4-FFF2-40B4-BE49-F238E27FC236}">
                <a16:creationId xmlns:a16="http://schemas.microsoft.com/office/drawing/2014/main" id="{AF78E162-8B47-4AA9-A0EC-5C9B1713201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2.3.1 Mindestinhalte (18 Punkte); Forts.</a:t>
            </a:r>
          </a:p>
        </p:txBody>
      </p:sp>
      <p:sp>
        <p:nvSpPr>
          <p:cNvPr id="224260" name="Textfeld 1">
            <a:extLst>
              <a:ext uri="{FF2B5EF4-FFF2-40B4-BE49-F238E27FC236}">
                <a16:creationId xmlns:a16="http://schemas.microsoft.com/office/drawing/2014/main" id="{B550FBB7-6479-4F8C-BA53-CA0AC4A558C0}"/>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pic>
        <p:nvPicPr>
          <p:cNvPr id="224261" name="Grafik 9">
            <a:extLst>
              <a:ext uri="{FF2B5EF4-FFF2-40B4-BE49-F238E27FC236}">
                <a16:creationId xmlns:a16="http://schemas.microsoft.com/office/drawing/2014/main" id="{7AA087F8-84AF-4DF7-B928-D52B15E55F8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C472B623-D785-41F4-A51B-FA08B8C95D69}"/>
              </a:ext>
            </a:extLst>
          </p:cNvPr>
          <p:cNvSpPr txBox="1"/>
          <p:nvPr/>
        </p:nvSpPr>
        <p:spPr>
          <a:xfrm>
            <a:off x="1065213" y="1418400"/>
            <a:ext cx="10287372" cy="4785926"/>
          </a:xfrm>
          <a:prstGeom prst="rect">
            <a:avLst/>
          </a:prstGeom>
          <a:noFill/>
        </p:spPr>
        <p:txBody>
          <a:bodyPr wrap="square" lIns="0" tIns="0" rIns="0" bIns="0">
            <a:spAutoFit/>
          </a:bodyPr>
          <a:lstStyle/>
          <a:p>
            <a:pPr eaLnBrk="1"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Neben den vorstehend beschriebenen, verpflichtenden Inhalten, kann es u. U. auftragsabhängig sinnvoll sein, die nachstehenden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Inhalte</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in das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Auftragsbestätigungsschreiben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aufzunehmen: </a:t>
            </a:r>
          </a:p>
          <a:p>
            <a:pPr marL="266700" indent="-266700" eaLnBrk="1" hangingPunct="1">
              <a:spcBef>
                <a:spcPts val="300"/>
              </a:spcBef>
              <a:spcAft>
                <a:spcPts val="300"/>
              </a:spcAft>
              <a:buClr>
                <a:schemeClr val="tx1"/>
              </a:buClr>
              <a:buFont typeface="+mj-lt"/>
              <a:buAutoNum type="arabicPeriod"/>
              <a:defRPr/>
            </a:pPr>
            <a:r>
              <a:rPr lang="de-DE" altLang="de-DE" b="0" dirty="0">
                <a:solidFill>
                  <a:srgbClr val="00B0F0"/>
                </a:solidFill>
                <a:latin typeface="Century Gothic" panose="020B0502020202020204" pitchFamily="34" charset="0"/>
                <a:ea typeface="Verdana" panose="020B0604030504040204" pitchFamily="34" charset="0"/>
                <a:cs typeface="Verdana" panose="020B0604030504040204" pitchFamily="34" charset="0"/>
              </a:rPr>
              <a:t>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Absprachen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im Zusammenhang mit der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Prüfungsplanung</a:t>
            </a:r>
          </a:p>
          <a:p>
            <a:pPr marL="542925" lvl="1" indent="-238125"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Zeitpunkt der Prüfungsbereitschaft</a:t>
            </a:r>
          </a:p>
          <a:p>
            <a:pPr marL="542925" lvl="1" indent="-238125"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Dokumentation des Risikofrüherkennungssystems</a:t>
            </a:r>
          </a:p>
          <a:p>
            <a:pPr marL="266700" indent="-266700" eaLnBrk="1" hangingPunct="1">
              <a:spcBef>
                <a:spcPts val="300"/>
              </a:spcBef>
              <a:spcAft>
                <a:spcPts val="300"/>
              </a:spcAft>
              <a:buFont typeface="+mj-lt"/>
              <a:buAutoNum type="arabicPeriod"/>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Art und Weise der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Berichterstattung</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bei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ergänzenden Prüfungen</a:t>
            </a:r>
            <a:r>
              <a:rPr lang="de-DE" altLang="de-DE" b="0" dirty="0">
                <a:latin typeface="Century Gothic" panose="020B0502020202020204" pitchFamily="34" charset="0"/>
                <a:ea typeface="Verdana" panose="020B0604030504040204" pitchFamily="34" charset="0"/>
                <a:cs typeface="Verdana" panose="020B0604030504040204" pitchFamily="34" charset="0"/>
              </a:rPr>
              <a:t>, wie z. B. Prüfungen nach EEG, KWK</a:t>
            </a:r>
            <a:endPar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endParaRPr>
          </a:p>
          <a:p>
            <a:pPr marL="266700" indent="-266700" eaLnBrk="1" hangingPunct="1">
              <a:spcBef>
                <a:spcPts val="300"/>
              </a:spcBef>
              <a:spcAft>
                <a:spcPts val="300"/>
              </a:spcAft>
              <a:buFont typeface="+mj-lt"/>
              <a:buAutoNum type="arabicPeriod"/>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Mögliche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weitere Berichte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des Abschlussprüfers - ggf. Management Letter an das Unternehmen</a:t>
            </a:r>
          </a:p>
          <a:p>
            <a:pPr marL="266700" indent="-266700" eaLnBrk="1" hangingPunct="1">
              <a:spcBef>
                <a:spcPts val="0"/>
              </a:spcBef>
              <a:spcAft>
                <a:spcPts val="0"/>
              </a:spcAft>
              <a:buFont typeface="+mj-lt"/>
              <a:buAutoNum type="arabicPeriod"/>
              <a:defRPr/>
            </a:pPr>
            <a:endPar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eaLnBrk="1"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Darüber hinaus können im Einzelfall folgende Inhalte in das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Auftragsbestätigungsschreiben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aufgenommen werden:</a:t>
            </a:r>
          </a:p>
          <a:p>
            <a:pPr marL="323850" indent="-323850" eaLnBrk="1" hangingPunct="1">
              <a:spcBef>
                <a:spcPts val="300"/>
              </a:spcBef>
              <a:spcAft>
                <a:spcPts val="300"/>
              </a:spcAft>
              <a:buFont typeface="+mj-lt"/>
              <a:buAutoNum type="arabicPeriod" startAt="4"/>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Hinweis, sofern andere Prüfer und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Sachverständige</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für bestimmte Bereiche der Prüfung eingesetzt   werden (einzelfallabhängig)</a:t>
            </a:r>
          </a:p>
          <a:p>
            <a:pPr marL="266700" indent="-266700" eaLnBrk="1" hangingPunct="1">
              <a:spcBef>
                <a:spcPts val="300"/>
              </a:spcBef>
              <a:spcAft>
                <a:spcPts val="300"/>
              </a:spcAft>
              <a:buFont typeface="+mj-lt"/>
              <a:buAutoNum type="arabicPeriod" startAt="4"/>
              <a:tabLst>
                <a:tab pos="6364288"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Hinweis zur Verwertung von Ergebnissen der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internen Revision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(einzelfallabhängig)</a:t>
            </a:r>
          </a:p>
          <a:p>
            <a:pPr marL="266700" indent="-266700" eaLnBrk="1" hangingPunct="1">
              <a:spcBef>
                <a:spcPts val="300"/>
              </a:spcBef>
              <a:spcAft>
                <a:spcPts val="300"/>
              </a:spcAft>
              <a:buFont typeface="+mj-lt"/>
              <a:buAutoNum type="arabicPeriod" startAt="4"/>
              <a:tabLst>
                <a:tab pos="6364288"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Erstprüfung: Treffen/</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Kommunikation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mit dem Vorjahresprüfer	(einzelfallabhängig)</a:t>
            </a:r>
          </a:p>
          <a:p>
            <a:pPr marL="266700" indent="-266700" eaLnBrk="1" hangingPunct="1">
              <a:spcBef>
                <a:spcPts val="300"/>
              </a:spcBef>
              <a:spcAft>
                <a:spcPts val="300"/>
              </a:spcAft>
              <a:buFont typeface="+mj-lt"/>
              <a:buAutoNum type="arabicPeriod" startAt="4"/>
              <a:tabLst>
                <a:tab pos="6364288" algn="l"/>
              </a:tabLs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Hinweise auf weitere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Vereinbarungen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mit dem</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 Auftraggeber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(einzelfallabhängig)</a:t>
            </a:r>
          </a:p>
          <a:p>
            <a:pPr marL="342900" indent="-342900" eaLnBrk="1" hangingPunct="1">
              <a:spcBef>
                <a:spcPts val="300"/>
              </a:spcBef>
              <a:spcAft>
                <a:spcPts val="300"/>
              </a:spcAft>
              <a:buFont typeface="+mj-lt"/>
              <a:buAutoNum type="arabicPeriod" startAt="4"/>
              <a:defRPr/>
            </a:pPr>
            <a:endPar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p:txBody>
      </p:sp>
      <p:sp>
        <p:nvSpPr>
          <p:cNvPr id="226307" name="Rectangle 2">
            <a:extLst>
              <a:ext uri="{FF2B5EF4-FFF2-40B4-BE49-F238E27FC236}">
                <a16:creationId xmlns:a16="http://schemas.microsoft.com/office/drawing/2014/main" id="{89B624D8-E83A-429E-B1AF-20DFE5155EA0}"/>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2.3.2 Mögliche ergänzende Auftragsinhalte (7 Punkte)</a:t>
            </a:r>
          </a:p>
        </p:txBody>
      </p:sp>
      <p:sp>
        <p:nvSpPr>
          <p:cNvPr id="226309" name="Textfeld 1">
            <a:extLst>
              <a:ext uri="{FF2B5EF4-FFF2-40B4-BE49-F238E27FC236}">
                <a16:creationId xmlns:a16="http://schemas.microsoft.com/office/drawing/2014/main" id="{D85E8AED-3CD8-4432-A696-23DA664B67D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pic>
        <p:nvPicPr>
          <p:cNvPr id="226310" name="Grafik 9">
            <a:extLst>
              <a:ext uri="{FF2B5EF4-FFF2-40B4-BE49-F238E27FC236}">
                <a16:creationId xmlns:a16="http://schemas.microsoft.com/office/drawing/2014/main" id="{92B68D62-A699-4F13-B027-2D641DB68B5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9" name="Textfeld 1">
            <a:extLst>
              <a:ext uri="{FF2B5EF4-FFF2-40B4-BE49-F238E27FC236}">
                <a16:creationId xmlns:a16="http://schemas.microsoft.com/office/drawing/2014/main" id="{776C44A2-E3AE-4B71-98A0-3DFA4B95D0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sp>
        <p:nvSpPr>
          <p:cNvPr id="236550" name="Rechteck 1">
            <a:extLst>
              <a:ext uri="{FF2B5EF4-FFF2-40B4-BE49-F238E27FC236}">
                <a16:creationId xmlns:a16="http://schemas.microsoft.com/office/drawing/2014/main" id="{41ADE3F0-E96F-43FB-829F-0FBCE42F4409}"/>
              </a:ext>
            </a:extLst>
          </p:cNvPr>
          <p:cNvSpPr>
            <a:spLocks noChangeArrowheads="1"/>
          </p:cNvSpPr>
          <p:nvPr/>
        </p:nvSpPr>
        <p:spPr bwMode="auto">
          <a:xfrm>
            <a:off x="1054800" y="1080000"/>
            <a:ext cx="110172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2.3.3 Zusätzliche Aspekte bei der Auftragsannahme</a:t>
            </a:r>
          </a:p>
        </p:txBody>
      </p:sp>
      <p:graphicFrame>
        <p:nvGraphicFramePr>
          <p:cNvPr id="9" name="Tabelle 8">
            <a:extLst>
              <a:ext uri="{FF2B5EF4-FFF2-40B4-BE49-F238E27FC236}">
                <a16:creationId xmlns:a16="http://schemas.microsoft.com/office/drawing/2014/main" id="{1FB70015-D227-4434-8AAA-42830FD83EFD}"/>
              </a:ext>
            </a:extLst>
          </p:cNvPr>
          <p:cNvGraphicFramePr>
            <a:graphicFrameLocks noGrp="1"/>
          </p:cNvGraphicFramePr>
          <p:nvPr>
            <p:extLst>
              <p:ext uri="{D42A27DB-BD31-4B8C-83A1-F6EECF244321}">
                <p14:modId xmlns:p14="http://schemas.microsoft.com/office/powerpoint/2010/main" val="4053783471"/>
              </p:ext>
            </p:extLst>
          </p:nvPr>
        </p:nvGraphicFramePr>
        <p:xfrm>
          <a:off x="1054800" y="1459570"/>
          <a:ext cx="10225086" cy="4572000"/>
        </p:xfrm>
        <a:graphic>
          <a:graphicData uri="http://schemas.openxmlformats.org/drawingml/2006/table">
            <a:tbl>
              <a:tblPr firstRow="1" bandRow="1">
                <a:tableStyleId>{5C22544A-7EE6-4342-B048-85BDC9FD1C3A}</a:tableStyleId>
              </a:tblPr>
              <a:tblGrid>
                <a:gridCol w="3408362">
                  <a:extLst>
                    <a:ext uri="{9D8B030D-6E8A-4147-A177-3AD203B41FA5}">
                      <a16:colId xmlns:a16="http://schemas.microsoft.com/office/drawing/2014/main" val="2040037210"/>
                    </a:ext>
                  </a:extLst>
                </a:gridCol>
                <a:gridCol w="3408362">
                  <a:extLst>
                    <a:ext uri="{9D8B030D-6E8A-4147-A177-3AD203B41FA5}">
                      <a16:colId xmlns:a16="http://schemas.microsoft.com/office/drawing/2014/main" val="543062545"/>
                    </a:ext>
                  </a:extLst>
                </a:gridCol>
                <a:gridCol w="3408362">
                  <a:extLst>
                    <a:ext uri="{9D8B030D-6E8A-4147-A177-3AD203B41FA5}">
                      <a16:colId xmlns:a16="http://schemas.microsoft.com/office/drawing/2014/main" val="2732043766"/>
                    </a:ext>
                  </a:extLst>
                </a:gridCol>
              </a:tblGrid>
              <a:tr h="447087">
                <a:tc>
                  <a:txBody>
                    <a:bodyPr/>
                    <a:lstStyle/>
                    <a:p>
                      <a:pPr algn="ctr"/>
                      <a:r>
                        <a:rPr lang="de-DE" sz="1200" dirty="0">
                          <a:latin typeface="Century Gothic" panose="020B0502020202020204" pitchFamily="34" charset="0"/>
                        </a:rPr>
                        <a:t>Rechnungslegungsgrundsätze von Standardsettern: </a:t>
                      </a:r>
                    </a:p>
                    <a:p>
                      <a:pPr algn="ctr"/>
                      <a:r>
                        <a:rPr lang="de-DE" sz="1200" dirty="0">
                          <a:solidFill>
                            <a:schemeClr val="bg1"/>
                          </a:solidFill>
                          <a:highlight>
                            <a:srgbClr val="FF0000"/>
                          </a:highlight>
                          <a:latin typeface="Century Gothic" panose="020B0502020202020204" pitchFamily="34" charset="0"/>
                        </a:rPr>
                        <a:t>Ergänzende Anforderungen </a:t>
                      </a:r>
                      <a:r>
                        <a:rPr lang="de-DE" sz="1200" dirty="0">
                          <a:solidFill>
                            <a:schemeClr val="bg1"/>
                          </a:solidFill>
                          <a:latin typeface="Century Gothic" panose="020B0502020202020204" pitchFamily="34" charset="0"/>
                        </a:rPr>
                        <a:t>durch Gesetze/Rechtsvorschriften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200" dirty="0">
                          <a:latin typeface="Century Gothic" panose="020B0502020202020204" pitchFamily="34" charset="0"/>
                        </a:rPr>
                        <a:t>Rechnungslegungsgrundsätze durch Gesetz/Rechtsvorschriften definiert – </a:t>
                      </a:r>
                      <a:r>
                        <a:rPr lang="de-DE" sz="1200" dirty="0">
                          <a:solidFill>
                            <a:schemeClr val="bg1"/>
                          </a:solidFill>
                          <a:highlight>
                            <a:srgbClr val="FF0000"/>
                          </a:highlight>
                          <a:latin typeface="Century Gothic" panose="020B0502020202020204" pitchFamily="34" charset="0"/>
                        </a:rPr>
                        <a:t>Andere</a:t>
                      </a:r>
                      <a:r>
                        <a:rPr lang="de-DE" sz="1200" dirty="0">
                          <a:solidFill>
                            <a:srgbClr val="FF0000"/>
                          </a:solidFill>
                          <a:latin typeface="Century Gothic" panose="020B0502020202020204" pitchFamily="34" charset="0"/>
                        </a:rPr>
                        <a:t> </a:t>
                      </a:r>
                      <a:r>
                        <a:rPr lang="de-DE" sz="1200" dirty="0">
                          <a:latin typeface="Century Gothic" panose="020B0502020202020204" pitchFamily="34" charset="0"/>
                        </a:rPr>
                        <a:t>die Auftragsannahme </a:t>
                      </a:r>
                      <a:r>
                        <a:rPr lang="de-DE" sz="1200" dirty="0">
                          <a:solidFill>
                            <a:schemeClr val="bg1"/>
                          </a:solidFill>
                          <a:highlight>
                            <a:srgbClr val="FF0000"/>
                          </a:highlight>
                          <a:latin typeface="Century Gothic" panose="020B0502020202020204" pitchFamily="34" charset="0"/>
                        </a:rPr>
                        <a:t>beeinflussende</a:t>
                      </a:r>
                      <a:r>
                        <a:rPr lang="de-DE" sz="1200" dirty="0">
                          <a:solidFill>
                            <a:srgbClr val="FF0000"/>
                          </a:solidFill>
                          <a:latin typeface="Century Gothic" panose="020B0502020202020204" pitchFamily="34" charset="0"/>
                        </a:rPr>
                        <a:t> </a:t>
                      </a:r>
                      <a:r>
                        <a:rPr lang="de-DE" sz="1200" dirty="0">
                          <a:solidFill>
                            <a:schemeClr val="bg1"/>
                          </a:solidFill>
                          <a:highlight>
                            <a:srgbClr val="FF0000"/>
                          </a:highlight>
                          <a:latin typeface="Century Gothic" panose="020B0502020202020204" pitchFamily="34" charset="0"/>
                        </a:rPr>
                        <a:t>Sachverhalte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200" dirty="0">
                          <a:latin typeface="Century Gothic" panose="020B0502020202020204" pitchFamily="34" charset="0"/>
                        </a:rPr>
                        <a:t>Gesetz oder andere Rechtsvorschriften schreiben </a:t>
                      </a:r>
                      <a:r>
                        <a:rPr lang="de-DE" sz="1200" dirty="0">
                          <a:solidFill>
                            <a:schemeClr val="bg1"/>
                          </a:solidFill>
                          <a:highlight>
                            <a:srgbClr val="FF0000"/>
                          </a:highlight>
                          <a:latin typeface="Century Gothic" panose="020B0502020202020204" pitchFamily="34" charset="0"/>
                        </a:rPr>
                        <a:t>besonderen Vermerk</a:t>
                      </a:r>
                      <a:r>
                        <a:rPr lang="de-DE" sz="1200" dirty="0">
                          <a:solidFill>
                            <a:srgbClr val="FF0000"/>
                          </a:solidFill>
                          <a:latin typeface="Century Gothic" panose="020B0502020202020204" pitchFamily="34" charset="0"/>
                        </a:rPr>
                        <a:t> </a:t>
                      </a:r>
                      <a:r>
                        <a:rPr lang="de-DE" sz="1200" dirty="0">
                          <a:latin typeface="Century Gothic" panose="020B0502020202020204" pitchFamily="34" charset="0"/>
                        </a:rPr>
                        <a:t>des Abschlussprüfers vor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322909667"/>
                  </a:ext>
                </a:extLst>
              </a:tr>
              <a:tr h="447087">
                <a:tc>
                  <a:txBody>
                    <a:bodyPr/>
                    <a:lstStyle/>
                    <a:p>
                      <a:r>
                        <a:rPr lang="de-DE" sz="1200" dirty="0">
                          <a:latin typeface="Century Gothic" panose="020B0502020202020204" pitchFamily="34" charset="0"/>
                        </a:rPr>
                        <a:t>Prüfung, ob </a:t>
                      </a:r>
                      <a:r>
                        <a:rPr lang="de-DE" sz="1200" b="1" dirty="0">
                          <a:solidFill>
                            <a:srgbClr val="FF0000"/>
                          </a:solidFill>
                          <a:latin typeface="Century Gothic" panose="020B0502020202020204" pitchFamily="34" charset="0"/>
                        </a:rPr>
                        <a:t>Konflikte</a:t>
                      </a:r>
                      <a:r>
                        <a:rPr lang="de-DE" sz="1200" dirty="0">
                          <a:latin typeface="Century Gothic" panose="020B0502020202020204" pitchFamily="34" charset="0"/>
                        </a:rPr>
                        <a:t> zwischen Rechnungslegungsstandards und ergänzenden Vorschriften bestehen; wenn 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200" dirty="0">
                          <a:latin typeface="Century Gothic" panose="020B0502020202020204" pitchFamily="34" charset="0"/>
                        </a:rPr>
                        <a:t>Wären Rechnungslegungs-grundsätze nicht gesetzlich vorgeschrieben, wären sie </a:t>
                      </a:r>
                      <a:r>
                        <a:rPr lang="de-DE" sz="1200" b="1" dirty="0">
                          <a:solidFill>
                            <a:srgbClr val="FF0000"/>
                          </a:solidFill>
                          <a:latin typeface="Century Gothic" panose="020B0502020202020204" pitchFamily="34" charset="0"/>
                        </a:rPr>
                        <a:t>nicht vertretbar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200" dirty="0">
                          <a:latin typeface="Century Gothic" panose="020B0502020202020204" pitchFamily="34" charset="0"/>
                        </a:rPr>
                        <a:t>Vermerk </a:t>
                      </a:r>
                      <a:r>
                        <a:rPr lang="de-DE" sz="1200" b="1" dirty="0">
                          <a:latin typeface="Century Gothic" panose="020B0502020202020204" pitchFamily="34" charset="0"/>
                        </a:rPr>
                        <a:t>unterscheidet</a:t>
                      </a:r>
                      <a:r>
                        <a:rPr lang="de-DE" sz="1200" dirty="0">
                          <a:latin typeface="Century Gothic" panose="020B0502020202020204" pitchFamily="34" charset="0"/>
                        </a:rPr>
                        <a:t> sich in Form oder Formulierung </a:t>
                      </a:r>
                      <a:r>
                        <a:rPr lang="de-DE" sz="1200" b="1" dirty="0">
                          <a:latin typeface="Century Gothic" panose="020B0502020202020204" pitchFamily="34" charset="0"/>
                        </a:rPr>
                        <a:t>erheblich von den Anforderungen der IDW PS bzw. ISA [DE]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591225"/>
                  </a:ext>
                </a:extLst>
              </a:tr>
              <a:tr h="437776">
                <a:tc>
                  <a:txBody>
                    <a:bodyPr/>
                    <a:lstStyle/>
                    <a:p>
                      <a:r>
                        <a:rPr lang="de-DE" sz="1200" dirty="0">
                          <a:latin typeface="Century Gothic" panose="020B0502020202020204" pitchFamily="34" charset="0"/>
                        </a:rPr>
                        <a:t>Abstimmung mit Management notwendig:</a:t>
                      </a:r>
                    </a:p>
                    <a:p>
                      <a:pPr marL="171450" indent="-171450">
                        <a:buFont typeface="Arial" panose="020B0604020202020204" pitchFamily="34" charset="0"/>
                        <a:buChar char="•"/>
                      </a:pPr>
                      <a:r>
                        <a:rPr lang="de-DE" sz="1200" dirty="0">
                          <a:latin typeface="Century Gothic" panose="020B0502020202020204" pitchFamily="34" charset="0"/>
                        </a:rPr>
                        <a:t>Zur Erfüllung ergänzender Anforderungen: </a:t>
                      </a:r>
                      <a:r>
                        <a:rPr lang="de-DE" sz="1200" b="1" dirty="0">
                          <a:latin typeface="Century Gothic" panose="020B0502020202020204" pitchFamily="34" charset="0"/>
                        </a:rPr>
                        <a:t>zusätzliche Abschlussangaben </a:t>
                      </a:r>
                      <a:r>
                        <a:rPr lang="de-DE" sz="1200" dirty="0">
                          <a:latin typeface="Century Gothic" panose="020B0502020202020204" pitchFamily="34" charset="0"/>
                        </a:rPr>
                        <a:t>oder</a:t>
                      </a:r>
                    </a:p>
                    <a:p>
                      <a:pPr marL="171450" indent="-171450">
                        <a:buFont typeface="Arial" panose="020B0604020202020204" pitchFamily="34" charset="0"/>
                        <a:buChar char="•"/>
                      </a:pPr>
                      <a:r>
                        <a:rPr lang="de-DE" sz="1200" b="1" dirty="0">
                          <a:latin typeface="Century Gothic" panose="020B0502020202020204" pitchFamily="34" charset="0"/>
                        </a:rPr>
                        <a:t>Änderung der Beschreibung </a:t>
                      </a:r>
                      <a:r>
                        <a:rPr lang="de-DE" sz="1200" dirty="0">
                          <a:latin typeface="Century Gothic" panose="020B0502020202020204" pitchFamily="34" charset="0"/>
                        </a:rPr>
                        <a:t>der maßgeblichen Rechnungslegungsgrundsätze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200" dirty="0">
                          <a:latin typeface="Century Gothic" panose="020B0502020202020204" pitchFamily="34" charset="0"/>
                        </a:rPr>
                        <a:t>Auftragsannahme nur möglich, wenn:</a:t>
                      </a:r>
                    </a:p>
                    <a:p>
                      <a:pPr marL="171450" indent="-171450">
                        <a:buFont typeface="Arial" panose="020B0604020202020204" pitchFamily="34" charset="0"/>
                        <a:buChar char="•"/>
                      </a:pPr>
                      <a:r>
                        <a:rPr lang="de-DE" sz="1200" dirty="0">
                          <a:latin typeface="Century Gothic" panose="020B0502020202020204" pitchFamily="34" charset="0"/>
                        </a:rPr>
                        <a:t>Management willigt ein in </a:t>
                      </a:r>
                      <a:r>
                        <a:rPr lang="de-DE" sz="1200" b="1" dirty="0">
                          <a:latin typeface="Century Gothic" panose="020B0502020202020204" pitchFamily="34" charset="0"/>
                        </a:rPr>
                        <a:t>zusätzliche Abschlussangaben </a:t>
                      </a:r>
                      <a:r>
                        <a:rPr lang="de-DE" sz="1200" b="0" dirty="0">
                          <a:latin typeface="Century Gothic" panose="020B0502020202020204" pitchFamily="34" charset="0"/>
                        </a:rPr>
                        <a:t>zur Vermeidung Irreführung </a:t>
                      </a:r>
                      <a:r>
                        <a:rPr lang="de-DE" sz="1200" dirty="0">
                          <a:latin typeface="Century Gothic" panose="020B0502020202020204" pitchFamily="34" charset="0"/>
                        </a:rPr>
                        <a:t>und </a:t>
                      </a:r>
                    </a:p>
                    <a:p>
                      <a:pPr marL="171450" indent="-171450">
                        <a:buFont typeface="Arial" panose="020B0604020202020204" pitchFamily="34" charset="0"/>
                        <a:buChar char="•"/>
                      </a:pPr>
                      <a:r>
                        <a:rPr lang="de-DE" sz="1200" dirty="0">
                          <a:latin typeface="Century Gothic" panose="020B0502020202020204" pitchFamily="34" charset="0"/>
                        </a:rPr>
                        <a:t>Anerkennung in </a:t>
                      </a:r>
                      <a:r>
                        <a:rPr lang="de-DE" sz="1200" b="1" dirty="0">
                          <a:latin typeface="Century Gothic" panose="020B0502020202020204" pitchFamily="34" charset="0"/>
                        </a:rPr>
                        <a:t>Auftragsbedingungen</a:t>
                      </a:r>
                      <a:r>
                        <a:rPr lang="de-DE" sz="1200" dirty="0">
                          <a:latin typeface="Century Gothic" panose="020B0502020202020204" pitchFamily="34" charset="0"/>
                        </a:rPr>
                        <a:t>, dass </a:t>
                      </a:r>
                      <a:br>
                        <a:rPr lang="de-DE" sz="1200" dirty="0">
                          <a:latin typeface="Century Gothic" panose="020B0502020202020204" pitchFamily="34" charset="0"/>
                        </a:rPr>
                      </a:br>
                      <a:r>
                        <a:rPr lang="de-DE" sz="1200" dirty="0">
                          <a:latin typeface="Century Gothic" panose="020B0502020202020204" pitchFamily="34" charset="0"/>
                        </a:rPr>
                        <a:t>- im Prüfungsvermerk: Hervorhebung der einschlägigen Sachverhalte und </a:t>
                      </a:r>
                      <a:br>
                        <a:rPr lang="de-DE" sz="1200" dirty="0">
                          <a:latin typeface="Century Gothic" panose="020B0502020202020204" pitchFamily="34" charset="0"/>
                        </a:rPr>
                      </a:br>
                      <a:r>
                        <a:rPr lang="de-DE" sz="1200" dirty="0">
                          <a:latin typeface="Century Gothic" panose="020B0502020202020204" pitchFamily="34" charset="0"/>
                        </a:rPr>
                        <a:t>- Anpassung </a:t>
                      </a:r>
                      <a:r>
                        <a:rPr lang="de-DE" sz="1200" b="1" dirty="0">
                          <a:latin typeface="Century Gothic" panose="020B0502020202020204" pitchFamily="34" charset="0"/>
                        </a:rPr>
                        <a:t>Prüfungsurteil</a:t>
                      </a:r>
                      <a:r>
                        <a:rPr lang="de-DE" sz="1200" dirty="0">
                          <a:latin typeface="Century Gothic" panose="020B0502020202020204" pitchFamily="34" charset="0"/>
                        </a:rPr>
                        <a:t> notwendig*)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200" b="1" dirty="0">
                          <a:latin typeface="Century Gothic" panose="020B0502020202020204" pitchFamily="34" charset="0"/>
                        </a:rPr>
                        <a:t>Beurteilung</a:t>
                      </a:r>
                      <a:r>
                        <a:rPr lang="de-DE" sz="1200" dirty="0">
                          <a:latin typeface="Century Gothic" panose="020B0502020202020204" pitchFamily="34" charset="0"/>
                        </a:rPr>
                        <a:t> notwendig, ob</a:t>
                      </a:r>
                    </a:p>
                    <a:p>
                      <a:pPr marL="171450" indent="-171450">
                        <a:buFont typeface="Arial" panose="020B0604020202020204" pitchFamily="34" charset="0"/>
                        <a:buChar char="•"/>
                      </a:pPr>
                      <a:r>
                        <a:rPr lang="de-DE" sz="1200" dirty="0">
                          <a:latin typeface="Century Gothic" panose="020B0502020202020204" pitchFamily="34" charset="0"/>
                        </a:rPr>
                        <a:t>die aus Abschlussprüfung erlangte Sicherheit missverstanden werden kann und</a:t>
                      </a:r>
                    </a:p>
                    <a:p>
                      <a:pPr marL="171450" indent="-171450">
                        <a:buFont typeface="Arial" panose="020B0604020202020204" pitchFamily="34" charset="0"/>
                        <a:buChar char="•"/>
                      </a:pPr>
                      <a:r>
                        <a:rPr lang="de-DE" sz="1200" dirty="0">
                          <a:latin typeface="Century Gothic" panose="020B0502020202020204" pitchFamily="34" charset="0"/>
                        </a:rPr>
                        <a:t>Missverständnis durch zusätzliche Erläuterung im Vermerk begegnet werden kann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6098189"/>
                  </a:ext>
                </a:extLst>
              </a:tr>
              <a:tr h="447087">
                <a:tc>
                  <a:txBody>
                    <a:bodyPr/>
                    <a:lstStyle/>
                    <a:p>
                      <a:r>
                        <a:rPr lang="de-DE" sz="1200" dirty="0">
                          <a:latin typeface="Century Gothic" panose="020B0502020202020204" pitchFamily="34" charset="0"/>
                        </a:rPr>
                        <a:t>Falls dies nicht möglich ist:</a:t>
                      </a:r>
                      <a:br>
                        <a:rPr lang="de-DE" sz="1200" dirty="0">
                          <a:latin typeface="Century Gothic" panose="020B0502020202020204" pitchFamily="34" charset="0"/>
                        </a:rPr>
                      </a:br>
                      <a:r>
                        <a:rPr lang="de-DE" sz="1200" dirty="0">
                          <a:latin typeface="Century Gothic" panose="020B0502020202020204" pitchFamily="34" charset="0"/>
                        </a:rPr>
                        <a:t>ggf. </a:t>
                      </a:r>
                      <a:r>
                        <a:rPr lang="de-DE" sz="1200" b="1" dirty="0">
                          <a:latin typeface="Century Gothic" panose="020B0502020202020204" pitchFamily="34" charset="0"/>
                        </a:rPr>
                        <a:t>Modifizierung Prüfungsurteil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200" dirty="0">
                          <a:latin typeface="Century Gothic" panose="020B0502020202020204" pitchFamily="34" charset="0"/>
                        </a:rPr>
                        <a:t>*) </a:t>
                      </a:r>
                      <a:r>
                        <a:rPr lang="de-DE" sz="1200" i="1" dirty="0">
                          <a:latin typeface="Century Gothic" panose="020B0502020202020204" pitchFamily="34" charset="0"/>
                        </a:rPr>
                        <a:t>darf </a:t>
                      </a:r>
                      <a:r>
                        <a:rPr lang="de-DE" sz="1200" b="1" i="1" dirty="0">
                          <a:solidFill>
                            <a:srgbClr val="FF0000"/>
                          </a:solidFill>
                          <a:latin typeface="Century Gothic" panose="020B0502020202020204" pitchFamily="34" charset="0"/>
                        </a:rPr>
                        <a:t>nicht</a:t>
                      </a:r>
                      <a:r>
                        <a:rPr lang="de-DE" sz="1200" i="1" dirty="0">
                          <a:latin typeface="Century Gothic" panose="020B0502020202020204" pitchFamily="34" charset="0"/>
                        </a:rPr>
                        <a:t> enthalten (</a:t>
                      </a:r>
                      <a:r>
                        <a:rPr lang="de-DE" sz="1200" b="1" i="1" dirty="0">
                          <a:latin typeface="Century Gothic" panose="020B0502020202020204" pitchFamily="34" charset="0"/>
                        </a:rPr>
                        <a:t>Ausnahme</a:t>
                      </a:r>
                      <a:r>
                        <a:rPr lang="de-DE" sz="1200" i="1" dirty="0">
                          <a:latin typeface="Century Gothic" panose="020B0502020202020204" pitchFamily="34" charset="0"/>
                        </a:rPr>
                        <a:t>: gesetzlich vorgeschrieben)</a:t>
                      </a:r>
                      <a:br>
                        <a:rPr lang="de-DE" sz="1200" i="1" dirty="0">
                          <a:latin typeface="Century Gothic" panose="020B0502020202020204" pitchFamily="34" charset="0"/>
                        </a:rPr>
                      </a:br>
                      <a:r>
                        <a:rPr lang="de-DE" sz="1200" i="1" dirty="0">
                          <a:latin typeface="Century Gothic" panose="020B0502020202020204" pitchFamily="34" charset="0"/>
                        </a:rPr>
                        <a:t>„in allen wesentlichen Belangen insgesamt sachgerecht dargestellt“ oder </a:t>
                      </a:r>
                      <a:br>
                        <a:rPr lang="de-DE" sz="1200" i="1" dirty="0">
                          <a:latin typeface="Century Gothic" panose="020B0502020202020204" pitchFamily="34" charset="0"/>
                        </a:rPr>
                      </a:br>
                      <a:r>
                        <a:rPr lang="de-DE" sz="1200" i="1" dirty="0">
                          <a:latin typeface="Century Gothic" panose="020B0502020202020204" pitchFamily="34" charset="0"/>
                        </a:rPr>
                        <a:t>„ein den tatsächlichen Verhältnissen entsprechendes Bild vermittelt“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200" dirty="0">
                          <a:latin typeface="Century Gothic" panose="020B0502020202020204" pitchFamily="34" charset="0"/>
                        </a:rPr>
                        <a:t>Falls dies </a:t>
                      </a:r>
                      <a:r>
                        <a:rPr lang="de-DE" sz="1200" b="1" dirty="0">
                          <a:latin typeface="Century Gothic" panose="020B0502020202020204" pitchFamily="34" charset="0"/>
                        </a:rPr>
                        <a:t>nicht</a:t>
                      </a:r>
                      <a:r>
                        <a:rPr lang="de-DE" sz="1200" dirty="0">
                          <a:latin typeface="Century Gothic" panose="020B0502020202020204" pitchFamily="34" charset="0"/>
                        </a:rPr>
                        <a:t> möglich:</a:t>
                      </a:r>
                    </a:p>
                    <a:p>
                      <a:r>
                        <a:rPr lang="de-DE" sz="1200" b="1" dirty="0">
                          <a:solidFill>
                            <a:srgbClr val="FF0000"/>
                          </a:solidFill>
                          <a:latin typeface="Century Gothic" panose="020B0502020202020204" pitchFamily="34" charset="0"/>
                        </a:rPr>
                        <a:t>Kein Hinweis </a:t>
                      </a:r>
                      <a:r>
                        <a:rPr lang="de-DE" sz="1200" dirty="0">
                          <a:latin typeface="Century Gothic" panose="020B0502020202020204" pitchFamily="34" charset="0"/>
                        </a:rPr>
                        <a:t>auf Prüfung in </a:t>
                      </a:r>
                      <a:r>
                        <a:rPr lang="de-DE" sz="1200" b="1" dirty="0">
                          <a:latin typeface="Century Gothic" panose="020B0502020202020204" pitchFamily="34" charset="0"/>
                        </a:rPr>
                        <a:t>Übereinstimmung mit den </a:t>
                      </a:r>
                      <a:r>
                        <a:rPr lang="de-DE" sz="1200" dirty="0">
                          <a:latin typeface="Century Gothic" panose="020B0502020202020204" pitchFamily="34" charset="0"/>
                        </a:rPr>
                        <a:t>vom IDW festgestellten deutschen </a:t>
                      </a:r>
                      <a:r>
                        <a:rPr lang="de-DE" sz="1200" b="1" dirty="0">
                          <a:solidFill>
                            <a:srgbClr val="FF0000"/>
                          </a:solidFill>
                          <a:latin typeface="Century Gothic" panose="020B0502020202020204" pitchFamily="34" charset="0"/>
                        </a:rPr>
                        <a:t>GoA</a:t>
                      </a:r>
                      <a:r>
                        <a:rPr lang="de-DE" sz="1200" dirty="0">
                          <a:latin typeface="Century Gothic" panose="020B0502020202020204"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53841685"/>
                  </a:ext>
                </a:extLst>
              </a:tr>
            </a:tbl>
          </a:graphicData>
        </a:graphic>
      </p:graphicFrame>
    </p:spTree>
    <p:extLst>
      <p:ext uri="{BB962C8B-B14F-4D97-AF65-F5344CB8AC3E}">
        <p14:creationId xmlns:p14="http://schemas.microsoft.com/office/powerpoint/2010/main" val="766429105"/>
      </p:ext>
    </p:extLst>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9" name="Textfeld 1">
            <a:extLst>
              <a:ext uri="{FF2B5EF4-FFF2-40B4-BE49-F238E27FC236}">
                <a16:creationId xmlns:a16="http://schemas.microsoft.com/office/drawing/2014/main" id="{776C44A2-E3AE-4B71-98A0-3DFA4B95D0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sp>
        <p:nvSpPr>
          <p:cNvPr id="236550" name="Rechteck 1">
            <a:extLst>
              <a:ext uri="{FF2B5EF4-FFF2-40B4-BE49-F238E27FC236}">
                <a16:creationId xmlns:a16="http://schemas.microsoft.com/office/drawing/2014/main" id="{41ADE3F0-E96F-43FB-829F-0FBCE42F4409}"/>
              </a:ext>
            </a:extLst>
          </p:cNvPr>
          <p:cNvSpPr>
            <a:spLocks noChangeArrowheads="1"/>
          </p:cNvSpPr>
          <p:nvPr/>
        </p:nvSpPr>
        <p:spPr bwMode="auto">
          <a:xfrm>
            <a:off x="1060983" y="859359"/>
            <a:ext cx="110172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2.3.3 Zusätzliche Aspekte bei der Auftragsannahme; Forts.</a:t>
            </a:r>
          </a:p>
        </p:txBody>
      </p:sp>
      <p:graphicFrame>
        <p:nvGraphicFramePr>
          <p:cNvPr id="10" name="Tabelle 9">
            <a:extLst>
              <a:ext uri="{FF2B5EF4-FFF2-40B4-BE49-F238E27FC236}">
                <a16:creationId xmlns:a16="http://schemas.microsoft.com/office/drawing/2014/main" id="{91E4F554-C277-4A36-A9A3-28198288C101}"/>
              </a:ext>
            </a:extLst>
          </p:cNvPr>
          <p:cNvGraphicFramePr>
            <a:graphicFrameLocks noGrp="1"/>
          </p:cNvGraphicFramePr>
          <p:nvPr>
            <p:extLst>
              <p:ext uri="{D42A27DB-BD31-4B8C-83A1-F6EECF244321}">
                <p14:modId xmlns:p14="http://schemas.microsoft.com/office/powerpoint/2010/main" val="4123009356"/>
              </p:ext>
            </p:extLst>
          </p:nvPr>
        </p:nvGraphicFramePr>
        <p:xfrm>
          <a:off x="1054800" y="1628800"/>
          <a:ext cx="10190002" cy="4688989"/>
        </p:xfrm>
        <a:graphic>
          <a:graphicData uri="http://schemas.openxmlformats.org/drawingml/2006/table">
            <a:tbl>
              <a:tblPr firstRow="1" bandRow="1">
                <a:tableStyleId>{5C22544A-7EE6-4342-B048-85BDC9FD1C3A}</a:tableStyleId>
              </a:tblPr>
              <a:tblGrid>
                <a:gridCol w="1224136">
                  <a:extLst>
                    <a:ext uri="{9D8B030D-6E8A-4147-A177-3AD203B41FA5}">
                      <a16:colId xmlns:a16="http://schemas.microsoft.com/office/drawing/2014/main" val="2075148453"/>
                    </a:ext>
                  </a:extLst>
                </a:gridCol>
                <a:gridCol w="2988622">
                  <a:extLst>
                    <a:ext uri="{9D8B030D-6E8A-4147-A177-3AD203B41FA5}">
                      <a16:colId xmlns:a16="http://schemas.microsoft.com/office/drawing/2014/main" val="2613425489"/>
                    </a:ext>
                  </a:extLst>
                </a:gridCol>
                <a:gridCol w="2988622">
                  <a:extLst>
                    <a:ext uri="{9D8B030D-6E8A-4147-A177-3AD203B41FA5}">
                      <a16:colId xmlns:a16="http://schemas.microsoft.com/office/drawing/2014/main" val="2874793217"/>
                    </a:ext>
                  </a:extLst>
                </a:gridCol>
                <a:gridCol w="2988622">
                  <a:extLst>
                    <a:ext uri="{9D8B030D-6E8A-4147-A177-3AD203B41FA5}">
                      <a16:colId xmlns:a16="http://schemas.microsoft.com/office/drawing/2014/main" val="3115924095"/>
                    </a:ext>
                  </a:extLst>
                </a:gridCol>
              </a:tblGrid>
              <a:tr h="447949">
                <a:tc>
                  <a:txBody>
                    <a:bodyPr/>
                    <a:lstStyle/>
                    <a:p>
                      <a:endParaRPr lang="de-DE" sz="1400" dirty="0">
                        <a:latin typeface="Century Gothic" panose="020B0502020202020204" pitchFamily="34" charset="0"/>
                      </a:endParaRPr>
                    </a:p>
                  </a:txBody>
                  <a:tcPr marL="0" marR="0" marT="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algn="ctr"/>
                      <a:r>
                        <a:rPr lang="de-DE" sz="1400" dirty="0">
                          <a:latin typeface="Century Gothic" panose="020B0502020202020204" pitchFamily="34" charset="0"/>
                        </a:rPr>
                        <a:t>Aufstellung</a:t>
                      </a:r>
                    </a:p>
                  </a:txBody>
                  <a:tcPr marL="0" marR="0" marT="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400" dirty="0">
                          <a:latin typeface="Century Gothic" panose="020B0502020202020204" pitchFamily="34" charset="0"/>
                        </a:rPr>
                        <a:t>Systeme</a:t>
                      </a:r>
                    </a:p>
                  </a:txBody>
                  <a:tcPr marL="0" marR="0" marT="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r>
                        <a:rPr lang="de-DE" sz="1400" dirty="0">
                          <a:latin typeface="Century Gothic" panose="020B0502020202020204" pitchFamily="34" charset="0"/>
                        </a:rPr>
                        <a:t>Bereitstellung von Informationen</a:t>
                      </a:r>
                    </a:p>
                  </a:txBody>
                  <a:tcPr marL="0" marR="0" marT="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612500588"/>
                  </a:ext>
                </a:extLst>
              </a:tr>
              <a:tr h="443235">
                <a:tc>
                  <a:txBody>
                    <a:bodyPr/>
                    <a:lstStyle/>
                    <a:p>
                      <a:pPr algn="l"/>
                      <a:r>
                        <a:rPr lang="de-DE" sz="1400" b="1" dirty="0">
                          <a:latin typeface="Century Gothic" panose="020B0502020202020204" pitchFamily="34" charset="0"/>
                        </a:rPr>
                        <a:t>Abschluss</a:t>
                      </a:r>
                    </a:p>
                  </a:txBody>
                  <a:tcPr marL="0" marR="0" marT="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400" dirty="0">
                          <a:latin typeface="Century Gothic" panose="020B0502020202020204" pitchFamily="34" charset="0"/>
                        </a:rPr>
                        <a:t>Die Aufstellung des Abschlusses erfolge in Übereinstimmung mit den maßgeblichen Rechnungs-</a:t>
                      </a:r>
                      <a:r>
                        <a:rPr lang="de-DE" sz="1400" dirty="0" err="1">
                          <a:latin typeface="Century Gothic" panose="020B0502020202020204" pitchFamily="34" charset="0"/>
                        </a:rPr>
                        <a:t>legungsgrundsätzen</a:t>
                      </a:r>
                      <a:endParaRPr lang="de-DE" sz="1400" dirty="0">
                        <a:latin typeface="Century Gothic" panose="020B0502020202020204" pitchFamily="34" charset="0"/>
                      </a:endParaRPr>
                    </a:p>
                  </a:txBody>
                  <a:tcPr marL="46800" marR="468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lgn="l" defTabSz="914400" rtl="0" eaLnBrk="1" latinLnBrk="0" hangingPunct="1">
                        <a:buFont typeface="Arial" panose="020B0604020202020204" pitchFamily="34" charset="0"/>
                        <a:buChar char="•"/>
                      </a:pPr>
                      <a:r>
                        <a:rPr lang="de-DE" sz="1400" kern="1200" dirty="0">
                          <a:solidFill>
                            <a:schemeClr val="dk1"/>
                          </a:solidFill>
                          <a:latin typeface="Century Gothic" panose="020B0502020202020204" pitchFamily="34" charset="0"/>
                          <a:ea typeface="+mn-ea"/>
                          <a:cs typeface="+mn-cs"/>
                        </a:rPr>
                        <a:t>Internes Kontrollsystem</a:t>
                      </a:r>
                      <a:br>
                        <a:rPr lang="de-DE" sz="1400" kern="1200" dirty="0">
                          <a:solidFill>
                            <a:schemeClr val="dk1"/>
                          </a:solidFill>
                          <a:latin typeface="Century Gothic" panose="020B0502020202020204" pitchFamily="34" charset="0"/>
                          <a:ea typeface="+mn-ea"/>
                          <a:cs typeface="+mn-cs"/>
                        </a:rPr>
                      </a:br>
                      <a:r>
                        <a:rPr lang="de-DE" sz="1400" kern="1200" dirty="0">
                          <a:solidFill>
                            <a:schemeClr val="dk1"/>
                          </a:solidFill>
                          <a:latin typeface="Century Gothic" panose="020B0502020202020204" pitchFamily="34" charset="0"/>
                          <a:ea typeface="+mn-ea"/>
                          <a:cs typeface="+mn-cs"/>
                        </a:rPr>
                        <a:t>(soweit Management es als  notwendig erachtet, damit Abschluss frei von wesentlichen falschen Darstellungen aufgrund von dolosen Handlungen oder Irrtümern ist), z. B. Benutzer-</a:t>
                      </a:r>
                      <a:r>
                        <a:rPr lang="de-DE" sz="1400" kern="1200" dirty="0" err="1">
                          <a:solidFill>
                            <a:schemeClr val="dk1"/>
                          </a:solidFill>
                          <a:latin typeface="Century Gothic" panose="020B0502020202020204" pitchFamily="34" charset="0"/>
                          <a:ea typeface="+mn-ea"/>
                          <a:cs typeface="+mn-cs"/>
                        </a:rPr>
                        <a:t>zugangsberechtigungen</a:t>
                      </a:r>
                      <a:endParaRPr lang="de-DE" sz="1400" kern="1200" dirty="0">
                        <a:solidFill>
                          <a:schemeClr val="dk1"/>
                        </a:solidFill>
                        <a:latin typeface="Century Gothic" panose="020B0502020202020204" pitchFamily="34" charset="0"/>
                        <a:ea typeface="+mn-ea"/>
                        <a:cs typeface="+mn-cs"/>
                      </a:endParaRPr>
                    </a:p>
                  </a:txBody>
                  <a:tcPr marL="46800" marR="468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1450" indent="-171450">
                        <a:buFont typeface="Arial" panose="020B0604020202020204" pitchFamily="34" charset="0"/>
                        <a:buChar char="•"/>
                      </a:pPr>
                      <a:r>
                        <a:rPr lang="de-DE" sz="1400" dirty="0">
                          <a:latin typeface="Century Gothic" panose="020B0502020202020204" pitchFamily="34" charset="0"/>
                        </a:rPr>
                        <a:t>Zugang zu Informationen, die für Abschlussaufstellung relevant sind</a:t>
                      </a:r>
                    </a:p>
                    <a:p>
                      <a:pPr marL="171450" indent="-171450">
                        <a:buFont typeface="Arial" panose="020B0604020202020204" pitchFamily="34" charset="0"/>
                        <a:buChar char="•"/>
                      </a:pPr>
                      <a:r>
                        <a:rPr lang="de-DE" sz="1400" dirty="0">
                          <a:latin typeface="Century Gothic" panose="020B0502020202020204" pitchFamily="34" charset="0"/>
                        </a:rPr>
                        <a:t>Zugang zu weiteren Informationen auf Anforderung, die für Abschlussprüfung relevant</a:t>
                      </a:r>
                    </a:p>
                    <a:p>
                      <a:pPr marL="171450" indent="-171450">
                        <a:buFont typeface="Arial" panose="020B0604020202020204" pitchFamily="34" charset="0"/>
                        <a:buChar char="•"/>
                      </a:pPr>
                      <a:r>
                        <a:rPr lang="de-DE" sz="1400" dirty="0">
                          <a:latin typeface="Century Gothic" panose="020B0502020202020204" pitchFamily="34" charset="0"/>
                        </a:rPr>
                        <a:t>Unbeschränkter Zugang zu Personen zur Erlangung von Prüfungsnachweisen</a:t>
                      </a:r>
                    </a:p>
                  </a:txBody>
                  <a:tcPr marL="46800" marR="468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43789632"/>
                  </a:ext>
                </a:extLst>
              </a:tr>
              <a:tr h="722444">
                <a:tc>
                  <a:txBody>
                    <a:bodyPr/>
                    <a:lstStyle/>
                    <a:p>
                      <a:pPr algn="ctr"/>
                      <a:r>
                        <a:rPr lang="de-DE" sz="1400" b="1" dirty="0">
                          <a:latin typeface="Century Gothic" panose="020B0502020202020204" pitchFamily="34" charset="0"/>
                        </a:rPr>
                        <a:t>Lagebericht</a:t>
                      </a:r>
                    </a:p>
                  </a:txBody>
                  <a:tcPr marL="0" marR="0" marT="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indent="0">
                        <a:buFont typeface="Arial" panose="020B0604020202020204" pitchFamily="34" charset="0"/>
                        <a:buNone/>
                      </a:pPr>
                      <a:r>
                        <a:rPr lang="de-DE" sz="1400" dirty="0">
                          <a:latin typeface="Century Gothic" panose="020B0502020202020204" pitchFamily="34" charset="0"/>
                        </a:rPr>
                        <a:t>Fachliche Vorgaben:</a:t>
                      </a:r>
                    </a:p>
                    <a:p>
                      <a:pPr marL="171450" indent="-171450">
                        <a:buFont typeface="Arial" panose="020B0604020202020204" pitchFamily="34" charset="0"/>
                        <a:buChar char="•"/>
                      </a:pPr>
                      <a:r>
                        <a:rPr lang="de-DE" sz="1400" dirty="0">
                          <a:latin typeface="Century Gothic" panose="020B0502020202020204" pitchFamily="34" charset="0"/>
                        </a:rPr>
                        <a:t>zur Vermittlung zutreffendes Bild von der Lage</a:t>
                      </a:r>
                    </a:p>
                    <a:p>
                      <a:pPr marL="171450" indent="-171450">
                        <a:buFont typeface="Arial" panose="020B0604020202020204" pitchFamily="34" charset="0"/>
                        <a:buChar char="•"/>
                      </a:pPr>
                      <a:r>
                        <a:rPr lang="de-DE" sz="1400" dirty="0">
                          <a:latin typeface="Century Gothic" panose="020B0502020202020204" pitchFamily="34" charset="0"/>
                        </a:rPr>
                        <a:t>Einklang mit Abschluss in allen wesentlichen Belangen</a:t>
                      </a:r>
                    </a:p>
                    <a:p>
                      <a:pPr marL="171450" indent="-171450">
                        <a:buFont typeface="Arial" panose="020B0604020202020204" pitchFamily="34" charset="0"/>
                        <a:buChar char="•"/>
                      </a:pPr>
                      <a:r>
                        <a:rPr lang="de-DE" sz="1400" dirty="0">
                          <a:latin typeface="Century Gothic" panose="020B0502020202020204" pitchFamily="34" charset="0"/>
                        </a:rPr>
                        <a:t>Zutreffende Darstellung von Chancen und Risiken</a:t>
                      </a:r>
                    </a:p>
                    <a:p>
                      <a:pPr marL="171450" indent="-171450">
                        <a:buFont typeface="Arial" panose="020B0604020202020204" pitchFamily="34" charset="0"/>
                        <a:buChar char="•"/>
                      </a:pPr>
                      <a:r>
                        <a:rPr lang="de-DE" sz="1400" dirty="0" err="1">
                          <a:latin typeface="Century Gothic" panose="020B0502020202020204" pitchFamily="34" charset="0"/>
                        </a:rPr>
                        <a:t>zn</a:t>
                      </a:r>
                      <a:r>
                        <a:rPr lang="de-DE" sz="1400" dirty="0">
                          <a:latin typeface="Century Gothic" panose="020B0502020202020204" pitchFamily="34" charset="0"/>
                        </a:rPr>
                        <a:t> Übereinstimmung mit </a:t>
                      </a:r>
                      <a:r>
                        <a:rPr lang="de-DE" sz="1400" dirty="0" err="1">
                          <a:latin typeface="Century Gothic" panose="020B0502020202020204" pitchFamily="34" charset="0"/>
                        </a:rPr>
                        <a:t>deut-schen</a:t>
                      </a:r>
                      <a:r>
                        <a:rPr lang="de-DE" sz="1400" dirty="0">
                          <a:latin typeface="Century Gothic" panose="020B0502020202020204" pitchFamily="34" charset="0"/>
                        </a:rPr>
                        <a:t> Gesetzesregelungen</a:t>
                      </a:r>
                    </a:p>
                  </a:txBody>
                  <a:tcPr marL="46800" marR="468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400" dirty="0">
                          <a:latin typeface="Century Gothic" panose="020B0502020202020204" pitchFamily="34" charset="0"/>
                        </a:rPr>
                        <a:t>Vorkehrungen und Maß-nahmen(-systeme) zur</a:t>
                      </a:r>
                    </a:p>
                    <a:p>
                      <a:pPr marL="171450" indent="-171450">
                        <a:buFont typeface="Arial" panose="020B0604020202020204" pitchFamily="34" charset="0"/>
                        <a:buChar char="•"/>
                      </a:pPr>
                      <a:r>
                        <a:rPr lang="de-DE" sz="1400" dirty="0">
                          <a:latin typeface="Century Gothic" panose="020B0502020202020204" pitchFamily="34" charset="0"/>
                        </a:rPr>
                        <a:t>korrekten Aufstellung des Lageberichts und </a:t>
                      </a:r>
                    </a:p>
                    <a:p>
                      <a:pPr marL="171450" indent="-171450">
                        <a:buFont typeface="Arial" panose="020B0604020202020204" pitchFamily="34" charset="0"/>
                        <a:buChar char="•"/>
                      </a:pPr>
                      <a:r>
                        <a:rPr lang="de-DE" sz="1400" dirty="0">
                          <a:latin typeface="Century Gothic" panose="020B0502020202020204" pitchFamily="34" charset="0"/>
                        </a:rPr>
                        <a:t>Erlangung ausreichender Nachweise für Lageberichtsaussagen</a:t>
                      </a:r>
                    </a:p>
                  </a:txBody>
                  <a:tcPr marL="46800" marR="468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sz="1400" dirty="0">
                          <a:latin typeface="Century Gothic" panose="020B0502020202020204" pitchFamily="34" charset="0"/>
                        </a:rPr>
                        <a:t>Uneingeschränkter Zugang zu allen lageberichtsrelevanten Informationen</a:t>
                      </a:r>
                    </a:p>
                  </a:txBody>
                  <a:tcPr marL="46800" marR="46800" marT="46800" marB="468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33733804"/>
                  </a:ext>
                </a:extLst>
              </a:tr>
            </a:tbl>
          </a:graphicData>
        </a:graphic>
      </p:graphicFrame>
      <p:sp>
        <p:nvSpPr>
          <p:cNvPr id="11" name="Textfeld 10">
            <a:extLst>
              <a:ext uri="{FF2B5EF4-FFF2-40B4-BE49-F238E27FC236}">
                <a16:creationId xmlns:a16="http://schemas.microsoft.com/office/drawing/2014/main" id="{038E28A1-FE5D-4521-AB7A-F05E896F816B}"/>
              </a:ext>
            </a:extLst>
          </p:cNvPr>
          <p:cNvSpPr txBox="1"/>
          <p:nvPr/>
        </p:nvSpPr>
        <p:spPr>
          <a:xfrm>
            <a:off x="1054800" y="1105580"/>
            <a:ext cx="8640960" cy="430887"/>
          </a:xfrm>
          <a:prstGeom prst="rect">
            <a:avLst/>
          </a:prstGeom>
          <a:noFill/>
        </p:spPr>
        <p:txBody>
          <a:bodyPr wrap="square" lIns="0" tIns="0" rIns="0" bIns="0" rtlCol="0">
            <a:spAutoFit/>
          </a:bodyPr>
          <a:lstStyle/>
          <a:p>
            <a:r>
              <a:rPr lang="de-DE" sz="1400" b="1" dirty="0">
                <a:latin typeface="Century Gothic" panose="020B0502020202020204" pitchFamily="34" charset="0"/>
              </a:rPr>
              <a:t>Der Abschlussprüfer muss sicherstellen, dass das Management seine Verantwortlichkeit anerkennt und versteht</a:t>
            </a:r>
            <a:r>
              <a:rPr lang="de-DE" sz="1400" dirty="0">
                <a:latin typeface="Century Gothic" panose="020B0502020202020204" pitchFamily="34" charset="0"/>
              </a:rPr>
              <a:t>, g</a:t>
            </a:r>
            <a:r>
              <a:rPr lang="de-DE" sz="1400" b="1" dirty="0">
                <a:latin typeface="Century Gothic" panose="020B0502020202020204" pitchFamily="34" charset="0"/>
              </a:rPr>
              <a:t>gf. Erläuterung im persönlichen Gespräch.</a:t>
            </a:r>
          </a:p>
        </p:txBody>
      </p:sp>
    </p:spTree>
    <p:extLst>
      <p:ext uri="{BB962C8B-B14F-4D97-AF65-F5344CB8AC3E}">
        <p14:creationId xmlns:p14="http://schemas.microsoft.com/office/powerpoint/2010/main" val="1597159042"/>
      </p:ext>
    </p:extLst>
  </p:cSld>
  <p:clrMapOvr>
    <a:masterClrMapping/>
  </p:clrMapOvr>
  <p:transition spd="slow"/>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9380" name="Textfeld 9">
            <a:extLst>
              <a:ext uri="{FF2B5EF4-FFF2-40B4-BE49-F238E27FC236}">
                <a16:creationId xmlns:a16="http://schemas.microsoft.com/office/drawing/2014/main" id="{D48CD193-0AD3-4528-A7BB-83A007427BAF}"/>
              </a:ext>
            </a:extLst>
          </p:cNvPr>
          <p:cNvSpPr txBox="1">
            <a:spLocks noChangeArrowheads="1"/>
          </p:cNvSpPr>
          <p:nvPr/>
        </p:nvSpPr>
        <p:spPr bwMode="auto">
          <a:xfrm>
            <a:off x="1054800" y="1418400"/>
            <a:ext cx="9721720" cy="206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marL="266700" indent="-2667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542925" indent="-2762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marL="0" indent="0" eaLnBrk="1" hangingPunct="1">
              <a:lnSpc>
                <a:spcPct val="100000"/>
              </a:lnSpc>
              <a:spcBef>
                <a:spcPts val="600"/>
              </a:spcBef>
              <a:spcAft>
                <a:spcPts val="600"/>
              </a:spcAft>
              <a:defRPr/>
            </a:pPr>
            <a:r>
              <a:rPr lang="de-DE" altLang="de-DE" sz="1600" b="0" dirty="0">
                <a:solidFill>
                  <a:srgbClr val="000000"/>
                </a:solidFill>
                <a:latin typeface="Century Gothic" panose="020B0502020202020204" pitchFamily="34" charset="0"/>
              </a:rPr>
              <a:t>Folgen und Konsequenzen einer </a:t>
            </a:r>
            <a:r>
              <a:rPr lang="de-DE" altLang="de-DE" sz="1600" dirty="0">
                <a:solidFill>
                  <a:srgbClr val="00B0F0"/>
                </a:solidFill>
                <a:latin typeface="Century Gothic" panose="020B0502020202020204" pitchFamily="34" charset="0"/>
              </a:rPr>
              <a:t>verspäteten Beauftragung </a:t>
            </a:r>
            <a:r>
              <a:rPr lang="de-DE" altLang="de-DE" sz="1600" b="0" dirty="0">
                <a:solidFill>
                  <a:srgbClr val="000000"/>
                </a:solidFill>
                <a:latin typeface="Century Gothic" panose="020B0502020202020204" pitchFamily="34" charset="0"/>
              </a:rPr>
              <a:t>sind im Auftragsbestätigungsschreiben aufzunehmen</a:t>
            </a:r>
          </a:p>
          <a:p>
            <a:pPr marL="265113" lvl="1" indent="-265113" eaLnBrk="1" hangingPunct="1">
              <a:lnSpc>
                <a:spcPct val="100000"/>
              </a:lnSpc>
              <a:spcBef>
                <a:spcPts val="300"/>
              </a:spcBef>
              <a:spcAft>
                <a:spcPts val="300"/>
              </a:spcAft>
              <a:buFont typeface="Wingdings" panose="05000000000000000000" pitchFamily="2" charset="2"/>
              <a:buChar char=""/>
              <a:defRPr/>
            </a:pPr>
            <a:r>
              <a:rPr lang="de-DE" altLang="de-DE" sz="1600" b="0" dirty="0">
                <a:solidFill>
                  <a:srgbClr val="000000"/>
                </a:solidFill>
                <a:latin typeface="Century Gothic" panose="020B0502020202020204" pitchFamily="34" charset="0"/>
              </a:rPr>
              <a:t>Bspw. Einschränkung des Bestätigungsvermerks,</a:t>
            </a:r>
          </a:p>
          <a:p>
            <a:pPr marL="539750" lvl="1" indent="-274638" eaLnBrk="1" hangingPunct="1">
              <a:lnSpc>
                <a:spcPct val="100000"/>
              </a:lnSpc>
              <a:spcBef>
                <a:spcPts val="300"/>
              </a:spcBef>
              <a:spcAft>
                <a:spcPts val="300"/>
              </a:spcAft>
              <a:buFont typeface="Courier New" panose="02070309020205020404" pitchFamily="49" charset="0"/>
              <a:buChar char="o"/>
              <a:defRPr/>
            </a:pPr>
            <a:r>
              <a:rPr lang="de-DE" altLang="de-DE" sz="1600" b="0" dirty="0">
                <a:solidFill>
                  <a:srgbClr val="000000"/>
                </a:solidFill>
                <a:latin typeface="Century Gothic" panose="020B0502020202020204" pitchFamily="34" charset="0"/>
              </a:rPr>
              <a:t>sofern nicht an der Inventur teilgenommen werden konnte, da die Beauftragung erst </a:t>
            </a:r>
            <a:r>
              <a:rPr lang="de-DE" altLang="de-DE" sz="1600" dirty="0">
                <a:solidFill>
                  <a:srgbClr val="000000"/>
                </a:solidFill>
                <a:latin typeface="Century Gothic" panose="020B0502020202020204" pitchFamily="34" charset="0"/>
              </a:rPr>
              <a:t>nach </a:t>
            </a:r>
            <a:r>
              <a:rPr lang="de-DE" altLang="de-DE" sz="1600" b="0" dirty="0">
                <a:solidFill>
                  <a:srgbClr val="000000"/>
                </a:solidFill>
                <a:latin typeface="Century Gothic" panose="020B0502020202020204" pitchFamily="34" charset="0"/>
              </a:rPr>
              <a:t>dem Abschlussstichtag erfolgte und</a:t>
            </a:r>
          </a:p>
          <a:p>
            <a:pPr marL="539750" lvl="1" indent="-274638" eaLnBrk="1" hangingPunct="1">
              <a:lnSpc>
                <a:spcPct val="100000"/>
              </a:lnSpc>
              <a:spcBef>
                <a:spcPts val="300"/>
              </a:spcBef>
              <a:spcAft>
                <a:spcPts val="300"/>
              </a:spcAft>
              <a:buFont typeface="Courier New" panose="02070309020205020404" pitchFamily="49" charset="0"/>
              <a:buChar char="o"/>
              <a:defRPr/>
            </a:pPr>
            <a:r>
              <a:rPr lang="de-DE" altLang="de-DE" sz="1600" b="0" dirty="0">
                <a:solidFill>
                  <a:srgbClr val="000000"/>
                </a:solidFill>
                <a:latin typeface="Century Gothic" panose="020B0502020202020204" pitchFamily="34" charset="0"/>
              </a:rPr>
              <a:t>alternative Prüfungshandlungen nicht möglich sind und </a:t>
            </a:r>
          </a:p>
          <a:p>
            <a:pPr marL="539750" lvl="1" indent="-274638" eaLnBrk="1" hangingPunct="1">
              <a:lnSpc>
                <a:spcPct val="100000"/>
              </a:lnSpc>
              <a:spcBef>
                <a:spcPts val="300"/>
              </a:spcBef>
              <a:spcAft>
                <a:spcPts val="300"/>
              </a:spcAft>
              <a:buFont typeface="Courier New" panose="02070309020205020404" pitchFamily="49" charset="0"/>
              <a:buChar char="o"/>
              <a:defRPr/>
            </a:pPr>
            <a:r>
              <a:rPr lang="de-DE" altLang="de-DE" sz="1600" b="0" dirty="0">
                <a:solidFill>
                  <a:srgbClr val="000000"/>
                </a:solidFill>
                <a:latin typeface="Century Gothic" panose="020B0502020202020204" pitchFamily="34" charset="0"/>
              </a:rPr>
              <a:t>die „Vorräte“ einer wesentlichen Bilanzposition darstellen.</a:t>
            </a:r>
          </a:p>
        </p:txBody>
      </p:sp>
      <p:sp>
        <p:nvSpPr>
          <p:cNvPr id="228356" name="Rectangle 2">
            <a:extLst>
              <a:ext uri="{FF2B5EF4-FFF2-40B4-BE49-F238E27FC236}">
                <a16:creationId xmlns:a16="http://schemas.microsoft.com/office/drawing/2014/main" id="{4C652E41-81B2-4E8F-9380-2F067430253F}"/>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2.3.4 Sonderfall: Verspätete Beauftragung</a:t>
            </a:r>
          </a:p>
        </p:txBody>
      </p:sp>
      <p:sp>
        <p:nvSpPr>
          <p:cNvPr id="228357" name="Rectangle 2">
            <a:extLst>
              <a:ext uri="{FF2B5EF4-FFF2-40B4-BE49-F238E27FC236}">
                <a16:creationId xmlns:a16="http://schemas.microsoft.com/office/drawing/2014/main" id="{F111F10A-1DC5-4B43-BB9C-A33A36834E20}"/>
              </a:ext>
            </a:extLst>
          </p:cNvPr>
          <p:cNvSpPr txBox="1">
            <a:spLocks/>
          </p:cNvSpPr>
          <p:nvPr/>
        </p:nvSpPr>
        <p:spPr bwMode="auto">
          <a:xfrm>
            <a:off x="1054800" y="3969246"/>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2.3.5 Wer macht was bei der Auftragsannahme?</a:t>
            </a:r>
          </a:p>
        </p:txBody>
      </p:sp>
      <p:sp>
        <p:nvSpPr>
          <p:cNvPr id="228358" name="Textfeld 9">
            <a:extLst>
              <a:ext uri="{FF2B5EF4-FFF2-40B4-BE49-F238E27FC236}">
                <a16:creationId xmlns:a16="http://schemas.microsoft.com/office/drawing/2014/main" id="{66C2A8C2-AE66-46FF-8F24-145972FF495F}"/>
              </a:ext>
            </a:extLst>
          </p:cNvPr>
          <p:cNvSpPr txBox="1">
            <a:spLocks noChangeArrowheads="1"/>
          </p:cNvSpPr>
          <p:nvPr/>
        </p:nvSpPr>
        <p:spPr bwMode="auto">
          <a:xfrm>
            <a:off x="1065213" y="4227513"/>
            <a:ext cx="1080135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66700" indent="-26670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542925" indent="-2762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lnSpc>
                <a:spcPct val="100000"/>
              </a:lnSpc>
              <a:spcBef>
                <a:spcPts val="600"/>
              </a:spcBef>
              <a:spcAft>
                <a:spcPts val="600"/>
              </a:spcAft>
              <a:buFont typeface="Arial" panose="020B0604020202020204" pitchFamily="34" charset="0"/>
              <a:buChar char="•"/>
            </a:pPr>
            <a:r>
              <a:rPr lang="de-DE" altLang="de-DE" sz="1600" b="0" dirty="0">
                <a:solidFill>
                  <a:srgbClr val="000000"/>
                </a:solidFill>
                <a:latin typeface="Century Gothic" panose="020B0502020202020204" pitchFamily="34" charset="0"/>
              </a:rPr>
              <a:t>Arbeitsanweisung zur „Jobverteilung im Zusammenhang mit der Auftragsannahme“</a:t>
            </a:r>
            <a:br>
              <a:rPr lang="de-DE" altLang="de-DE" sz="1600" b="0" dirty="0">
                <a:solidFill>
                  <a:srgbClr val="000000"/>
                </a:solidFill>
                <a:latin typeface="Century Gothic" panose="020B0502020202020204" pitchFamily="34" charset="0"/>
              </a:rPr>
            </a:br>
            <a:r>
              <a:rPr lang="de-DE" altLang="de-DE" sz="1600" b="0" dirty="0">
                <a:solidFill>
                  <a:srgbClr val="000000"/>
                </a:solidFill>
                <a:latin typeface="Century Gothic" panose="020B0502020202020204" pitchFamily="34" charset="0"/>
              </a:rPr>
              <a:t>(vgl. </a:t>
            </a:r>
            <a:r>
              <a:rPr lang="de-DE" altLang="de-DE" sz="1600" dirty="0">
                <a:solidFill>
                  <a:srgbClr val="000000"/>
                </a:solidFill>
                <a:latin typeface="Century Gothic" panose="020B0502020202020204" pitchFamily="34" charset="0"/>
              </a:rPr>
              <a:t>Praxishilfe 2/6</a:t>
            </a:r>
            <a:r>
              <a:rPr lang="de-DE" altLang="de-DE" sz="1600" b="0" dirty="0">
                <a:solidFill>
                  <a:srgbClr val="000000"/>
                </a:solidFill>
                <a:latin typeface="Century Gothic" panose="020B0502020202020204" pitchFamily="34" charset="0"/>
              </a:rPr>
              <a:t>)</a:t>
            </a:r>
          </a:p>
        </p:txBody>
      </p:sp>
      <p:sp>
        <p:nvSpPr>
          <p:cNvPr id="228359" name="Textfeld 1">
            <a:extLst>
              <a:ext uri="{FF2B5EF4-FFF2-40B4-BE49-F238E27FC236}">
                <a16:creationId xmlns:a16="http://schemas.microsoft.com/office/drawing/2014/main" id="{19E2C438-223F-4716-A46A-215A1C43C86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spTree>
  </p:cSld>
  <p:clrMapOvr>
    <a:masterClrMapping/>
  </p:clrMapOvr>
  <p:transition spd="slow"/>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4" name="Textfeld 1">
            <a:extLst>
              <a:ext uri="{FF2B5EF4-FFF2-40B4-BE49-F238E27FC236}">
                <a16:creationId xmlns:a16="http://schemas.microsoft.com/office/drawing/2014/main" id="{F0CE8811-FD79-4F59-8FF7-AE5A8DFB7959}"/>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sp>
        <p:nvSpPr>
          <p:cNvPr id="7" name="Rectangle 2">
            <a:extLst>
              <a:ext uri="{FF2B5EF4-FFF2-40B4-BE49-F238E27FC236}">
                <a16:creationId xmlns:a16="http://schemas.microsoft.com/office/drawing/2014/main" id="{0949B6FF-E7DB-4907-9295-08B2AFF47169}"/>
              </a:ext>
            </a:extLst>
          </p:cNvPr>
          <p:cNvSpPr txBox="1">
            <a:spLocks/>
          </p:cNvSpPr>
          <p:nvPr/>
        </p:nvSpPr>
        <p:spPr bwMode="auto">
          <a:xfrm>
            <a:off x="997998" y="729000"/>
            <a:ext cx="985053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2.4	</a:t>
            </a:r>
            <a:r>
              <a:rPr lang="de-DE" sz="2800" dirty="0">
                <a:latin typeface="Century Gothic" panose="020B0502020202020204" pitchFamily="34" charset="0"/>
              </a:rPr>
              <a:t>Besonderheiten bei Folgeprüfungen</a:t>
            </a:r>
            <a:endParaRPr lang="de-DE" sz="2800" b="0" dirty="0">
              <a:latin typeface="Century Gothic" panose="020B0502020202020204" pitchFamily="34" charset="0"/>
            </a:endParaRPr>
          </a:p>
        </p:txBody>
      </p:sp>
    </p:spTree>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B6CA3300-CF14-415E-8377-3956C90E8152}"/>
              </a:ext>
            </a:extLst>
          </p:cNvPr>
          <p:cNvSpPr txBox="1"/>
          <p:nvPr/>
        </p:nvSpPr>
        <p:spPr>
          <a:xfrm>
            <a:off x="1054800" y="1418400"/>
            <a:ext cx="9327450" cy="4308872"/>
          </a:xfrm>
          <a:prstGeom prst="rect">
            <a:avLst/>
          </a:prstGeom>
          <a:noFill/>
        </p:spPr>
        <p:txBody>
          <a:bodyPr wrap="square" lIns="0" tIns="0" rIns="0" bIns="0">
            <a:spAutoFit/>
          </a:bodyPr>
          <a:lstStyle/>
          <a:p>
            <a:pPr eaLnBrk="1"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Bei Folgeprüfungen ist insbesondere auf folgendes zu achten:</a:t>
            </a:r>
          </a:p>
          <a:p>
            <a:pPr marL="266700" indent="-266700" eaLnBrk="1" hangingPunct="1">
              <a:spcBef>
                <a:spcPts val="300"/>
              </a:spcBef>
              <a:spcAft>
                <a:spcPts val="300"/>
              </a:spcAft>
              <a:buFont typeface="+mj-lt"/>
              <a:buAutoNum type="alphaLcPeriod"/>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Wahl und Beauftragung des Apr muss für jedes Geschäftsjahr neu erfolgen – i. d. R. kein Dauerauftragsverhältnis</a:t>
            </a:r>
          </a:p>
          <a:p>
            <a:pPr marL="266700" indent="-266700" eaLnBrk="1" hangingPunct="1">
              <a:spcBef>
                <a:spcPts val="300"/>
              </a:spcBef>
              <a:spcAft>
                <a:spcPts val="300"/>
              </a:spcAft>
              <a:buFont typeface="+mj-lt"/>
              <a:buAutoNum type="alphaLcPeriod"/>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Der Abschlussprüfer muss für jede Bestellung erneut prüfen, ob der Auftrag angenommen werden darf (Ausschlusskriterien: Unabhängigkeit, etc.), sog. Auftragsannahmecheckliste vgl.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Praxishilfe 2/1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und </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Praxishilfe 2/2</a:t>
            </a:r>
          </a:p>
          <a:p>
            <a:pPr marL="266700" indent="-266700" eaLnBrk="1" hangingPunct="1">
              <a:spcBef>
                <a:spcPts val="300"/>
              </a:spcBef>
              <a:spcAft>
                <a:spcPts val="300"/>
              </a:spcAft>
              <a:buFont typeface="+mj-lt"/>
              <a:buAutoNum type="alphaLcPeriod"/>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Jede Bestellung stellt eine neue Vereinbarung dar</a:t>
            </a:r>
          </a:p>
          <a:p>
            <a:pPr marL="542925" lvl="1" indent="-276225"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Auftrag und Annahme</a:t>
            </a:r>
          </a:p>
          <a:p>
            <a:pPr marL="542925" lvl="1" indent="-276225" eaLnBrk="1"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Bezugnahmen auf frühere Vereinbarungen sollten zur Vermeidung von Missverständnissen nicht erfolgen</a:t>
            </a:r>
          </a:p>
          <a:p>
            <a:pPr marL="266700" indent="-266700" eaLnBrk="1" hangingPunct="1">
              <a:spcBef>
                <a:spcPts val="300"/>
              </a:spcBef>
              <a:spcAft>
                <a:spcPts val="300"/>
              </a:spcAft>
              <a:buFont typeface="+mj-lt"/>
              <a:buAutoNum type="alphaLcPeriod"/>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Der Abschlussprüfer hat die Regelungen zu Form und Inhalt zu beachten (schriftlich)</a:t>
            </a:r>
          </a:p>
          <a:p>
            <a:pPr marL="266700" indent="-266700" eaLnBrk="1" hangingPunct="1">
              <a:spcBef>
                <a:spcPts val="300"/>
              </a:spcBef>
              <a:spcAft>
                <a:spcPts val="300"/>
              </a:spcAft>
              <a:buFont typeface="+mj-lt"/>
              <a:buAutoNum type="alphaLcPeriod"/>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Der Abschlussprüfer muss entscheiden, ob Umstände vorliegen, die eine Änderung der Bedingungen des Auftrags erfordern (Anpassung des Vorjahresauftrags)</a:t>
            </a:r>
          </a:p>
          <a:p>
            <a:pPr marL="266700" indent="-266700" eaLnBrk="1" hangingPunct="1">
              <a:spcBef>
                <a:spcPts val="300"/>
              </a:spcBef>
              <a:spcAft>
                <a:spcPts val="300"/>
              </a:spcAft>
              <a:buFont typeface="+mj-lt"/>
              <a:buAutoNum type="alphaLcPeriod"/>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Der Abschlussprüfer muss entscheiden, ob die Notwendigkeit besteht, den Auftraggeber auf bestimmte bestehende Vereinbarungen ausdrücklich hinzuweisen.</a:t>
            </a:r>
          </a:p>
        </p:txBody>
      </p:sp>
      <p:sp>
        <p:nvSpPr>
          <p:cNvPr id="232451" name="Rectangle 2">
            <a:extLst>
              <a:ext uri="{FF2B5EF4-FFF2-40B4-BE49-F238E27FC236}">
                <a16:creationId xmlns:a16="http://schemas.microsoft.com/office/drawing/2014/main" id="{1E779C34-2436-4AF4-B1DD-EFC0B96FFD9E}"/>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2.4 Besonderheiten bei Folgeprüfungen</a:t>
            </a:r>
          </a:p>
        </p:txBody>
      </p:sp>
      <p:sp>
        <p:nvSpPr>
          <p:cNvPr id="232453" name="Textfeld 1">
            <a:extLst>
              <a:ext uri="{FF2B5EF4-FFF2-40B4-BE49-F238E27FC236}">
                <a16:creationId xmlns:a16="http://schemas.microsoft.com/office/drawing/2014/main" id="{E60F3B8F-0408-4715-ACC2-E93801BA09A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pic>
        <p:nvPicPr>
          <p:cNvPr id="232454" name="Grafik 9">
            <a:extLst>
              <a:ext uri="{FF2B5EF4-FFF2-40B4-BE49-F238E27FC236}">
                <a16:creationId xmlns:a16="http://schemas.microsoft.com/office/drawing/2014/main" id="{4D7BAFDC-3454-44BC-91A9-AAA8DE0E71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500" name="Textfeld 1">
            <a:extLst>
              <a:ext uri="{FF2B5EF4-FFF2-40B4-BE49-F238E27FC236}">
                <a16:creationId xmlns:a16="http://schemas.microsoft.com/office/drawing/2014/main" id="{97E5263E-FB98-4445-B0D9-EC52CC2F3A1C}"/>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sp>
        <p:nvSpPr>
          <p:cNvPr id="7" name="Rectangle 2">
            <a:extLst>
              <a:ext uri="{FF2B5EF4-FFF2-40B4-BE49-F238E27FC236}">
                <a16:creationId xmlns:a16="http://schemas.microsoft.com/office/drawing/2014/main" id="{FCE9FE40-7072-43AB-8FFF-0DB5338D8CBE}"/>
              </a:ext>
            </a:extLst>
          </p:cNvPr>
          <p:cNvSpPr txBox="1">
            <a:spLocks/>
          </p:cNvSpPr>
          <p:nvPr/>
        </p:nvSpPr>
        <p:spPr bwMode="auto">
          <a:xfrm>
            <a:off x="997998" y="729000"/>
            <a:ext cx="985053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2.5	</a:t>
            </a:r>
            <a:r>
              <a:rPr lang="de-DE" sz="2800" dirty="0">
                <a:latin typeface="Century Gothic" panose="020B0502020202020204" pitchFamily="34" charset="0"/>
              </a:rPr>
              <a:t>Besonderheiten bei nachträglicher Modifizierung der Bedingungen des Auftrags</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2.5.1</a:t>
            </a:r>
            <a:r>
              <a:rPr lang="de-DE" sz="1800" b="0" dirty="0">
                <a:latin typeface="Century Gothic" panose="020B0502020202020204" pitchFamily="34" charset="0"/>
              </a:rPr>
              <a:t>	Eingeschränkte Anpassungsmöglichkeiten</a:t>
            </a:r>
          </a:p>
          <a:p>
            <a:pPr marL="2724150" lvl="4" indent="-895350">
              <a:spcBef>
                <a:spcPts val="600"/>
              </a:spcBef>
              <a:spcAft>
                <a:spcPts val="600"/>
              </a:spcAft>
              <a:tabLst>
                <a:tab pos="444500" algn="l"/>
              </a:tabLst>
            </a:pPr>
            <a:r>
              <a:rPr lang="de-DE" sz="1800" dirty="0">
                <a:latin typeface="Century Gothic" panose="020B0502020202020204" pitchFamily="34" charset="0"/>
              </a:rPr>
              <a:t>2.5.2</a:t>
            </a:r>
            <a:r>
              <a:rPr lang="de-DE" sz="1800" b="0" dirty="0">
                <a:latin typeface="Century Gothic" panose="020B0502020202020204" pitchFamily="34" charset="0"/>
              </a:rPr>
              <a:t>	Änderung der Auftragsbedingungen für einen Prüfungsauftrag</a:t>
            </a:r>
          </a:p>
          <a:p>
            <a:pPr marL="2724150" lvl="4" indent="-895350">
              <a:spcBef>
                <a:spcPts val="600"/>
              </a:spcBef>
              <a:spcAft>
                <a:spcPts val="600"/>
              </a:spcAft>
              <a:tabLst>
                <a:tab pos="444500" algn="l"/>
              </a:tabLst>
            </a:pPr>
            <a:r>
              <a:rPr lang="de-DE" sz="1800" dirty="0">
                <a:latin typeface="Century Gothic" panose="020B0502020202020204" pitchFamily="34" charset="0"/>
              </a:rPr>
              <a:t>2.5.3</a:t>
            </a:r>
            <a:r>
              <a:rPr lang="de-DE" sz="1800">
                <a:latin typeface="Century Gothic" panose="020B0502020202020204" pitchFamily="34" charset="0"/>
              </a:rPr>
              <a:t>	</a:t>
            </a:r>
            <a:r>
              <a:rPr lang="de-DE" sz="1800" b="0">
                <a:latin typeface="Century Gothic" panose="020B0502020202020204" pitchFamily="34" charset="0"/>
              </a:rPr>
              <a:t>Pflichten des Abschlussprüfers bei Veränderung der Bedingungen</a:t>
            </a:r>
            <a:endParaRPr lang="de-DE" sz="1800" b="0" dirty="0">
              <a:latin typeface="Century Gothic" panose="020B0502020202020204" pitchFamily="34" charset="0"/>
            </a:endParaRP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79B6D32B-3BDD-4E20-A5E3-0A6B7BB25178}"/>
              </a:ext>
            </a:extLst>
          </p:cNvPr>
          <p:cNvSpPr txBox="1">
            <a:spLocks/>
          </p:cNvSpPr>
          <p:nvPr/>
        </p:nvSpPr>
        <p:spPr bwMode="auto">
          <a:xfrm>
            <a:off x="1054800" y="1008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390650" indent="-13906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1.1.3 Informationsbeschaffung, vorläufige Kenntnisse über das IKS</a:t>
            </a:r>
          </a:p>
        </p:txBody>
      </p:sp>
      <p:sp>
        <p:nvSpPr>
          <p:cNvPr id="10" name="Textfeld 9">
            <a:extLst>
              <a:ext uri="{FF2B5EF4-FFF2-40B4-BE49-F238E27FC236}">
                <a16:creationId xmlns:a16="http://schemas.microsoft.com/office/drawing/2014/main" id="{6F4011FE-0C25-4FDB-BA2C-1E64B1D145B6}"/>
              </a:ext>
            </a:extLst>
          </p:cNvPr>
          <p:cNvSpPr txBox="1"/>
          <p:nvPr/>
        </p:nvSpPr>
        <p:spPr>
          <a:xfrm>
            <a:off x="1065213" y="1418400"/>
            <a:ext cx="9639299" cy="4308475"/>
          </a:xfrm>
          <a:prstGeom prst="rect">
            <a:avLst/>
          </a:prstGeom>
          <a:noFill/>
        </p:spPr>
        <p:txBody>
          <a:bodyPr wrap="square" lIns="0" tIns="0" rIns="0" bIns="0">
            <a:spAutoFit/>
          </a:bodyPr>
          <a:lstStyle/>
          <a:p>
            <a:pPr marL="266700" indent="-266700" eaLnBrk="1" hangingPunct="1">
              <a:spcBef>
                <a:spcPts val="300"/>
              </a:spcBef>
              <a:spcAft>
                <a:spcPts val="300"/>
              </a:spcAft>
              <a:buFont typeface="+mj-lt"/>
              <a:buAutoNum type="alphaLcPeriod"/>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Auftragsbezogene Vorüberlegungen</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Umfangreiche Informationsbeschaffung zum Unternehmen und seinem Umfeld als Basis für die Festlegung der Prüfungsstrategie und des Prüfungsprogramms </a:t>
            </a:r>
          </a:p>
          <a:p>
            <a:pPr marL="541338" lvl="1" indent="-274638" eaLnBrk="1" hangingPunct="1">
              <a:spcBef>
                <a:spcPts val="300"/>
              </a:spcBef>
              <a:spcAft>
                <a:spcPts val="300"/>
              </a:spcAf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	(Literatur: vgl. WP-Handbuch 2023, </a:t>
            </a:r>
            <a:r>
              <a:rPr lang="de-DE" altLang="de-DE" b="0" dirty="0" err="1">
                <a:latin typeface="Century Gothic" panose="020B0502020202020204" pitchFamily="34" charset="0"/>
                <a:ea typeface="Verdana" panose="020B0604030504040204" pitchFamily="34" charset="0"/>
                <a:cs typeface="Verdana" panose="020B0604030504040204" pitchFamily="34" charset="0"/>
              </a:rPr>
              <a:t>Kap.L</a:t>
            </a:r>
            <a:r>
              <a:rPr lang="de-DE" altLang="de-DE" b="0" dirty="0">
                <a:latin typeface="Century Gothic" panose="020B0502020202020204" pitchFamily="34" charset="0"/>
                <a:ea typeface="Verdana" panose="020B0604030504040204" pitchFamily="34" charset="0"/>
                <a:cs typeface="Verdana" panose="020B0604030504040204" pitchFamily="34" charset="0"/>
              </a:rPr>
              <a:t>, </a:t>
            </a:r>
            <a:r>
              <a:rPr lang="de-DE" altLang="de-DE" b="0" dirty="0" err="1">
                <a:latin typeface="Century Gothic" panose="020B0502020202020204" pitchFamily="34" charset="0"/>
                <a:ea typeface="Verdana" panose="020B0604030504040204" pitchFamily="34" charset="0"/>
                <a:cs typeface="Verdana" panose="020B0604030504040204" pitchFamily="34" charset="0"/>
              </a:rPr>
              <a:t>Rz</a:t>
            </a:r>
            <a:r>
              <a:rPr lang="de-DE" altLang="de-DE" b="0" dirty="0">
                <a:latin typeface="Century Gothic" panose="020B0502020202020204" pitchFamily="34" charset="0"/>
                <a:ea typeface="Verdana" panose="020B0604030504040204" pitchFamily="34" charset="0"/>
                <a:cs typeface="Verdana" panose="020B0604030504040204" pitchFamily="34" charset="0"/>
              </a:rPr>
              <a:t>. 27 ff.)</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Welche Ziele werden mit der Auftragsplanung verfolgt?</a:t>
            </a:r>
          </a:p>
          <a:p>
            <a:pPr marL="541338" lvl="1" indent="-274638" eaLnBrk="1" hangingPunct="1">
              <a:spcBef>
                <a:spcPts val="0"/>
              </a:spcBef>
              <a:spcAft>
                <a:spcPts val="0"/>
              </a:spcAft>
              <a:buFont typeface="Arial" panose="020B0604020202020204" pitchFamily="34" charset="0"/>
              <a:buChar char="•"/>
              <a:defRPr/>
            </a:pP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a:p>
            <a:pPr marL="266700" indent="-266700" eaLnBrk="1" hangingPunct="1">
              <a:spcBef>
                <a:spcPts val="300"/>
              </a:spcBef>
              <a:spcAft>
                <a:spcPts val="300"/>
              </a:spcAft>
              <a:buFont typeface="+mj-lt"/>
              <a:buAutoNum type="alphaLcPeriod"/>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Gewinnung ausreichender Kenntnisse über die Geschäftstätigkeit, sowie das wirtschaftliche und rechtliche Umfeld </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(ISA [DE] 315 (</a:t>
            </a:r>
            <a:r>
              <a:rPr lang="de-DE" altLang="de-DE" dirty="0" err="1">
                <a:solidFill>
                  <a:srgbClr val="FF0000"/>
                </a:solidFill>
                <a:latin typeface="Century Gothic" panose="020B0502020202020204" pitchFamily="34" charset="0"/>
                <a:ea typeface="Verdana" panose="020B0604030504040204" pitchFamily="34" charset="0"/>
                <a:cs typeface="Verdana" panose="020B0604030504040204" pitchFamily="34" charset="0"/>
              </a:rPr>
              <a:t>Revised</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 2019))</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Erkennung der wesentlichen Einflussfaktoren des Unternehmenserfolgs</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Verständnis für das Geschäftsmodell</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Verständnis für die Unternehmensstrategie</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Geschäftsrisiken und Umgang mit diesen</a:t>
            </a:r>
          </a:p>
          <a:p>
            <a:pPr marL="541338" lvl="1" indent="-274638" eaLnBrk="1"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Geschäftsprozesse, wesentliche Risiken aus diesen, Kontrollmechanismen</a:t>
            </a:r>
          </a:p>
          <a:p>
            <a:pPr marL="541338" lvl="1" indent="-185738" eaLnBrk="1" hangingPunct="1">
              <a:spcBef>
                <a:spcPts val="300"/>
              </a:spcBef>
              <a:spcAft>
                <a:spcPts val="300"/>
              </a:spcAft>
              <a:buFont typeface="Arial" panose="020B0604020202020204" pitchFamily="34" charset="0"/>
              <a:buChar char="•"/>
              <a:defRPr/>
            </a:pPr>
            <a:endParaRPr lang="de-DE" altLang="de-DE" b="0" dirty="0">
              <a:latin typeface="Century Gothic" panose="020B0502020202020204" pitchFamily="34" charset="0"/>
              <a:ea typeface="Verdana" panose="020B0604030504040204" pitchFamily="34" charset="0"/>
              <a:cs typeface="Verdana" panose="020B0604030504040204" pitchFamily="34" charset="0"/>
            </a:endParaRPr>
          </a:p>
        </p:txBody>
      </p:sp>
      <p:pic>
        <p:nvPicPr>
          <p:cNvPr id="99334" name="Grafik 9">
            <a:extLst>
              <a:ext uri="{FF2B5EF4-FFF2-40B4-BE49-F238E27FC236}">
                <a16:creationId xmlns:a16="http://schemas.microsoft.com/office/drawing/2014/main" id="{720F51E1-E70F-41F4-9FA1-9B74F33424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feld 1">
            <a:extLst>
              <a:ext uri="{FF2B5EF4-FFF2-40B4-BE49-F238E27FC236}">
                <a16:creationId xmlns:a16="http://schemas.microsoft.com/office/drawing/2014/main" id="{029DB2EE-D742-4301-8113-61B5057A92EF}"/>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9DCD73A9-50EE-444F-81CA-68B0DD99F42C}"/>
              </a:ext>
            </a:extLst>
          </p:cNvPr>
          <p:cNvSpPr txBox="1"/>
          <p:nvPr/>
        </p:nvSpPr>
        <p:spPr>
          <a:xfrm>
            <a:off x="1054801" y="1772816"/>
            <a:ext cx="9073647" cy="4078039"/>
          </a:xfrm>
          <a:prstGeom prst="rect">
            <a:avLst/>
          </a:prstGeom>
          <a:noFill/>
        </p:spPr>
        <p:txBody>
          <a:bodyPr wrap="square" lIns="0" tIns="0" rIns="0" bIns="0">
            <a:spAutoFit/>
          </a:bodyPr>
          <a:lstStyle>
            <a:lvl1pPr eaLnBrk="0" hangingPunct="0">
              <a:defRPr sz="1600" b="1">
                <a:solidFill>
                  <a:schemeClr val="tx1"/>
                </a:solidFill>
                <a:latin typeface="Verdana" pitchFamily="34" charset="0"/>
                <a:cs typeface="Arial" pitchFamily="34" charset="0"/>
              </a:defRPr>
            </a:lvl1pPr>
            <a:lvl2pPr marL="609600" indent="-342900" eaLnBrk="0" hangingPunct="0">
              <a:defRPr sz="1600" b="1">
                <a:solidFill>
                  <a:schemeClr val="tx1"/>
                </a:solidFill>
                <a:latin typeface="Verdana" pitchFamily="34" charset="0"/>
                <a:cs typeface="Arial" pitchFamily="34" charset="0"/>
              </a:defRPr>
            </a:lvl2pPr>
            <a:lvl3pPr marL="1143000" indent="-228600" eaLnBrk="0" hangingPunct="0">
              <a:defRPr sz="1600" b="1">
                <a:solidFill>
                  <a:schemeClr val="tx1"/>
                </a:solidFill>
                <a:latin typeface="Verdana" pitchFamily="34" charset="0"/>
                <a:cs typeface="Arial" pitchFamily="34" charset="0"/>
              </a:defRPr>
            </a:lvl3pPr>
            <a:lvl4pPr marL="1600200" indent="-228600" eaLnBrk="0" hangingPunct="0">
              <a:defRPr sz="1600" b="1">
                <a:solidFill>
                  <a:schemeClr val="tx1"/>
                </a:solidFill>
                <a:latin typeface="Verdana" pitchFamily="34" charset="0"/>
                <a:cs typeface="Arial" pitchFamily="34" charset="0"/>
              </a:defRPr>
            </a:lvl4pPr>
            <a:lvl5pPr marL="2057400" indent="-228600" eaLnBrk="0" hangingPunct="0">
              <a:defRPr sz="1600" b="1">
                <a:solidFill>
                  <a:schemeClr val="tx1"/>
                </a:solidFill>
                <a:latin typeface="Verdana" pitchFamily="34" charset="0"/>
                <a:cs typeface="Arial" pitchFamily="34" charset="0"/>
              </a:defRPr>
            </a:lvl5pPr>
            <a:lvl6pPr marL="25146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6pPr>
            <a:lvl7pPr marL="29718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7pPr>
            <a:lvl8pPr marL="34290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8pPr>
            <a:lvl9pPr marL="38862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9pPr>
          </a:lstStyle>
          <a:p>
            <a:pPr eaLnBrk="1" hangingPunct="1">
              <a:spcBef>
                <a:spcPts val="300"/>
              </a:spcBef>
              <a:spcAft>
                <a:spcPts val="300"/>
              </a:spcAft>
              <a:defRPr/>
            </a:pPr>
            <a:r>
              <a:rPr lang="de-DE" altLang="de-DE" b="0" dirty="0">
                <a:solidFill>
                  <a:srgbClr val="000000"/>
                </a:solidFill>
                <a:latin typeface="Century Gothic" pitchFamily="34" charset="0"/>
              </a:rPr>
              <a:t>Grundsätzlich ist die Veränderung der Bedingungen für den Auftrag vor und während der Prüfung möglich, es sei denn zwingende gesetzliche Regelungen stehen diesem entgegen, </a:t>
            </a:r>
            <a:br>
              <a:rPr lang="de-DE" altLang="de-DE" b="0" dirty="0">
                <a:solidFill>
                  <a:srgbClr val="000000"/>
                </a:solidFill>
                <a:latin typeface="Century Gothic" pitchFamily="34" charset="0"/>
              </a:rPr>
            </a:br>
            <a:r>
              <a:rPr lang="de-DE" altLang="de-DE" b="0" dirty="0">
                <a:solidFill>
                  <a:srgbClr val="000000"/>
                </a:solidFill>
                <a:latin typeface="Century Gothic" pitchFamily="34" charset="0"/>
              </a:rPr>
              <a:t>z. B.: Bei gesetzlichen Abschlussprüfungen ...</a:t>
            </a:r>
          </a:p>
          <a:p>
            <a:pPr marL="182563" indent="-182563"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 können die gesetzlichen </a:t>
            </a:r>
            <a:r>
              <a:rPr lang="de-DE" altLang="de-DE" dirty="0">
                <a:solidFill>
                  <a:srgbClr val="000000"/>
                </a:solidFill>
                <a:latin typeface="Century Gothic" pitchFamily="34" charset="0"/>
              </a:rPr>
              <a:t>Mindestanforderungen nicht vertraglich herabgesetzt </a:t>
            </a:r>
            <a:r>
              <a:rPr lang="de-DE" altLang="de-DE" b="0" dirty="0">
                <a:solidFill>
                  <a:srgbClr val="000000"/>
                </a:solidFill>
                <a:latin typeface="Century Gothic" pitchFamily="34" charset="0"/>
              </a:rPr>
              <a:t>werden, d. h. die Vorgaben der Umfang und die Vorgehensweise für gesetzliche Prüfungen ergeben sich aus dem Gesetz (§ 317 HGB).</a:t>
            </a:r>
          </a:p>
          <a:p>
            <a:pPr marL="182563" indent="-182563"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 ist die </a:t>
            </a:r>
            <a:r>
              <a:rPr lang="de-DE" altLang="de-DE" dirty="0">
                <a:solidFill>
                  <a:srgbClr val="000000"/>
                </a:solidFill>
                <a:latin typeface="Century Gothic" pitchFamily="34" charset="0"/>
              </a:rPr>
              <a:t>vorzeitige Beendigung </a:t>
            </a:r>
            <a:r>
              <a:rPr lang="de-DE" altLang="de-DE" b="0" dirty="0">
                <a:solidFill>
                  <a:srgbClr val="000000"/>
                </a:solidFill>
                <a:latin typeface="Century Gothic" pitchFamily="34" charset="0"/>
              </a:rPr>
              <a:t>des Prüfungsauftrags nur im Rahmen des § 318 VI HGB möglich (absoluter Ausnahmefall), wobei hierbei in allen Fällen zuvor die WPK konsultieren werden sollte.</a:t>
            </a:r>
          </a:p>
          <a:p>
            <a:pPr marL="447675" lvl="1" indent="-265113" eaLnBrk="1" hangingPunct="1">
              <a:spcBef>
                <a:spcPts val="300"/>
              </a:spcBef>
              <a:spcAft>
                <a:spcPts val="300"/>
              </a:spcAft>
              <a:buFont typeface="Wingdings" panose="05000000000000000000" pitchFamily="2" charset="2"/>
              <a:buChar char=""/>
              <a:defRPr/>
            </a:pPr>
            <a:r>
              <a:rPr lang="de-DE" altLang="de-DE" b="0" dirty="0">
                <a:solidFill>
                  <a:srgbClr val="000000"/>
                </a:solidFill>
                <a:latin typeface="Century Gothic" pitchFamily="34" charset="0"/>
              </a:rPr>
              <a:t>Der Abschlussprüfer muss über die Durchführung und die Ergebnisse der Prüfung bis zur Kündigung nach berufsüblichen Grundsätzen berichten - § 321 HGB</a:t>
            </a:r>
          </a:p>
          <a:p>
            <a:pPr marL="447675" lvl="1" indent="-265113" eaLnBrk="1" hangingPunct="1">
              <a:spcBef>
                <a:spcPts val="300"/>
              </a:spcBef>
              <a:spcAft>
                <a:spcPts val="300"/>
              </a:spcAft>
              <a:buFont typeface="Wingdings" panose="05000000000000000000" pitchFamily="2" charset="2"/>
              <a:buChar char=""/>
              <a:defRPr/>
            </a:pPr>
            <a:r>
              <a:rPr lang="de-DE" altLang="de-DE" b="0" dirty="0">
                <a:solidFill>
                  <a:srgbClr val="000000"/>
                </a:solidFill>
                <a:latin typeface="Century Gothic" pitchFamily="34" charset="0"/>
              </a:rPr>
              <a:t>Auf schriftliche Anfrage muss der Abschlussprüfer dem neuen Abschlussprüfer unmittelbar schriftlich über die bisherige Prüfung berichten - § 320 IV HGB i. V. m. § 321 HGB</a:t>
            </a:r>
          </a:p>
          <a:p>
            <a:pPr eaLnBrk="1" hangingPunct="1">
              <a:spcBef>
                <a:spcPts val="300"/>
              </a:spcBef>
              <a:spcAft>
                <a:spcPts val="300"/>
              </a:spcAft>
              <a:defRPr/>
            </a:pPr>
            <a:endParaRPr lang="de-DE" altLang="de-DE" b="0" dirty="0">
              <a:solidFill>
                <a:srgbClr val="000000"/>
              </a:solidFill>
              <a:latin typeface="Century Gothic" pitchFamily="34" charset="0"/>
            </a:endParaRPr>
          </a:p>
        </p:txBody>
      </p:sp>
      <p:sp>
        <p:nvSpPr>
          <p:cNvPr id="236547" name="Rectangle 2">
            <a:extLst>
              <a:ext uri="{FF2B5EF4-FFF2-40B4-BE49-F238E27FC236}">
                <a16:creationId xmlns:a16="http://schemas.microsoft.com/office/drawing/2014/main" id="{1D62CC3C-DF30-4B82-955C-E4CDDC0FB1BD}"/>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2.5 Besonderheiten bei nachträglicher Modifizierung der Bedingungen des Auftrags</a:t>
            </a:r>
          </a:p>
          <a:p>
            <a:pPr eaLnBrk="1" hangingPunct="1">
              <a:spcBef>
                <a:spcPts val="300"/>
              </a:spcBef>
              <a:spcAft>
                <a:spcPts val="300"/>
              </a:spcAft>
            </a:pPr>
            <a:endParaRPr lang="de-DE" altLang="de-DE" sz="1800" dirty="0">
              <a:solidFill>
                <a:srgbClr val="00B0F0"/>
              </a:solidFill>
              <a:latin typeface="Century Gothic" panose="020B0502020202020204" pitchFamily="34" charset="0"/>
            </a:endParaRPr>
          </a:p>
        </p:txBody>
      </p:sp>
      <p:sp>
        <p:nvSpPr>
          <p:cNvPr id="236549" name="Textfeld 1">
            <a:extLst>
              <a:ext uri="{FF2B5EF4-FFF2-40B4-BE49-F238E27FC236}">
                <a16:creationId xmlns:a16="http://schemas.microsoft.com/office/drawing/2014/main" id="{776C44A2-E3AE-4B71-98A0-3DFA4B95D0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sp>
        <p:nvSpPr>
          <p:cNvPr id="236550" name="Rechteck 1">
            <a:extLst>
              <a:ext uri="{FF2B5EF4-FFF2-40B4-BE49-F238E27FC236}">
                <a16:creationId xmlns:a16="http://schemas.microsoft.com/office/drawing/2014/main" id="{41ADE3F0-E96F-43FB-829F-0FBCE42F4409}"/>
              </a:ext>
            </a:extLst>
          </p:cNvPr>
          <p:cNvSpPr>
            <a:spLocks noChangeArrowheads="1"/>
          </p:cNvSpPr>
          <p:nvPr/>
        </p:nvSpPr>
        <p:spPr bwMode="auto">
          <a:xfrm>
            <a:off x="1054800" y="1418400"/>
            <a:ext cx="110172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2.5.1 Eingeschränkte Anpassungsmöglichkeiten</a:t>
            </a:r>
          </a:p>
        </p:txBody>
      </p:sp>
    </p:spTree>
  </p:cSld>
  <p:clrMapOvr>
    <a:masterClrMapping/>
  </p:clrMapOvr>
  <p:transition spd="slow"/>
</p:sld>
</file>

<file path=ppt/slides/slide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6549" name="Textfeld 1">
            <a:extLst>
              <a:ext uri="{FF2B5EF4-FFF2-40B4-BE49-F238E27FC236}">
                <a16:creationId xmlns:a16="http://schemas.microsoft.com/office/drawing/2014/main" id="{776C44A2-E3AE-4B71-98A0-3DFA4B95D0D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a:solidFill>
                  <a:srgbClr val="000000"/>
                </a:solidFill>
                <a:latin typeface="Century Gothic" panose="020B0502020202020204" pitchFamily="34" charset="0"/>
              </a:rPr>
              <a:t>Themenbereich 2: Die Bedeutung des Prozesses der Auftragsannahme</a:t>
            </a:r>
          </a:p>
        </p:txBody>
      </p:sp>
      <p:sp>
        <p:nvSpPr>
          <p:cNvPr id="236550" name="Rechteck 1">
            <a:extLst>
              <a:ext uri="{FF2B5EF4-FFF2-40B4-BE49-F238E27FC236}">
                <a16:creationId xmlns:a16="http://schemas.microsoft.com/office/drawing/2014/main" id="{41ADE3F0-E96F-43FB-829F-0FBCE42F4409}"/>
              </a:ext>
            </a:extLst>
          </p:cNvPr>
          <p:cNvSpPr>
            <a:spLocks noChangeArrowheads="1"/>
          </p:cNvSpPr>
          <p:nvPr/>
        </p:nvSpPr>
        <p:spPr bwMode="auto">
          <a:xfrm>
            <a:off x="1030780" y="856639"/>
            <a:ext cx="110172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2.5.2 Änderung der Auftragsbedingungen für einen Prüfungsauftrag</a:t>
            </a:r>
          </a:p>
        </p:txBody>
      </p:sp>
      <p:sp>
        <p:nvSpPr>
          <p:cNvPr id="9" name="Rechteck: abgerundete Ecken 8">
            <a:extLst>
              <a:ext uri="{FF2B5EF4-FFF2-40B4-BE49-F238E27FC236}">
                <a16:creationId xmlns:a16="http://schemas.microsoft.com/office/drawing/2014/main" id="{80B6DD8D-56C9-44D5-8A92-0AF384DC0FA8}"/>
              </a:ext>
            </a:extLst>
          </p:cNvPr>
          <p:cNvSpPr/>
          <p:nvPr/>
        </p:nvSpPr>
        <p:spPr>
          <a:xfrm>
            <a:off x="1067809" y="1220625"/>
            <a:ext cx="10075530" cy="408175"/>
          </a:xfrm>
          <a:prstGeom prst="roundRect">
            <a:avLst/>
          </a:prstGeom>
          <a:solidFill>
            <a:srgbClr val="CE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Century Gothic" panose="020B0502020202020204" pitchFamily="34" charset="0"/>
              </a:rPr>
              <a:t>Änderung der Auftragsbedingungen vom Mandanten gewünscht</a:t>
            </a:r>
          </a:p>
        </p:txBody>
      </p:sp>
      <p:sp>
        <p:nvSpPr>
          <p:cNvPr id="12" name="Rechteck: abgerundete Ecken 11">
            <a:extLst>
              <a:ext uri="{FF2B5EF4-FFF2-40B4-BE49-F238E27FC236}">
                <a16:creationId xmlns:a16="http://schemas.microsoft.com/office/drawing/2014/main" id="{9DCD48FA-959A-42AD-A061-CF07FF9A84A9}"/>
              </a:ext>
            </a:extLst>
          </p:cNvPr>
          <p:cNvSpPr/>
          <p:nvPr/>
        </p:nvSpPr>
        <p:spPr>
          <a:xfrm>
            <a:off x="3578396" y="1752774"/>
            <a:ext cx="5050204" cy="35923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Nachvollziehbare Begründung?</a:t>
            </a:r>
          </a:p>
        </p:txBody>
      </p:sp>
      <p:sp>
        <p:nvSpPr>
          <p:cNvPr id="13" name="Rechteck: abgerundete Ecken 12">
            <a:extLst>
              <a:ext uri="{FF2B5EF4-FFF2-40B4-BE49-F238E27FC236}">
                <a16:creationId xmlns:a16="http://schemas.microsoft.com/office/drawing/2014/main" id="{BCDEA89C-F791-49AA-B3F6-304990EA4FAD}"/>
              </a:ext>
            </a:extLst>
          </p:cNvPr>
          <p:cNvSpPr/>
          <p:nvPr/>
        </p:nvSpPr>
        <p:spPr>
          <a:xfrm>
            <a:off x="1055440" y="2272316"/>
            <a:ext cx="4641246" cy="62396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Bspw. Änderung der Umstände, </a:t>
            </a:r>
          </a:p>
          <a:p>
            <a:pPr algn="ctr"/>
            <a:r>
              <a:rPr lang="de-DE" sz="1200" b="0" dirty="0">
                <a:solidFill>
                  <a:schemeClr val="tx1"/>
                </a:solidFill>
                <a:latin typeface="Century Gothic" panose="020B0502020202020204" pitchFamily="34" charset="0"/>
              </a:rPr>
              <a:t>Missverständnis über ursprüngliche Art der Prüfung</a:t>
            </a:r>
          </a:p>
        </p:txBody>
      </p:sp>
      <p:sp>
        <p:nvSpPr>
          <p:cNvPr id="14" name="Rechteck: abgerundete Ecken 13">
            <a:extLst>
              <a:ext uri="{FF2B5EF4-FFF2-40B4-BE49-F238E27FC236}">
                <a16:creationId xmlns:a16="http://schemas.microsoft.com/office/drawing/2014/main" id="{5521DA45-A952-4A59-8EDC-281FB6932A2E}"/>
              </a:ext>
            </a:extLst>
          </p:cNvPr>
          <p:cNvSpPr/>
          <p:nvPr/>
        </p:nvSpPr>
        <p:spPr>
          <a:xfrm>
            <a:off x="6231924" y="2204864"/>
            <a:ext cx="5102349" cy="105006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Bspw. Beschränkung des Umfangs des Prüfungsauftrags, weil keine ausreichenden Prüfungsnachweise zu Prüfpositionen erlangt werden können und daher Änderung zur </a:t>
            </a:r>
            <a:r>
              <a:rPr lang="de-DE" sz="1200" b="0" dirty="0" err="1">
                <a:solidFill>
                  <a:schemeClr val="tx1"/>
                </a:solidFill>
                <a:latin typeface="Century Gothic" panose="020B0502020202020204" pitchFamily="34" charset="0"/>
              </a:rPr>
              <a:t>prüferischer</a:t>
            </a:r>
            <a:r>
              <a:rPr lang="de-DE" sz="1200" b="0" dirty="0">
                <a:solidFill>
                  <a:schemeClr val="tx1"/>
                </a:solidFill>
                <a:latin typeface="Century Gothic" panose="020B0502020202020204" pitchFamily="34" charset="0"/>
              </a:rPr>
              <a:t> Durchsicht gewünscht wird zur Vermeidung Einschränkung/Versagung BSV</a:t>
            </a:r>
          </a:p>
        </p:txBody>
      </p:sp>
      <p:sp>
        <p:nvSpPr>
          <p:cNvPr id="15" name="Rechteck: abgerundete Ecken 14">
            <a:extLst>
              <a:ext uri="{FF2B5EF4-FFF2-40B4-BE49-F238E27FC236}">
                <a16:creationId xmlns:a16="http://schemas.microsoft.com/office/drawing/2014/main" id="{B5D6F3CF-069C-439A-AEFD-E59AF4536974}"/>
              </a:ext>
            </a:extLst>
          </p:cNvPr>
          <p:cNvSpPr/>
          <p:nvPr/>
        </p:nvSpPr>
        <p:spPr>
          <a:xfrm>
            <a:off x="1055440" y="3594108"/>
            <a:ext cx="4641246" cy="62396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Einigung über neue Auftragsbedingungen notwendig</a:t>
            </a:r>
          </a:p>
        </p:txBody>
      </p:sp>
      <p:sp>
        <p:nvSpPr>
          <p:cNvPr id="16" name="Textfeld 15">
            <a:extLst>
              <a:ext uri="{FF2B5EF4-FFF2-40B4-BE49-F238E27FC236}">
                <a16:creationId xmlns:a16="http://schemas.microsoft.com/office/drawing/2014/main" id="{95372453-8D19-4979-945C-F0AE7055B28A}"/>
              </a:ext>
            </a:extLst>
          </p:cNvPr>
          <p:cNvSpPr txBox="1"/>
          <p:nvPr/>
        </p:nvSpPr>
        <p:spPr>
          <a:xfrm>
            <a:off x="3376063" y="3022187"/>
            <a:ext cx="2189183" cy="415498"/>
          </a:xfrm>
          <a:prstGeom prst="rect">
            <a:avLst/>
          </a:prstGeom>
          <a:noFill/>
        </p:spPr>
        <p:txBody>
          <a:bodyPr wrap="square" rtlCol="0">
            <a:spAutoFit/>
          </a:bodyPr>
          <a:lstStyle/>
          <a:p>
            <a:r>
              <a:rPr lang="de-DE" sz="1050" dirty="0">
                <a:latin typeface="Century Gothic" panose="020B0502020202020204" pitchFamily="34" charset="0"/>
              </a:rPr>
              <a:t>Begründung kann nachvollzogen werden</a:t>
            </a:r>
          </a:p>
        </p:txBody>
      </p:sp>
      <p:sp>
        <p:nvSpPr>
          <p:cNvPr id="17" name="Rechteck: abgerundete Ecken 16">
            <a:extLst>
              <a:ext uri="{FF2B5EF4-FFF2-40B4-BE49-F238E27FC236}">
                <a16:creationId xmlns:a16="http://schemas.microsoft.com/office/drawing/2014/main" id="{93402D4B-E15C-4161-B7B5-94DDC0F87767}"/>
              </a:ext>
            </a:extLst>
          </p:cNvPr>
          <p:cNvSpPr/>
          <p:nvPr/>
        </p:nvSpPr>
        <p:spPr>
          <a:xfrm>
            <a:off x="1055440" y="4915900"/>
            <a:ext cx="4641246" cy="74549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Anpassungen: Festhalten in einem </a:t>
            </a:r>
            <a:r>
              <a:rPr lang="de-DE" sz="1200" b="0" dirty="0">
                <a:solidFill>
                  <a:srgbClr val="FF0000"/>
                </a:solidFill>
                <a:latin typeface="Century Gothic" panose="020B0502020202020204" pitchFamily="34" charset="0"/>
              </a:rPr>
              <a:t>neuen</a:t>
            </a:r>
            <a:r>
              <a:rPr lang="de-DE" sz="1200" b="0" dirty="0">
                <a:solidFill>
                  <a:schemeClr val="tx1"/>
                </a:solidFill>
                <a:latin typeface="Century Gothic" panose="020B0502020202020204" pitchFamily="34" charset="0"/>
              </a:rPr>
              <a:t> </a:t>
            </a:r>
            <a:r>
              <a:rPr lang="de-DE" sz="1200" b="0" dirty="0">
                <a:solidFill>
                  <a:srgbClr val="FF0000"/>
                </a:solidFill>
                <a:latin typeface="Century Gothic" panose="020B0502020202020204" pitchFamily="34" charset="0"/>
              </a:rPr>
              <a:t>Auftragsbestätigungsschreiben </a:t>
            </a:r>
            <a:r>
              <a:rPr lang="de-DE" sz="1200" b="0" dirty="0">
                <a:solidFill>
                  <a:schemeClr val="tx1"/>
                </a:solidFill>
                <a:latin typeface="Century Gothic" panose="020B0502020202020204" pitchFamily="34" charset="0"/>
              </a:rPr>
              <a:t>oder </a:t>
            </a:r>
          </a:p>
          <a:p>
            <a:pPr algn="ctr"/>
            <a:r>
              <a:rPr lang="de-DE" sz="1200" b="0" dirty="0">
                <a:solidFill>
                  <a:schemeClr val="tx1"/>
                </a:solidFill>
                <a:latin typeface="Century Gothic" panose="020B0502020202020204" pitchFamily="34" charset="0"/>
              </a:rPr>
              <a:t>in anderer schriftlicher Vereinbarung</a:t>
            </a:r>
          </a:p>
        </p:txBody>
      </p:sp>
      <p:sp>
        <p:nvSpPr>
          <p:cNvPr id="18" name="Rechteck: abgerundete Ecken 17">
            <a:extLst>
              <a:ext uri="{FF2B5EF4-FFF2-40B4-BE49-F238E27FC236}">
                <a16:creationId xmlns:a16="http://schemas.microsoft.com/office/drawing/2014/main" id="{3B5A4A90-3BC0-4508-9D9F-C6B802CCE825}"/>
              </a:ext>
            </a:extLst>
          </p:cNvPr>
          <p:cNvSpPr/>
          <p:nvPr/>
        </p:nvSpPr>
        <p:spPr>
          <a:xfrm>
            <a:off x="6231924" y="3486790"/>
            <a:ext cx="5102344" cy="41329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Abschlussprüfer </a:t>
            </a:r>
            <a:r>
              <a:rPr lang="de-DE" sz="1200" b="0" dirty="0">
                <a:solidFill>
                  <a:srgbClr val="FF0000"/>
                </a:solidFill>
                <a:latin typeface="Century Gothic" panose="020B0502020202020204" pitchFamily="34" charset="0"/>
              </a:rPr>
              <a:t>darf</a:t>
            </a:r>
            <a:r>
              <a:rPr lang="de-DE" sz="1200" b="0" dirty="0">
                <a:solidFill>
                  <a:schemeClr val="tx1"/>
                </a:solidFill>
                <a:latin typeface="Century Gothic" panose="020B0502020202020204" pitchFamily="34" charset="0"/>
              </a:rPr>
              <a:t> Änderung </a:t>
            </a:r>
            <a:r>
              <a:rPr lang="de-DE" sz="1200" b="0" dirty="0">
                <a:solidFill>
                  <a:srgbClr val="FF0000"/>
                </a:solidFill>
                <a:latin typeface="Century Gothic" panose="020B0502020202020204" pitchFamily="34" charset="0"/>
              </a:rPr>
              <a:t>nicht zustimmen</a:t>
            </a:r>
          </a:p>
        </p:txBody>
      </p:sp>
      <p:sp>
        <p:nvSpPr>
          <p:cNvPr id="20" name="Rechteck: abgerundete Ecken 19">
            <a:extLst>
              <a:ext uri="{FF2B5EF4-FFF2-40B4-BE49-F238E27FC236}">
                <a16:creationId xmlns:a16="http://schemas.microsoft.com/office/drawing/2014/main" id="{01A1B85B-CE85-4686-A578-D123D46839DB}"/>
              </a:ext>
            </a:extLst>
          </p:cNvPr>
          <p:cNvSpPr/>
          <p:nvPr/>
        </p:nvSpPr>
        <p:spPr>
          <a:xfrm>
            <a:off x="6231924" y="3992934"/>
            <a:ext cx="5102344" cy="492317"/>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Nach ISA [DE] 210 Tz. 17 </a:t>
            </a:r>
            <a:br>
              <a:rPr lang="de-DE" sz="1200" b="0" dirty="0">
                <a:solidFill>
                  <a:schemeClr val="tx1"/>
                </a:solidFill>
                <a:latin typeface="Century Gothic" panose="020B0502020202020204" pitchFamily="34" charset="0"/>
              </a:rPr>
            </a:br>
            <a:r>
              <a:rPr lang="de-DE" sz="1200" b="0" dirty="0">
                <a:solidFill>
                  <a:schemeClr val="tx1"/>
                </a:solidFill>
                <a:latin typeface="Century Gothic" panose="020B0502020202020204" pitchFamily="34" charset="0"/>
              </a:rPr>
              <a:t>Niederlegung Prüfungsauftrag + ggf. Information an Dritte</a:t>
            </a:r>
            <a:endParaRPr lang="de-DE" sz="1200" b="0" dirty="0">
              <a:solidFill>
                <a:srgbClr val="FF0000"/>
              </a:solidFill>
              <a:latin typeface="Century Gothic" panose="020B0502020202020204" pitchFamily="34" charset="0"/>
            </a:endParaRPr>
          </a:p>
        </p:txBody>
      </p:sp>
      <p:sp>
        <p:nvSpPr>
          <p:cNvPr id="21" name="Rechteck: abgerundete Ecken 20">
            <a:extLst>
              <a:ext uri="{FF2B5EF4-FFF2-40B4-BE49-F238E27FC236}">
                <a16:creationId xmlns:a16="http://schemas.microsoft.com/office/drawing/2014/main" id="{B9C6D916-9A56-445A-A1E1-084B0E1782E7}"/>
              </a:ext>
            </a:extLst>
          </p:cNvPr>
          <p:cNvSpPr/>
          <p:nvPr/>
        </p:nvSpPr>
        <p:spPr>
          <a:xfrm>
            <a:off x="6231924" y="4641754"/>
            <a:ext cx="5102344" cy="338032"/>
          </a:xfrm>
          <a:prstGeom prst="roundRect">
            <a:avLst/>
          </a:prstGeom>
          <a:solidFill>
            <a:srgbClr val="FFF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In Deutschland </a:t>
            </a:r>
            <a:r>
              <a:rPr lang="de-DE" sz="1200" b="0" dirty="0">
                <a:solidFill>
                  <a:srgbClr val="FF0000"/>
                </a:solidFill>
                <a:latin typeface="Century Gothic" panose="020B0502020202020204" pitchFamily="34" charset="0"/>
              </a:rPr>
              <a:t>Niederlegung nicht zulässig!!!</a:t>
            </a:r>
          </a:p>
        </p:txBody>
      </p:sp>
      <p:sp>
        <p:nvSpPr>
          <p:cNvPr id="23" name="Rechteck: abgerundete Ecken 22">
            <a:extLst>
              <a:ext uri="{FF2B5EF4-FFF2-40B4-BE49-F238E27FC236}">
                <a16:creationId xmlns:a16="http://schemas.microsoft.com/office/drawing/2014/main" id="{74A51B87-CF01-4C22-83BA-3C8C03E26900}"/>
              </a:ext>
            </a:extLst>
          </p:cNvPr>
          <p:cNvSpPr/>
          <p:nvPr/>
        </p:nvSpPr>
        <p:spPr>
          <a:xfrm>
            <a:off x="6231924" y="5215315"/>
            <a:ext cx="5104800" cy="30577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Kündigung nur aus wichtigem Grund möglich</a:t>
            </a:r>
            <a:endParaRPr lang="de-DE" sz="1200" b="0" dirty="0">
              <a:solidFill>
                <a:srgbClr val="FF0000"/>
              </a:solidFill>
              <a:latin typeface="Century Gothic" panose="020B0502020202020204" pitchFamily="34" charset="0"/>
            </a:endParaRPr>
          </a:p>
        </p:txBody>
      </p:sp>
      <p:sp>
        <p:nvSpPr>
          <p:cNvPr id="24" name="Rechteck: abgerundete Ecken 23">
            <a:extLst>
              <a:ext uri="{FF2B5EF4-FFF2-40B4-BE49-F238E27FC236}">
                <a16:creationId xmlns:a16="http://schemas.microsoft.com/office/drawing/2014/main" id="{DD267735-76AF-484E-B9B7-4F49A5D6732B}"/>
              </a:ext>
            </a:extLst>
          </p:cNvPr>
          <p:cNvSpPr/>
          <p:nvPr/>
        </p:nvSpPr>
        <p:spPr>
          <a:xfrm>
            <a:off x="6231923" y="5628174"/>
            <a:ext cx="5104800" cy="57233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0" dirty="0">
                <a:solidFill>
                  <a:schemeClr val="tx1"/>
                </a:solidFill>
                <a:latin typeface="Century Gothic" panose="020B0502020202020204" pitchFamily="34" charset="0"/>
              </a:rPr>
              <a:t>Zum Beispiel: Bei Nötigung, Bedrohung, massiver Behinderung der Abschlussprüfung; bei kriminellen Handlungen des Managements</a:t>
            </a:r>
            <a:endParaRPr lang="de-DE" sz="1200" b="0" dirty="0">
              <a:solidFill>
                <a:srgbClr val="FF0000"/>
              </a:solidFill>
              <a:latin typeface="Century Gothic" panose="020B0502020202020204" pitchFamily="34" charset="0"/>
            </a:endParaRPr>
          </a:p>
        </p:txBody>
      </p:sp>
      <p:cxnSp>
        <p:nvCxnSpPr>
          <p:cNvPr id="3" name="Verbinder: gewinkelt 2">
            <a:extLst>
              <a:ext uri="{FF2B5EF4-FFF2-40B4-BE49-F238E27FC236}">
                <a16:creationId xmlns:a16="http://schemas.microsoft.com/office/drawing/2014/main" id="{36F96589-B42C-4A0C-A03B-FCFA722BD7C9}"/>
              </a:ext>
            </a:extLst>
          </p:cNvPr>
          <p:cNvCxnSpPr>
            <a:cxnSpLocks/>
            <a:stCxn id="12" idx="1"/>
            <a:endCxn id="13" idx="0"/>
          </p:cNvCxnSpPr>
          <p:nvPr/>
        </p:nvCxnSpPr>
        <p:spPr>
          <a:xfrm rot="10800000" flipV="1">
            <a:off x="3376064" y="1932392"/>
            <a:ext cx="202333" cy="339924"/>
          </a:xfrm>
          <a:prstGeom prst="bentConnector2">
            <a:avLst/>
          </a:prstGeom>
          <a:ln w="19050">
            <a:tailEnd type="triangle"/>
          </a:ln>
        </p:spPr>
        <p:style>
          <a:lnRef idx="1">
            <a:schemeClr val="dk1"/>
          </a:lnRef>
          <a:fillRef idx="0">
            <a:schemeClr val="dk1"/>
          </a:fillRef>
          <a:effectRef idx="0">
            <a:schemeClr val="dk1"/>
          </a:effectRef>
          <a:fontRef idx="minor">
            <a:schemeClr val="tx1"/>
          </a:fontRef>
        </p:style>
      </p:cxnSp>
      <p:cxnSp>
        <p:nvCxnSpPr>
          <p:cNvPr id="5" name="Verbinder: gewinkelt 4">
            <a:extLst>
              <a:ext uri="{FF2B5EF4-FFF2-40B4-BE49-F238E27FC236}">
                <a16:creationId xmlns:a16="http://schemas.microsoft.com/office/drawing/2014/main" id="{D0DF85E1-37E3-4322-9898-A7BA266C3463}"/>
              </a:ext>
            </a:extLst>
          </p:cNvPr>
          <p:cNvCxnSpPr>
            <a:cxnSpLocks/>
            <a:stCxn id="12" idx="3"/>
            <a:endCxn id="14" idx="0"/>
          </p:cNvCxnSpPr>
          <p:nvPr/>
        </p:nvCxnSpPr>
        <p:spPr>
          <a:xfrm>
            <a:off x="8628600" y="1932392"/>
            <a:ext cx="154499" cy="272472"/>
          </a:xfrm>
          <a:prstGeom prst="bentConnector2">
            <a:avLst/>
          </a:prstGeom>
          <a:ln w="19050">
            <a:tailEnd type="triangle"/>
          </a:ln>
        </p:spPr>
        <p:style>
          <a:lnRef idx="1">
            <a:schemeClr val="dk1"/>
          </a:lnRef>
          <a:fillRef idx="0">
            <a:schemeClr val="dk1"/>
          </a:fillRef>
          <a:effectRef idx="0">
            <a:schemeClr val="dk1"/>
          </a:effectRef>
          <a:fontRef idx="minor">
            <a:schemeClr val="tx1"/>
          </a:fontRef>
        </p:style>
      </p:cxnSp>
      <p:cxnSp>
        <p:nvCxnSpPr>
          <p:cNvPr id="236546" name="Gerade Verbindung mit Pfeil 236545">
            <a:extLst>
              <a:ext uri="{FF2B5EF4-FFF2-40B4-BE49-F238E27FC236}">
                <a16:creationId xmlns:a16="http://schemas.microsoft.com/office/drawing/2014/main" id="{16E85BC6-57E4-40D4-983B-69934BECF552}"/>
              </a:ext>
            </a:extLst>
          </p:cNvPr>
          <p:cNvCxnSpPr>
            <a:stCxn id="13" idx="2"/>
            <a:endCxn id="15" idx="0"/>
          </p:cNvCxnSpPr>
          <p:nvPr/>
        </p:nvCxnSpPr>
        <p:spPr>
          <a:xfrm>
            <a:off x="3376063" y="2896281"/>
            <a:ext cx="0" cy="69782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6548" name="Gerade Verbindung mit Pfeil 236547">
            <a:extLst>
              <a:ext uri="{FF2B5EF4-FFF2-40B4-BE49-F238E27FC236}">
                <a16:creationId xmlns:a16="http://schemas.microsoft.com/office/drawing/2014/main" id="{92CE1469-A351-4FF0-8425-6ECE49CB70DA}"/>
              </a:ext>
            </a:extLst>
          </p:cNvPr>
          <p:cNvCxnSpPr>
            <a:stCxn id="15" idx="2"/>
            <a:endCxn id="17" idx="0"/>
          </p:cNvCxnSpPr>
          <p:nvPr/>
        </p:nvCxnSpPr>
        <p:spPr>
          <a:xfrm>
            <a:off x="3376063" y="4218073"/>
            <a:ext cx="0" cy="69782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6552" name="Gerade Verbindung mit Pfeil 236551">
            <a:extLst>
              <a:ext uri="{FF2B5EF4-FFF2-40B4-BE49-F238E27FC236}">
                <a16:creationId xmlns:a16="http://schemas.microsoft.com/office/drawing/2014/main" id="{18E2E1B8-F07B-44F7-A359-3903C7197D4D}"/>
              </a:ext>
            </a:extLst>
          </p:cNvPr>
          <p:cNvCxnSpPr>
            <a:stCxn id="14" idx="2"/>
            <a:endCxn id="18" idx="0"/>
          </p:cNvCxnSpPr>
          <p:nvPr/>
        </p:nvCxnSpPr>
        <p:spPr>
          <a:xfrm flipH="1">
            <a:off x="8783096" y="3254931"/>
            <a:ext cx="3" cy="231859"/>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6554" name="Gerade Verbindung mit Pfeil 236553">
            <a:extLst>
              <a:ext uri="{FF2B5EF4-FFF2-40B4-BE49-F238E27FC236}">
                <a16:creationId xmlns:a16="http://schemas.microsoft.com/office/drawing/2014/main" id="{140F9584-8E8F-46F5-96DF-5A0910CAC7F5}"/>
              </a:ext>
            </a:extLst>
          </p:cNvPr>
          <p:cNvCxnSpPr>
            <a:stCxn id="20" idx="2"/>
            <a:endCxn id="21" idx="0"/>
          </p:cNvCxnSpPr>
          <p:nvPr/>
        </p:nvCxnSpPr>
        <p:spPr>
          <a:xfrm>
            <a:off x="8783096" y="4485251"/>
            <a:ext cx="0" cy="156503"/>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6556" name="Gerade Verbindung mit Pfeil 236555">
            <a:extLst>
              <a:ext uri="{FF2B5EF4-FFF2-40B4-BE49-F238E27FC236}">
                <a16:creationId xmlns:a16="http://schemas.microsoft.com/office/drawing/2014/main" id="{4892F006-9E44-419D-82B0-9E547D3F8A1E}"/>
              </a:ext>
            </a:extLst>
          </p:cNvPr>
          <p:cNvCxnSpPr>
            <a:stCxn id="21" idx="2"/>
            <a:endCxn id="23" idx="0"/>
          </p:cNvCxnSpPr>
          <p:nvPr/>
        </p:nvCxnSpPr>
        <p:spPr>
          <a:xfrm>
            <a:off x="8783096" y="4979786"/>
            <a:ext cx="1228" cy="235529"/>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697C82EC-0605-4BF9-B6A8-ED60E741A0C2}"/>
              </a:ext>
            </a:extLst>
          </p:cNvPr>
          <p:cNvSpPr txBox="1"/>
          <p:nvPr/>
        </p:nvSpPr>
        <p:spPr>
          <a:xfrm>
            <a:off x="8950560" y="3229936"/>
            <a:ext cx="4143542" cy="253916"/>
          </a:xfrm>
          <a:prstGeom prst="rect">
            <a:avLst/>
          </a:prstGeom>
          <a:noFill/>
        </p:spPr>
        <p:txBody>
          <a:bodyPr wrap="square" rtlCol="0">
            <a:spAutoFit/>
          </a:bodyPr>
          <a:lstStyle/>
          <a:p>
            <a:r>
              <a:rPr lang="de-DE" sz="1050" b="1" dirty="0">
                <a:solidFill>
                  <a:srgbClr val="FF0000"/>
                </a:solidFill>
                <a:latin typeface="Century Gothic" panose="020B0502020202020204" pitchFamily="34" charset="0"/>
              </a:rPr>
              <a:t>Keine</a:t>
            </a:r>
            <a:r>
              <a:rPr lang="de-DE" sz="1050" dirty="0">
                <a:latin typeface="Century Gothic" panose="020B0502020202020204" pitchFamily="34" charset="0"/>
              </a:rPr>
              <a:t> nachvollziehbare Begründung</a:t>
            </a:r>
          </a:p>
        </p:txBody>
      </p:sp>
    </p:spTree>
    <p:extLst>
      <p:ext uri="{BB962C8B-B14F-4D97-AF65-F5344CB8AC3E}">
        <p14:creationId xmlns:p14="http://schemas.microsoft.com/office/powerpoint/2010/main" val="1102029003"/>
      </p:ext>
    </p:extLst>
  </p:cSld>
  <p:clrMapOvr>
    <a:masterClrMapping/>
  </p:clrMapOvr>
  <p:transition spd="slow"/>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8594" name="Rectangle 2">
            <a:extLst>
              <a:ext uri="{FF2B5EF4-FFF2-40B4-BE49-F238E27FC236}">
                <a16:creationId xmlns:a16="http://schemas.microsoft.com/office/drawing/2014/main" id="{CD6673B3-E29F-4F46-93C4-1A77E5980D46}"/>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spcBef>
                <a:spcPts val="300"/>
              </a:spcBef>
              <a:spcAft>
                <a:spcPts val="300"/>
              </a:spcAft>
            </a:pPr>
            <a:r>
              <a:rPr lang="de-DE" altLang="de-DE" sz="1600" dirty="0">
                <a:solidFill>
                  <a:srgbClr val="00B0F0"/>
                </a:solidFill>
                <a:latin typeface="Century Gothic" panose="020B0502020202020204" pitchFamily="34" charset="0"/>
              </a:rPr>
              <a:t>2.5.3 Pflichten des Abschlussprüfers bei Veränderung der Bedingungen</a:t>
            </a:r>
          </a:p>
        </p:txBody>
      </p:sp>
      <p:sp>
        <p:nvSpPr>
          <p:cNvPr id="12" name="Textfeld 11">
            <a:extLst>
              <a:ext uri="{FF2B5EF4-FFF2-40B4-BE49-F238E27FC236}">
                <a16:creationId xmlns:a16="http://schemas.microsoft.com/office/drawing/2014/main" id="{3B55658D-8D9D-44CE-8384-4D8F79C08C99}"/>
              </a:ext>
            </a:extLst>
          </p:cNvPr>
          <p:cNvSpPr txBox="1"/>
          <p:nvPr/>
        </p:nvSpPr>
        <p:spPr>
          <a:xfrm>
            <a:off x="1054801" y="1418400"/>
            <a:ext cx="9865736" cy="4878259"/>
          </a:xfrm>
          <a:prstGeom prst="rect">
            <a:avLst/>
          </a:prstGeom>
          <a:noFill/>
        </p:spPr>
        <p:txBody>
          <a:bodyPr wrap="square" lIns="0" tIns="0" rIns="0" bIns="0">
            <a:spAutoFit/>
          </a:bodyPr>
          <a:lstStyle>
            <a:lvl1pPr marL="357188" indent="-357188" eaLnBrk="0" hangingPunct="0">
              <a:defRPr sz="1600" b="1">
                <a:solidFill>
                  <a:schemeClr val="tx1"/>
                </a:solidFill>
                <a:latin typeface="Verdana" pitchFamily="34" charset="0"/>
                <a:cs typeface="Arial" pitchFamily="34" charset="0"/>
              </a:defRPr>
            </a:lvl1pPr>
            <a:lvl2pPr marL="541338" indent="-185738" eaLnBrk="0" hangingPunct="0">
              <a:defRPr sz="1600" b="1">
                <a:solidFill>
                  <a:schemeClr val="tx1"/>
                </a:solidFill>
                <a:latin typeface="Verdana" pitchFamily="34" charset="0"/>
                <a:cs typeface="Arial" pitchFamily="34" charset="0"/>
              </a:defRPr>
            </a:lvl2pPr>
            <a:lvl3pPr marL="1143000" indent="-228600" eaLnBrk="0" hangingPunct="0">
              <a:defRPr sz="1600" b="1">
                <a:solidFill>
                  <a:schemeClr val="tx1"/>
                </a:solidFill>
                <a:latin typeface="Verdana" pitchFamily="34" charset="0"/>
                <a:cs typeface="Arial" pitchFamily="34" charset="0"/>
              </a:defRPr>
            </a:lvl3pPr>
            <a:lvl4pPr marL="1600200" indent="-228600" eaLnBrk="0" hangingPunct="0">
              <a:defRPr sz="1600" b="1">
                <a:solidFill>
                  <a:schemeClr val="tx1"/>
                </a:solidFill>
                <a:latin typeface="Verdana" pitchFamily="34" charset="0"/>
                <a:cs typeface="Arial" pitchFamily="34" charset="0"/>
              </a:defRPr>
            </a:lvl4pPr>
            <a:lvl5pPr marL="2057400" indent="-228600" eaLnBrk="0" hangingPunct="0">
              <a:defRPr sz="1600" b="1">
                <a:solidFill>
                  <a:schemeClr val="tx1"/>
                </a:solidFill>
                <a:latin typeface="Verdana" pitchFamily="34" charset="0"/>
                <a:cs typeface="Arial" pitchFamily="34" charset="0"/>
              </a:defRPr>
            </a:lvl5pPr>
            <a:lvl6pPr marL="25146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6pPr>
            <a:lvl7pPr marL="29718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7pPr>
            <a:lvl8pPr marL="34290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8pPr>
            <a:lvl9pPr marL="3886200" indent="-228600" eaLnBrk="0" fontAlgn="base" hangingPunct="0">
              <a:spcBef>
                <a:spcPct val="50000"/>
              </a:spcBef>
              <a:spcAft>
                <a:spcPct val="0"/>
              </a:spcAft>
              <a:buChar char="•"/>
              <a:defRPr sz="1600" b="1">
                <a:solidFill>
                  <a:schemeClr val="tx1"/>
                </a:solidFill>
                <a:latin typeface="Verdana" pitchFamily="34" charset="0"/>
                <a:cs typeface="Arial" pitchFamily="34" charset="0"/>
              </a:defRPr>
            </a:lvl9pPr>
          </a:lstStyle>
          <a:p>
            <a:pPr marL="266700" indent="-266700" eaLnBrk="1" hangingPunct="1">
              <a:spcBef>
                <a:spcPts val="300"/>
              </a:spcBef>
              <a:spcAft>
                <a:spcPts val="300"/>
              </a:spcAft>
              <a:buFont typeface="Verdana" pitchFamily="34" charset="0"/>
              <a:buAutoNum type="alphaLcPeriod"/>
              <a:tabLst>
                <a:tab pos="266700" algn="l"/>
              </a:tabLst>
              <a:defRPr/>
            </a:pPr>
            <a:r>
              <a:rPr lang="de-DE" altLang="de-DE" dirty="0">
                <a:solidFill>
                  <a:srgbClr val="00B0F0"/>
                </a:solidFill>
                <a:latin typeface="Century Gothic" pitchFamily="34" charset="0"/>
              </a:rPr>
              <a:t>Regelfall</a:t>
            </a:r>
            <a:endParaRPr lang="de-DE" altLang="de-DE" dirty="0">
              <a:solidFill>
                <a:srgbClr val="92D050"/>
              </a:solidFill>
              <a:latin typeface="Century Gothic" pitchFamily="34" charset="0"/>
            </a:endParaRP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Gewissenhafte Prüfung, ob der Auftrag unter den geänderten Bedingungen fortgeführt werden darf oder soll</a:t>
            </a:r>
          </a:p>
          <a:p>
            <a:pPr marL="447675" lvl="1" indent="-180975" eaLnBrk="1" hangingPunct="1">
              <a:spcBef>
                <a:spcPts val="300"/>
              </a:spcBef>
              <a:spcAft>
                <a:spcPts val="300"/>
              </a:spcAft>
              <a:buFont typeface="Arial" pitchFamily="34" charset="0"/>
              <a:buChar char="•"/>
              <a:defRPr/>
            </a:pPr>
            <a:r>
              <a:rPr lang="de-DE" altLang="de-DE" b="0" dirty="0">
                <a:solidFill>
                  <a:srgbClr val="000000"/>
                </a:solidFill>
                <a:latin typeface="Century Gothic" pitchFamily="34" charset="0"/>
              </a:rPr>
              <a:t>Vereinbarung neuer Auftragsbedingungen</a:t>
            </a:r>
          </a:p>
          <a:p>
            <a:pPr lvl="1" indent="-274638" eaLnBrk="1" hangingPunct="1">
              <a:spcBef>
                <a:spcPts val="0"/>
              </a:spcBef>
              <a:spcAft>
                <a:spcPts val="0"/>
              </a:spcAft>
              <a:buFont typeface="Arial" pitchFamily="34" charset="0"/>
              <a:buChar char="•"/>
              <a:defRPr/>
            </a:pPr>
            <a:endParaRPr lang="de-DE" altLang="de-DE" b="0" dirty="0">
              <a:solidFill>
                <a:srgbClr val="000000"/>
              </a:solidFill>
              <a:latin typeface="Century Gothic" pitchFamily="34" charset="0"/>
            </a:endParaRPr>
          </a:p>
          <a:p>
            <a:pPr marL="266700" indent="-266700" eaLnBrk="1" hangingPunct="1">
              <a:spcBef>
                <a:spcPts val="300"/>
              </a:spcBef>
              <a:spcAft>
                <a:spcPts val="300"/>
              </a:spcAft>
              <a:buFont typeface="Verdana" pitchFamily="34" charset="0"/>
              <a:buAutoNum type="alphaLcPeriod"/>
              <a:tabLst>
                <a:tab pos="266700" algn="l"/>
              </a:tabLst>
              <a:defRPr/>
            </a:pPr>
            <a:r>
              <a:rPr lang="de-DE" altLang="de-DE" dirty="0">
                <a:solidFill>
                  <a:srgbClr val="00B0F0"/>
                </a:solidFill>
                <a:latin typeface="Century Gothic" pitchFamily="34" charset="0"/>
              </a:rPr>
              <a:t>Sonderfall 1: Abschlussprüfer stimmt Veränderung der Bedingungen für den Auftrag zu</a:t>
            </a:r>
            <a:endParaRPr lang="de-DE" altLang="de-DE" b="0" dirty="0">
              <a:solidFill>
                <a:srgbClr val="000000"/>
              </a:solidFill>
              <a:latin typeface="Century Gothic" pitchFamily="34" charset="0"/>
            </a:endParaRPr>
          </a:p>
          <a:p>
            <a:pPr marL="266700" lvl="1" indent="0" eaLnBrk="1" hangingPunct="1">
              <a:spcBef>
                <a:spcPts val="300"/>
              </a:spcBef>
              <a:spcAft>
                <a:spcPts val="300"/>
              </a:spcAft>
              <a:defRPr/>
            </a:pPr>
            <a:r>
              <a:rPr lang="de-DE" altLang="de-DE" b="0" dirty="0">
                <a:solidFill>
                  <a:srgbClr val="000000"/>
                </a:solidFill>
                <a:latin typeface="Century Gothic" pitchFamily="34" charset="0"/>
              </a:rPr>
              <a:t>Die gesetzliche Abschlussprüfung kann, auch noch während der Prüfung, um einen zusätzlichen Prüfungsauftrag – bspw. Geschäftsführungsprüfung – ergänzt werden</a:t>
            </a:r>
          </a:p>
          <a:p>
            <a:pPr marL="539750" lvl="1" indent="-274638" eaLnBrk="1" hangingPunct="1">
              <a:spcBef>
                <a:spcPts val="300"/>
              </a:spcBef>
              <a:spcAft>
                <a:spcPts val="300"/>
              </a:spcAft>
              <a:buFont typeface="Wingdings" panose="05000000000000000000" pitchFamily="2" charset="2"/>
              <a:buChar char=""/>
              <a:defRPr/>
            </a:pPr>
            <a:r>
              <a:rPr lang="de-DE" altLang="de-DE" b="0" dirty="0">
                <a:solidFill>
                  <a:srgbClr val="000000"/>
                </a:solidFill>
                <a:latin typeface="Century Gothic" pitchFamily="34" charset="0"/>
              </a:rPr>
              <a:t>Prüfung wird mit den veränderten Bedingungen fortgesetzt</a:t>
            </a:r>
          </a:p>
          <a:p>
            <a:pPr marL="828675" lvl="1" indent="-285750" eaLnBrk="1" hangingPunct="1">
              <a:spcBef>
                <a:spcPts val="0"/>
              </a:spcBef>
              <a:spcAft>
                <a:spcPts val="0"/>
              </a:spcAft>
              <a:buFont typeface="Wingdings" panose="05000000000000000000" pitchFamily="2" charset="2"/>
              <a:buChar char=""/>
              <a:defRPr/>
            </a:pPr>
            <a:endParaRPr lang="de-DE" altLang="de-DE" b="0" dirty="0">
              <a:solidFill>
                <a:srgbClr val="000000"/>
              </a:solidFill>
              <a:latin typeface="Century Gothic" pitchFamily="34" charset="0"/>
            </a:endParaRPr>
          </a:p>
          <a:p>
            <a:pPr marL="266700" indent="-266700" eaLnBrk="1" hangingPunct="1">
              <a:spcBef>
                <a:spcPts val="300"/>
              </a:spcBef>
              <a:spcAft>
                <a:spcPts val="300"/>
              </a:spcAft>
              <a:buFont typeface="Verdana" pitchFamily="34" charset="0"/>
              <a:buAutoNum type="alphaLcPeriod"/>
              <a:defRPr/>
            </a:pPr>
            <a:r>
              <a:rPr lang="de-DE" altLang="de-DE" dirty="0">
                <a:solidFill>
                  <a:srgbClr val="00B0F0"/>
                </a:solidFill>
                <a:latin typeface="Century Gothic" pitchFamily="34" charset="0"/>
              </a:rPr>
              <a:t>Sonderfall 2: Abschlussprüfer stimmt der Veränderung der Bedingungen des Auftrags nicht zu bzw. darf diesen aus berufsrechtlichen Gründen nicht zustimmen</a:t>
            </a:r>
            <a:endParaRPr lang="de-DE" altLang="de-DE" dirty="0">
              <a:solidFill>
                <a:srgbClr val="000000"/>
              </a:solidFill>
              <a:latin typeface="Century Gothic" pitchFamily="34" charset="0"/>
            </a:endParaRPr>
          </a:p>
          <a:p>
            <a:pPr marL="266700" lvl="1" indent="0" eaLnBrk="1" hangingPunct="1">
              <a:spcBef>
                <a:spcPts val="300"/>
              </a:spcBef>
              <a:spcAft>
                <a:spcPts val="300"/>
              </a:spcAft>
              <a:defRPr/>
            </a:pPr>
            <a:r>
              <a:rPr lang="de-DE" altLang="de-DE" dirty="0">
                <a:solidFill>
                  <a:srgbClr val="000000"/>
                </a:solidFill>
                <a:latin typeface="Century Gothic" pitchFamily="34" charset="0"/>
              </a:rPr>
              <a:t>Ist eine Weiterführung zu den ursprünglichen Bedingungen möglich?</a:t>
            </a:r>
          </a:p>
          <a:p>
            <a:pPr marL="539750" lvl="1" indent="-274638" eaLnBrk="1" hangingPunct="1">
              <a:spcBef>
                <a:spcPts val="300"/>
              </a:spcBef>
              <a:spcAft>
                <a:spcPts val="300"/>
              </a:spcAft>
              <a:buFont typeface="Wingdings" panose="05000000000000000000" pitchFamily="2" charset="2"/>
              <a:buChar char=""/>
              <a:defRPr/>
            </a:pPr>
            <a:r>
              <a:rPr lang="de-DE" altLang="de-DE" b="0" dirty="0">
                <a:solidFill>
                  <a:srgbClr val="000000"/>
                </a:solidFill>
                <a:latin typeface="Century Gothic" pitchFamily="34" charset="0"/>
              </a:rPr>
              <a:t>Ja, die Prüfung wird fortgesetzt.</a:t>
            </a:r>
          </a:p>
          <a:p>
            <a:pPr marL="539750" lvl="1" indent="-274638" eaLnBrk="1" hangingPunct="1">
              <a:spcBef>
                <a:spcPts val="300"/>
              </a:spcBef>
              <a:spcAft>
                <a:spcPts val="300"/>
              </a:spcAft>
              <a:buFont typeface="Wingdings" panose="05000000000000000000" pitchFamily="2" charset="2"/>
              <a:buChar char=""/>
              <a:defRPr/>
            </a:pPr>
            <a:r>
              <a:rPr lang="de-DE" altLang="de-DE" b="0" dirty="0">
                <a:solidFill>
                  <a:srgbClr val="000000"/>
                </a:solidFill>
                <a:latin typeface="Century Gothic" pitchFamily="34" charset="0"/>
              </a:rPr>
              <a:t>Nein, Versagung des Bestätigungsvermerks oder Kündigung des Auftrages und ggf. Mitteilung an Aufsichtsrat, WPK u. A. hinsichtlich der Gründe. Hierbei ist die Verschwiegenheitspflicht zu beachten.</a:t>
            </a:r>
            <a:endParaRPr lang="de-DE" altLang="de-DE" dirty="0">
              <a:solidFill>
                <a:srgbClr val="000000"/>
              </a:solidFill>
              <a:latin typeface="Century Gothic" pitchFamily="34" charset="0"/>
            </a:endParaRPr>
          </a:p>
        </p:txBody>
      </p:sp>
      <p:sp>
        <p:nvSpPr>
          <p:cNvPr id="238597" name="Textfeld 1">
            <a:extLst>
              <a:ext uri="{FF2B5EF4-FFF2-40B4-BE49-F238E27FC236}">
                <a16:creationId xmlns:a16="http://schemas.microsoft.com/office/drawing/2014/main" id="{AE52536D-C44E-4D66-A89A-A661BD139DD5}"/>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eaLnBrk="1" hangingPunct="1">
              <a:lnSpc>
                <a:spcPct val="100000"/>
              </a:lnSpc>
              <a:spcBef>
                <a:spcPct val="0"/>
              </a:spcBef>
              <a:buFontTx/>
              <a:buNone/>
            </a:pPr>
            <a:r>
              <a:rPr lang="de-DE" altLang="de-DE" sz="1600" dirty="0">
                <a:solidFill>
                  <a:srgbClr val="000000"/>
                </a:solidFill>
                <a:latin typeface="Century Gothic" panose="020B0502020202020204" pitchFamily="34" charset="0"/>
              </a:rPr>
              <a:t>Themenbereich 2: Die Bedeutung des Prozesses der Auftragsannahme</a:t>
            </a:r>
          </a:p>
        </p:txBody>
      </p:sp>
    </p:spTree>
  </p:cSld>
  <p:clrMapOvr>
    <a:masterClrMapping/>
  </p:clrMapOvr>
  <p:transition spd="slow"/>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a:extLst>
              <a:ext uri="{FF2B5EF4-FFF2-40B4-BE49-F238E27FC236}">
                <a16:creationId xmlns:a16="http://schemas.microsoft.com/office/drawing/2014/main" id="{AF6D524E-4169-4949-A17E-942A73D2A07C}"/>
              </a:ext>
            </a:extLst>
          </p:cNvPr>
          <p:cNvSpPr>
            <a:spLocks noGrp="1"/>
          </p:cNvSpPr>
          <p:nvPr>
            <p:ph type="title" idx="4294967295"/>
          </p:nvPr>
        </p:nvSpPr>
        <p:spPr bwMode="auto">
          <a:xfrm>
            <a:off x="1054800" y="1080000"/>
            <a:ext cx="10801350" cy="3238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de-DE" altLang="de-DE" sz="1600" b="1" dirty="0">
                <a:latin typeface="Century Gothic" panose="020B0502020202020204" pitchFamily="34" charset="0"/>
              </a:rPr>
              <a:t>Anlagen zum Themenbereich</a:t>
            </a:r>
          </a:p>
        </p:txBody>
      </p:sp>
      <p:sp>
        <p:nvSpPr>
          <p:cNvPr id="11" name="Text Box 5">
            <a:extLst>
              <a:ext uri="{FF2B5EF4-FFF2-40B4-BE49-F238E27FC236}">
                <a16:creationId xmlns:a16="http://schemas.microsoft.com/office/drawing/2014/main" id="{6C713F75-95A5-4B46-A8E2-C02D018C0854}"/>
              </a:ext>
            </a:extLst>
          </p:cNvPr>
          <p:cNvSpPr txBox="1">
            <a:spLocks noChangeArrowheads="1"/>
          </p:cNvSpPr>
          <p:nvPr/>
        </p:nvSpPr>
        <p:spPr bwMode="auto">
          <a:xfrm>
            <a:off x="1065213" y="1504800"/>
            <a:ext cx="9221788"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eaLnBrk="0" hangingPunct="0">
              <a:lnSpc>
                <a:spcPct val="110000"/>
              </a:lnSpc>
              <a:spcBef>
                <a:spcPts val="800"/>
              </a:spcBef>
              <a:buFont typeface="Arial" charset="0"/>
              <a:defRPr sz="1400">
                <a:solidFill>
                  <a:schemeClr val="tx1"/>
                </a:solidFill>
                <a:latin typeface="Verdana" pitchFamily="34" charset="0"/>
              </a:defRPr>
            </a:lvl1pPr>
            <a:lvl2pPr indent="-457200" eaLnBrk="0" hangingPunct="0">
              <a:lnSpc>
                <a:spcPct val="110000"/>
              </a:lnSpc>
              <a:spcBef>
                <a:spcPts val="800"/>
              </a:spcBef>
              <a:buFont typeface="Arial" charset="0"/>
              <a:buChar char="»"/>
              <a:defRPr sz="1400">
                <a:solidFill>
                  <a:schemeClr val="tx1"/>
                </a:solidFill>
                <a:latin typeface="Verdana" pitchFamily="34" charset="0"/>
              </a:defRPr>
            </a:lvl2pPr>
            <a:lvl3pPr marL="1257300" indent="-342900" eaLnBrk="0" hangingPunct="0">
              <a:lnSpc>
                <a:spcPct val="110000"/>
              </a:lnSpc>
              <a:spcBef>
                <a:spcPts val="800"/>
              </a:spcBef>
              <a:buFont typeface="Arial" charset="0"/>
              <a:buChar char="•"/>
              <a:defRPr sz="1400">
                <a:solidFill>
                  <a:schemeClr val="tx1"/>
                </a:solidFill>
                <a:latin typeface="Verdana" pitchFamily="34" charset="0"/>
              </a:defRPr>
            </a:lvl3pPr>
            <a:lvl4pPr marL="1714500" indent="-342900" eaLnBrk="0" hangingPunct="0">
              <a:lnSpc>
                <a:spcPct val="110000"/>
              </a:lnSpc>
              <a:spcBef>
                <a:spcPts val="800"/>
              </a:spcBef>
              <a:buFont typeface="Arial" charset="0"/>
              <a:buChar char="»"/>
              <a:defRPr sz="1400">
                <a:solidFill>
                  <a:schemeClr val="tx1"/>
                </a:solidFill>
                <a:latin typeface="Verdana" pitchFamily="34" charset="0"/>
              </a:defRPr>
            </a:lvl4pPr>
            <a:lvl5pPr marL="2171700" indent="-342900" eaLnBrk="0" hangingPunct="0">
              <a:lnSpc>
                <a:spcPct val="110000"/>
              </a:lnSpc>
              <a:spcBef>
                <a:spcPts val="800"/>
              </a:spcBef>
              <a:buFont typeface="Arial" charset="0"/>
              <a:buChar char="•"/>
              <a:defRPr sz="1400">
                <a:solidFill>
                  <a:schemeClr val="tx1"/>
                </a:solidFill>
                <a:latin typeface="Verdana" pitchFamily="34" charset="0"/>
              </a:defRPr>
            </a:lvl5pPr>
            <a:lvl6pPr marL="26289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6pPr>
            <a:lvl7pPr marL="30861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7pPr>
            <a:lvl8pPr marL="35433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8pPr>
            <a:lvl9pPr marL="4000500" indent="-342900" eaLnBrk="0" fontAlgn="base" hangingPunct="0">
              <a:lnSpc>
                <a:spcPct val="110000"/>
              </a:lnSpc>
              <a:spcBef>
                <a:spcPts val="800"/>
              </a:spcBef>
              <a:spcAft>
                <a:spcPct val="0"/>
              </a:spcAft>
              <a:buFont typeface="Arial" charset="0"/>
              <a:buChar char="•"/>
              <a:defRPr sz="1400">
                <a:solidFill>
                  <a:schemeClr val="tx1"/>
                </a:solidFill>
                <a:latin typeface="Verdana" pitchFamily="34" charset="0"/>
              </a:defRPr>
            </a:lvl9pPr>
          </a:lstStyle>
          <a:p>
            <a:pPr lvl="1" eaLnBrk="1" hangingPunct="1">
              <a:lnSpc>
                <a:spcPct val="100000"/>
              </a:lnSpc>
              <a:spcBef>
                <a:spcPts val="600"/>
              </a:spcBef>
              <a:spcAft>
                <a:spcPts val="600"/>
              </a:spcAft>
              <a:buFont typeface="Arial" charset="0"/>
              <a:buNone/>
              <a:defRPr/>
            </a:pPr>
            <a:r>
              <a:rPr lang="de-DE" altLang="de-DE" sz="1600" dirty="0">
                <a:solidFill>
                  <a:srgbClr val="00B0F0"/>
                </a:solidFill>
                <a:latin typeface="Century Gothic" pitchFamily="34" charset="0"/>
                <a:cs typeface="Arial" charset="0"/>
              </a:rPr>
              <a:t>Praxishilfen zu diesem Themenbereich</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1884363" algn="l"/>
                <a:tab pos="3048000" algn="l"/>
              </a:tabLst>
              <a:defRPr/>
            </a:pPr>
            <a:r>
              <a:rPr lang="de-DE" altLang="de-DE" sz="1600" dirty="0">
                <a:solidFill>
                  <a:prstClr val="black"/>
                </a:solidFill>
                <a:latin typeface="Century Gothic" pitchFamily="34" charset="0"/>
                <a:cs typeface="Arial" charset="0"/>
              </a:rPr>
              <a:t>Praxishilfe 2/1:	</a:t>
            </a:r>
            <a:r>
              <a:rPr lang="de-DE" altLang="de-DE" sz="1600" b="0" dirty="0">
                <a:solidFill>
                  <a:prstClr val="black"/>
                </a:solidFill>
                <a:latin typeface="Century Gothic" pitchFamily="34" charset="0"/>
                <a:cs typeface="Arial" charset="0"/>
              </a:rPr>
              <a:t>„Auftragsannahmecheck Teil 1 (Bearbeitung vor Auftragsannahme); </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 53 Nr. 2 BS WP/</a:t>
            </a:r>
            <a:r>
              <a:rPr lang="de-DE" altLang="de-DE" sz="1600" b="0" dirty="0" err="1">
                <a:solidFill>
                  <a:prstClr val="black"/>
                </a:solidFill>
                <a:latin typeface="Century Gothic" pitchFamily="34" charset="0"/>
                <a:cs typeface="Arial" charset="0"/>
              </a:rPr>
              <a:t>vB</a:t>
            </a:r>
            <a:r>
              <a:rPr lang="de-DE" altLang="de-DE" sz="1600" b="0" dirty="0">
                <a:solidFill>
                  <a:prstClr val="black"/>
                </a:solidFill>
                <a:latin typeface="Century Gothic" pitchFamily="34" charset="0"/>
                <a:cs typeface="Arial" charset="0"/>
              </a:rPr>
              <a:t>“</a:t>
            </a:r>
            <a:endParaRPr lang="de-DE" altLang="de-DE" sz="1600" dirty="0">
              <a:solidFill>
                <a:prstClr val="black"/>
              </a:solidFill>
              <a:latin typeface="Century Gothic" pitchFamily="34" charset="0"/>
              <a:cs typeface="Arial" charset="0"/>
            </a:endParaRP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1884363" algn="l"/>
                <a:tab pos="3048000" algn="l"/>
              </a:tabLst>
              <a:defRPr/>
            </a:pPr>
            <a:r>
              <a:rPr lang="de-DE" altLang="de-DE" sz="1600" dirty="0">
                <a:solidFill>
                  <a:prstClr val="black"/>
                </a:solidFill>
                <a:latin typeface="Century Gothic" pitchFamily="34" charset="0"/>
                <a:cs typeface="Arial" charset="0"/>
              </a:rPr>
              <a:t>Praxishilfe 2/2:	</a:t>
            </a:r>
            <a:r>
              <a:rPr lang="de-DE" altLang="de-DE" sz="1600" b="0" dirty="0">
                <a:solidFill>
                  <a:prstClr val="black"/>
                </a:solidFill>
                <a:latin typeface="Century Gothic" pitchFamily="34" charset="0"/>
                <a:cs typeface="Arial" charset="0"/>
              </a:rPr>
              <a:t>„Auftragsannahmecheck Teil 2 (Bearbeitung nach Auftragsannahme)“</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1884363" algn="l"/>
                <a:tab pos="3048000" algn="l"/>
              </a:tabLst>
              <a:defRPr/>
            </a:pPr>
            <a:r>
              <a:rPr lang="de-DE" altLang="de-DE" sz="1600" dirty="0">
                <a:solidFill>
                  <a:prstClr val="black"/>
                </a:solidFill>
                <a:latin typeface="Century Gothic" pitchFamily="34" charset="0"/>
                <a:cs typeface="Arial" charset="0"/>
              </a:rPr>
              <a:t>Praxishilfe 2/3:	</a:t>
            </a:r>
            <a:r>
              <a:rPr lang="de-DE" altLang="de-DE" sz="1600" b="0" dirty="0">
                <a:solidFill>
                  <a:prstClr val="black"/>
                </a:solidFill>
                <a:latin typeface="Century Gothic" pitchFamily="34" charset="0"/>
                <a:cs typeface="Arial" charset="0"/>
              </a:rPr>
              <a:t>„Vorzubereitende Unterlagen für die Abschlussprüfung“</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1884363" algn="l"/>
                <a:tab pos="3048000" algn="l"/>
              </a:tabLst>
              <a:defRPr/>
            </a:pPr>
            <a:r>
              <a:rPr lang="de-DE" altLang="de-DE" sz="1600" dirty="0">
                <a:solidFill>
                  <a:prstClr val="black"/>
                </a:solidFill>
                <a:latin typeface="Century Gothic" pitchFamily="34" charset="0"/>
                <a:cs typeface="Arial" charset="0"/>
              </a:rPr>
              <a:t>Praxishilfe 2/4:</a:t>
            </a:r>
            <a:r>
              <a:rPr lang="de-DE" altLang="de-DE" sz="1600">
                <a:solidFill>
                  <a:prstClr val="black"/>
                </a:solidFill>
                <a:latin typeface="Century Gothic" pitchFamily="34" charset="0"/>
                <a:cs typeface="Arial" charset="0"/>
              </a:rPr>
              <a:t>	</a:t>
            </a:r>
            <a:r>
              <a:rPr lang="de-DE" altLang="de-DE" sz="1600" b="0">
                <a:solidFill>
                  <a:prstClr val="black"/>
                </a:solidFill>
                <a:latin typeface="Century Gothic" pitchFamily="34" charset="0"/>
                <a:cs typeface="Arial" charset="0"/>
              </a:rPr>
              <a:t>„Das </a:t>
            </a:r>
            <a:r>
              <a:rPr lang="de-DE" altLang="de-DE" sz="1600" b="0" dirty="0">
                <a:solidFill>
                  <a:prstClr val="black"/>
                </a:solidFill>
                <a:latin typeface="Century Gothic" pitchFamily="34" charset="0"/>
                <a:cs typeface="Arial" charset="0"/>
              </a:rPr>
              <a:t>Auftragsbestätigungsschreiben </a:t>
            </a:r>
            <a:r>
              <a:rPr lang="de-DE" altLang="de-DE" sz="1600" b="0">
                <a:solidFill>
                  <a:prstClr val="black"/>
                </a:solidFill>
                <a:latin typeface="Century Gothic" pitchFamily="34" charset="0"/>
                <a:cs typeface="Arial" charset="0"/>
              </a:rPr>
              <a:t>nach ISA </a:t>
            </a:r>
            <a:r>
              <a:rPr lang="de-DE" altLang="de-DE" sz="1600" b="0" dirty="0">
                <a:solidFill>
                  <a:prstClr val="black"/>
                </a:solidFill>
                <a:latin typeface="Century Gothic" pitchFamily="34" charset="0"/>
                <a:cs typeface="Arial" charset="0"/>
              </a:rPr>
              <a:t>[DE] 210“</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1884363" algn="l"/>
                <a:tab pos="3048000" algn="l"/>
              </a:tabLst>
              <a:defRPr/>
            </a:pPr>
            <a:r>
              <a:rPr lang="de-DE" altLang="de-DE" sz="1600" dirty="0">
                <a:solidFill>
                  <a:prstClr val="black"/>
                </a:solidFill>
                <a:latin typeface="Century Gothic" pitchFamily="34" charset="0"/>
                <a:cs typeface="Arial" charset="0"/>
              </a:rPr>
              <a:t>Praxishilfe 2/5:	</a:t>
            </a:r>
            <a:r>
              <a:rPr lang="de-DE" altLang="de-DE" sz="1600" b="0" dirty="0">
                <a:solidFill>
                  <a:prstClr val="black"/>
                </a:solidFill>
                <a:latin typeface="Century Gothic" pitchFamily="34" charset="0"/>
                <a:cs typeface="Arial" charset="0"/>
              </a:rPr>
              <a:t>„Vollständigkeitskontrolle des Auftragsbestätigungsschreibens“</a:t>
            </a:r>
          </a:p>
          <a:p>
            <a:pPr marL="266700" lvl="1" indent="-266700" eaLnBrk="1" hangingPunct="1">
              <a:lnSpc>
                <a:spcPct val="100000"/>
              </a:lnSpc>
              <a:spcBef>
                <a:spcPts val="600"/>
              </a:spcBef>
              <a:spcAft>
                <a:spcPts val="600"/>
              </a:spcAft>
              <a:buClr>
                <a:prstClr val="black"/>
              </a:buClr>
              <a:buFont typeface="Arial" panose="020B0604020202020204" pitchFamily="34" charset="0"/>
              <a:buChar char="•"/>
              <a:tabLst>
                <a:tab pos="1884363" algn="l"/>
                <a:tab pos="3048000" algn="l"/>
              </a:tabLst>
              <a:defRPr/>
            </a:pPr>
            <a:r>
              <a:rPr lang="de-DE" altLang="de-DE" sz="1600" dirty="0">
                <a:solidFill>
                  <a:prstClr val="black"/>
                </a:solidFill>
                <a:latin typeface="Century Gothic" pitchFamily="34" charset="0"/>
                <a:cs typeface="Arial" charset="0"/>
              </a:rPr>
              <a:t>Praxishilfe 2/6:	</a:t>
            </a:r>
            <a:r>
              <a:rPr lang="de-DE" altLang="de-DE" sz="1600" b="0" dirty="0">
                <a:solidFill>
                  <a:prstClr val="black"/>
                </a:solidFill>
                <a:latin typeface="Century Gothic" pitchFamily="34" charset="0"/>
                <a:cs typeface="Arial" charset="0"/>
              </a:rPr>
              <a:t>„Arbeitsanweisung zur Aufgabenverteilung im </a:t>
            </a:r>
            <a:br>
              <a:rPr lang="de-DE" altLang="de-DE" sz="1600" b="0" dirty="0">
                <a:solidFill>
                  <a:prstClr val="black"/>
                </a:solidFill>
                <a:latin typeface="Century Gothic" pitchFamily="34" charset="0"/>
                <a:cs typeface="Arial" charset="0"/>
              </a:rPr>
            </a:br>
            <a:r>
              <a:rPr lang="de-DE" altLang="de-DE" sz="1600" b="0" dirty="0">
                <a:solidFill>
                  <a:prstClr val="black"/>
                </a:solidFill>
                <a:latin typeface="Century Gothic" pitchFamily="34" charset="0"/>
                <a:cs typeface="Arial" charset="0"/>
              </a:rPr>
              <a:t>	Zusammenhang mit der Auftragsannahme“</a:t>
            </a:r>
          </a:p>
        </p:txBody>
      </p:sp>
      <p:sp>
        <p:nvSpPr>
          <p:cNvPr id="7" name="Textfeld 1">
            <a:extLst>
              <a:ext uri="{FF2B5EF4-FFF2-40B4-BE49-F238E27FC236}">
                <a16:creationId xmlns:a16="http://schemas.microsoft.com/office/drawing/2014/main" id="{0119DFD1-F921-4510-A0E9-A90FD09ABE86}"/>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r>
              <a:rPr lang="de-DE" altLang="de-DE" dirty="0">
                <a:solidFill>
                  <a:srgbClr val="000000"/>
                </a:solidFill>
                <a:latin typeface="Century Gothic" panose="020B0502020202020204" pitchFamily="34" charset="0"/>
              </a:rPr>
              <a:t>Themenbereich 2: Die Bedeutung des Prozesses der Auftragsannahme</a:t>
            </a:r>
          </a:p>
        </p:txBody>
      </p:sp>
    </p:spTree>
    <p:extLst>
      <p:ext uri="{BB962C8B-B14F-4D97-AF65-F5344CB8AC3E}">
        <p14:creationId xmlns:p14="http://schemas.microsoft.com/office/powerpoint/2010/main" val="3771470022"/>
      </p:ext>
    </p:extLst>
  </p:cSld>
  <p:clrMapOvr>
    <a:masterClrMapping/>
  </p:clrMapOvr>
  <p:transition spd="slow"/>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feld 4">
            <a:extLst>
              <a:ext uri="{FF2B5EF4-FFF2-40B4-BE49-F238E27FC236}">
                <a16:creationId xmlns:a16="http://schemas.microsoft.com/office/drawing/2014/main" id="{27192BAF-6013-4987-96C8-F12374552BC9}"/>
              </a:ext>
            </a:extLst>
          </p:cNvPr>
          <p:cNvSpPr txBox="1">
            <a:spLocks noChangeArrowheads="1"/>
          </p:cNvSpPr>
          <p:nvPr/>
        </p:nvSpPr>
        <p:spPr bwMode="auto">
          <a:xfrm>
            <a:off x="363538" y="180975"/>
            <a:ext cx="9721850" cy="34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2627313">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eaLnBrk="1" hangingPunct="1"/>
            <a:r>
              <a:rPr lang="de-DE" altLang="de-DE" sz="1600" dirty="0">
                <a:solidFill>
                  <a:srgbClr val="000000"/>
                </a:solidFill>
                <a:latin typeface="Century Gothic" panose="020B0502020202020204" pitchFamily="34" charset="0"/>
              </a:rPr>
              <a:t>Themenbereich 2: Die Bedeutung des Prozesses der Auftragsannahme</a:t>
            </a:r>
          </a:p>
        </p:txBody>
      </p:sp>
      <p:pic>
        <p:nvPicPr>
          <p:cNvPr id="7" name="Grafik 6">
            <a:extLst>
              <a:ext uri="{FF2B5EF4-FFF2-40B4-BE49-F238E27FC236}">
                <a16:creationId xmlns:a16="http://schemas.microsoft.com/office/drawing/2014/main" id="{04CDDE81-5058-4242-8AE7-5588291D2BAB}"/>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10000"/>
                    </a14:imgEffect>
                  </a14:imgLayer>
                </a14:imgProps>
              </a:ext>
              <a:ext uri="{28A0092B-C50C-407E-A947-70E740481C1C}">
                <a14:useLocalDpi xmlns:a14="http://schemas.microsoft.com/office/drawing/2010/main" val="0"/>
              </a:ext>
            </a:extLst>
          </a:blip>
          <a:srcRect l="17889" r="3826"/>
          <a:stretch/>
        </p:blipFill>
        <p:spPr>
          <a:xfrm>
            <a:off x="479376" y="692696"/>
            <a:ext cx="9649072" cy="5544616"/>
          </a:xfrm>
          <a:prstGeom prst="rect">
            <a:avLst/>
          </a:prstGeom>
          <a:blipFill dpi="0" rotWithShape="1">
            <a:blip r:embed="rId5">
              <a:alphaModFix amt="17000"/>
            </a:blip>
            <a:srcRect/>
            <a:tile tx="0" ty="0" sx="100000" sy="100000" flip="none" algn="tl"/>
          </a:blipFill>
          <a:effectLst>
            <a:outerShdw blurRad="50800" dist="50800" dir="5400000" algn="ctr" rotWithShape="0">
              <a:srgbClr val="000000">
                <a:alpha val="14000"/>
              </a:srgbClr>
            </a:outerShdw>
          </a:effectLst>
        </p:spPr>
      </p:pic>
      <p:sp>
        <p:nvSpPr>
          <p:cNvPr id="10" name="Rectangle 2">
            <a:extLst>
              <a:ext uri="{FF2B5EF4-FFF2-40B4-BE49-F238E27FC236}">
                <a16:creationId xmlns:a16="http://schemas.microsoft.com/office/drawing/2014/main" id="{03E0BCD4-9818-4405-8D3F-A3DE3CDB2B62}"/>
              </a:ext>
            </a:extLst>
          </p:cNvPr>
          <p:cNvSpPr txBox="1">
            <a:spLocks/>
          </p:cNvSpPr>
          <p:nvPr/>
        </p:nvSpPr>
        <p:spPr bwMode="auto">
          <a:xfrm>
            <a:off x="1199456" y="1916832"/>
            <a:ext cx="8136904" cy="3168352"/>
          </a:xfrm>
          <a:prstGeom prst="rect">
            <a:avLst/>
          </a:prstGeom>
          <a:solidFill>
            <a:schemeClr val="bg1">
              <a:alpha val="85000"/>
            </a:schemeClr>
          </a:solidFill>
          <a:ln>
            <a:solidFill>
              <a:schemeClr val="tx1"/>
            </a:solidFill>
          </a:ln>
          <a:extLst/>
        </p:spPr>
        <p:style>
          <a:lnRef idx="1">
            <a:schemeClr val="accent6"/>
          </a:lnRef>
          <a:fillRef idx="2">
            <a:schemeClr val="accent6"/>
          </a:fillRef>
          <a:effectRef idx="1">
            <a:schemeClr val="accent6"/>
          </a:effectRef>
          <a:fontRef idx="minor">
            <a:schemeClr val="dk1"/>
          </a:fontRef>
        </p:style>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algn="ctr" defTabSz="900113">
              <a:lnSpc>
                <a:spcPts val="4000"/>
              </a:lnSpc>
              <a:spcBef>
                <a:spcPts val="600"/>
              </a:spcBef>
              <a:spcAft>
                <a:spcPts val="1200"/>
              </a:spcAft>
            </a:pPr>
            <a:r>
              <a:rPr lang="de-DE" altLang="de-DE" sz="2600" b="1" dirty="0">
                <a:latin typeface="Century Gothic" panose="020B0502020202020204" pitchFamily="34" charset="0"/>
              </a:rPr>
              <a:t>Soweit meine Ausführungen, </a:t>
            </a:r>
            <a:br>
              <a:rPr lang="de-DE" altLang="de-DE" sz="2600" b="1" dirty="0">
                <a:latin typeface="Century Gothic" panose="020B0502020202020204" pitchFamily="34" charset="0"/>
              </a:rPr>
            </a:br>
            <a:r>
              <a:rPr lang="de-DE" altLang="de-DE" sz="2600" b="1" dirty="0">
                <a:latin typeface="Century Gothic" panose="020B0502020202020204" pitchFamily="34" charset="0"/>
              </a:rPr>
              <a:t>praktischen Erfahrungen und fachlichen</a:t>
            </a:r>
            <a:br>
              <a:rPr lang="de-DE" altLang="de-DE" sz="2600" b="1" dirty="0">
                <a:latin typeface="Century Gothic" panose="020B0502020202020204" pitchFamily="34" charset="0"/>
              </a:rPr>
            </a:br>
            <a:r>
              <a:rPr lang="de-DE" altLang="de-DE" sz="2600" b="1" dirty="0">
                <a:latin typeface="Century Gothic" panose="020B0502020202020204" pitchFamily="34" charset="0"/>
              </a:rPr>
              <a:t>Hinweise zu diesem Thema.</a:t>
            </a:r>
          </a:p>
          <a:p>
            <a:pPr algn="ctr" defTabSz="900113">
              <a:lnSpc>
                <a:spcPts val="4000"/>
              </a:lnSpc>
              <a:spcBef>
                <a:spcPts val="600"/>
              </a:spcBef>
              <a:spcAft>
                <a:spcPts val="1200"/>
              </a:spcAft>
            </a:pPr>
            <a:r>
              <a:rPr lang="de-DE" altLang="de-DE" sz="2600" b="1" dirty="0">
                <a:latin typeface="Century Gothic" panose="020B0502020202020204" pitchFamily="34" charset="0"/>
              </a:rPr>
              <a:t>Vielen Dank für Ihre Aufmerksamkeit!</a:t>
            </a:r>
          </a:p>
        </p:txBody>
      </p:sp>
    </p:spTree>
    <p:extLst>
      <p:ext uri="{BB962C8B-B14F-4D97-AF65-F5344CB8AC3E}">
        <p14:creationId xmlns:p14="http://schemas.microsoft.com/office/powerpoint/2010/main" val="221297056"/>
      </p:ext>
    </p:extLst>
  </p:cSld>
  <p:clrMapOvr>
    <a:masterClrMapping/>
  </p:clrMapOvr>
  <p:transition spd="slow"/>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6F1513E7-1751-4E5D-A7F2-1F700463EAE2}"/>
              </a:ext>
            </a:extLst>
          </p:cNvPr>
          <p:cNvSpPr txBox="1">
            <a:spLocks/>
          </p:cNvSpPr>
          <p:nvPr/>
        </p:nvSpPr>
        <p:spPr>
          <a:xfrm>
            <a:off x="334963" y="2710681"/>
            <a:ext cx="11522075" cy="1222375"/>
          </a:xfrm>
          <a:prstGeom prst="rect">
            <a:avLst/>
          </a:prstGeom>
        </p:spPr>
        <p:txBody>
          <a:bodyPr/>
          <a:lstStyle>
            <a:lvl1pPr algn="l" rtl="0" eaLnBrk="0" fontAlgn="base" hangingPunct="0">
              <a:spcBef>
                <a:spcPct val="50000"/>
              </a:spcBef>
              <a:spcAft>
                <a:spcPct val="0"/>
              </a:spcAft>
              <a:defRPr sz="2400">
                <a:solidFill>
                  <a:schemeClr val="tx2"/>
                </a:solidFill>
                <a:latin typeface="+mj-lt"/>
                <a:ea typeface="+mj-ea"/>
                <a:cs typeface="+mj-cs"/>
              </a:defRPr>
            </a:lvl1pPr>
            <a:lvl2pPr algn="l" rtl="0" eaLnBrk="0" fontAlgn="base" hangingPunct="0">
              <a:spcBef>
                <a:spcPct val="50000"/>
              </a:spcBef>
              <a:spcAft>
                <a:spcPct val="0"/>
              </a:spcAft>
              <a:defRPr sz="2400">
                <a:solidFill>
                  <a:schemeClr val="tx2"/>
                </a:solidFill>
                <a:latin typeface="Verdana" pitchFamily="34" charset="0"/>
              </a:defRPr>
            </a:lvl2pPr>
            <a:lvl3pPr algn="l" rtl="0" eaLnBrk="0" fontAlgn="base" hangingPunct="0">
              <a:spcBef>
                <a:spcPct val="50000"/>
              </a:spcBef>
              <a:spcAft>
                <a:spcPct val="0"/>
              </a:spcAft>
              <a:defRPr sz="2400">
                <a:solidFill>
                  <a:schemeClr val="tx2"/>
                </a:solidFill>
                <a:latin typeface="Verdana" pitchFamily="34" charset="0"/>
              </a:defRPr>
            </a:lvl3pPr>
            <a:lvl4pPr algn="l" rtl="0" eaLnBrk="0" fontAlgn="base" hangingPunct="0">
              <a:spcBef>
                <a:spcPct val="50000"/>
              </a:spcBef>
              <a:spcAft>
                <a:spcPct val="0"/>
              </a:spcAft>
              <a:defRPr sz="2400">
                <a:solidFill>
                  <a:schemeClr val="tx2"/>
                </a:solidFill>
                <a:latin typeface="Verdana" pitchFamily="34" charset="0"/>
              </a:defRPr>
            </a:lvl4pPr>
            <a:lvl5pPr algn="l" rtl="0" eaLnBrk="0" fontAlgn="base" hangingPunct="0">
              <a:spcBef>
                <a:spcPct val="50000"/>
              </a:spcBef>
              <a:spcAft>
                <a:spcPct val="0"/>
              </a:spcAft>
              <a:defRPr sz="2400">
                <a:solidFill>
                  <a:schemeClr val="tx2"/>
                </a:solidFill>
                <a:latin typeface="Verdana" pitchFamily="34" charset="0"/>
              </a:defRPr>
            </a:lvl5pPr>
            <a:lvl6pPr marL="457200" algn="l" rtl="0" fontAlgn="base">
              <a:spcBef>
                <a:spcPct val="50000"/>
              </a:spcBef>
              <a:spcAft>
                <a:spcPct val="0"/>
              </a:spcAft>
              <a:defRPr sz="2400">
                <a:solidFill>
                  <a:schemeClr val="tx2"/>
                </a:solidFill>
                <a:latin typeface="Verdana" pitchFamily="34" charset="0"/>
              </a:defRPr>
            </a:lvl6pPr>
            <a:lvl7pPr marL="914400" algn="l" rtl="0" fontAlgn="base">
              <a:spcBef>
                <a:spcPct val="50000"/>
              </a:spcBef>
              <a:spcAft>
                <a:spcPct val="0"/>
              </a:spcAft>
              <a:defRPr sz="2400">
                <a:solidFill>
                  <a:schemeClr val="tx2"/>
                </a:solidFill>
                <a:latin typeface="Verdana" pitchFamily="34" charset="0"/>
              </a:defRPr>
            </a:lvl7pPr>
            <a:lvl8pPr marL="1371600" algn="l" rtl="0" fontAlgn="base">
              <a:spcBef>
                <a:spcPct val="50000"/>
              </a:spcBef>
              <a:spcAft>
                <a:spcPct val="0"/>
              </a:spcAft>
              <a:defRPr sz="2400">
                <a:solidFill>
                  <a:schemeClr val="tx2"/>
                </a:solidFill>
                <a:latin typeface="Verdana" pitchFamily="34" charset="0"/>
              </a:defRPr>
            </a:lvl8pPr>
            <a:lvl9pPr marL="1828800" algn="l" rtl="0" fontAlgn="base">
              <a:spcBef>
                <a:spcPct val="50000"/>
              </a:spcBef>
              <a:spcAft>
                <a:spcPct val="0"/>
              </a:spcAft>
              <a:defRPr sz="2400">
                <a:solidFill>
                  <a:schemeClr val="tx2"/>
                </a:solidFill>
                <a:latin typeface="Verdana" pitchFamily="34" charset="0"/>
              </a:defRPr>
            </a:lvl9pPr>
          </a:lstStyle>
          <a:p>
            <a:pPr algn="ctr">
              <a:spcBef>
                <a:spcPts val="0"/>
              </a:spcBef>
              <a:defRPr/>
            </a:pPr>
            <a:r>
              <a:rPr lang="de-DE" altLang="de-DE" sz="2800" kern="0" dirty="0">
                <a:solidFill>
                  <a:srgbClr val="000000"/>
                </a:solidFill>
                <a:latin typeface="Century Gothic" pitchFamily="34" charset="0"/>
              </a:rPr>
              <a:t>Themenbereich 3:</a:t>
            </a:r>
            <a:br>
              <a:rPr lang="de-DE" altLang="de-DE" sz="2800" b="0" kern="0" dirty="0">
                <a:solidFill>
                  <a:srgbClr val="000000"/>
                </a:solidFill>
                <a:latin typeface="Century Gothic" pitchFamily="34" charset="0"/>
              </a:rPr>
            </a:br>
            <a:r>
              <a:rPr lang="de-DE" altLang="de-DE" sz="2800" kern="0" dirty="0">
                <a:solidFill>
                  <a:srgbClr val="000000"/>
                </a:solidFill>
                <a:latin typeface="Century Gothic" pitchFamily="34" charset="0"/>
              </a:rPr>
              <a:t>Das neue Risikomodell nach ISA [DE] 315 (</a:t>
            </a:r>
            <a:r>
              <a:rPr lang="de-DE" altLang="de-DE" sz="2800" kern="0" dirty="0" err="1">
                <a:solidFill>
                  <a:srgbClr val="000000"/>
                </a:solidFill>
                <a:latin typeface="Century Gothic" pitchFamily="34" charset="0"/>
              </a:rPr>
              <a:t>Revised</a:t>
            </a:r>
            <a:r>
              <a:rPr lang="de-DE" altLang="de-DE" sz="2800" kern="0" dirty="0">
                <a:solidFill>
                  <a:srgbClr val="000000"/>
                </a:solidFill>
                <a:latin typeface="Century Gothic" pitchFamily="34" charset="0"/>
              </a:rPr>
              <a:t> 2019)</a:t>
            </a:r>
          </a:p>
        </p:txBody>
      </p:sp>
      <p:sp>
        <p:nvSpPr>
          <p:cNvPr id="8" name="Rectangle 2">
            <a:extLst>
              <a:ext uri="{FF2B5EF4-FFF2-40B4-BE49-F238E27FC236}">
                <a16:creationId xmlns:a16="http://schemas.microsoft.com/office/drawing/2014/main" id="{98C3F258-126C-4FCA-9F37-FB63BEBF77B2}"/>
              </a:ext>
            </a:extLst>
          </p:cNvPr>
          <p:cNvSpPr txBox="1">
            <a:spLocks/>
          </p:cNvSpPr>
          <p:nvPr/>
        </p:nvSpPr>
        <p:spPr bwMode="auto">
          <a:xfrm>
            <a:off x="-72007" y="3979897"/>
            <a:ext cx="11352583" cy="1033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2800">
                <a:solidFill>
                  <a:schemeClr val="tx1"/>
                </a:solidFill>
                <a:latin typeface="+mj-lt"/>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eaLnBrk="0" fontAlgn="base" hangingPunct="0">
              <a:spcBef>
                <a:spcPct val="0"/>
              </a:spcBef>
              <a:spcAft>
                <a:spcPct val="0"/>
              </a:spcAft>
              <a:defRPr>
                <a:solidFill>
                  <a:schemeClr val="tx1"/>
                </a:solidFill>
                <a:latin typeface="Verdana" pitchFamily="34" charset="0"/>
              </a:defRPr>
            </a:lvl6pPr>
            <a:lvl7pPr marL="914400" algn="l" rtl="0" eaLnBrk="0" fontAlgn="base" hangingPunct="0">
              <a:spcBef>
                <a:spcPct val="0"/>
              </a:spcBef>
              <a:spcAft>
                <a:spcPct val="0"/>
              </a:spcAft>
              <a:defRPr>
                <a:solidFill>
                  <a:schemeClr val="tx1"/>
                </a:solidFill>
                <a:latin typeface="Verdana" pitchFamily="34" charset="0"/>
              </a:defRPr>
            </a:lvl7pPr>
            <a:lvl8pPr marL="1371600" algn="l" rtl="0" eaLnBrk="0" fontAlgn="base" hangingPunct="0">
              <a:spcBef>
                <a:spcPct val="0"/>
              </a:spcBef>
              <a:spcAft>
                <a:spcPct val="0"/>
              </a:spcAft>
              <a:defRPr>
                <a:solidFill>
                  <a:schemeClr val="tx1"/>
                </a:solidFill>
                <a:latin typeface="Verdana" pitchFamily="34" charset="0"/>
              </a:defRPr>
            </a:lvl8pPr>
            <a:lvl9pPr marL="1828800" algn="l" rtl="0" eaLnBrk="0" fontAlgn="base" hangingPunct="0">
              <a:spcBef>
                <a:spcPct val="0"/>
              </a:spcBef>
              <a:spcAft>
                <a:spcPct val="0"/>
              </a:spcAft>
              <a:defRPr>
                <a:solidFill>
                  <a:schemeClr val="tx1"/>
                </a:solidFill>
                <a:latin typeface="Verdana" pitchFamily="34" charset="0"/>
              </a:defRPr>
            </a:lvl9pPr>
          </a:lstStyle>
          <a:p>
            <a:pPr marL="1724025" indent="-285750">
              <a:buClr>
                <a:schemeClr val="tx1"/>
              </a:buClr>
              <a:buFont typeface="Wingdings" panose="05000000000000000000" pitchFamily="2" charset="2"/>
              <a:buChar char="Ø"/>
            </a:pPr>
            <a:r>
              <a:rPr lang="de-DE" altLang="de-DE" sz="1800" b="1" kern="0" dirty="0">
                <a:solidFill>
                  <a:srgbClr val="00B0F0"/>
                </a:solidFill>
                <a:latin typeface="Century Gothic" panose="020B0502020202020204" pitchFamily="34" charset="0"/>
              </a:rPr>
              <a:t>ISA [DE] 315 (</a:t>
            </a:r>
            <a:r>
              <a:rPr lang="de-DE" altLang="de-DE" sz="1800" b="1" kern="0" dirty="0" err="1">
                <a:solidFill>
                  <a:srgbClr val="00B0F0"/>
                </a:solidFill>
                <a:latin typeface="Century Gothic" panose="020B0502020202020204" pitchFamily="34" charset="0"/>
              </a:rPr>
              <a:t>Revised</a:t>
            </a:r>
            <a:r>
              <a:rPr lang="de-DE" altLang="de-DE" sz="1800" b="1" kern="0" dirty="0">
                <a:solidFill>
                  <a:srgbClr val="00B0F0"/>
                </a:solidFill>
                <a:latin typeface="Century Gothic" panose="020B0502020202020204" pitchFamily="34" charset="0"/>
              </a:rPr>
              <a:t> 2019)</a:t>
            </a:r>
            <a:r>
              <a:rPr lang="de-DE" altLang="de-DE" sz="1800" b="1" kern="0" dirty="0">
                <a:latin typeface="Century Gothic" panose="020B0502020202020204" pitchFamily="34" charset="0"/>
              </a:rPr>
              <a:t>: Identifizierung und Beurteilung der Risiken wesentlicher falscher Darstellungen aus dem Verständnis von der Einheit und ihrem Umfeld</a:t>
            </a:r>
            <a:endParaRPr lang="de-DE" altLang="de-DE" sz="1800" kern="0" dirty="0">
              <a:latin typeface="Century Gothic" panose="020B0502020202020204" pitchFamily="34" charset="0"/>
            </a:endParaRPr>
          </a:p>
          <a:p>
            <a:pPr marL="1704975" indent="-266700">
              <a:buClr>
                <a:schemeClr val="tx1"/>
              </a:buClr>
              <a:buFont typeface="Wingdings 3" panose="05040102010807070707" pitchFamily="18" charset="2"/>
              <a:buChar char="}"/>
            </a:pPr>
            <a:endParaRPr lang="de-DE" altLang="de-DE" sz="1800" kern="0" dirty="0">
              <a:latin typeface="Century Gothic" panose="020B0502020202020204" pitchFamily="34" charset="0"/>
            </a:endParaRPr>
          </a:p>
          <a:p>
            <a:pPr marL="1704975" indent="-266700">
              <a:buClr>
                <a:schemeClr val="tx1"/>
              </a:buClr>
              <a:buFont typeface="Wingdings 3" panose="05040102010807070707" pitchFamily="18" charset="2"/>
              <a:buChar char="}"/>
            </a:pPr>
            <a:endParaRPr lang="de-DE" altLang="de-DE" sz="1800" b="1" kern="0" dirty="0">
              <a:latin typeface="Century Gothic" panose="020B0502020202020204" pitchFamily="34" charset="0"/>
            </a:endParaRPr>
          </a:p>
        </p:txBody>
      </p:sp>
    </p:spTree>
    <p:extLst>
      <p:ext uri="{BB962C8B-B14F-4D97-AF65-F5344CB8AC3E}">
        <p14:creationId xmlns:p14="http://schemas.microsoft.com/office/powerpoint/2010/main" val="56405918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F2C48C72-8219-43BE-BE1F-A445250A531A}"/>
              </a:ext>
            </a:extLst>
          </p:cNvPr>
          <p:cNvSpPr txBox="1">
            <a:spLocks noChangeArrowheads="1"/>
          </p:cNvSpPr>
          <p:nvPr/>
        </p:nvSpPr>
        <p:spPr bwMode="auto">
          <a:xfrm>
            <a:off x="1054801" y="1080000"/>
            <a:ext cx="9232200"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tabLst>
                <a:tab pos="361950" algn="l"/>
              </a:tabLst>
              <a:defRPr sz="1400" b="1">
                <a:solidFill>
                  <a:schemeClr val="tx1"/>
                </a:solidFill>
                <a:latin typeface="Verdana" pitchFamily="34" charset="0"/>
              </a:defRPr>
            </a:lvl1pPr>
            <a:lvl2pPr marL="625475" indent="-350838" eaLnBrk="0" hangingPunct="0">
              <a:tabLst>
                <a:tab pos="361950" algn="l"/>
              </a:tabLst>
              <a:defRPr sz="1400" b="1">
                <a:solidFill>
                  <a:schemeClr val="tx1"/>
                </a:solidFill>
                <a:latin typeface="Verdana" pitchFamily="34" charset="0"/>
              </a:defRPr>
            </a:lvl2pPr>
            <a:lvl3pPr marL="1143000" indent="-228600" eaLnBrk="0" hangingPunct="0">
              <a:tabLst>
                <a:tab pos="361950" algn="l"/>
              </a:tabLst>
              <a:defRPr sz="1400" b="1">
                <a:solidFill>
                  <a:schemeClr val="tx1"/>
                </a:solidFill>
                <a:latin typeface="Verdana" pitchFamily="34" charset="0"/>
              </a:defRPr>
            </a:lvl3pPr>
            <a:lvl4pPr marL="1600200" indent="-228600" eaLnBrk="0" hangingPunct="0">
              <a:tabLst>
                <a:tab pos="361950" algn="l"/>
              </a:tabLst>
              <a:defRPr sz="1400" b="1">
                <a:solidFill>
                  <a:schemeClr val="tx1"/>
                </a:solidFill>
                <a:latin typeface="Verdana" pitchFamily="34" charset="0"/>
              </a:defRPr>
            </a:lvl4pPr>
            <a:lvl5pPr marL="2057400" indent="-228600" eaLnBrk="0" hangingPunct="0">
              <a:tabLst>
                <a:tab pos="361950" algn="l"/>
              </a:tabLst>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tabLst>
                <a:tab pos="361950" algn="l"/>
              </a:tabLst>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tabLst>
                <a:tab pos="361950" algn="l"/>
              </a:tabLst>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tabLst>
                <a:tab pos="361950" algn="l"/>
              </a:tabLst>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tabLst>
                <a:tab pos="361950" algn="l"/>
              </a:tabLst>
              <a:defRPr sz="1400" b="1">
                <a:solidFill>
                  <a:schemeClr val="tx1"/>
                </a:solidFill>
                <a:latin typeface="Verdana" pitchFamily="34" charset="0"/>
              </a:defRPr>
            </a:lvl9pPr>
          </a:lstStyle>
          <a:p>
            <a:pPr marL="361950" indent="-361950">
              <a:spcBef>
                <a:spcPts val="600"/>
              </a:spcBef>
              <a:spcAft>
                <a:spcPts val="600"/>
              </a:spcAft>
              <a:tabLst>
                <a:tab pos="447675" algn="l"/>
              </a:tabLst>
              <a:defRPr/>
            </a:pPr>
            <a:r>
              <a:rPr lang="de-DE" altLang="de-DE" sz="1600" dirty="0">
                <a:solidFill>
                  <a:srgbClr val="000000"/>
                </a:solidFill>
                <a:latin typeface="Century Gothic" pitchFamily="34" charset="0"/>
              </a:rPr>
              <a:t>Gliederung</a:t>
            </a:r>
            <a:endParaRPr lang="de-DE" altLang="de-DE" sz="2000" dirty="0">
              <a:solidFill>
                <a:srgbClr val="000000"/>
              </a:solidFill>
              <a:latin typeface="Century Gothic" pitchFamily="34" charset="0"/>
            </a:endParaRPr>
          </a:p>
          <a:p>
            <a:pPr marL="538163" indent="-538163">
              <a:spcBef>
                <a:spcPts val="600"/>
              </a:spcBef>
              <a:spcAft>
                <a:spcPts val="600"/>
              </a:spcAft>
              <a:tabLst>
                <a:tab pos="447675" algn="l"/>
              </a:tabLst>
              <a:defRPr/>
            </a:pPr>
            <a:r>
              <a:rPr lang="de-DE" altLang="de-DE" sz="1600" dirty="0">
                <a:solidFill>
                  <a:srgbClr val="000000"/>
                </a:solidFill>
                <a:latin typeface="Century Gothic" pitchFamily="34" charset="0"/>
                <a:cs typeface="+mn-cs"/>
                <a:sym typeface="Wingdings" pitchFamily="2" charset="2"/>
              </a:rPr>
              <a:t>3.1	Grundzüge des neuen Risikomodells nach ISA [DE] 315 (</a:t>
            </a:r>
            <a:r>
              <a:rPr lang="de-DE" altLang="de-DE" sz="1600" dirty="0" err="1">
                <a:solidFill>
                  <a:srgbClr val="000000"/>
                </a:solidFill>
                <a:latin typeface="Century Gothic" pitchFamily="34" charset="0"/>
                <a:cs typeface="+mn-cs"/>
                <a:sym typeface="Wingdings" pitchFamily="2" charset="2"/>
              </a:rPr>
              <a:t>Revised</a:t>
            </a:r>
            <a:r>
              <a:rPr lang="de-DE" altLang="de-DE" sz="1600" dirty="0">
                <a:solidFill>
                  <a:srgbClr val="000000"/>
                </a:solidFill>
                <a:latin typeface="Century Gothic" pitchFamily="34" charset="0"/>
                <a:cs typeface="+mn-cs"/>
                <a:sym typeface="Wingdings" pitchFamily="2" charset="2"/>
              </a:rPr>
              <a:t> 2019)</a:t>
            </a:r>
          </a:p>
          <a:p>
            <a:pPr marL="538163" indent="-538163">
              <a:spcBef>
                <a:spcPts val="600"/>
              </a:spcBef>
              <a:spcAft>
                <a:spcPts val="600"/>
              </a:spcAft>
              <a:tabLst>
                <a:tab pos="447675" algn="l"/>
              </a:tabLst>
              <a:defRPr/>
            </a:pPr>
            <a:r>
              <a:rPr lang="de-DE" altLang="de-DE" sz="1600" dirty="0">
                <a:solidFill>
                  <a:srgbClr val="000000"/>
                </a:solidFill>
                <a:latin typeface="Century Gothic" pitchFamily="34" charset="0"/>
                <a:cs typeface="+mn-cs"/>
                <a:sym typeface="Wingdings" pitchFamily="2" charset="2"/>
              </a:rPr>
              <a:t>3.2	Prüfungsrisiko – Fachliche Grundlagen</a:t>
            </a:r>
          </a:p>
          <a:p>
            <a:pPr marL="538163" indent="-538163">
              <a:spcBef>
                <a:spcPts val="600"/>
              </a:spcBef>
              <a:spcAft>
                <a:spcPts val="600"/>
              </a:spcAft>
              <a:tabLst>
                <a:tab pos="447675" algn="l"/>
              </a:tabLst>
              <a:defRPr/>
            </a:pPr>
            <a:r>
              <a:rPr lang="de-DE" altLang="de-DE" sz="1600" dirty="0">
                <a:solidFill>
                  <a:srgbClr val="000000"/>
                </a:solidFill>
                <a:latin typeface="Century Gothic" pitchFamily="34" charset="0"/>
                <a:cs typeface="+mn-cs"/>
                <a:sym typeface="Wingdings" pitchFamily="2" charset="2"/>
              </a:rPr>
              <a:t>3.3	Bedeutung des ISA [DE] 315 (</a:t>
            </a:r>
            <a:r>
              <a:rPr lang="de-DE" altLang="de-DE" sz="1600" dirty="0" err="1">
                <a:solidFill>
                  <a:srgbClr val="000000"/>
                </a:solidFill>
                <a:latin typeface="Century Gothic" pitchFamily="34" charset="0"/>
                <a:cs typeface="+mn-cs"/>
                <a:sym typeface="Wingdings" pitchFamily="2" charset="2"/>
              </a:rPr>
              <a:t>Revised</a:t>
            </a:r>
            <a:r>
              <a:rPr lang="de-DE" altLang="de-DE" sz="1600" dirty="0">
                <a:solidFill>
                  <a:srgbClr val="000000"/>
                </a:solidFill>
                <a:latin typeface="Century Gothic" pitchFamily="34" charset="0"/>
                <a:cs typeface="+mn-cs"/>
                <a:sym typeface="Wingdings" pitchFamily="2" charset="2"/>
              </a:rPr>
              <a:t> 2019) für die Abschlussprüfung</a:t>
            </a:r>
          </a:p>
          <a:p>
            <a:pPr marL="538163" indent="-538163">
              <a:spcBef>
                <a:spcPts val="600"/>
              </a:spcBef>
              <a:spcAft>
                <a:spcPts val="600"/>
              </a:spcAft>
              <a:tabLst>
                <a:tab pos="447675" algn="l"/>
              </a:tabLst>
              <a:defRPr/>
            </a:pPr>
            <a:r>
              <a:rPr lang="de-DE" altLang="de-DE" sz="1600" dirty="0">
                <a:solidFill>
                  <a:srgbClr val="000000"/>
                </a:solidFill>
                <a:latin typeface="Century Gothic" pitchFamily="34" charset="0"/>
                <a:cs typeface="+mn-cs"/>
                <a:sym typeface="Wingdings" pitchFamily="2" charset="2"/>
              </a:rPr>
              <a:t>3.4	Identifizierung und Beurteilung der Risiken wesentlicher falscher Darstellungen</a:t>
            </a:r>
          </a:p>
          <a:p>
            <a:pPr marL="538163" indent="-538163">
              <a:spcBef>
                <a:spcPts val="600"/>
              </a:spcBef>
              <a:spcAft>
                <a:spcPts val="600"/>
              </a:spcAft>
              <a:tabLst>
                <a:tab pos="447675" algn="l"/>
              </a:tabLst>
              <a:defRPr/>
            </a:pPr>
            <a:r>
              <a:rPr lang="de-DE" altLang="de-DE" sz="1600" dirty="0">
                <a:solidFill>
                  <a:srgbClr val="000000"/>
                </a:solidFill>
                <a:latin typeface="Century Gothic" pitchFamily="34" charset="0"/>
                <a:cs typeface="+mn-cs"/>
                <a:sym typeface="Wingdings" pitchFamily="2" charset="2"/>
              </a:rPr>
              <a:t>3.5	Einbeziehung der Anwendung von IT-Risiken nach ISA [DE] 315 (</a:t>
            </a:r>
            <a:r>
              <a:rPr lang="de-DE" altLang="de-DE" sz="1600" dirty="0" err="1">
                <a:solidFill>
                  <a:srgbClr val="000000"/>
                </a:solidFill>
                <a:latin typeface="Century Gothic" pitchFamily="34" charset="0"/>
                <a:cs typeface="+mn-cs"/>
                <a:sym typeface="Wingdings" pitchFamily="2" charset="2"/>
              </a:rPr>
              <a:t>Revised</a:t>
            </a:r>
            <a:r>
              <a:rPr lang="de-DE" altLang="de-DE" sz="1600" dirty="0">
                <a:solidFill>
                  <a:srgbClr val="000000"/>
                </a:solidFill>
                <a:latin typeface="Century Gothic" pitchFamily="34" charset="0"/>
                <a:cs typeface="+mn-cs"/>
                <a:sym typeface="Wingdings" pitchFamily="2" charset="2"/>
              </a:rPr>
              <a:t> 2019)</a:t>
            </a:r>
          </a:p>
          <a:p>
            <a:pPr marL="538163" indent="-538163">
              <a:spcBef>
                <a:spcPts val="600"/>
              </a:spcBef>
              <a:spcAft>
                <a:spcPts val="600"/>
              </a:spcAft>
              <a:tabLst>
                <a:tab pos="447675" algn="l"/>
              </a:tabLst>
              <a:defRPr/>
            </a:pPr>
            <a:r>
              <a:rPr lang="de-DE" altLang="de-DE" sz="1600" dirty="0">
                <a:solidFill>
                  <a:srgbClr val="000000"/>
                </a:solidFill>
                <a:latin typeface="Century Gothic" pitchFamily="34" charset="0"/>
                <a:cs typeface="+mn-cs"/>
                <a:sym typeface="Wingdings" pitchFamily="2" charset="2"/>
              </a:rPr>
              <a:t>3.6	Der große Praxisfall</a:t>
            </a:r>
          </a:p>
        </p:txBody>
      </p:sp>
      <p:sp>
        <p:nvSpPr>
          <p:cNvPr id="6147" name="AutoShape 3">
            <a:extLst>
              <a:ext uri="{FF2B5EF4-FFF2-40B4-BE49-F238E27FC236}">
                <a16:creationId xmlns:a16="http://schemas.microsoft.com/office/drawing/2014/main" id="{650B88BE-0C11-4B4D-A551-73EB26E574B3}"/>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46789" name="Textfeld 1">
            <a:extLst>
              <a:ext uri="{FF2B5EF4-FFF2-40B4-BE49-F238E27FC236}">
                <a16:creationId xmlns:a16="http://schemas.microsoft.com/office/drawing/2014/main" id="{A86CD2D1-8084-49ED-9140-276BF859559A}"/>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123612615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3">
            <a:extLst>
              <a:ext uri="{FF2B5EF4-FFF2-40B4-BE49-F238E27FC236}">
                <a16:creationId xmlns:a16="http://schemas.microsoft.com/office/drawing/2014/main" id="{1FF86547-DAFF-4481-9B02-051C83A6C16D}"/>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9" name="Textfeld 1">
            <a:extLst>
              <a:ext uri="{FF2B5EF4-FFF2-40B4-BE49-F238E27FC236}">
                <a16:creationId xmlns:a16="http://schemas.microsoft.com/office/drawing/2014/main" id="{7843BFEF-A3B2-4CCE-B660-A4E6D90BE269}"/>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
        <p:nvSpPr>
          <p:cNvPr id="8" name="Rectangle 2">
            <a:extLst>
              <a:ext uri="{FF2B5EF4-FFF2-40B4-BE49-F238E27FC236}">
                <a16:creationId xmlns:a16="http://schemas.microsoft.com/office/drawing/2014/main" id="{A7DBBE8E-A01D-405B-93B6-1CC4C3421DC5}"/>
              </a:ext>
            </a:extLst>
          </p:cNvPr>
          <p:cNvSpPr txBox="1">
            <a:spLocks/>
          </p:cNvSpPr>
          <p:nvPr/>
        </p:nvSpPr>
        <p:spPr bwMode="auto">
          <a:xfrm>
            <a:off x="997998" y="729000"/>
            <a:ext cx="985053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3.1	</a:t>
            </a:r>
            <a:r>
              <a:rPr lang="de-DE" sz="2800" dirty="0">
                <a:latin typeface="Century Gothic" panose="020B0502020202020204" pitchFamily="34" charset="0"/>
              </a:rPr>
              <a:t>Grundzüge des neuen Risikomodells</a:t>
            </a:r>
            <a:br>
              <a:rPr lang="de-DE" sz="2800" dirty="0">
                <a:latin typeface="Century Gothic" panose="020B0502020202020204" pitchFamily="34" charset="0"/>
              </a:rPr>
            </a:br>
            <a:r>
              <a:rPr lang="de-DE" sz="2800" dirty="0">
                <a:latin typeface="Century Gothic" panose="020B0502020202020204" pitchFamily="34" charset="0"/>
              </a:rPr>
              <a:t>nach ISA [DE] 315 (</a:t>
            </a:r>
            <a:r>
              <a:rPr lang="de-DE" sz="2800" dirty="0" err="1">
                <a:latin typeface="Century Gothic" panose="020B0502020202020204" pitchFamily="34" charset="0"/>
              </a:rPr>
              <a:t>Revised</a:t>
            </a:r>
            <a:r>
              <a:rPr lang="de-DE" sz="2800" dirty="0">
                <a:latin typeface="Century Gothic" panose="020B0502020202020204" pitchFamily="34" charset="0"/>
              </a:rPr>
              <a:t> 2019)</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3.1.1</a:t>
            </a:r>
            <a:r>
              <a:rPr lang="de-DE" sz="1800" b="0" dirty="0">
                <a:latin typeface="Century Gothic" panose="020B0502020202020204" pitchFamily="34" charset="0"/>
              </a:rPr>
              <a:t>	Risikobewertungsverfahren bei der Abschlussprüfung</a:t>
            </a:r>
          </a:p>
          <a:p>
            <a:pPr marL="2724150" lvl="4" indent="-895350">
              <a:spcBef>
                <a:spcPts val="600"/>
              </a:spcBef>
              <a:spcAft>
                <a:spcPts val="600"/>
              </a:spcAft>
              <a:tabLst>
                <a:tab pos="444500" algn="l"/>
              </a:tabLst>
            </a:pPr>
            <a:r>
              <a:rPr lang="de-DE" sz="1800" dirty="0">
                <a:latin typeface="Century Gothic" panose="020B0502020202020204" pitchFamily="34" charset="0"/>
              </a:rPr>
              <a:t>3.1.2</a:t>
            </a:r>
            <a:r>
              <a:rPr lang="de-DE" sz="1800" b="0" dirty="0">
                <a:latin typeface="Century Gothic" panose="020B0502020202020204" pitchFamily="34" charset="0"/>
              </a:rPr>
              <a:t>	Neuerungen durch Überarbeitung </a:t>
            </a:r>
            <a:br>
              <a:rPr lang="de-DE" sz="1800" b="0" dirty="0">
                <a:latin typeface="Century Gothic" panose="020B0502020202020204" pitchFamily="34" charset="0"/>
              </a:rPr>
            </a:br>
            <a:r>
              <a:rPr lang="de-DE" sz="1800" b="0" dirty="0">
                <a:latin typeface="Century Gothic" panose="020B0502020202020204" pitchFamily="34" charset="0"/>
              </a:rPr>
              <a:t>ISA [DE] 315 (</a:t>
            </a:r>
            <a:r>
              <a:rPr lang="de-DE" sz="1800" b="0" dirty="0" err="1">
                <a:latin typeface="Century Gothic" panose="020B0502020202020204" pitchFamily="34" charset="0"/>
              </a:rPr>
              <a:t>Revised</a:t>
            </a:r>
            <a:r>
              <a:rPr lang="de-DE" sz="1800" b="0" dirty="0">
                <a:latin typeface="Century Gothic" panose="020B0502020202020204" pitchFamily="34" charset="0"/>
              </a:rPr>
              <a:t> 2019)</a:t>
            </a:r>
          </a:p>
          <a:p>
            <a:pPr marL="2724150" lvl="4" indent="-895350">
              <a:spcBef>
                <a:spcPts val="600"/>
              </a:spcBef>
              <a:spcAft>
                <a:spcPts val="600"/>
              </a:spcAft>
              <a:tabLst>
                <a:tab pos="444500" algn="l"/>
              </a:tabLst>
            </a:pPr>
            <a:r>
              <a:rPr lang="de-DE" sz="1800" dirty="0">
                <a:latin typeface="Century Gothic" panose="020B0502020202020204" pitchFamily="34" charset="0"/>
              </a:rPr>
              <a:t>3.1.3	</a:t>
            </a:r>
            <a:r>
              <a:rPr lang="de-DE" sz="1800" b="0" dirty="0">
                <a:latin typeface="Century Gothic" panose="020B0502020202020204" pitchFamily="34" charset="0"/>
              </a:rPr>
              <a:t>ISA [DE] 315 (</a:t>
            </a:r>
            <a:r>
              <a:rPr lang="de-DE" sz="1800" b="0" dirty="0" err="1">
                <a:latin typeface="Century Gothic" panose="020B0502020202020204" pitchFamily="34" charset="0"/>
              </a:rPr>
              <a:t>Revised</a:t>
            </a:r>
            <a:r>
              <a:rPr lang="de-DE" sz="1800" b="0" dirty="0">
                <a:latin typeface="Century Gothic" panose="020B0502020202020204" pitchFamily="34" charset="0"/>
              </a:rPr>
              <a:t> 2019): Das Stufenmodell</a:t>
            </a:r>
          </a:p>
          <a:p>
            <a:pPr marL="2724150" lvl="4" indent="-895350">
              <a:spcBef>
                <a:spcPts val="600"/>
              </a:spcBef>
              <a:spcAft>
                <a:spcPts val="600"/>
              </a:spcAft>
              <a:tabLst>
                <a:tab pos="444500" algn="l"/>
              </a:tabLst>
            </a:pPr>
            <a:r>
              <a:rPr lang="de-DE" sz="1800" dirty="0">
                <a:latin typeface="Century Gothic" panose="020B0502020202020204" pitchFamily="34" charset="0"/>
              </a:rPr>
              <a:t>3.1.4	</a:t>
            </a:r>
            <a:r>
              <a:rPr lang="de-DE" sz="1800" b="0" dirty="0">
                <a:latin typeface="Century Gothic" panose="020B0502020202020204" pitchFamily="34" charset="0"/>
              </a:rPr>
              <a:t>Risiken wesentlicher falscher Darstellungen</a:t>
            </a:r>
          </a:p>
        </p:txBody>
      </p:sp>
    </p:spTree>
    <p:extLst>
      <p:ext uri="{BB962C8B-B14F-4D97-AF65-F5344CB8AC3E}">
        <p14:creationId xmlns:p14="http://schemas.microsoft.com/office/powerpoint/2010/main" val="17647762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10246" name="Rectangle 2">
            <a:extLst>
              <a:ext uri="{FF2B5EF4-FFF2-40B4-BE49-F238E27FC236}">
                <a16:creationId xmlns:a16="http://schemas.microsoft.com/office/drawing/2014/main" id="{44268A4F-6F13-4374-A587-F64980FDF15B}"/>
              </a:ext>
            </a:extLst>
          </p:cNvPr>
          <p:cNvSpPr txBox="1">
            <a:spLocks/>
          </p:cNvSpPr>
          <p:nvPr/>
        </p:nvSpPr>
        <p:spPr bwMode="auto">
          <a:xfrm>
            <a:off x="1054800" y="692696"/>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1400" b="1">
                <a:solidFill>
                  <a:schemeClr val="tx1"/>
                </a:solidFill>
                <a:latin typeface="Verdana" pitchFamily="34" charset="0"/>
              </a:defRPr>
            </a:lvl1pPr>
            <a:lvl2pPr marL="180975" indent="-179388" eaLnBrk="0" hangingPunct="0">
              <a:defRPr sz="1400" b="1">
                <a:solidFill>
                  <a:schemeClr val="tx1"/>
                </a:solidFill>
                <a:latin typeface="Verdana" pitchFamily="34" charset="0"/>
              </a:defRPr>
            </a:lvl2pPr>
            <a:lvl3pPr marL="541338" indent="-180975" eaLnBrk="0" hangingPunct="0">
              <a:defRPr sz="1400" b="1">
                <a:solidFill>
                  <a:schemeClr val="tx1"/>
                </a:solidFill>
                <a:latin typeface="Verdana" pitchFamily="34" charset="0"/>
              </a:defRPr>
            </a:lvl3pPr>
            <a:lvl4pPr marL="895350" indent="-174625" eaLnBrk="0" hangingPunct="0">
              <a:defRPr sz="1400" b="1">
                <a:solidFill>
                  <a:schemeClr val="tx1"/>
                </a:solidFill>
                <a:latin typeface="Verdana" pitchFamily="34" charset="0"/>
              </a:defRPr>
            </a:lvl4pPr>
            <a:lvl5pPr marL="1257300" indent="-180975" eaLnBrk="0" hangingPunct="0">
              <a:defRPr sz="1400" b="1">
                <a:solidFill>
                  <a:schemeClr val="tx1"/>
                </a:solidFill>
                <a:latin typeface="Verdana" pitchFamily="34" charset="0"/>
              </a:defRPr>
            </a:lvl5pPr>
            <a:lvl6pPr marL="17145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1717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26289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086100" indent="-180975"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lnSpc>
                <a:spcPct val="110000"/>
              </a:lnSpc>
              <a:spcBef>
                <a:spcPts val="300"/>
              </a:spcBef>
              <a:spcAft>
                <a:spcPts val="300"/>
              </a:spcAft>
              <a:defRPr/>
            </a:pPr>
            <a:r>
              <a:rPr lang="de-DE" altLang="de-DE" sz="1600" dirty="0">
                <a:solidFill>
                  <a:srgbClr val="00B0F0"/>
                </a:solidFill>
                <a:latin typeface="Century Gothic" pitchFamily="34" charset="0"/>
                <a:cs typeface="+mn-cs"/>
              </a:rPr>
              <a:t>3.1 Grundzüge des neuen Risikomodells nach ISA [DE] 315 (</a:t>
            </a:r>
            <a:r>
              <a:rPr lang="de-DE" altLang="de-DE" sz="1600" dirty="0" err="1">
                <a:solidFill>
                  <a:srgbClr val="00B0F0"/>
                </a:solidFill>
                <a:latin typeface="Century Gothic" pitchFamily="34" charset="0"/>
                <a:cs typeface="+mn-cs"/>
              </a:rPr>
              <a:t>Revised</a:t>
            </a:r>
            <a:r>
              <a:rPr lang="de-DE" altLang="de-DE" sz="1600" dirty="0">
                <a:solidFill>
                  <a:srgbClr val="00B0F0"/>
                </a:solidFill>
                <a:latin typeface="Century Gothic" pitchFamily="34" charset="0"/>
                <a:cs typeface="+mn-cs"/>
              </a:rPr>
              <a:t> 2019)</a:t>
            </a: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980728"/>
            <a:ext cx="58583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3.1.1 Risikobewertungsverfahren bei der Abschlussprüfung</a:t>
            </a:r>
          </a:p>
        </p:txBody>
      </p:sp>
      <p:grpSp>
        <p:nvGrpSpPr>
          <p:cNvPr id="11" name="Gruppieren 10">
            <a:extLst>
              <a:ext uri="{FF2B5EF4-FFF2-40B4-BE49-F238E27FC236}">
                <a16:creationId xmlns:a16="http://schemas.microsoft.com/office/drawing/2014/main" id="{116F5D5B-A004-4FFE-9B34-D9AC36D92000}"/>
              </a:ext>
            </a:extLst>
          </p:cNvPr>
          <p:cNvGrpSpPr/>
          <p:nvPr/>
        </p:nvGrpSpPr>
        <p:grpSpPr>
          <a:xfrm>
            <a:off x="1055440" y="1340768"/>
            <a:ext cx="1563017" cy="893358"/>
            <a:chOff x="1229434" y="709976"/>
            <a:chExt cx="1563017" cy="893358"/>
          </a:xfrm>
        </p:grpSpPr>
        <p:sp>
          <p:nvSpPr>
            <p:cNvPr id="13" name="Ellipse 12">
              <a:extLst>
                <a:ext uri="{FF2B5EF4-FFF2-40B4-BE49-F238E27FC236}">
                  <a16:creationId xmlns:a16="http://schemas.microsoft.com/office/drawing/2014/main" id="{1F431533-429E-4CA7-8A85-F1F6448F2A32}"/>
                </a:ext>
              </a:extLst>
            </p:cNvPr>
            <p:cNvSpPr/>
            <p:nvPr/>
          </p:nvSpPr>
          <p:spPr>
            <a:xfrm>
              <a:off x="1229434" y="709976"/>
              <a:ext cx="1563017" cy="893358"/>
            </a:xfrm>
            <a:prstGeom prst="ellipse">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sp>
        <p:nvSpPr>
          <p:cNvPr id="14" name="Pfeil: nach rechts 13">
            <a:extLst>
              <a:ext uri="{FF2B5EF4-FFF2-40B4-BE49-F238E27FC236}">
                <a16:creationId xmlns:a16="http://schemas.microsoft.com/office/drawing/2014/main" id="{AD84FE28-9F19-4C0A-AE79-97AB957D377E}"/>
              </a:ext>
            </a:extLst>
          </p:cNvPr>
          <p:cNvSpPr/>
          <p:nvPr/>
        </p:nvSpPr>
        <p:spPr>
          <a:xfrm>
            <a:off x="2970008" y="1561938"/>
            <a:ext cx="4659172" cy="257903"/>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b="1" dirty="0">
              <a:solidFill>
                <a:schemeClr val="bg1"/>
              </a:solidFill>
              <a:latin typeface="Century Gothic" panose="020B0502020202020204" pitchFamily="34" charset="0"/>
            </a:endParaRPr>
          </a:p>
        </p:txBody>
      </p:sp>
      <p:sp>
        <p:nvSpPr>
          <p:cNvPr id="15" name="Textfeld 14">
            <a:extLst>
              <a:ext uri="{FF2B5EF4-FFF2-40B4-BE49-F238E27FC236}">
                <a16:creationId xmlns:a16="http://schemas.microsoft.com/office/drawing/2014/main" id="{80EEE9D5-FD98-4816-8AED-6AA7B28B0359}"/>
              </a:ext>
            </a:extLst>
          </p:cNvPr>
          <p:cNvSpPr txBox="1"/>
          <p:nvPr/>
        </p:nvSpPr>
        <p:spPr>
          <a:xfrm>
            <a:off x="8200157" y="2154465"/>
            <a:ext cx="1513295" cy="261610"/>
          </a:xfrm>
          <a:prstGeom prst="rect">
            <a:avLst/>
          </a:prstGeom>
          <a:noFill/>
        </p:spPr>
        <p:txBody>
          <a:bodyPr wrap="square" rtlCol="0">
            <a:spAutoFit/>
          </a:bodyPr>
          <a:lstStyle/>
          <a:p>
            <a:r>
              <a:rPr lang="de-DE" sz="1100" b="1" dirty="0">
                <a:latin typeface="Century Gothic" panose="020B0502020202020204" pitchFamily="34" charset="0"/>
              </a:rPr>
              <a:t>Unternehmensziele</a:t>
            </a:r>
          </a:p>
        </p:txBody>
      </p:sp>
      <p:sp>
        <p:nvSpPr>
          <p:cNvPr id="16" name="Textfeld 15">
            <a:extLst>
              <a:ext uri="{FF2B5EF4-FFF2-40B4-BE49-F238E27FC236}">
                <a16:creationId xmlns:a16="http://schemas.microsoft.com/office/drawing/2014/main" id="{5C54A531-B10D-4EC4-B689-C41E24EF11F6}"/>
              </a:ext>
            </a:extLst>
          </p:cNvPr>
          <p:cNvSpPr txBox="1"/>
          <p:nvPr/>
        </p:nvSpPr>
        <p:spPr>
          <a:xfrm>
            <a:off x="1211449" y="2241271"/>
            <a:ext cx="1518658" cy="261610"/>
          </a:xfrm>
          <a:prstGeom prst="rect">
            <a:avLst/>
          </a:prstGeom>
          <a:noFill/>
        </p:spPr>
        <p:txBody>
          <a:bodyPr wrap="square" rtlCol="0">
            <a:spAutoFit/>
          </a:bodyPr>
          <a:lstStyle/>
          <a:p>
            <a:r>
              <a:rPr lang="de-DE" sz="1100" b="1" dirty="0">
                <a:latin typeface="Century Gothic" panose="020B0502020202020204" pitchFamily="34" charset="0"/>
              </a:rPr>
              <a:t>Inhärente Risiken</a:t>
            </a:r>
          </a:p>
        </p:txBody>
      </p:sp>
      <p:sp>
        <p:nvSpPr>
          <p:cNvPr id="17" name="Textfeld 16">
            <a:extLst>
              <a:ext uri="{FF2B5EF4-FFF2-40B4-BE49-F238E27FC236}">
                <a16:creationId xmlns:a16="http://schemas.microsoft.com/office/drawing/2014/main" id="{07FB23A4-2287-412F-AF3F-F10524132D9A}"/>
              </a:ext>
            </a:extLst>
          </p:cNvPr>
          <p:cNvSpPr txBox="1"/>
          <p:nvPr/>
        </p:nvSpPr>
        <p:spPr>
          <a:xfrm>
            <a:off x="3180815" y="2244998"/>
            <a:ext cx="1382800" cy="600164"/>
          </a:xfrm>
          <a:prstGeom prst="rect">
            <a:avLst/>
          </a:prstGeom>
          <a:solidFill>
            <a:schemeClr val="bg1"/>
          </a:solidFill>
        </p:spPr>
        <p:txBody>
          <a:bodyPr wrap="square" rtlCol="0">
            <a:spAutoFit/>
          </a:bodyPr>
          <a:lstStyle/>
          <a:p>
            <a:pPr algn="ctr"/>
            <a:r>
              <a:rPr lang="de-DE" sz="1100" dirty="0">
                <a:latin typeface="Century Gothic" panose="020B0502020202020204" pitchFamily="34" charset="0"/>
              </a:rPr>
              <a:t>Abwehr der Risiken durch </a:t>
            </a:r>
            <a:r>
              <a:rPr lang="de-DE" sz="1100" b="1" dirty="0">
                <a:solidFill>
                  <a:srgbClr val="00B0F0"/>
                </a:solidFill>
                <a:latin typeface="Century Gothic" panose="020B0502020202020204" pitchFamily="34" charset="0"/>
              </a:rPr>
              <a:t>interne Kontrollen</a:t>
            </a:r>
          </a:p>
        </p:txBody>
      </p:sp>
      <p:grpSp>
        <p:nvGrpSpPr>
          <p:cNvPr id="18" name="Gruppieren 17">
            <a:extLst>
              <a:ext uri="{FF2B5EF4-FFF2-40B4-BE49-F238E27FC236}">
                <a16:creationId xmlns:a16="http://schemas.microsoft.com/office/drawing/2014/main" id="{03C49C9F-C9B0-4D56-81B3-9B4CB317D723}"/>
              </a:ext>
            </a:extLst>
          </p:cNvPr>
          <p:cNvGrpSpPr/>
          <p:nvPr/>
        </p:nvGrpSpPr>
        <p:grpSpPr>
          <a:xfrm>
            <a:off x="5552482" y="1803520"/>
            <a:ext cx="757163" cy="461614"/>
            <a:chOff x="4292615" y="1231653"/>
            <a:chExt cx="757163" cy="639221"/>
          </a:xfrm>
        </p:grpSpPr>
        <p:sp>
          <p:nvSpPr>
            <p:cNvPr id="19" name="Ellipse 18">
              <a:extLst>
                <a:ext uri="{FF2B5EF4-FFF2-40B4-BE49-F238E27FC236}">
                  <a16:creationId xmlns:a16="http://schemas.microsoft.com/office/drawing/2014/main" id="{1B55A658-E16F-4DC2-BE71-1E2CF6B513A1}"/>
                </a:ext>
              </a:extLst>
            </p:cNvPr>
            <p:cNvSpPr/>
            <p:nvPr/>
          </p:nvSpPr>
          <p:spPr>
            <a:xfrm>
              <a:off x="4292615" y="1231653"/>
              <a:ext cx="757163" cy="639221"/>
            </a:xfrm>
            <a:prstGeom prst="ellipse">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grpSp>
      <p:sp>
        <p:nvSpPr>
          <p:cNvPr id="20" name="Textfeld 19">
            <a:extLst>
              <a:ext uri="{FF2B5EF4-FFF2-40B4-BE49-F238E27FC236}">
                <a16:creationId xmlns:a16="http://schemas.microsoft.com/office/drawing/2014/main" id="{E84FC3F5-2617-4249-AD07-96A2F5030EF0}"/>
              </a:ext>
            </a:extLst>
          </p:cNvPr>
          <p:cNvSpPr txBox="1"/>
          <p:nvPr/>
        </p:nvSpPr>
        <p:spPr>
          <a:xfrm>
            <a:off x="4603439" y="2484952"/>
            <a:ext cx="3692196" cy="600164"/>
          </a:xfrm>
          <a:prstGeom prst="rect">
            <a:avLst/>
          </a:prstGeom>
          <a:noFill/>
        </p:spPr>
        <p:txBody>
          <a:bodyPr wrap="square" rtlCol="0">
            <a:spAutoFit/>
          </a:bodyPr>
          <a:lstStyle/>
          <a:p>
            <a:pPr algn="ctr"/>
            <a:r>
              <a:rPr lang="de-DE" sz="1100" b="1" dirty="0">
                <a:solidFill>
                  <a:srgbClr val="FF0000"/>
                </a:solidFill>
                <a:latin typeface="Century Gothic" panose="020B0502020202020204" pitchFamily="34" charset="0"/>
              </a:rPr>
              <a:t>Restrisiko</a:t>
            </a:r>
            <a:br>
              <a:rPr lang="de-DE" sz="1100" dirty="0">
                <a:latin typeface="Century Gothic" panose="020B0502020202020204" pitchFamily="34" charset="0"/>
              </a:rPr>
            </a:br>
            <a:r>
              <a:rPr lang="de-DE" sz="1100" dirty="0">
                <a:latin typeface="Century Gothic" panose="020B0502020202020204" pitchFamily="34" charset="0"/>
              </a:rPr>
              <a:t>Risiken, die trotz der internen Kontrollen nicht verhindert werden können</a:t>
            </a:r>
          </a:p>
        </p:txBody>
      </p:sp>
      <p:cxnSp>
        <p:nvCxnSpPr>
          <p:cNvPr id="21" name="Gerader Verbinder 20">
            <a:extLst>
              <a:ext uri="{FF2B5EF4-FFF2-40B4-BE49-F238E27FC236}">
                <a16:creationId xmlns:a16="http://schemas.microsoft.com/office/drawing/2014/main" id="{0F6FF664-584B-42C9-95AA-F4633CEBB091}"/>
              </a:ext>
            </a:extLst>
          </p:cNvPr>
          <p:cNvCxnSpPr>
            <a:cxnSpLocks/>
            <a:stCxn id="19" idx="4"/>
            <a:endCxn id="20" idx="0"/>
          </p:cNvCxnSpPr>
          <p:nvPr/>
        </p:nvCxnSpPr>
        <p:spPr>
          <a:xfrm>
            <a:off x="5931064" y="2265134"/>
            <a:ext cx="518473" cy="219818"/>
          </a:xfrm>
          <a:prstGeom prst="line">
            <a:avLst/>
          </a:prstGeom>
          <a:ln w="127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2" name="Pfeil: nach links 21">
            <a:extLst>
              <a:ext uri="{FF2B5EF4-FFF2-40B4-BE49-F238E27FC236}">
                <a16:creationId xmlns:a16="http://schemas.microsoft.com/office/drawing/2014/main" id="{228A3E3B-B844-4C9E-841A-D5E6CBF1B58B}"/>
              </a:ext>
            </a:extLst>
          </p:cNvPr>
          <p:cNvSpPr/>
          <p:nvPr/>
        </p:nvSpPr>
        <p:spPr>
          <a:xfrm>
            <a:off x="3152270" y="4123305"/>
            <a:ext cx="5089104" cy="686287"/>
          </a:xfrm>
          <a:prstGeom prst="lef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0" rIns="91440" bIns="45720" numCol="1" spcCol="0" rtlCol="0" fromWordArt="0" anchor="ctr" anchorCtr="0" forceAA="0" compatLnSpc="1">
            <a:prstTxWarp prst="textNoShape">
              <a:avLst/>
            </a:prstTxWarp>
            <a:noAutofit/>
          </a:bodyPr>
          <a:lstStyle/>
          <a:p>
            <a:pPr algn="ctr"/>
            <a:r>
              <a:rPr lang="de-DE" sz="1100" dirty="0">
                <a:solidFill>
                  <a:schemeClr val="tx1"/>
                </a:solidFill>
                <a:latin typeface="Century Gothic" panose="020B0502020202020204" pitchFamily="34" charset="0"/>
              </a:rPr>
              <a:t>Antwort des Unternehmens auf die Risiken: </a:t>
            </a:r>
            <a:br>
              <a:rPr lang="de-DE" sz="1100" dirty="0">
                <a:solidFill>
                  <a:schemeClr val="tx1"/>
                </a:solidFill>
                <a:latin typeface="Century Gothic" panose="020B0502020202020204" pitchFamily="34" charset="0"/>
              </a:rPr>
            </a:br>
            <a:r>
              <a:rPr lang="de-DE" sz="1100" dirty="0">
                <a:solidFill>
                  <a:schemeClr val="tx1"/>
                </a:solidFill>
                <a:latin typeface="Century Gothic" panose="020B0502020202020204" pitchFamily="34" charset="0"/>
              </a:rPr>
              <a:t>Interne Kontrollen, die die identifizierten Risiken mindern</a:t>
            </a:r>
            <a:endParaRPr lang="de-DE" sz="500" dirty="0">
              <a:solidFill>
                <a:schemeClr val="tx1"/>
              </a:solidFill>
              <a:latin typeface="Century Gothic" panose="020B0502020202020204" pitchFamily="34" charset="0"/>
            </a:endParaRPr>
          </a:p>
        </p:txBody>
      </p:sp>
      <p:sp>
        <p:nvSpPr>
          <p:cNvPr id="23" name="Textfeld 22">
            <a:extLst>
              <a:ext uri="{FF2B5EF4-FFF2-40B4-BE49-F238E27FC236}">
                <a16:creationId xmlns:a16="http://schemas.microsoft.com/office/drawing/2014/main" id="{8F31A132-D06A-4194-8D1C-EDEBCBA12730}"/>
              </a:ext>
            </a:extLst>
          </p:cNvPr>
          <p:cNvSpPr txBox="1"/>
          <p:nvPr/>
        </p:nvSpPr>
        <p:spPr>
          <a:xfrm>
            <a:off x="2375720" y="3691208"/>
            <a:ext cx="5865654" cy="261610"/>
          </a:xfrm>
          <a:prstGeom prst="rect">
            <a:avLst/>
          </a:prstGeom>
          <a:noFill/>
        </p:spPr>
        <p:txBody>
          <a:bodyPr wrap="square" rtlCol="0">
            <a:spAutoFit/>
          </a:bodyPr>
          <a:lstStyle/>
          <a:p>
            <a:pPr algn="r"/>
            <a:r>
              <a:rPr lang="de-DE" sz="1100" dirty="0">
                <a:latin typeface="Century Gothic" panose="020B0502020202020204" pitchFamily="34" charset="0"/>
              </a:rPr>
              <a:t>Wo können wesentliche falsche Angaben im Abschluss auftreten?</a:t>
            </a:r>
          </a:p>
        </p:txBody>
      </p:sp>
      <p:sp>
        <p:nvSpPr>
          <p:cNvPr id="24" name="Textfeld 23">
            <a:extLst>
              <a:ext uri="{FF2B5EF4-FFF2-40B4-BE49-F238E27FC236}">
                <a16:creationId xmlns:a16="http://schemas.microsoft.com/office/drawing/2014/main" id="{BFC2A015-5E12-4BB8-98F3-A736F5B185BB}"/>
              </a:ext>
            </a:extLst>
          </p:cNvPr>
          <p:cNvSpPr txBox="1"/>
          <p:nvPr/>
        </p:nvSpPr>
        <p:spPr>
          <a:xfrm>
            <a:off x="3198580" y="4919356"/>
            <a:ext cx="5097443" cy="261610"/>
          </a:xfrm>
          <a:prstGeom prst="rect">
            <a:avLst/>
          </a:prstGeom>
          <a:noFill/>
        </p:spPr>
        <p:txBody>
          <a:bodyPr wrap="square" rtlCol="0">
            <a:spAutoFit/>
          </a:bodyPr>
          <a:lstStyle/>
          <a:p>
            <a:pPr algn="r"/>
            <a:r>
              <a:rPr lang="de-DE" sz="1100" dirty="0">
                <a:latin typeface="Century Gothic" panose="020B0502020202020204" pitchFamily="34" charset="0"/>
              </a:rPr>
              <a:t>Gibt es im Unternehmen Kontrollen, die inhärente Risiken reduzieren?</a:t>
            </a:r>
          </a:p>
        </p:txBody>
      </p:sp>
      <p:sp>
        <p:nvSpPr>
          <p:cNvPr id="25" name="Pfeil: nach links 24">
            <a:extLst>
              <a:ext uri="{FF2B5EF4-FFF2-40B4-BE49-F238E27FC236}">
                <a16:creationId xmlns:a16="http://schemas.microsoft.com/office/drawing/2014/main" id="{8ADA0FED-4B62-45DD-8CB2-01C82748BF04}"/>
              </a:ext>
            </a:extLst>
          </p:cNvPr>
          <p:cNvSpPr/>
          <p:nvPr/>
        </p:nvSpPr>
        <p:spPr>
          <a:xfrm>
            <a:off x="3146326" y="5219000"/>
            <a:ext cx="5095048" cy="688653"/>
          </a:xfrm>
          <a:prstGeom prst="lef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sz="1100" dirty="0">
              <a:solidFill>
                <a:schemeClr val="tx1"/>
              </a:solidFill>
              <a:latin typeface="Century Gothic" panose="020B0502020202020204" pitchFamily="34" charset="0"/>
            </a:endParaRPr>
          </a:p>
          <a:p>
            <a:pPr algn="ctr"/>
            <a:r>
              <a:rPr lang="de-DE" sz="1100" dirty="0">
                <a:solidFill>
                  <a:schemeClr val="tx1"/>
                </a:solidFill>
                <a:latin typeface="Century Gothic" panose="020B0502020202020204" pitchFamily="34" charset="0"/>
              </a:rPr>
              <a:t>Prüfer: Reaktion auf beurteilte Risiken: Prüfprogramm</a:t>
            </a:r>
          </a:p>
          <a:p>
            <a:endParaRPr lang="de-DE" sz="1200" dirty="0">
              <a:solidFill>
                <a:schemeClr val="tx1"/>
              </a:solidFill>
              <a:latin typeface="Century Gothic" panose="020B0502020202020204" pitchFamily="34" charset="0"/>
            </a:endParaRPr>
          </a:p>
        </p:txBody>
      </p:sp>
      <p:sp>
        <p:nvSpPr>
          <p:cNvPr id="26" name="Textfeld 25">
            <a:extLst>
              <a:ext uri="{FF2B5EF4-FFF2-40B4-BE49-F238E27FC236}">
                <a16:creationId xmlns:a16="http://schemas.microsoft.com/office/drawing/2014/main" id="{3ECC2DC4-27A6-4ECC-A168-92539D81DB24}"/>
              </a:ext>
            </a:extLst>
          </p:cNvPr>
          <p:cNvSpPr txBox="1"/>
          <p:nvPr/>
        </p:nvSpPr>
        <p:spPr>
          <a:xfrm>
            <a:off x="1904139" y="6098528"/>
            <a:ext cx="1879824" cy="230832"/>
          </a:xfrm>
          <a:prstGeom prst="rect">
            <a:avLst/>
          </a:prstGeom>
          <a:noFill/>
        </p:spPr>
        <p:txBody>
          <a:bodyPr wrap="square" rtlCol="0">
            <a:spAutoFit/>
          </a:bodyPr>
          <a:lstStyle/>
          <a:p>
            <a:r>
              <a:rPr lang="de-DE" sz="900" dirty="0">
                <a:latin typeface="Century Gothic" panose="020B0502020202020204" pitchFamily="34" charset="0"/>
              </a:rPr>
              <a:t>Abschlussprüfer</a:t>
            </a:r>
          </a:p>
        </p:txBody>
      </p:sp>
      <p:sp>
        <p:nvSpPr>
          <p:cNvPr id="27" name="Sechseck 26">
            <a:extLst>
              <a:ext uri="{FF2B5EF4-FFF2-40B4-BE49-F238E27FC236}">
                <a16:creationId xmlns:a16="http://schemas.microsoft.com/office/drawing/2014/main" id="{6D82B4F2-E468-449E-AD35-02D5AFDA3114}"/>
              </a:ext>
            </a:extLst>
          </p:cNvPr>
          <p:cNvSpPr/>
          <p:nvPr/>
        </p:nvSpPr>
        <p:spPr>
          <a:xfrm>
            <a:off x="1334390" y="5351233"/>
            <a:ext cx="1658934" cy="400828"/>
          </a:xfrm>
          <a:prstGeom prst="hexagon">
            <a:avLst/>
          </a:prstGeom>
          <a:solidFill>
            <a:srgbClr val="FFFFA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e-DE" sz="1100" b="1" dirty="0">
                <a:solidFill>
                  <a:schemeClr val="tx1"/>
                </a:solidFill>
                <a:latin typeface="Century Gothic" panose="020B0502020202020204" pitchFamily="34" charset="0"/>
              </a:rPr>
              <a:t>Prüfungsrisiko</a:t>
            </a:r>
            <a:r>
              <a:rPr lang="de-DE" sz="1100" dirty="0">
                <a:solidFill>
                  <a:schemeClr val="tx1"/>
                </a:solidFill>
                <a:latin typeface="Century Gothic" panose="020B0502020202020204" pitchFamily="34" charset="0"/>
              </a:rPr>
              <a:t> *)</a:t>
            </a:r>
          </a:p>
        </p:txBody>
      </p:sp>
      <p:sp>
        <p:nvSpPr>
          <p:cNvPr id="28" name="Textfeld 27">
            <a:extLst>
              <a:ext uri="{FF2B5EF4-FFF2-40B4-BE49-F238E27FC236}">
                <a16:creationId xmlns:a16="http://schemas.microsoft.com/office/drawing/2014/main" id="{84713EFA-A162-4449-961F-D5CEC8577FFA}"/>
              </a:ext>
            </a:extLst>
          </p:cNvPr>
          <p:cNvSpPr txBox="1"/>
          <p:nvPr/>
        </p:nvSpPr>
        <p:spPr>
          <a:xfrm>
            <a:off x="3137326" y="6098528"/>
            <a:ext cx="3534275" cy="230832"/>
          </a:xfrm>
          <a:prstGeom prst="rect">
            <a:avLst/>
          </a:prstGeom>
          <a:noFill/>
        </p:spPr>
        <p:txBody>
          <a:bodyPr wrap="square" rtlCol="0">
            <a:spAutoFit/>
          </a:bodyPr>
          <a:lstStyle/>
          <a:p>
            <a:r>
              <a:rPr lang="de-DE" sz="900" dirty="0">
                <a:latin typeface="Century Gothic" panose="020B0502020202020204" pitchFamily="34" charset="0"/>
              </a:rPr>
              <a:t>*) Prüfungsrisiko reduziert auf akzeptables niedriges Maß</a:t>
            </a:r>
          </a:p>
        </p:txBody>
      </p:sp>
      <p:cxnSp>
        <p:nvCxnSpPr>
          <p:cNvPr id="29" name="Gerader Verbinder 28">
            <a:extLst>
              <a:ext uri="{FF2B5EF4-FFF2-40B4-BE49-F238E27FC236}">
                <a16:creationId xmlns:a16="http://schemas.microsoft.com/office/drawing/2014/main" id="{3D8DA79C-677B-4B31-A8D9-4356E3858125}"/>
              </a:ext>
            </a:extLst>
          </p:cNvPr>
          <p:cNvCxnSpPr>
            <a:cxnSpLocks/>
          </p:cNvCxnSpPr>
          <p:nvPr/>
        </p:nvCxnSpPr>
        <p:spPr>
          <a:xfrm>
            <a:off x="1600146" y="6021328"/>
            <a:ext cx="81089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feld 29">
            <a:extLst>
              <a:ext uri="{FF2B5EF4-FFF2-40B4-BE49-F238E27FC236}">
                <a16:creationId xmlns:a16="http://schemas.microsoft.com/office/drawing/2014/main" id="{42B53CC8-BDA2-4685-93E9-28195D8B6579}"/>
              </a:ext>
            </a:extLst>
          </p:cNvPr>
          <p:cNvSpPr txBox="1"/>
          <p:nvPr/>
        </p:nvSpPr>
        <p:spPr>
          <a:xfrm rot="5400000">
            <a:off x="1853571" y="2446790"/>
            <a:ext cx="353943" cy="1274581"/>
          </a:xfrm>
          <a:prstGeom prst="rect">
            <a:avLst/>
          </a:prstGeom>
          <a:noFill/>
        </p:spPr>
        <p:txBody>
          <a:bodyPr vert="vert270" wrap="square" rtlCol="0">
            <a:spAutoFit/>
          </a:bodyPr>
          <a:lstStyle/>
          <a:p>
            <a:pPr algn="ctr"/>
            <a:r>
              <a:rPr lang="de-DE" sz="1100" b="1" dirty="0">
                <a:latin typeface="Century Gothic" panose="020B0502020202020204" pitchFamily="34" charset="0"/>
              </a:rPr>
              <a:t>Inhärentes Risiko</a:t>
            </a:r>
          </a:p>
        </p:txBody>
      </p:sp>
      <p:sp>
        <p:nvSpPr>
          <p:cNvPr id="31" name="Textfeld 30">
            <a:extLst>
              <a:ext uri="{FF2B5EF4-FFF2-40B4-BE49-F238E27FC236}">
                <a16:creationId xmlns:a16="http://schemas.microsoft.com/office/drawing/2014/main" id="{B49888CE-E0AB-4903-9BC8-DC78855E5838}"/>
              </a:ext>
            </a:extLst>
          </p:cNvPr>
          <p:cNvSpPr txBox="1"/>
          <p:nvPr/>
        </p:nvSpPr>
        <p:spPr>
          <a:xfrm rot="16200000">
            <a:off x="7571752" y="3563840"/>
            <a:ext cx="353943" cy="1236392"/>
          </a:xfrm>
          <a:prstGeom prst="rect">
            <a:avLst/>
          </a:prstGeom>
          <a:noFill/>
        </p:spPr>
        <p:txBody>
          <a:bodyPr vert="vert" wrap="square" rtlCol="0">
            <a:spAutoFit/>
          </a:bodyPr>
          <a:lstStyle/>
          <a:p>
            <a:pPr algn="ctr"/>
            <a:r>
              <a:rPr lang="de-DE" sz="1100" b="1" dirty="0">
                <a:latin typeface="Century Gothic" panose="020B0502020202020204" pitchFamily="34" charset="0"/>
              </a:rPr>
              <a:t>Kontroll-Risiko</a:t>
            </a:r>
          </a:p>
        </p:txBody>
      </p:sp>
      <p:cxnSp>
        <p:nvCxnSpPr>
          <p:cNvPr id="32" name="Gerader Verbinder 31">
            <a:extLst>
              <a:ext uri="{FF2B5EF4-FFF2-40B4-BE49-F238E27FC236}">
                <a16:creationId xmlns:a16="http://schemas.microsoft.com/office/drawing/2014/main" id="{9D63B675-A99E-4BA6-AF8E-CB831057D6C0}"/>
              </a:ext>
            </a:extLst>
          </p:cNvPr>
          <p:cNvCxnSpPr>
            <a:cxnSpLocks/>
          </p:cNvCxnSpPr>
          <p:nvPr/>
        </p:nvCxnSpPr>
        <p:spPr>
          <a:xfrm>
            <a:off x="8440906" y="3085116"/>
            <a:ext cx="0" cy="2720148"/>
          </a:xfrm>
          <a:prstGeom prst="line">
            <a:avLst/>
          </a:prstGeom>
          <a:ln w="31750">
            <a:solidFill>
              <a:srgbClr val="009CDD"/>
            </a:solidFill>
          </a:ln>
        </p:spPr>
        <p:style>
          <a:lnRef idx="1">
            <a:schemeClr val="accent1"/>
          </a:lnRef>
          <a:fillRef idx="0">
            <a:schemeClr val="accent1"/>
          </a:fillRef>
          <a:effectRef idx="0">
            <a:schemeClr val="accent1"/>
          </a:effectRef>
          <a:fontRef idx="minor">
            <a:schemeClr val="tx1"/>
          </a:fontRef>
        </p:style>
      </p:cxnSp>
      <p:sp>
        <p:nvSpPr>
          <p:cNvPr id="33" name="Rechteck: abgerundete Ecken 32">
            <a:extLst>
              <a:ext uri="{FF2B5EF4-FFF2-40B4-BE49-F238E27FC236}">
                <a16:creationId xmlns:a16="http://schemas.microsoft.com/office/drawing/2014/main" id="{1C38F0C5-3ADE-412E-8338-D8E1639D2F1E}"/>
              </a:ext>
            </a:extLst>
          </p:cNvPr>
          <p:cNvSpPr/>
          <p:nvPr/>
        </p:nvSpPr>
        <p:spPr>
          <a:xfrm>
            <a:off x="8771196" y="3171797"/>
            <a:ext cx="2082610" cy="578088"/>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dirty="0">
                <a:solidFill>
                  <a:schemeClr val="tx1"/>
                </a:solidFill>
                <a:latin typeface="Century Gothic" panose="020B0502020202020204" pitchFamily="34" charset="0"/>
              </a:rPr>
              <a:t>Identifizierung und Bewertung </a:t>
            </a:r>
            <a:r>
              <a:rPr lang="de-DE" sz="1050" b="1" dirty="0">
                <a:solidFill>
                  <a:srgbClr val="FF0000"/>
                </a:solidFill>
                <a:latin typeface="Century Gothic" panose="020B0502020202020204" pitchFamily="34" charset="0"/>
              </a:rPr>
              <a:t>inhärenter Risiken</a:t>
            </a:r>
          </a:p>
        </p:txBody>
      </p:sp>
      <p:sp>
        <p:nvSpPr>
          <p:cNvPr id="34" name="Rechteck: abgerundete Ecken 33">
            <a:extLst>
              <a:ext uri="{FF2B5EF4-FFF2-40B4-BE49-F238E27FC236}">
                <a16:creationId xmlns:a16="http://schemas.microsoft.com/office/drawing/2014/main" id="{093CEC4D-A2EE-41FF-8882-882508D63578}"/>
              </a:ext>
            </a:extLst>
          </p:cNvPr>
          <p:cNvSpPr/>
          <p:nvPr/>
        </p:nvSpPr>
        <p:spPr>
          <a:xfrm>
            <a:off x="8769449" y="4051360"/>
            <a:ext cx="2082611" cy="671211"/>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dirty="0">
                <a:solidFill>
                  <a:schemeClr val="tx1"/>
                </a:solidFill>
                <a:latin typeface="Century Gothic" panose="020B0502020202020204" pitchFamily="34" charset="0"/>
              </a:rPr>
              <a:t>Verstehen und Bewerten von </a:t>
            </a:r>
            <a:r>
              <a:rPr lang="de-DE" sz="1050" b="1" dirty="0">
                <a:solidFill>
                  <a:srgbClr val="FF0000"/>
                </a:solidFill>
                <a:latin typeface="Century Gothic" panose="020B0502020202020204" pitchFamily="34" charset="0"/>
              </a:rPr>
              <a:t>internen Kontrollen</a:t>
            </a:r>
          </a:p>
        </p:txBody>
      </p:sp>
      <p:sp>
        <p:nvSpPr>
          <p:cNvPr id="35" name="Rechteck: abgerundete Ecken 34">
            <a:extLst>
              <a:ext uri="{FF2B5EF4-FFF2-40B4-BE49-F238E27FC236}">
                <a16:creationId xmlns:a16="http://schemas.microsoft.com/office/drawing/2014/main" id="{B3CA099F-14C4-4191-A9DC-4A8A102CCDA7}"/>
              </a:ext>
            </a:extLst>
          </p:cNvPr>
          <p:cNvSpPr/>
          <p:nvPr/>
        </p:nvSpPr>
        <p:spPr>
          <a:xfrm>
            <a:off x="8769449" y="5024455"/>
            <a:ext cx="2082610" cy="578088"/>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de-DE" sz="1050" b="1" dirty="0">
                <a:solidFill>
                  <a:srgbClr val="FF0000"/>
                </a:solidFill>
                <a:latin typeface="Century Gothic" panose="020B0502020202020204" pitchFamily="34" charset="0"/>
              </a:rPr>
              <a:t>Abschluss</a:t>
            </a:r>
            <a:r>
              <a:rPr lang="de-DE" sz="1050" dirty="0">
                <a:solidFill>
                  <a:schemeClr val="tx1"/>
                </a:solidFill>
                <a:latin typeface="Century Gothic" panose="020B0502020202020204" pitchFamily="34" charset="0"/>
              </a:rPr>
              <a:t> des </a:t>
            </a:r>
          </a:p>
          <a:p>
            <a:pPr algn="ctr"/>
            <a:r>
              <a:rPr lang="de-DE" sz="1050" dirty="0">
                <a:solidFill>
                  <a:schemeClr val="tx1"/>
                </a:solidFill>
                <a:latin typeface="Century Gothic" panose="020B0502020202020204" pitchFamily="34" charset="0"/>
              </a:rPr>
              <a:t>Risikobewertungsprozesses</a:t>
            </a:r>
          </a:p>
        </p:txBody>
      </p:sp>
      <p:sp>
        <p:nvSpPr>
          <p:cNvPr id="36" name="Rechteck: abgerundete Ecken 35">
            <a:extLst>
              <a:ext uri="{FF2B5EF4-FFF2-40B4-BE49-F238E27FC236}">
                <a16:creationId xmlns:a16="http://schemas.microsoft.com/office/drawing/2014/main" id="{B2553C67-3BA7-45E6-A9A6-E35FCD24BEC6}"/>
              </a:ext>
            </a:extLst>
          </p:cNvPr>
          <p:cNvSpPr/>
          <p:nvPr/>
        </p:nvSpPr>
        <p:spPr>
          <a:xfrm>
            <a:off x="8533425" y="3092421"/>
            <a:ext cx="2531127" cy="2655879"/>
          </a:xfrm>
          <a:prstGeom prst="roundRect">
            <a:avLst/>
          </a:prstGeom>
          <a:noFill/>
          <a:ln>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sp>
        <p:nvSpPr>
          <p:cNvPr id="37" name="Textfeld 36">
            <a:extLst>
              <a:ext uri="{FF2B5EF4-FFF2-40B4-BE49-F238E27FC236}">
                <a16:creationId xmlns:a16="http://schemas.microsoft.com/office/drawing/2014/main" id="{F471F714-BC0F-45C0-A62F-FA593452A1CE}"/>
              </a:ext>
            </a:extLst>
          </p:cNvPr>
          <p:cNvSpPr txBox="1"/>
          <p:nvPr/>
        </p:nvSpPr>
        <p:spPr>
          <a:xfrm>
            <a:off x="8533426" y="5733256"/>
            <a:ext cx="2531126" cy="253916"/>
          </a:xfrm>
          <a:prstGeom prst="rect">
            <a:avLst/>
          </a:prstGeom>
          <a:noFill/>
        </p:spPr>
        <p:txBody>
          <a:bodyPr wrap="square" rtlCol="0">
            <a:spAutoFit/>
          </a:bodyPr>
          <a:lstStyle/>
          <a:p>
            <a:pPr algn="ctr"/>
            <a:r>
              <a:rPr lang="de-DE" sz="1050" b="1" dirty="0">
                <a:solidFill>
                  <a:srgbClr val="009CDD"/>
                </a:solidFill>
                <a:latin typeface="Century Gothic" panose="020B0502020202020204" pitchFamily="34" charset="0"/>
              </a:rPr>
              <a:t>Risikobewertungsverfahren</a:t>
            </a:r>
          </a:p>
        </p:txBody>
      </p:sp>
      <p:sp>
        <p:nvSpPr>
          <p:cNvPr id="38" name="Pfeil: nach rechts 37">
            <a:extLst>
              <a:ext uri="{FF2B5EF4-FFF2-40B4-BE49-F238E27FC236}">
                <a16:creationId xmlns:a16="http://schemas.microsoft.com/office/drawing/2014/main" id="{230952D8-3D5B-4EAE-AC2A-4C266A61E85A}"/>
              </a:ext>
            </a:extLst>
          </p:cNvPr>
          <p:cNvSpPr/>
          <p:nvPr/>
        </p:nvSpPr>
        <p:spPr>
          <a:xfrm>
            <a:off x="1433695" y="3039572"/>
            <a:ext cx="6807679" cy="677460"/>
          </a:xfrm>
          <a:prstGeom prst="rightArrow">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Century Gothic" panose="020B0502020202020204" pitchFamily="34" charset="0"/>
              </a:rPr>
              <a:t>Geschäfts-/Betrugsrisiken, die das Erreichen der Unternehmensziele verhindern würden </a:t>
            </a:r>
          </a:p>
        </p:txBody>
      </p:sp>
      <p:sp>
        <p:nvSpPr>
          <p:cNvPr id="39" name="Rechteck: abgerundete Ecken 38">
            <a:extLst>
              <a:ext uri="{FF2B5EF4-FFF2-40B4-BE49-F238E27FC236}">
                <a16:creationId xmlns:a16="http://schemas.microsoft.com/office/drawing/2014/main" id="{CFE6C4F7-3AB8-4F4A-8F43-5CB873D13AE0}"/>
              </a:ext>
            </a:extLst>
          </p:cNvPr>
          <p:cNvSpPr/>
          <p:nvPr/>
        </p:nvSpPr>
        <p:spPr>
          <a:xfrm>
            <a:off x="1393252" y="4266952"/>
            <a:ext cx="1600072" cy="400827"/>
          </a:xfrm>
          <a:prstGeom prst="roundRect">
            <a:avLst/>
          </a:prstGeom>
          <a:solidFill>
            <a:srgbClr val="FFF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rgbClr val="FF0000"/>
                </a:solidFill>
                <a:latin typeface="Century Gothic" panose="020B0502020202020204" pitchFamily="34" charset="0"/>
              </a:rPr>
              <a:t>Restrisiko</a:t>
            </a:r>
            <a:endParaRPr lang="de-DE" sz="1200" b="1" dirty="0">
              <a:solidFill>
                <a:srgbClr val="FF0000"/>
              </a:solidFill>
              <a:latin typeface="Century Gothic" panose="020B0502020202020204" pitchFamily="34" charset="0"/>
            </a:endParaRPr>
          </a:p>
        </p:txBody>
      </p:sp>
      <p:sp>
        <p:nvSpPr>
          <p:cNvPr id="40" name="Rechteck: abgerundete Ecken 39">
            <a:extLst>
              <a:ext uri="{FF2B5EF4-FFF2-40B4-BE49-F238E27FC236}">
                <a16:creationId xmlns:a16="http://schemas.microsoft.com/office/drawing/2014/main" id="{0F212AD3-ADC4-40F6-9BA4-8B94EFC99F0A}"/>
              </a:ext>
            </a:extLst>
          </p:cNvPr>
          <p:cNvSpPr/>
          <p:nvPr/>
        </p:nvSpPr>
        <p:spPr>
          <a:xfrm>
            <a:off x="6856821" y="6098528"/>
            <a:ext cx="735860" cy="261609"/>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1" dirty="0">
                <a:solidFill>
                  <a:schemeClr val="tx1"/>
                </a:solidFill>
                <a:latin typeface="Century Gothic" panose="020B0502020202020204" pitchFamily="34" charset="0"/>
              </a:rPr>
              <a:t>niedrig</a:t>
            </a:r>
            <a:endParaRPr lang="de-DE" sz="1000" dirty="0">
              <a:solidFill>
                <a:schemeClr val="tx1"/>
              </a:solidFill>
              <a:latin typeface="Century Gothic" panose="020B0502020202020204" pitchFamily="34" charset="0"/>
            </a:endParaRPr>
          </a:p>
        </p:txBody>
      </p:sp>
      <p:sp>
        <p:nvSpPr>
          <p:cNvPr id="41" name="Rechteck: abgerundete Ecken 40">
            <a:extLst>
              <a:ext uri="{FF2B5EF4-FFF2-40B4-BE49-F238E27FC236}">
                <a16:creationId xmlns:a16="http://schemas.microsoft.com/office/drawing/2014/main" id="{82724268-AC85-4952-8400-15AB021A6A9F}"/>
              </a:ext>
            </a:extLst>
          </p:cNvPr>
          <p:cNvSpPr/>
          <p:nvPr/>
        </p:nvSpPr>
        <p:spPr>
          <a:xfrm>
            <a:off x="7702295" y="6090397"/>
            <a:ext cx="735860" cy="261609"/>
          </a:xfrm>
          <a:prstGeom prst="roundRect">
            <a:avLst/>
          </a:prstGeom>
          <a:solidFill>
            <a:srgbClr val="FFF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1" dirty="0">
                <a:solidFill>
                  <a:schemeClr val="tx1"/>
                </a:solidFill>
                <a:latin typeface="Century Gothic" panose="020B0502020202020204" pitchFamily="34" charset="0"/>
              </a:rPr>
              <a:t>mittel</a:t>
            </a:r>
            <a:endParaRPr lang="de-DE" sz="1000" dirty="0">
              <a:solidFill>
                <a:schemeClr val="tx1"/>
              </a:solidFill>
              <a:latin typeface="Century Gothic" panose="020B0502020202020204" pitchFamily="34" charset="0"/>
            </a:endParaRPr>
          </a:p>
        </p:txBody>
      </p:sp>
      <p:sp>
        <p:nvSpPr>
          <p:cNvPr id="42" name="Rechteck: abgerundete Ecken 41">
            <a:extLst>
              <a:ext uri="{FF2B5EF4-FFF2-40B4-BE49-F238E27FC236}">
                <a16:creationId xmlns:a16="http://schemas.microsoft.com/office/drawing/2014/main" id="{F738E00C-6C9A-4652-8F88-D4FA89D8B86C}"/>
              </a:ext>
            </a:extLst>
          </p:cNvPr>
          <p:cNvSpPr/>
          <p:nvPr/>
        </p:nvSpPr>
        <p:spPr>
          <a:xfrm>
            <a:off x="8547769" y="6098528"/>
            <a:ext cx="735860" cy="261609"/>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b="1" dirty="0">
                <a:solidFill>
                  <a:schemeClr val="bg1"/>
                </a:solidFill>
                <a:latin typeface="Century Gothic" panose="020B0502020202020204" pitchFamily="34" charset="0"/>
              </a:rPr>
              <a:t>hoch</a:t>
            </a:r>
            <a:endParaRPr lang="de-DE" sz="1000" dirty="0">
              <a:solidFill>
                <a:schemeClr val="bg1"/>
              </a:solidFill>
              <a:latin typeface="Century Gothic" panose="020B0502020202020204" pitchFamily="34" charset="0"/>
            </a:endParaRPr>
          </a:p>
        </p:txBody>
      </p:sp>
      <p:sp>
        <p:nvSpPr>
          <p:cNvPr id="43" name="Grafik 11" descr="Explosion">
            <a:extLst>
              <a:ext uri="{FF2B5EF4-FFF2-40B4-BE49-F238E27FC236}">
                <a16:creationId xmlns:a16="http://schemas.microsoft.com/office/drawing/2014/main" id="{90B5847D-03C9-48F3-90B0-CAA1FAD8C480}"/>
              </a:ext>
            </a:extLst>
          </p:cNvPr>
          <p:cNvSpPr/>
          <p:nvPr/>
        </p:nvSpPr>
        <p:spPr>
          <a:xfrm>
            <a:off x="1816362" y="1890282"/>
            <a:ext cx="269202" cy="237899"/>
          </a:xfrm>
          <a:custGeom>
            <a:avLst/>
            <a:gdLst>
              <a:gd name="connsiteX0" fmla="*/ 268822 w 269201"/>
              <a:gd name="connsiteY0" fmla="*/ 219910 h 237899"/>
              <a:gd name="connsiteX1" fmla="*/ 146492 w 269201"/>
              <a:gd name="connsiteY1" fmla="*/ 7053 h 237899"/>
              <a:gd name="connsiteX2" fmla="*/ 129402 w 269201"/>
              <a:gd name="connsiteY2" fmla="*/ 2419 h 237899"/>
              <a:gd name="connsiteX3" fmla="*/ 124768 w 269201"/>
              <a:gd name="connsiteY3" fmla="*/ 7053 h 237899"/>
              <a:gd name="connsiteX4" fmla="*/ 2438 w 269201"/>
              <a:gd name="connsiteY4" fmla="*/ 219910 h 237899"/>
              <a:gd name="connsiteX5" fmla="*/ 7021 w 269201"/>
              <a:gd name="connsiteY5" fmla="*/ 237014 h 237899"/>
              <a:gd name="connsiteX6" fmla="*/ 13268 w 269201"/>
              <a:gd name="connsiteY6" fmla="*/ 238691 h 237899"/>
              <a:gd name="connsiteX7" fmla="*/ 257991 w 269201"/>
              <a:gd name="connsiteY7" fmla="*/ 238691 h 237899"/>
              <a:gd name="connsiteX8" fmla="*/ 270499 w 269201"/>
              <a:gd name="connsiteY8" fmla="*/ 226158 h 237899"/>
              <a:gd name="connsiteX9" fmla="*/ 268822 w 269201"/>
              <a:gd name="connsiteY9" fmla="*/ 219910 h 237899"/>
              <a:gd name="connsiteX10" fmla="*/ 169030 w 269201"/>
              <a:gd name="connsiteY10" fmla="*/ 198530 h 237899"/>
              <a:gd name="connsiteX11" fmla="*/ 158888 w 269201"/>
              <a:gd name="connsiteY11" fmla="*/ 198530 h 237899"/>
              <a:gd name="connsiteX12" fmla="*/ 167621 w 269201"/>
              <a:gd name="connsiteY12" fmla="*/ 185477 h 237899"/>
              <a:gd name="connsiteX13" fmla="*/ 148151 w 269201"/>
              <a:gd name="connsiteY13" fmla="*/ 190892 h 237899"/>
              <a:gd name="connsiteX14" fmla="*/ 152627 w 269201"/>
              <a:gd name="connsiteY14" fmla="*/ 165850 h 237899"/>
              <a:gd name="connsiteX15" fmla="*/ 138885 w 269201"/>
              <a:gd name="connsiteY15" fmla="*/ 190892 h 237899"/>
              <a:gd name="connsiteX16" fmla="*/ 134816 w 269201"/>
              <a:gd name="connsiteY16" fmla="*/ 151420 h 237899"/>
              <a:gd name="connsiteX17" fmla="*/ 128149 w 269201"/>
              <a:gd name="connsiteY17" fmla="*/ 188983 h 237899"/>
              <a:gd name="connsiteX18" fmla="*/ 120824 w 269201"/>
              <a:gd name="connsiteY18" fmla="*/ 176712 h 237899"/>
              <a:gd name="connsiteX19" fmla="*/ 121481 w 269201"/>
              <a:gd name="connsiteY19" fmla="*/ 192082 h 237899"/>
              <a:gd name="connsiteX20" fmla="*/ 103451 w 269201"/>
              <a:gd name="connsiteY20" fmla="*/ 182347 h 237899"/>
              <a:gd name="connsiteX21" fmla="*/ 112278 w 269201"/>
              <a:gd name="connsiteY21" fmla="*/ 198436 h 237899"/>
              <a:gd name="connsiteX22" fmla="*/ 98067 w 269201"/>
              <a:gd name="connsiteY22" fmla="*/ 198436 h 237899"/>
              <a:gd name="connsiteX23" fmla="*/ 70176 w 269201"/>
              <a:gd name="connsiteY23" fmla="*/ 176274 h 237899"/>
              <a:gd name="connsiteX24" fmla="*/ 95469 w 269201"/>
              <a:gd name="connsiteY24" fmla="*/ 179185 h 237899"/>
              <a:gd name="connsiteX25" fmla="*/ 73025 w 269201"/>
              <a:gd name="connsiteY25" fmla="*/ 143031 h 237899"/>
              <a:gd name="connsiteX26" fmla="*/ 111120 w 269201"/>
              <a:gd name="connsiteY26" fmla="*/ 166320 h 237899"/>
              <a:gd name="connsiteX27" fmla="*/ 104327 w 269201"/>
              <a:gd name="connsiteY27" fmla="*/ 121777 h 237899"/>
              <a:gd name="connsiteX28" fmla="*/ 123109 w 269201"/>
              <a:gd name="connsiteY28" fmla="*/ 160748 h 237899"/>
              <a:gd name="connsiteX29" fmla="*/ 135098 w 269201"/>
              <a:gd name="connsiteY29" fmla="*/ 81772 h 237899"/>
              <a:gd name="connsiteX30" fmla="*/ 142422 w 269201"/>
              <a:gd name="connsiteY30" fmla="*/ 152735 h 237899"/>
              <a:gd name="connsiteX31" fmla="*/ 178420 w 269201"/>
              <a:gd name="connsiteY31" fmla="*/ 113168 h 237899"/>
              <a:gd name="connsiteX32" fmla="*/ 159107 w 269201"/>
              <a:gd name="connsiteY32" fmla="*/ 163847 h 237899"/>
              <a:gd name="connsiteX33" fmla="*/ 194072 w 269201"/>
              <a:gd name="connsiteY33" fmla="*/ 153955 h 237899"/>
              <a:gd name="connsiteX34" fmla="*/ 174226 w 269201"/>
              <a:gd name="connsiteY34" fmla="*/ 183693 h 237899"/>
              <a:gd name="connsiteX35" fmla="*/ 198861 w 269201"/>
              <a:gd name="connsiteY35" fmla="*/ 186823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69201" h="237899">
                <a:moveTo>
                  <a:pt x="268822" y="219910"/>
                </a:moveTo>
                <a:lnTo>
                  <a:pt x="146492" y="7053"/>
                </a:lnTo>
                <a:cubicBezTo>
                  <a:pt x="143052" y="1054"/>
                  <a:pt x="135400" y="-1021"/>
                  <a:pt x="129402" y="2419"/>
                </a:cubicBezTo>
                <a:cubicBezTo>
                  <a:pt x="127473" y="3525"/>
                  <a:pt x="125874" y="5124"/>
                  <a:pt x="124768" y="7053"/>
                </a:cubicBezTo>
                <a:lnTo>
                  <a:pt x="2438" y="219910"/>
                </a:lnTo>
                <a:cubicBezTo>
                  <a:pt x="-1020" y="225899"/>
                  <a:pt x="1032" y="233556"/>
                  <a:pt x="7021" y="237014"/>
                </a:cubicBezTo>
                <a:cubicBezTo>
                  <a:pt x="8920" y="238111"/>
                  <a:pt x="11075" y="238689"/>
                  <a:pt x="13268" y="238691"/>
                </a:cubicBezTo>
                <a:lnTo>
                  <a:pt x="257991" y="238691"/>
                </a:lnTo>
                <a:cubicBezTo>
                  <a:pt x="264906" y="238684"/>
                  <a:pt x="270507" y="233073"/>
                  <a:pt x="270499" y="226158"/>
                </a:cubicBezTo>
                <a:cubicBezTo>
                  <a:pt x="270497" y="223964"/>
                  <a:pt x="269919" y="221810"/>
                  <a:pt x="268822" y="219910"/>
                </a:cubicBezTo>
                <a:close/>
                <a:moveTo>
                  <a:pt x="169030" y="198530"/>
                </a:moveTo>
                <a:lnTo>
                  <a:pt x="158888" y="198530"/>
                </a:lnTo>
                <a:lnTo>
                  <a:pt x="167621" y="185477"/>
                </a:lnTo>
                <a:lnTo>
                  <a:pt x="148151" y="190892"/>
                </a:lnTo>
                <a:lnTo>
                  <a:pt x="152627" y="165850"/>
                </a:lnTo>
                <a:lnTo>
                  <a:pt x="138885" y="190892"/>
                </a:lnTo>
                <a:lnTo>
                  <a:pt x="134816" y="151420"/>
                </a:lnTo>
                <a:lnTo>
                  <a:pt x="128149" y="188983"/>
                </a:lnTo>
                <a:lnTo>
                  <a:pt x="120824" y="176712"/>
                </a:lnTo>
                <a:lnTo>
                  <a:pt x="121481" y="192082"/>
                </a:lnTo>
                <a:lnTo>
                  <a:pt x="103451" y="182347"/>
                </a:lnTo>
                <a:lnTo>
                  <a:pt x="112278" y="198436"/>
                </a:lnTo>
                <a:lnTo>
                  <a:pt x="98067" y="198436"/>
                </a:lnTo>
                <a:lnTo>
                  <a:pt x="70176" y="176274"/>
                </a:lnTo>
                <a:lnTo>
                  <a:pt x="95469" y="179185"/>
                </a:lnTo>
                <a:lnTo>
                  <a:pt x="73025" y="143031"/>
                </a:lnTo>
                <a:lnTo>
                  <a:pt x="111120" y="166320"/>
                </a:lnTo>
                <a:lnTo>
                  <a:pt x="104327" y="121777"/>
                </a:lnTo>
                <a:lnTo>
                  <a:pt x="123109" y="160748"/>
                </a:lnTo>
                <a:lnTo>
                  <a:pt x="135098" y="81772"/>
                </a:lnTo>
                <a:lnTo>
                  <a:pt x="142422" y="152735"/>
                </a:lnTo>
                <a:lnTo>
                  <a:pt x="178420" y="113168"/>
                </a:lnTo>
                <a:lnTo>
                  <a:pt x="159107" y="163847"/>
                </a:lnTo>
                <a:lnTo>
                  <a:pt x="194072" y="153955"/>
                </a:lnTo>
                <a:lnTo>
                  <a:pt x="174226" y="183693"/>
                </a:lnTo>
                <a:lnTo>
                  <a:pt x="198861" y="186823"/>
                </a:lnTo>
                <a:close/>
              </a:path>
            </a:pathLst>
          </a:custGeom>
          <a:solidFill>
            <a:srgbClr val="000000"/>
          </a:solidFill>
          <a:ln w="3076" cap="flat">
            <a:noFill/>
            <a:prstDash val="solid"/>
            <a:miter/>
          </a:ln>
        </p:spPr>
        <p:txBody>
          <a:bodyPr rtlCol="0" anchor="ctr"/>
          <a:lstStyle/>
          <a:p>
            <a:endParaRPr lang="de-DE">
              <a:latin typeface="Century Gothic" panose="020B0502020202020204" pitchFamily="34" charset="0"/>
            </a:endParaRPr>
          </a:p>
        </p:txBody>
      </p:sp>
      <p:sp>
        <p:nvSpPr>
          <p:cNvPr id="44" name="Grafik 17" descr="Biogefährdung">
            <a:extLst>
              <a:ext uri="{FF2B5EF4-FFF2-40B4-BE49-F238E27FC236}">
                <a16:creationId xmlns:a16="http://schemas.microsoft.com/office/drawing/2014/main" id="{259126D0-680F-4082-A551-E6B4E3B5B9DF}"/>
              </a:ext>
            </a:extLst>
          </p:cNvPr>
          <p:cNvSpPr/>
          <p:nvPr/>
        </p:nvSpPr>
        <p:spPr>
          <a:xfrm>
            <a:off x="2182089" y="1776525"/>
            <a:ext cx="200703" cy="177365"/>
          </a:xfrm>
          <a:custGeom>
            <a:avLst/>
            <a:gdLst>
              <a:gd name="connsiteX0" fmla="*/ 200297 w 200702"/>
              <a:gd name="connsiteY0" fmla="*/ 163807 h 177365"/>
              <a:gd name="connsiteX1" fmla="*/ 109094 w 200702"/>
              <a:gd name="connsiteY1" fmla="*/ 5112 h 177365"/>
              <a:gd name="connsiteX2" fmla="*/ 96352 w 200702"/>
              <a:gd name="connsiteY2" fmla="*/ 1658 h 177365"/>
              <a:gd name="connsiteX3" fmla="*/ 92898 w 200702"/>
              <a:gd name="connsiteY3" fmla="*/ 5112 h 177365"/>
              <a:gd name="connsiteX4" fmla="*/ 1672 w 200702"/>
              <a:gd name="connsiteY4" fmla="*/ 163807 h 177365"/>
              <a:gd name="connsiteX5" fmla="*/ 5088 w 200702"/>
              <a:gd name="connsiteY5" fmla="*/ 176559 h 177365"/>
              <a:gd name="connsiteX6" fmla="*/ 9770 w 200702"/>
              <a:gd name="connsiteY6" fmla="*/ 177810 h 177365"/>
              <a:gd name="connsiteX7" fmla="*/ 192152 w 200702"/>
              <a:gd name="connsiteY7" fmla="*/ 177810 h 177365"/>
              <a:gd name="connsiteX8" fmla="*/ 201548 w 200702"/>
              <a:gd name="connsiteY8" fmla="*/ 168536 h 177365"/>
              <a:gd name="connsiteX9" fmla="*/ 200297 w 200702"/>
              <a:gd name="connsiteY9" fmla="*/ 163807 h 177365"/>
              <a:gd name="connsiteX10" fmla="*/ 116749 w 200702"/>
              <a:gd name="connsiteY10" fmla="*/ 90341 h 177365"/>
              <a:gd name="connsiteX11" fmla="*/ 110168 w 200702"/>
              <a:gd name="connsiteY11" fmla="*/ 96129 h 177365"/>
              <a:gd name="connsiteX12" fmla="*/ 110168 w 200702"/>
              <a:gd name="connsiteY12" fmla="*/ 96129 h 177365"/>
              <a:gd name="connsiteX13" fmla="*/ 91498 w 200702"/>
              <a:gd name="connsiteY13" fmla="*/ 95685 h 177365"/>
              <a:gd name="connsiteX14" fmla="*/ 87950 w 200702"/>
              <a:gd name="connsiteY14" fmla="*/ 93048 h 177365"/>
              <a:gd name="connsiteX15" fmla="*/ 85033 w 200702"/>
              <a:gd name="connsiteY15" fmla="*/ 89594 h 177365"/>
              <a:gd name="connsiteX16" fmla="*/ 116749 w 200702"/>
              <a:gd name="connsiteY16" fmla="*/ 90341 h 177365"/>
              <a:gd name="connsiteX17" fmla="*/ 55558 w 200702"/>
              <a:gd name="connsiteY17" fmla="*/ 114799 h 177365"/>
              <a:gd name="connsiteX18" fmla="*/ 53037 w 200702"/>
              <a:gd name="connsiteY18" fmla="*/ 128801 h 177365"/>
              <a:gd name="connsiteX19" fmla="*/ 52897 w 200702"/>
              <a:gd name="connsiteY19" fmla="*/ 128801 h 177365"/>
              <a:gd name="connsiteX20" fmla="*/ 52267 w 200702"/>
              <a:gd name="connsiteY20" fmla="*/ 124974 h 177365"/>
              <a:gd name="connsiteX21" fmla="*/ 52057 w 200702"/>
              <a:gd name="connsiteY21" fmla="*/ 123434 h 177365"/>
              <a:gd name="connsiteX22" fmla="*/ 52057 w 200702"/>
              <a:gd name="connsiteY22" fmla="*/ 119863 h 177365"/>
              <a:gd name="connsiteX23" fmla="*/ 52547 w 200702"/>
              <a:gd name="connsiteY23" fmla="*/ 116339 h 177365"/>
              <a:gd name="connsiteX24" fmla="*/ 73318 w 200702"/>
              <a:gd name="connsiteY24" fmla="*/ 93795 h 177365"/>
              <a:gd name="connsiteX25" fmla="*/ 79595 w 200702"/>
              <a:gd name="connsiteY25" fmla="*/ 67680 h 177365"/>
              <a:gd name="connsiteX26" fmla="*/ 93038 w 200702"/>
              <a:gd name="connsiteY26" fmla="*/ 59092 h 177365"/>
              <a:gd name="connsiteX27" fmla="*/ 79829 w 200702"/>
              <a:gd name="connsiteY27" fmla="*/ 81823 h 177365"/>
              <a:gd name="connsiteX28" fmla="*/ 86293 w 200702"/>
              <a:gd name="connsiteY28" fmla="*/ 94658 h 177365"/>
              <a:gd name="connsiteX29" fmla="*/ 97495 w 200702"/>
              <a:gd name="connsiteY29" fmla="*/ 100306 h 177365"/>
              <a:gd name="connsiteX30" fmla="*/ 97495 w 200702"/>
              <a:gd name="connsiteY30" fmla="*/ 103270 h 177365"/>
              <a:gd name="connsiteX31" fmla="*/ 92828 w 200702"/>
              <a:gd name="connsiteY31" fmla="*/ 110505 h 177365"/>
              <a:gd name="connsiteX32" fmla="*/ 90867 w 200702"/>
              <a:gd name="connsiteY32" fmla="*/ 111601 h 177365"/>
              <a:gd name="connsiteX33" fmla="*/ 78849 w 200702"/>
              <a:gd name="connsiteY33" fmla="*/ 104227 h 177365"/>
              <a:gd name="connsiteX34" fmla="*/ 55511 w 200702"/>
              <a:gd name="connsiteY34" fmla="*/ 114682 h 177365"/>
              <a:gd name="connsiteX35" fmla="*/ 83726 w 200702"/>
              <a:gd name="connsiteY35" fmla="*/ 114612 h 177365"/>
              <a:gd name="connsiteX36" fmla="*/ 93458 w 200702"/>
              <a:gd name="connsiteY36" fmla="*/ 126071 h 177365"/>
              <a:gd name="connsiteX37" fmla="*/ 91428 w 200702"/>
              <a:gd name="connsiteY37" fmla="*/ 133982 h 177365"/>
              <a:gd name="connsiteX38" fmla="*/ 91171 w 200702"/>
              <a:gd name="connsiteY38" fmla="*/ 134449 h 177365"/>
              <a:gd name="connsiteX39" fmla="*/ 74835 w 200702"/>
              <a:gd name="connsiteY39" fmla="*/ 106187 h 177365"/>
              <a:gd name="connsiteX40" fmla="*/ 83236 w 200702"/>
              <a:gd name="connsiteY40" fmla="*/ 108404 h 177365"/>
              <a:gd name="connsiteX41" fmla="*/ 83726 w 200702"/>
              <a:gd name="connsiteY41" fmla="*/ 114519 h 177365"/>
              <a:gd name="connsiteX42" fmla="*/ 132572 w 200702"/>
              <a:gd name="connsiteY42" fmla="*/ 148055 h 177365"/>
              <a:gd name="connsiteX43" fmla="*/ 122817 w 200702"/>
              <a:gd name="connsiteY43" fmla="*/ 150388 h 177365"/>
              <a:gd name="connsiteX44" fmla="*/ 119549 w 200702"/>
              <a:gd name="connsiteY44" fmla="*/ 150388 h 177365"/>
              <a:gd name="connsiteX45" fmla="*/ 100879 w 200702"/>
              <a:gd name="connsiteY45" fmla="*/ 141987 h 177365"/>
              <a:gd name="connsiteX46" fmla="*/ 77192 w 200702"/>
              <a:gd name="connsiteY46" fmla="*/ 149945 h 177365"/>
              <a:gd name="connsiteX47" fmla="*/ 60575 w 200702"/>
              <a:gd name="connsiteY47" fmla="*/ 141870 h 177365"/>
              <a:gd name="connsiteX48" fmla="*/ 73808 w 200702"/>
              <a:gd name="connsiteY48" fmla="*/ 146724 h 177365"/>
              <a:gd name="connsiteX49" fmla="*/ 87250 w 200702"/>
              <a:gd name="connsiteY49" fmla="*/ 142384 h 177365"/>
              <a:gd name="connsiteX50" fmla="*/ 93481 w 200702"/>
              <a:gd name="connsiteY50" fmla="*/ 134916 h 177365"/>
              <a:gd name="connsiteX51" fmla="*/ 95815 w 200702"/>
              <a:gd name="connsiteY51" fmla="*/ 125417 h 177365"/>
              <a:gd name="connsiteX52" fmla="*/ 94438 w 200702"/>
              <a:gd name="connsiteY52" fmla="*/ 117669 h 177365"/>
              <a:gd name="connsiteX53" fmla="*/ 95932 w 200702"/>
              <a:gd name="connsiteY53" fmla="*/ 116829 h 177365"/>
              <a:gd name="connsiteX54" fmla="*/ 105570 w 200702"/>
              <a:gd name="connsiteY54" fmla="*/ 117132 h 177365"/>
              <a:gd name="connsiteX55" fmla="*/ 107390 w 200702"/>
              <a:gd name="connsiteY55" fmla="*/ 118159 h 177365"/>
              <a:gd name="connsiteX56" fmla="*/ 114252 w 200702"/>
              <a:gd name="connsiteY56" fmla="*/ 142174 h 177365"/>
              <a:gd name="connsiteX57" fmla="*/ 140786 w 200702"/>
              <a:gd name="connsiteY57" fmla="*/ 142570 h 177365"/>
              <a:gd name="connsiteX58" fmla="*/ 132572 w 200702"/>
              <a:gd name="connsiteY58" fmla="*/ 148055 h 177365"/>
              <a:gd name="connsiteX59" fmla="*/ 117472 w 200702"/>
              <a:gd name="connsiteY59" fmla="*/ 109174 h 177365"/>
              <a:gd name="connsiteX60" fmla="*/ 125780 w 200702"/>
              <a:gd name="connsiteY60" fmla="*/ 106374 h 177365"/>
              <a:gd name="connsiteX61" fmla="*/ 110471 w 200702"/>
              <a:gd name="connsiteY61" fmla="*/ 133935 h 177365"/>
              <a:gd name="connsiteX62" fmla="*/ 108511 w 200702"/>
              <a:gd name="connsiteY62" fmla="*/ 125347 h 177365"/>
              <a:gd name="connsiteX63" fmla="*/ 117472 w 200702"/>
              <a:gd name="connsiteY63" fmla="*/ 113165 h 177365"/>
              <a:gd name="connsiteX64" fmla="*/ 117472 w 200702"/>
              <a:gd name="connsiteY64" fmla="*/ 109174 h 177365"/>
              <a:gd name="connsiteX65" fmla="*/ 149911 w 200702"/>
              <a:gd name="connsiteY65" fmla="*/ 123387 h 177365"/>
              <a:gd name="connsiteX66" fmla="*/ 149515 w 200702"/>
              <a:gd name="connsiteY66" fmla="*/ 126444 h 177365"/>
              <a:gd name="connsiteX67" fmla="*/ 149001 w 200702"/>
              <a:gd name="connsiteY67" fmla="*/ 128778 h 177365"/>
              <a:gd name="connsiteX68" fmla="*/ 145197 w 200702"/>
              <a:gd name="connsiteY68" fmla="*/ 112862 h 177365"/>
              <a:gd name="connsiteX69" fmla="*/ 135022 w 200702"/>
              <a:gd name="connsiteY69" fmla="*/ 105137 h 177365"/>
              <a:gd name="connsiteX70" fmla="*/ 110774 w 200702"/>
              <a:gd name="connsiteY70" fmla="*/ 112138 h 177365"/>
              <a:gd name="connsiteX71" fmla="*/ 109047 w 200702"/>
              <a:gd name="connsiteY71" fmla="*/ 111181 h 177365"/>
              <a:gd name="connsiteX72" fmla="*/ 109047 w 200702"/>
              <a:gd name="connsiteY72" fmla="*/ 110621 h 177365"/>
              <a:gd name="connsiteX73" fmla="*/ 104380 w 200702"/>
              <a:gd name="connsiteY73" fmla="*/ 103340 h 177365"/>
              <a:gd name="connsiteX74" fmla="*/ 104380 w 200702"/>
              <a:gd name="connsiteY74" fmla="*/ 100423 h 177365"/>
              <a:gd name="connsiteX75" fmla="*/ 122424 w 200702"/>
              <a:gd name="connsiteY75" fmla="*/ 75838 h 177365"/>
              <a:gd name="connsiteX76" fmla="*/ 108954 w 200702"/>
              <a:gd name="connsiteY76" fmla="*/ 59022 h 177365"/>
              <a:gd name="connsiteX77" fmla="*/ 128908 w 200702"/>
              <a:gd name="connsiteY77" fmla="*/ 94028 h 177365"/>
              <a:gd name="connsiteX78" fmla="*/ 130658 w 200702"/>
              <a:gd name="connsiteY78" fmla="*/ 94588 h 177365"/>
              <a:gd name="connsiteX79" fmla="*/ 149328 w 200702"/>
              <a:gd name="connsiteY79" fmla="*/ 115942 h 177365"/>
              <a:gd name="connsiteX80" fmla="*/ 149865 w 200702"/>
              <a:gd name="connsiteY80" fmla="*/ 119536 h 177365"/>
              <a:gd name="connsiteX81" fmla="*/ 149865 w 200702"/>
              <a:gd name="connsiteY81" fmla="*/ 120050 h 17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00702" h="177365">
                <a:moveTo>
                  <a:pt x="200297" y="163807"/>
                </a:moveTo>
                <a:lnTo>
                  <a:pt x="109094" y="5112"/>
                </a:lnTo>
                <a:cubicBezTo>
                  <a:pt x="106530" y="640"/>
                  <a:pt x="100825" y="-907"/>
                  <a:pt x="96352" y="1658"/>
                </a:cubicBezTo>
                <a:cubicBezTo>
                  <a:pt x="94915" y="2482"/>
                  <a:pt x="93722" y="3675"/>
                  <a:pt x="92898" y="5112"/>
                </a:cubicBezTo>
                <a:lnTo>
                  <a:pt x="1672" y="163807"/>
                </a:lnTo>
                <a:cubicBezTo>
                  <a:pt x="-906" y="168272"/>
                  <a:pt x="624" y="173981"/>
                  <a:pt x="5088" y="176559"/>
                </a:cubicBezTo>
                <a:cubicBezTo>
                  <a:pt x="6512" y="177381"/>
                  <a:pt x="8126" y="177812"/>
                  <a:pt x="9770" y="177810"/>
                </a:cubicBezTo>
                <a:lnTo>
                  <a:pt x="192152" y="177810"/>
                </a:lnTo>
                <a:cubicBezTo>
                  <a:pt x="197308" y="177843"/>
                  <a:pt x="201514" y="173691"/>
                  <a:pt x="201548" y="168536"/>
                </a:cubicBezTo>
                <a:cubicBezTo>
                  <a:pt x="201558" y="166877"/>
                  <a:pt x="201127" y="165244"/>
                  <a:pt x="200297" y="163807"/>
                </a:cubicBezTo>
                <a:close/>
                <a:moveTo>
                  <a:pt x="116749" y="90341"/>
                </a:moveTo>
                <a:cubicBezTo>
                  <a:pt x="115021" y="92743"/>
                  <a:pt x="112770" y="94721"/>
                  <a:pt x="110168" y="96129"/>
                </a:cubicBezTo>
                <a:lnTo>
                  <a:pt x="110168" y="96129"/>
                </a:lnTo>
                <a:cubicBezTo>
                  <a:pt x="104603" y="92230"/>
                  <a:pt x="97241" y="92055"/>
                  <a:pt x="91498" y="95685"/>
                </a:cubicBezTo>
                <a:cubicBezTo>
                  <a:pt x="90221" y="94940"/>
                  <a:pt x="89032" y="94056"/>
                  <a:pt x="87950" y="93048"/>
                </a:cubicBezTo>
                <a:cubicBezTo>
                  <a:pt x="86853" y="92008"/>
                  <a:pt x="85874" y="90850"/>
                  <a:pt x="85033" y="89594"/>
                </a:cubicBezTo>
                <a:cubicBezTo>
                  <a:pt x="94512" y="82499"/>
                  <a:pt x="107614" y="82808"/>
                  <a:pt x="116749" y="90341"/>
                </a:cubicBezTo>
                <a:close/>
                <a:moveTo>
                  <a:pt x="55558" y="114799"/>
                </a:moveTo>
                <a:cubicBezTo>
                  <a:pt x="53138" y="119040"/>
                  <a:pt x="52248" y="123983"/>
                  <a:pt x="53037" y="128801"/>
                </a:cubicBezTo>
                <a:lnTo>
                  <a:pt x="52897" y="128801"/>
                </a:lnTo>
                <a:cubicBezTo>
                  <a:pt x="52687" y="127518"/>
                  <a:pt x="52454" y="126257"/>
                  <a:pt x="52267" y="124974"/>
                </a:cubicBezTo>
                <a:cubicBezTo>
                  <a:pt x="52267" y="124460"/>
                  <a:pt x="52127" y="123947"/>
                  <a:pt x="52057" y="123434"/>
                </a:cubicBezTo>
                <a:lnTo>
                  <a:pt x="52057" y="119863"/>
                </a:lnTo>
                <a:cubicBezTo>
                  <a:pt x="52221" y="118696"/>
                  <a:pt x="52314" y="117529"/>
                  <a:pt x="52547" y="116339"/>
                </a:cubicBezTo>
                <a:cubicBezTo>
                  <a:pt x="54522" y="105437"/>
                  <a:pt x="62613" y="96654"/>
                  <a:pt x="73318" y="93795"/>
                </a:cubicBezTo>
                <a:cubicBezTo>
                  <a:pt x="70945" y="84588"/>
                  <a:pt x="73297" y="74803"/>
                  <a:pt x="79595" y="67680"/>
                </a:cubicBezTo>
                <a:cubicBezTo>
                  <a:pt x="83140" y="63565"/>
                  <a:pt x="87814" y="60579"/>
                  <a:pt x="93038" y="59092"/>
                </a:cubicBezTo>
                <a:cubicBezTo>
                  <a:pt x="83703" y="63573"/>
                  <a:pt x="78825" y="71017"/>
                  <a:pt x="79829" y="81823"/>
                </a:cubicBezTo>
                <a:cubicBezTo>
                  <a:pt x="80325" y="86753"/>
                  <a:pt x="82628" y="91324"/>
                  <a:pt x="86293" y="94658"/>
                </a:cubicBezTo>
                <a:cubicBezTo>
                  <a:pt x="89365" y="97638"/>
                  <a:pt x="93273" y="99608"/>
                  <a:pt x="97495" y="100306"/>
                </a:cubicBezTo>
                <a:lnTo>
                  <a:pt x="97495" y="103270"/>
                </a:lnTo>
                <a:cubicBezTo>
                  <a:pt x="94688" y="104595"/>
                  <a:pt x="92878" y="107401"/>
                  <a:pt x="92828" y="110505"/>
                </a:cubicBezTo>
                <a:lnTo>
                  <a:pt x="90867" y="111601"/>
                </a:lnTo>
                <a:cubicBezTo>
                  <a:pt x="87831" y="107832"/>
                  <a:pt x="83585" y="105227"/>
                  <a:pt x="78849" y="104227"/>
                </a:cubicBezTo>
                <a:cubicBezTo>
                  <a:pt x="69617" y="102202"/>
                  <a:pt x="60146" y="106445"/>
                  <a:pt x="55511" y="114682"/>
                </a:cubicBezTo>
                <a:close/>
                <a:moveTo>
                  <a:pt x="83726" y="114612"/>
                </a:moveTo>
                <a:cubicBezTo>
                  <a:pt x="84992" y="119747"/>
                  <a:pt x="88595" y="123990"/>
                  <a:pt x="93458" y="126071"/>
                </a:cubicBezTo>
                <a:cubicBezTo>
                  <a:pt x="93362" y="128824"/>
                  <a:pt x="92669" y="131523"/>
                  <a:pt x="91428" y="133982"/>
                </a:cubicBezTo>
                <a:cubicBezTo>
                  <a:pt x="91333" y="134133"/>
                  <a:pt x="91247" y="134288"/>
                  <a:pt x="91171" y="134449"/>
                </a:cubicBezTo>
                <a:cubicBezTo>
                  <a:pt x="79697" y="130112"/>
                  <a:pt x="72866" y="118294"/>
                  <a:pt x="74835" y="106187"/>
                </a:cubicBezTo>
                <a:cubicBezTo>
                  <a:pt x="77768" y="106270"/>
                  <a:pt x="80643" y="107029"/>
                  <a:pt x="83236" y="108404"/>
                </a:cubicBezTo>
                <a:cubicBezTo>
                  <a:pt x="83002" y="110455"/>
                  <a:pt x="83168" y="112531"/>
                  <a:pt x="83726" y="114519"/>
                </a:cubicBezTo>
                <a:close/>
                <a:moveTo>
                  <a:pt x="132572" y="148055"/>
                </a:moveTo>
                <a:cubicBezTo>
                  <a:pt x="129463" y="149342"/>
                  <a:pt x="126171" y="150129"/>
                  <a:pt x="122817" y="150388"/>
                </a:cubicBezTo>
                <a:lnTo>
                  <a:pt x="119549" y="150388"/>
                </a:lnTo>
                <a:cubicBezTo>
                  <a:pt x="112518" y="149923"/>
                  <a:pt x="105891" y="146940"/>
                  <a:pt x="100879" y="141987"/>
                </a:cubicBezTo>
                <a:cubicBezTo>
                  <a:pt x="94624" y="148136"/>
                  <a:pt x="85891" y="151070"/>
                  <a:pt x="77192" y="149945"/>
                </a:cubicBezTo>
                <a:cubicBezTo>
                  <a:pt x="70899" y="149210"/>
                  <a:pt x="65041" y="146364"/>
                  <a:pt x="60575" y="141870"/>
                </a:cubicBezTo>
                <a:cubicBezTo>
                  <a:pt x="64323" y="144915"/>
                  <a:pt x="68980" y="146624"/>
                  <a:pt x="73808" y="146724"/>
                </a:cubicBezTo>
                <a:cubicBezTo>
                  <a:pt x="78653" y="146857"/>
                  <a:pt x="83398" y="145325"/>
                  <a:pt x="87250" y="142384"/>
                </a:cubicBezTo>
                <a:cubicBezTo>
                  <a:pt x="89889" y="140423"/>
                  <a:pt x="92025" y="137863"/>
                  <a:pt x="93481" y="134916"/>
                </a:cubicBezTo>
                <a:cubicBezTo>
                  <a:pt x="94996" y="131977"/>
                  <a:pt x="95795" y="128723"/>
                  <a:pt x="95815" y="125417"/>
                </a:cubicBezTo>
                <a:cubicBezTo>
                  <a:pt x="95828" y="122773"/>
                  <a:pt x="95362" y="120147"/>
                  <a:pt x="94438" y="117669"/>
                </a:cubicBezTo>
                <a:lnTo>
                  <a:pt x="95932" y="116829"/>
                </a:lnTo>
                <a:cubicBezTo>
                  <a:pt x="98716" y="119071"/>
                  <a:pt x="102650" y="119195"/>
                  <a:pt x="105570" y="117132"/>
                </a:cubicBezTo>
                <a:lnTo>
                  <a:pt x="107390" y="118159"/>
                </a:lnTo>
                <a:cubicBezTo>
                  <a:pt x="104262" y="126806"/>
                  <a:pt x="107028" y="136485"/>
                  <a:pt x="114252" y="142174"/>
                </a:cubicBezTo>
                <a:cubicBezTo>
                  <a:pt x="123073" y="148591"/>
                  <a:pt x="131941" y="148335"/>
                  <a:pt x="140786" y="142570"/>
                </a:cubicBezTo>
                <a:cubicBezTo>
                  <a:pt x="138385" y="144858"/>
                  <a:pt x="135605" y="146713"/>
                  <a:pt x="132572" y="148055"/>
                </a:cubicBezTo>
                <a:close/>
                <a:moveTo>
                  <a:pt x="117472" y="109174"/>
                </a:moveTo>
                <a:cubicBezTo>
                  <a:pt x="119990" y="107617"/>
                  <a:pt x="122833" y="106659"/>
                  <a:pt x="125780" y="106374"/>
                </a:cubicBezTo>
                <a:cubicBezTo>
                  <a:pt x="127584" y="117982"/>
                  <a:pt x="121279" y="129333"/>
                  <a:pt x="110471" y="133935"/>
                </a:cubicBezTo>
                <a:cubicBezTo>
                  <a:pt x="109106" y="131283"/>
                  <a:pt x="108432" y="128329"/>
                  <a:pt x="108511" y="125347"/>
                </a:cubicBezTo>
                <a:cubicBezTo>
                  <a:pt x="113245" y="122919"/>
                  <a:pt x="116563" y="118408"/>
                  <a:pt x="117472" y="113165"/>
                </a:cubicBezTo>
                <a:cubicBezTo>
                  <a:pt x="117623" y="111839"/>
                  <a:pt x="117623" y="110500"/>
                  <a:pt x="117472" y="109174"/>
                </a:cubicBezTo>
                <a:close/>
                <a:moveTo>
                  <a:pt x="149911" y="123387"/>
                </a:moveTo>
                <a:cubicBezTo>
                  <a:pt x="149795" y="124414"/>
                  <a:pt x="149678" y="125417"/>
                  <a:pt x="149515" y="126444"/>
                </a:cubicBezTo>
                <a:cubicBezTo>
                  <a:pt x="149351" y="127471"/>
                  <a:pt x="149188" y="128054"/>
                  <a:pt x="149001" y="128778"/>
                </a:cubicBezTo>
                <a:cubicBezTo>
                  <a:pt x="149851" y="123180"/>
                  <a:pt x="148486" y="117471"/>
                  <a:pt x="145197" y="112862"/>
                </a:cubicBezTo>
                <a:cubicBezTo>
                  <a:pt x="142690" y="109293"/>
                  <a:pt x="139134" y="106593"/>
                  <a:pt x="135022" y="105137"/>
                </a:cubicBezTo>
                <a:cubicBezTo>
                  <a:pt x="126274" y="102026"/>
                  <a:pt x="116517" y="104843"/>
                  <a:pt x="110774" y="112138"/>
                </a:cubicBezTo>
                <a:lnTo>
                  <a:pt x="109047" y="111181"/>
                </a:lnTo>
                <a:cubicBezTo>
                  <a:pt x="109047" y="110995"/>
                  <a:pt x="109047" y="110808"/>
                  <a:pt x="109047" y="110621"/>
                </a:cubicBezTo>
                <a:cubicBezTo>
                  <a:pt x="109021" y="107499"/>
                  <a:pt x="107206" y="104668"/>
                  <a:pt x="104380" y="103340"/>
                </a:cubicBezTo>
                <a:lnTo>
                  <a:pt x="104380" y="100423"/>
                </a:lnTo>
                <a:cubicBezTo>
                  <a:pt x="116152" y="98616"/>
                  <a:pt x="124230" y="87610"/>
                  <a:pt x="122424" y="75838"/>
                </a:cubicBezTo>
                <a:cubicBezTo>
                  <a:pt x="121256" y="68231"/>
                  <a:pt x="116123" y="61822"/>
                  <a:pt x="108954" y="59022"/>
                </a:cubicBezTo>
                <a:cubicBezTo>
                  <a:pt x="124045" y="63289"/>
                  <a:pt x="132926" y="78869"/>
                  <a:pt x="128908" y="94028"/>
                </a:cubicBezTo>
                <a:cubicBezTo>
                  <a:pt x="129491" y="94215"/>
                  <a:pt x="130074" y="94378"/>
                  <a:pt x="130658" y="94588"/>
                </a:cubicBezTo>
                <a:cubicBezTo>
                  <a:pt x="140256" y="97850"/>
                  <a:pt x="147377" y="105995"/>
                  <a:pt x="149328" y="115942"/>
                </a:cubicBezTo>
                <a:cubicBezTo>
                  <a:pt x="149608" y="117109"/>
                  <a:pt x="149678" y="118276"/>
                  <a:pt x="149865" y="119536"/>
                </a:cubicBezTo>
                <a:lnTo>
                  <a:pt x="149865" y="120050"/>
                </a:lnTo>
                <a:close/>
              </a:path>
            </a:pathLst>
          </a:custGeom>
          <a:solidFill>
            <a:srgbClr val="000000"/>
          </a:solidFill>
          <a:ln w="2282" cap="flat">
            <a:noFill/>
            <a:prstDash val="solid"/>
            <a:miter/>
          </a:ln>
        </p:spPr>
        <p:txBody>
          <a:bodyPr rtlCol="0" anchor="ctr"/>
          <a:lstStyle/>
          <a:p>
            <a:endParaRPr lang="de-DE">
              <a:latin typeface="Century Gothic" panose="020B0502020202020204" pitchFamily="34" charset="0"/>
            </a:endParaRPr>
          </a:p>
        </p:txBody>
      </p:sp>
      <p:grpSp>
        <p:nvGrpSpPr>
          <p:cNvPr id="45" name="Grafik 15" descr="Hohe Temperatur">
            <a:extLst>
              <a:ext uri="{FF2B5EF4-FFF2-40B4-BE49-F238E27FC236}">
                <a16:creationId xmlns:a16="http://schemas.microsoft.com/office/drawing/2014/main" id="{DB8138DF-3068-4ACD-B420-E2E23721AA5C}"/>
              </a:ext>
            </a:extLst>
          </p:cNvPr>
          <p:cNvGrpSpPr/>
          <p:nvPr/>
        </p:nvGrpSpPr>
        <p:grpSpPr>
          <a:xfrm>
            <a:off x="1931560" y="1445217"/>
            <a:ext cx="283652" cy="283652"/>
            <a:chOff x="2066237" y="847738"/>
            <a:chExt cx="283652" cy="283652"/>
          </a:xfrm>
        </p:grpSpPr>
        <p:sp>
          <p:nvSpPr>
            <p:cNvPr id="46" name="Freihandform: Form 45">
              <a:extLst>
                <a:ext uri="{FF2B5EF4-FFF2-40B4-BE49-F238E27FC236}">
                  <a16:creationId xmlns:a16="http://schemas.microsoft.com/office/drawing/2014/main" id="{FDB923A9-1D14-4282-AB40-4815F7F8ABD2}"/>
                </a:ext>
              </a:extLst>
            </p:cNvPr>
            <p:cNvSpPr/>
            <p:nvPr/>
          </p:nvSpPr>
          <p:spPr>
            <a:xfrm>
              <a:off x="2190933" y="964459"/>
              <a:ext cx="32502" cy="97505"/>
            </a:xfrm>
            <a:custGeom>
              <a:avLst/>
              <a:gdLst>
                <a:gd name="connsiteX0" fmla="*/ 20499 w 32501"/>
                <a:gd name="connsiteY0" fmla="*/ 64314 h 97505"/>
                <a:gd name="connsiteX1" fmla="*/ 20499 w 32501"/>
                <a:gd name="connsiteY1" fmla="*/ 669 h 97505"/>
                <a:gd name="connsiteX2" fmla="*/ 13880 w 32501"/>
                <a:gd name="connsiteY2" fmla="*/ 669 h 97505"/>
                <a:gd name="connsiteX3" fmla="*/ 13880 w 32501"/>
                <a:gd name="connsiteY3" fmla="*/ 64314 h 97505"/>
                <a:gd name="connsiteX4" fmla="*/ 1008 w 32501"/>
                <a:gd name="connsiteY4" fmla="*/ 83805 h 97505"/>
                <a:gd name="connsiteX5" fmla="*/ 20499 w 32501"/>
                <a:gd name="connsiteY5" fmla="*/ 96678 h 97505"/>
                <a:gd name="connsiteX6" fmla="*/ 33371 w 32501"/>
                <a:gd name="connsiteY6" fmla="*/ 77187 h 97505"/>
                <a:gd name="connsiteX7" fmla="*/ 20499 w 32501"/>
                <a:gd name="connsiteY7" fmla="*/ 64314 h 9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01" h="97505">
                  <a:moveTo>
                    <a:pt x="20499" y="64314"/>
                  </a:moveTo>
                  <a:lnTo>
                    <a:pt x="20499" y="669"/>
                  </a:lnTo>
                  <a:lnTo>
                    <a:pt x="13880" y="669"/>
                  </a:lnTo>
                  <a:lnTo>
                    <a:pt x="13880" y="64314"/>
                  </a:lnTo>
                  <a:cubicBezTo>
                    <a:pt x="4943" y="66142"/>
                    <a:pt x="-820" y="74868"/>
                    <a:pt x="1008" y="83805"/>
                  </a:cubicBezTo>
                  <a:cubicBezTo>
                    <a:pt x="2835" y="92742"/>
                    <a:pt x="11562" y="98505"/>
                    <a:pt x="20499" y="96678"/>
                  </a:cubicBezTo>
                  <a:cubicBezTo>
                    <a:pt x="29436" y="94850"/>
                    <a:pt x="35199" y="86123"/>
                    <a:pt x="33371" y="77187"/>
                  </a:cubicBezTo>
                  <a:cubicBezTo>
                    <a:pt x="32046" y="70705"/>
                    <a:pt x="26980" y="65639"/>
                    <a:pt x="20499" y="64314"/>
                  </a:cubicBezTo>
                  <a:close/>
                </a:path>
              </a:pathLst>
            </a:custGeom>
            <a:solidFill>
              <a:srgbClr val="000000"/>
            </a:solidFill>
            <a:ln w="2877" cap="flat">
              <a:noFill/>
              <a:prstDash val="solid"/>
              <a:miter/>
            </a:ln>
          </p:spPr>
          <p:txBody>
            <a:bodyPr rtlCol="0" anchor="ctr"/>
            <a:lstStyle/>
            <a:p>
              <a:endParaRPr lang="de-DE">
                <a:latin typeface="Century Gothic" panose="020B0502020202020204" pitchFamily="34" charset="0"/>
              </a:endParaRPr>
            </a:p>
          </p:txBody>
        </p:sp>
        <p:sp>
          <p:nvSpPr>
            <p:cNvPr id="47" name="Freihandform: Form 46">
              <a:extLst>
                <a:ext uri="{FF2B5EF4-FFF2-40B4-BE49-F238E27FC236}">
                  <a16:creationId xmlns:a16="http://schemas.microsoft.com/office/drawing/2014/main" id="{3BB27CBE-3602-49C9-B339-6A2ED94D2AC3}"/>
                </a:ext>
              </a:extLst>
            </p:cNvPr>
            <p:cNvSpPr/>
            <p:nvPr/>
          </p:nvSpPr>
          <p:spPr>
            <a:xfrm>
              <a:off x="2080085" y="876583"/>
              <a:ext cx="254105" cy="224558"/>
            </a:xfrm>
            <a:custGeom>
              <a:avLst/>
              <a:gdLst>
                <a:gd name="connsiteX0" fmla="*/ 253701 w 254104"/>
                <a:gd name="connsiteY0" fmla="*/ 207531 h 224557"/>
                <a:gd name="connsiteX1" fmla="*/ 138231 w 254104"/>
                <a:gd name="connsiteY1" fmla="*/ 6611 h 224557"/>
                <a:gd name="connsiteX2" fmla="*/ 122099 w 254104"/>
                <a:gd name="connsiteY2" fmla="*/ 2237 h 224557"/>
                <a:gd name="connsiteX3" fmla="*/ 117725 w 254104"/>
                <a:gd name="connsiteY3" fmla="*/ 6611 h 224557"/>
                <a:gd name="connsiteX4" fmla="*/ 2255 w 254104"/>
                <a:gd name="connsiteY4" fmla="*/ 207531 h 224557"/>
                <a:gd name="connsiteX5" fmla="*/ 6581 w 254104"/>
                <a:gd name="connsiteY5" fmla="*/ 223676 h 224557"/>
                <a:gd name="connsiteX6" fmla="*/ 12478 w 254104"/>
                <a:gd name="connsiteY6" fmla="*/ 225260 h 224557"/>
                <a:gd name="connsiteX7" fmla="*/ 243477 w 254104"/>
                <a:gd name="connsiteY7" fmla="*/ 225260 h 224557"/>
                <a:gd name="connsiteX8" fmla="*/ 255284 w 254104"/>
                <a:gd name="connsiteY8" fmla="*/ 213429 h 224557"/>
                <a:gd name="connsiteX9" fmla="*/ 253701 w 254104"/>
                <a:gd name="connsiteY9" fmla="*/ 207531 h 224557"/>
                <a:gd name="connsiteX10" fmla="*/ 152531 w 254104"/>
                <a:gd name="connsiteY10" fmla="*/ 173936 h 224557"/>
                <a:gd name="connsiteX11" fmla="*/ 130194 w 254104"/>
                <a:gd name="connsiteY11" fmla="*/ 193556 h 224557"/>
                <a:gd name="connsiteX12" fmla="*/ 130194 w 254104"/>
                <a:gd name="connsiteY12" fmla="*/ 193556 h 224557"/>
                <a:gd name="connsiteX13" fmla="*/ 127978 w 254104"/>
                <a:gd name="connsiteY13" fmla="*/ 193556 h 224557"/>
                <a:gd name="connsiteX14" fmla="*/ 102738 w 254104"/>
                <a:gd name="connsiteY14" fmla="*/ 168211 h 224557"/>
                <a:gd name="connsiteX15" fmla="*/ 115893 w 254104"/>
                <a:gd name="connsiteY15" fmla="*/ 146073 h 224557"/>
                <a:gd name="connsiteX16" fmla="*/ 115893 w 254104"/>
                <a:gd name="connsiteY16" fmla="*/ 74835 h 224557"/>
                <a:gd name="connsiteX17" fmla="*/ 127365 w 254104"/>
                <a:gd name="connsiteY17" fmla="*/ 62168 h 224557"/>
                <a:gd name="connsiteX18" fmla="*/ 140033 w 254104"/>
                <a:gd name="connsiteY18" fmla="*/ 73641 h 224557"/>
                <a:gd name="connsiteX19" fmla="*/ 140033 w 254104"/>
                <a:gd name="connsiteY19" fmla="*/ 74835 h 224557"/>
                <a:gd name="connsiteX20" fmla="*/ 140033 w 254104"/>
                <a:gd name="connsiteY20" fmla="*/ 146221 h 224557"/>
                <a:gd name="connsiteX21" fmla="*/ 152531 w 254104"/>
                <a:gd name="connsiteY21" fmla="*/ 173936 h 224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4104" h="224557">
                  <a:moveTo>
                    <a:pt x="253701" y="207531"/>
                  </a:moveTo>
                  <a:lnTo>
                    <a:pt x="138231" y="6611"/>
                  </a:lnTo>
                  <a:cubicBezTo>
                    <a:pt x="134984" y="949"/>
                    <a:pt x="127761" y="-1009"/>
                    <a:pt x="122099" y="2237"/>
                  </a:cubicBezTo>
                  <a:cubicBezTo>
                    <a:pt x="120278" y="3281"/>
                    <a:pt x="118769" y="4791"/>
                    <a:pt x="117725" y="6611"/>
                  </a:cubicBezTo>
                  <a:lnTo>
                    <a:pt x="2255" y="207531"/>
                  </a:lnTo>
                  <a:cubicBezTo>
                    <a:pt x="-1009" y="213184"/>
                    <a:pt x="928" y="220412"/>
                    <a:pt x="6581" y="223676"/>
                  </a:cubicBezTo>
                  <a:cubicBezTo>
                    <a:pt x="8374" y="224711"/>
                    <a:pt x="10408" y="225258"/>
                    <a:pt x="12478" y="225260"/>
                  </a:cubicBezTo>
                  <a:lnTo>
                    <a:pt x="243477" y="225260"/>
                  </a:lnTo>
                  <a:cubicBezTo>
                    <a:pt x="250004" y="225253"/>
                    <a:pt x="255291" y="219956"/>
                    <a:pt x="255284" y="213429"/>
                  </a:cubicBezTo>
                  <a:cubicBezTo>
                    <a:pt x="255282" y="211358"/>
                    <a:pt x="254736" y="209325"/>
                    <a:pt x="253701" y="207531"/>
                  </a:cubicBezTo>
                  <a:close/>
                  <a:moveTo>
                    <a:pt x="152531" y="173936"/>
                  </a:moveTo>
                  <a:cubicBezTo>
                    <a:pt x="150172" y="184654"/>
                    <a:pt x="141126" y="192599"/>
                    <a:pt x="130194" y="193556"/>
                  </a:cubicBezTo>
                  <a:lnTo>
                    <a:pt x="130194" y="193556"/>
                  </a:lnTo>
                  <a:lnTo>
                    <a:pt x="127978" y="193556"/>
                  </a:lnTo>
                  <a:cubicBezTo>
                    <a:pt x="114009" y="193527"/>
                    <a:pt x="102709" y="182180"/>
                    <a:pt x="102738" y="168211"/>
                  </a:cubicBezTo>
                  <a:cubicBezTo>
                    <a:pt x="102757" y="158985"/>
                    <a:pt x="107798" y="150501"/>
                    <a:pt x="115893" y="146073"/>
                  </a:cubicBezTo>
                  <a:lnTo>
                    <a:pt x="115893" y="74835"/>
                  </a:lnTo>
                  <a:cubicBezTo>
                    <a:pt x="115563" y="68169"/>
                    <a:pt x="120699" y="62498"/>
                    <a:pt x="127365" y="62168"/>
                  </a:cubicBezTo>
                  <a:cubicBezTo>
                    <a:pt x="134032" y="61838"/>
                    <a:pt x="139703" y="66975"/>
                    <a:pt x="140033" y="73641"/>
                  </a:cubicBezTo>
                  <a:cubicBezTo>
                    <a:pt x="140053" y="74039"/>
                    <a:pt x="140053" y="74437"/>
                    <a:pt x="140033" y="74835"/>
                  </a:cubicBezTo>
                  <a:lnTo>
                    <a:pt x="140033" y="146221"/>
                  </a:lnTo>
                  <a:cubicBezTo>
                    <a:pt x="149937" y="151617"/>
                    <a:pt x="155044" y="162941"/>
                    <a:pt x="152531" y="173936"/>
                  </a:cubicBezTo>
                  <a:close/>
                </a:path>
              </a:pathLst>
            </a:custGeom>
            <a:solidFill>
              <a:srgbClr val="000000"/>
            </a:solidFill>
            <a:ln w="2877" cap="flat">
              <a:noFill/>
              <a:prstDash val="solid"/>
              <a:miter/>
            </a:ln>
          </p:spPr>
          <p:txBody>
            <a:bodyPr rtlCol="0" anchor="ctr"/>
            <a:lstStyle/>
            <a:p>
              <a:endParaRPr lang="de-DE">
                <a:latin typeface="Century Gothic" panose="020B0502020202020204" pitchFamily="34" charset="0"/>
              </a:endParaRPr>
            </a:p>
          </p:txBody>
        </p:sp>
      </p:grpSp>
      <p:sp>
        <p:nvSpPr>
          <p:cNvPr id="48" name="Grafik 12" descr="Rutschig">
            <a:extLst>
              <a:ext uri="{FF2B5EF4-FFF2-40B4-BE49-F238E27FC236}">
                <a16:creationId xmlns:a16="http://schemas.microsoft.com/office/drawing/2014/main" id="{2CFB119F-10FE-460C-95BA-CCEB4B8D7FC4}"/>
              </a:ext>
            </a:extLst>
          </p:cNvPr>
          <p:cNvSpPr/>
          <p:nvPr/>
        </p:nvSpPr>
        <p:spPr>
          <a:xfrm>
            <a:off x="1944188" y="1422339"/>
            <a:ext cx="201165" cy="177774"/>
          </a:xfrm>
          <a:custGeom>
            <a:avLst/>
            <a:gdLst>
              <a:gd name="connsiteX0" fmla="*/ 200735 w 201164"/>
              <a:gd name="connsiteY0" fmla="*/ 164185 h 177773"/>
              <a:gd name="connsiteX1" fmla="*/ 109322 w 201164"/>
              <a:gd name="connsiteY1" fmla="*/ 5124 h 177773"/>
              <a:gd name="connsiteX2" fmla="*/ 96551 w 201164"/>
              <a:gd name="connsiteY2" fmla="*/ 1662 h 177773"/>
              <a:gd name="connsiteX3" fmla="*/ 93088 w 201164"/>
              <a:gd name="connsiteY3" fmla="*/ 5124 h 177773"/>
              <a:gd name="connsiteX4" fmla="*/ 1675 w 201164"/>
              <a:gd name="connsiteY4" fmla="*/ 164185 h 177773"/>
              <a:gd name="connsiteX5" fmla="*/ 5100 w 201164"/>
              <a:gd name="connsiteY5" fmla="*/ 176966 h 177773"/>
              <a:gd name="connsiteX6" fmla="*/ 9769 w 201164"/>
              <a:gd name="connsiteY6" fmla="*/ 178219 h 177773"/>
              <a:gd name="connsiteX7" fmla="*/ 192642 w 201164"/>
              <a:gd name="connsiteY7" fmla="*/ 178219 h 177773"/>
              <a:gd name="connsiteX8" fmla="*/ 201988 w 201164"/>
              <a:gd name="connsiteY8" fmla="*/ 168853 h 177773"/>
              <a:gd name="connsiteX9" fmla="*/ 200735 w 201164"/>
              <a:gd name="connsiteY9" fmla="*/ 164185 h 177773"/>
              <a:gd name="connsiteX10" fmla="*/ 73323 w 201164"/>
              <a:gd name="connsiteY10" fmla="*/ 69871 h 177773"/>
              <a:gd name="connsiteX11" fmla="*/ 84996 w 201164"/>
              <a:gd name="connsiteY11" fmla="*/ 69567 h 177773"/>
              <a:gd name="connsiteX12" fmla="*/ 85300 w 201164"/>
              <a:gd name="connsiteY12" fmla="*/ 81240 h 177773"/>
              <a:gd name="connsiteX13" fmla="*/ 73650 w 201164"/>
              <a:gd name="connsiteY13" fmla="*/ 81567 h 177773"/>
              <a:gd name="connsiteX14" fmla="*/ 73301 w 201164"/>
              <a:gd name="connsiteY14" fmla="*/ 69895 h 177773"/>
              <a:gd name="connsiteX15" fmla="*/ 73323 w 201164"/>
              <a:gd name="connsiteY15" fmla="*/ 69871 h 177773"/>
              <a:gd name="connsiteX16" fmla="*/ 129672 w 201164"/>
              <a:gd name="connsiteY16" fmla="*/ 143530 h 177773"/>
              <a:gd name="connsiteX17" fmla="*/ 121275 w 201164"/>
              <a:gd name="connsiteY17" fmla="*/ 143530 h 177773"/>
              <a:gd name="connsiteX18" fmla="*/ 121485 w 201164"/>
              <a:gd name="connsiteY18" fmla="*/ 144700 h 177773"/>
              <a:gd name="connsiteX19" fmla="*/ 117977 w 201164"/>
              <a:gd name="connsiteY19" fmla="*/ 148208 h 177773"/>
              <a:gd name="connsiteX20" fmla="*/ 95755 w 201164"/>
              <a:gd name="connsiteY20" fmla="*/ 148208 h 177773"/>
              <a:gd name="connsiteX21" fmla="*/ 92246 w 201164"/>
              <a:gd name="connsiteY21" fmla="*/ 144700 h 177773"/>
              <a:gd name="connsiteX22" fmla="*/ 92457 w 201164"/>
              <a:gd name="connsiteY22" fmla="*/ 143530 h 177773"/>
              <a:gd name="connsiteX23" fmla="*/ 70025 w 201164"/>
              <a:gd name="connsiteY23" fmla="*/ 143530 h 177773"/>
              <a:gd name="connsiteX24" fmla="*/ 66516 w 201164"/>
              <a:gd name="connsiteY24" fmla="*/ 140021 h 177773"/>
              <a:gd name="connsiteX25" fmla="*/ 70025 w 201164"/>
              <a:gd name="connsiteY25" fmla="*/ 136513 h 177773"/>
              <a:gd name="connsiteX26" fmla="*/ 80761 w 201164"/>
              <a:gd name="connsiteY26" fmla="*/ 136513 h 177773"/>
              <a:gd name="connsiteX27" fmla="*/ 80551 w 201164"/>
              <a:gd name="connsiteY27" fmla="*/ 135343 h 177773"/>
              <a:gd name="connsiteX28" fmla="*/ 84059 w 201164"/>
              <a:gd name="connsiteY28" fmla="*/ 131835 h 177773"/>
              <a:gd name="connsiteX29" fmla="*/ 99264 w 201164"/>
              <a:gd name="connsiteY29" fmla="*/ 131835 h 177773"/>
              <a:gd name="connsiteX30" fmla="*/ 102772 w 201164"/>
              <a:gd name="connsiteY30" fmla="*/ 135343 h 177773"/>
              <a:gd name="connsiteX31" fmla="*/ 102562 w 201164"/>
              <a:gd name="connsiteY31" fmla="*/ 136513 h 177773"/>
              <a:gd name="connsiteX32" fmla="*/ 129672 w 201164"/>
              <a:gd name="connsiteY32" fmla="*/ 136513 h 177773"/>
              <a:gd name="connsiteX33" fmla="*/ 133181 w 201164"/>
              <a:gd name="connsiteY33" fmla="*/ 140021 h 177773"/>
              <a:gd name="connsiteX34" fmla="*/ 129672 w 201164"/>
              <a:gd name="connsiteY34" fmla="*/ 143530 h 177773"/>
              <a:gd name="connsiteX35" fmla="*/ 142584 w 201164"/>
              <a:gd name="connsiteY35" fmla="*/ 103555 h 177773"/>
              <a:gd name="connsiteX36" fmla="*/ 137935 w 201164"/>
              <a:gd name="connsiteY36" fmla="*/ 107114 h 177773"/>
              <a:gd name="connsiteX37" fmla="*/ 137906 w 201164"/>
              <a:gd name="connsiteY37" fmla="*/ 107110 h 177773"/>
              <a:gd name="connsiteX38" fmla="*/ 118094 w 201164"/>
              <a:gd name="connsiteY38" fmla="*/ 104420 h 177773"/>
              <a:gd name="connsiteX39" fmla="*/ 107825 w 201164"/>
              <a:gd name="connsiteY39" fmla="*/ 110057 h 177773"/>
              <a:gd name="connsiteX40" fmla="*/ 117181 w 201164"/>
              <a:gd name="connsiteY40" fmla="*/ 108443 h 177773"/>
              <a:gd name="connsiteX41" fmla="*/ 119801 w 201164"/>
              <a:gd name="connsiteY41" fmla="*/ 108841 h 177773"/>
              <a:gd name="connsiteX42" fmla="*/ 137672 w 201164"/>
              <a:gd name="connsiteY42" fmla="*/ 118197 h 177773"/>
              <a:gd name="connsiteX43" fmla="*/ 139484 w 201164"/>
              <a:gd name="connsiteY43" fmla="*/ 123730 h 177773"/>
              <a:gd name="connsiteX44" fmla="*/ 135193 w 201164"/>
              <a:gd name="connsiteY44" fmla="*/ 125940 h 177773"/>
              <a:gd name="connsiteX45" fmla="*/ 133813 w 201164"/>
              <a:gd name="connsiteY45" fmla="*/ 125519 h 177773"/>
              <a:gd name="connsiteX46" fmla="*/ 117205 w 201164"/>
              <a:gd name="connsiteY46" fmla="*/ 116794 h 177773"/>
              <a:gd name="connsiteX47" fmla="*/ 97580 w 201164"/>
              <a:gd name="connsiteY47" fmla="*/ 120209 h 177773"/>
              <a:gd name="connsiteX48" fmla="*/ 96620 w 201164"/>
              <a:gd name="connsiteY48" fmla="*/ 120209 h 177773"/>
              <a:gd name="connsiteX49" fmla="*/ 96620 w 201164"/>
              <a:gd name="connsiteY49" fmla="*/ 120209 h 177773"/>
              <a:gd name="connsiteX50" fmla="*/ 95872 w 201164"/>
              <a:gd name="connsiteY50" fmla="*/ 120069 h 177773"/>
              <a:gd name="connsiteX51" fmla="*/ 92153 w 201164"/>
              <a:gd name="connsiteY51" fmla="*/ 118197 h 177773"/>
              <a:gd name="connsiteX52" fmla="*/ 90515 w 201164"/>
              <a:gd name="connsiteY52" fmla="*/ 115858 h 177773"/>
              <a:gd name="connsiteX53" fmla="*/ 80293 w 201164"/>
              <a:gd name="connsiteY53" fmla="*/ 99484 h 177773"/>
              <a:gd name="connsiteX54" fmla="*/ 79358 w 201164"/>
              <a:gd name="connsiteY54" fmla="*/ 98362 h 177773"/>
              <a:gd name="connsiteX55" fmla="*/ 75007 w 201164"/>
              <a:gd name="connsiteY55" fmla="*/ 106455 h 177773"/>
              <a:gd name="connsiteX56" fmla="*/ 76668 w 201164"/>
              <a:gd name="connsiteY56" fmla="*/ 115110 h 177773"/>
              <a:gd name="connsiteX57" fmla="*/ 73393 w 201164"/>
              <a:gd name="connsiteY57" fmla="*/ 119952 h 177773"/>
              <a:gd name="connsiteX58" fmla="*/ 72060 w 201164"/>
              <a:gd name="connsiteY58" fmla="*/ 119952 h 177773"/>
              <a:gd name="connsiteX59" fmla="*/ 68457 w 201164"/>
              <a:gd name="connsiteY59" fmla="*/ 116677 h 177773"/>
              <a:gd name="connsiteX60" fmla="*/ 66516 w 201164"/>
              <a:gd name="connsiteY60" fmla="*/ 106595 h 177773"/>
              <a:gd name="connsiteX61" fmla="*/ 66937 w 201164"/>
              <a:gd name="connsiteY61" fmla="*/ 103882 h 177773"/>
              <a:gd name="connsiteX62" fmla="*/ 72551 w 201164"/>
              <a:gd name="connsiteY62" fmla="*/ 93216 h 177773"/>
              <a:gd name="connsiteX63" fmla="*/ 73674 w 201164"/>
              <a:gd name="connsiteY63" fmla="*/ 91882 h 177773"/>
              <a:gd name="connsiteX64" fmla="*/ 73674 w 201164"/>
              <a:gd name="connsiteY64" fmla="*/ 91882 h 177773"/>
              <a:gd name="connsiteX65" fmla="*/ 73837 w 201164"/>
              <a:gd name="connsiteY65" fmla="*/ 91882 h 177773"/>
              <a:gd name="connsiteX66" fmla="*/ 74422 w 201164"/>
              <a:gd name="connsiteY66" fmla="*/ 91531 h 177773"/>
              <a:gd name="connsiteX67" fmla="*/ 90796 w 201164"/>
              <a:gd name="connsiteY67" fmla="*/ 81730 h 177773"/>
              <a:gd name="connsiteX68" fmla="*/ 94188 w 201164"/>
              <a:gd name="connsiteY68" fmla="*/ 81146 h 177773"/>
              <a:gd name="connsiteX69" fmla="*/ 106141 w 201164"/>
              <a:gd name="connsiteY69" fmla="*/ 83719 h 177773"/>
              <a:gd name="connsiteX70" fmla="*/ 108644 w 201164"/>
              <a:gd name="connsiteY70" fmla="*/ 75462 h 177773"/>
              <a:gd name="connsiteX71" fmla="*/ 113813 w 201164"/>
              <a:gd name="connsiteY71" fmla="*/ 72772 h 177773"/>
              <a:gd name="connsiteX72" fmla="*/ 116601 w 201164"/>
              <a:gd name="connsiteY72" fmla="*/ 77656 h 177773"/>
              <a:gd name="connsiteX73" fmla="*/ 116503 w 201164"/>
              <a:gd name="connsiteY73" fmla="*/ 77965 h 177773"/>
              <a:gd name="connsiteX74" fmla="*/ 112948 w 201164"/>
              <a:gd name="connsiteY74" fmla="*/ 89660 h 177773"/>
              <a:gd name="connsiteX75" fmla="*/ 112035 w 201164"/>
              <a:gd name="connsiteY75" fmla="*/ 91461 h 177773"/>
              <a:gd name="connsiteX76" fmla="*/ 108176 w 201164"/>
              <a:gd name="connsiteY76" fmla="*/ 92724 h 177773"/>
              <a:gd name="connsiteX77" fmla="*/ 96199 w 201164"/>
              <a:gd name="connsiteY77" fmla="*/ 90151 h 177773"/>
              <a:gd name="connsiteX78" fmla="*/ 103544 w 201164"/>
              <a:gd name="connsiteY78" fmla="*/ 103063 h 177773"/>
              <a:gd name="connsiteX79" fmla="*/ 115240 w 201164"/>
              <a:gd name="connsiteY79" fmla="*/ 96514 h 177773"/>
              <a:gd name="connsiteX80" fmla="*/ 117790 w 201164"/>
              <a:gd name="connsiteY80" fmla="*/ 96046 h 177773"/>
              <a:gd name="connsiteX81" fmla="*/ 138959 w 201164"/>
              <a:gd name="connsiteY81" fmla="*/ 98900 h 177773"/>
              <a:gd name="connsiteX82" fmla="*/ 142592 w 201164"/>
              <a:gd name="connsiteY82" fmla="*/ 103491 h 177773"/>
              <a:gd name="connsiteX83" fmla="*/ 142584 w 201164"/>
              <a:gd name="connsiteY83" fmla="*/ 103555 h 177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1164" h="177773">
                <a:moveTo>
                  <a:pt x="200735" y="164185"/>
                </a:moveTo>
                <a:lnTo>
                  <a:pt x="109322" y="5124"/>
                </a:lnTo>
                <a:cubicBezTo>
                  <a:pt x="106751" y="641"/>
                  <a:pt x="101034" y="-909"/>
                  <a:pt x="96551" y="1662"/>
                </a:cubicBezTo>
                <a:cubicBezTo>
                  <a:pt x="95110" y="2488"/>
                  <a:pt x="93915" y="3683"/>
                  <a:pt x="93088" y="5124"/>
                </a:cubicBezTo>
                <a:lnTo>
                  <a:pt x="1675" y="164185"/>
                </a:lnTo>
                <a:cubicBezTo>
                  <a:pt x="-908" y="168660"/>
                  <a:pt x="625" y="174382"/>
                  <a:pt x="5100" y="176966"/>
                </a:cubicBezTo>
                <a:cubicBezTo>
                  <a:pt x="6520" y="177785"/>
                  <a:pt x="8130" y="178218"/>
                  <a:pt x="9769" y="178219"/>
                </a:cubicBezTo>
                <a:lnTo>
                  <a:pt x="192642" y="178219"/>
                </a:lnTo>
                <a:cubicBezTo>
                  <a:pt x="197809" y="178214"/>
                  <a:pt x="201994" y="174021"/>
                  <a:pt x="201988" y="168853"/>
                </a:cubicBezTo>
                <a:cubicBezTo>
                  <a:pt x="201987" y="167214"/>
                  <a:pt x="201555" y="165604"/>
                  <a:pt x="200735" y="164185"/>
                </a:cubicBezTo>
                <a:close/>
                <a:moveTo>
                  <a:pt x="73323" y="69871"/>
                </a:moveTo>
                <a:cubicBezTo>
                  <a:pt x="76462" y="66564"/>
                  <a:pt x="81689" y="66428"/>
                  <a:pt x="84996" y="69567"/>
                </a:cubicBezTo>
                <a:cubicBezTo>
                  <a:pt x="88304" y="72707"/>
                  <a:pt x="88440" y="77933"/>
                  <a:pt x="85300" y="81240"/>
                </a:cubicBezTo>
                <a:cubicBezTo>
                  <a:pt x="82169" y="84539"/>
                  <a:pt x="76961" y="84685"/>
                  <a:pt x="73650" y="81567"/>
                </a:cubicBezTo>
                <a:cubicBezTo>
                  <a:pt x="70331" y="78440"/>
                  <a:pt x="70174" y="73214"/>
                  <a:pt x="73301" y="69895"/>
                </a:cubicBezTo>
                <a:cubicBezTo>
                  <a:pt x="73308" y="69887"/>
                  <a:pt x="73315" y="69879"/>
                  <a:pt x="73323" y="69871"/>
                </a:cubicBezTo>
                <a:close/>
                <a:moveTo>
                  <a:pt x="129672" y="143530"/>
                </a:moveTo>
                <a:lnTo>
                  <a:pt x="121275" y="143530"/>
                </a:lnTo>
                <a:cubicBezTo>
                  <a:pt x="121407" y="143906"/>
                  <a:pt x="121478" y="144301"/>
                  <a:pt x="121485" y="144700"/>
                </a:cubicBezTo>
                <a:cubicBezTo>
                  <a:pt x="121485" y="146637"/>
                  <a:pt x="119914" y="148208"/>
                  <a:pt x="117977" y="148208"/>
                </a:cubicBezTo>
                <a:lnTo>
                  <a:pt x="95755" y="148208"/>
                </a:lnTo>
                <a:cubicBezTo>
                  <a:pt x="93817" y="148208"/>
                  <a:pt x="92246" y="146637"/>
                  <a:pt x="92246" y="144700"/>
                </a:cubicBezTo>
                <a:cubicBezTo>
                  <a:pt x="92242" y="144300"/>
                  <a:pt x="92313" y="143903"/>
                  <a:pt x="92457" y="143530"/>
                </a:cubicBezTo>
                <a:lnTo>
                  <a:pt x="70025" y="143530"/>
                </a:lnTo>
                <a:cubicBezTo>
                  <a:pt x="68087" y="143530"/>
                  <a:pt x="66516" y="141959"/>
                  <a:pt x="66516" y="140021"/>
                </a:cubicBezTo>
                <a:cubicBezTo>
                  <a:pt x="66516" y="138084"/>
                  <a:pt x="68087" y="136513"/>
                  <a:pt x="70025" y="136513"/>
                </a:cubicBezTo>
                <a:lnTo>
                  <a:pt x="80761" y="136513"/>
                </a:lnTo>
                <a:cubicBezTo>
                  <a:pt x="80622" y="136139"/>
                  <a:pt x="80550" y="135743"/>
                  <a:pt x="80551" y="135343"/>
                </a:cubicBezTo>
                <a:cubicBezTo>
                  <a:pt x="80551" y="133406"/>
                  <a:pt x="82122" y="131835"/>
                  <a:pt x="84059" y="131835"/>
                </a:cubicBezTo>
                <a:lnTo>
                  <a:pt x="99264" y="131835"/>
                </a:lnTo>
                <a:cubicBezTo>
                  <a:pt x="101201" y="131835"/>
                  <a:pt x="102772" y="133406"/>
                  <a:pt x="102772" y="135343"/>
                </a:cubicBezTo>
                <a:cubicBezTo>
                  <a:pt x="102761" y="135741"/>
                  <a:pt x="102690" y="136136"/>
                  <a:pt x="102562" y="136513"/>
                </a:cubicBezTo>
                <a:lnTo>
                  <a:pt x="129672" y="136513"/>
                </a:lnTo>
                <a:cubicBezTo>
                  <a:pt x="131610" y="136513"/>
                  <a:pt x="133181" y="138084"/>
                  <a:pt x="133181" y="140021"/>
                </a:cubicBezTo>
                <a:cubicBezTo>
                  <a:pt x="133181" y="141959"/>
                  <a:pt x="131610" y="143530"/>
                  <a:pt x="129672" y="143530"/>
                </a:cubicBezTo>
                <a:close/>
                <a:moveTo>
                  <a:pt x="142584" y="103555"/>
                </a:moveTo>
                <a:cubicBezTo>
                  <a:pt x="142283" y="105821"/>
                  <a:pt x="140202" y="107415"/>
                  <a:pt x="137935" y="107114"/>
                </a:cubicBezTo>
                <a:cubicBezTo>
                  <a:pt x="137925" y="107113"/>
                  <a:pt x="137916" y="107111"/>
                  <a:pt x="137906" y="107110"/>
                </a:cubicBezTo>
                <a:lnTo>
                  <a:pt x="118094" y="104420"/>
                </a:lnTo>
                <a:lnTo>
                  <a:pt x="107825" y="110057"/>
                </a:lnTo>
                <a:lnTo>
                  <a:pt x="117181" y="108443"/>
                </a:lnTo>
                <a:cubicBezTo>
                  <a:pt x="118074" y="108280"/>
                  <a:pt x="118997" y="108420"/>
                  <a:pt x="119801" y="108841"/>
                </a:cubicBezTo>
                <a:lnTo>
                  <a:pt x="137672" y="118197"/>
                </a:lnTo>
                <a:cubicBezTo>
                  <a:pt x="139700" y="119225"/>
                  <a:pt x="140512" y="121702"/>
                  <a:pt x="139484" y="123730"/>
                </a:cubicBezTo>
                <a:cubicBezTo>
                  <a:pt x="138681" y="125316"/>
                  <a:pt x="136950" y="126207"/>
                  <a:pt x="135193" y="125940"/>
                </a:cubicBezTo>
                <a:cubicBezTo>
                  <a:pt x="134710" y="125890"/>
                  <a:pt x="134241" y="125747"/>
                  <a:pt x="133813" y="125519"/>
                </a:cubicBezTo>
                <a:lnTo>
                  <a:pt x="117205" y="116794"/>
                </a:lnTo>
                <a:lnTo>
                  <a:pt x="97580" y="120209"/>
                </a:lnTo>
                <a:cubicBezTo>
                  <a:pt x="97261" y="120243"/>
                  <a:pt x="96939" y="120243"/>
                  <a:pt x="96620" y="120209"/>
                </a:cubicBezTo>
                <a:lnTo>
                  <a:pt x="96620" y="120209"/>
                </a:lnTo>
                <a:cubicBezTo>
                  <a:pt x="96367" y="120187"/>
                  <a:pt x="96116" y="120140"/>
                  <a:pt x="95872" y="120069"/>
                </a:cubicBezTo>
                <a:cubicBezTo>
                  <a:pt x="94479" y="119813"/>
                  <a:pt x="93188" y="119164"/>
                  <a:pt x="92153" y="118197"/>
                </a:cubicBezTo>
                <a:cubicBezTo>
                  <a:pt x="91494" y="117503"/>
                  <a:pt x="90943" y="116715"/>
                  <a:pt x="90515" y="115858"/>
                </a:cubicBezTo>
                <a:lnTo>
                  <a:pt x="80293" y="99484"/>
                </a:lnTo>
                <a:lnTo>
                  <a:pt x="79358" y="98362"/>
                </a:lnTo>
                <a:lnTo>
                  <a:pt x="75007" y="106455"/>
                </a:lnTo>
                <a:lnTo>
                  <a:pt x="76668" y="115110"/>
                </a:lnTo>
                <a:cubicBezTo>
                  <a:pt x="77097" y="117350"/>
                  <a:pt x="75632" y="119516"/>
                  <a:pt x="73393" y="119952"/>
                </a:cubicBezTo>
                <a:cubicBezTo>
                  <a:pt x="72951" y="120022"/>
                  <a:pt x="72501" y="120022"/>
                  <a:pt x="72060" y="119952"/>
                </a:cubicBezTo>
                <a:cubicBezTo>
                  <a:pt x="70279" y="119749"/>
                  <a:pt x="68828" y="118430"/>
                  <a:pt x="68457" y="116677"/>
                </a:cubicBezTo>
                <a:lnTo>
                  <a:pt x="66516" y="106595"/>
                </a:lnTo>
                <a:cubicBezTo>
                  <a:pt x="66349" y="105669"/>
                  <a:pt x="66497" y="104714"/>
                  <a:pt x="66937" y="103882"/>
                </a:cubicBezTo>
                <a:lnTo>
                  <a:pt x="72551" y="93216"/>
                </a:lnTo>
                <a:cubicBezTo>
                  <a:pt x="72827" y="92697"/>
                  <a:pt x="73210" y="92243"/>
                  <a:pt x="73674" y="91882"/>
                </a:cubicBezTo>
                <a:lnTo>
                  <a:pt x="73674" y="91882"/>
                </a:lnTo>
                <a:lnTo>
                  <a:pt x="73837" y="91882"/>
                </a:lnTo>
                <a:cubicBezTo>
                  <a:pt x="74018" y="91743"/>
                  <a:pt x="74214" y="91626"/>
                  <a:pt x="74422" y="91531"/>
                </a:cubicBezTo>
                <a:lnTo>
                  <a:pt x="90796" y="81730"/>
                </a:lnTo>
                <a:cubicBezTo>
                  <a:pt x="91803" y="81091"/>
                  <a:pt x="93025" y="80880"/>
                  <a:pt x="94188" y="81146"/>
                </a:cubicBezTo>
                <a:lnTo>
                  <a:pt x="106141" y="83719"/>
                </a:lnTo>
                <a:lnTo>
                  <a:pt x="108644" y="75462"/>
                </a:lnTo>
                <a:cubicBezTo>
                  <a:pt x="109472" y="73417"/>
                  <a:pt x="111663" y="72277"/>
                  <a:pt x="113813" y="72772"/>
                </a:cubicBezTo>
                <a:cubicBezTo>
                  <a:pt x="115932" y="73350"/>
                  <a:pt x="117180" y="75537"/>
                  <a:pt x="116601" y="77656"/>
                </a:cubicBezTo>
                <a:cubicBezTo>
                  <a:pt x="116573" y="77760"/>
                  <a:pt x="116540" y="77863"/>
                  <a:pt x="116503" y="77965"/>
                </a:cubicBezTo>
                <a:lnTo>
                  <a:pt x="112948" y="89660"/>
                </a:lnTo>
                <a:cubicBezTo>
                  <a:pt x="112768" y="90316"/>
                  <a:pt x="112458" y="90929"/>
                  <a:pt x="112035" y="91461"/>
                </a:cubicBezTo>
                <a:cubicBezTo>
                  <a:pt x="111069" y="92544"/>
                  <a:pt x="109596" y="93026"/>
                  <a:pt x="108176" y="92724"/>
                </a:cubicBezTo>
                <a:lnTo>
                  <a:pt x="96199" y="90151"/>
                </a:lnTo>
                <a:lnTo>
                  <a:pt x="103544" y="103063"/>
                </a:lnTo>
                <a:lnTo>
                  <a:pt x="115240" y="96514"/>
                </a:lnTo>
                <a:cubicBezTo>
                  <a:pt x="116020" y="96095"/>
                  <a:pt x="116912" y="95932"/>
                  <a:pt x="117790" y="96046"/>
                </a:cubicBezTo>
                <a:lnTo>
                  <a:pt x="138959" y="98900"/>
                </a:lnTo>
                <a:cubicBezTo>
                  <a:pt x="141230" y="99164"/>
                  <a:pt x="142857" y="101220"/>
                  <a:pt x="142592" y="103491"/>
                </a:cubicBezTo>
                <a:cubicBezTo>
                  <a:pt x="142590" y="103512"/>
                  <a:pt x="142587" y="103533"/>
                  <a:pt x="142584" y="103555"/>
                </a:cubicBezTo>
                <a:close/>
              </a:path>
            </a:pathLst>
          </a:custGeom>
          <a:solidFill>
            <a:srgbClr val="000000"/>
          </a:solidFill>
          <a:ln w="2282" cap="flat">
            <a:noFill/>
            <a:prstDash val="solid"/>
            <a:miter/>
          </a:ln>
        </p:spPr>
        <p:txBody>
          <a:bodyPr rtlCol="0" anchor="ctr"/>
          <a:lstStyle/>
          <a:p>
            <a:endParaRPr lang="de-DE">
              <a:latin typeface="Century Gothic" panose="020B0502020202020204" pitchFamily="34" charset="0"/>
            </a:endParaRPr>
          </a:p>
        </p:txBody>
      </p:sp>
      <p:grpSp>
        <p:nvGrpSpPr>
          <p:cNvPr id="49" name="Grafik 9" descr="Gefahr">
            <a:extLst>
              <a:ext uri="{FF2B5EF4-FFF2-40B4-BE49-F238E27FC236}">
                <a16:creationId xmlns:a16="http://schemas.microsoft.com/office/drawing/2014/main" id="{248A101A-BA4F-4F3B-B595-D880D1B27A44}"/>
              </a:ext>
            </a:extLst>
          </p:cNvPr>
          <p:cNvGrpSpPr/>
          <p:nvPr/>
        </p:nvGrpSpPr>
        <p:grpSpPr>
          <a:xfrm>
            <a:off x="1562322" y="1710310"/>
            <a:ext cx="252495" cy="252495"/>
            <a:chOff x="1694987" y="1080586"/>
            <a:chExt cx="252495" cy="252495"/>
          </a:xfrm>
        </p:grpSpPr>
        <p:sp>
          <p:nvSpPr>
            <p:cNvPr id="50" name="Freihandform: Form 49">
              <a:extLst>
                <a:ext uri="{FF2B5EF4-FFF2-40B4-BE49-F238E27FC236}">
                  <a16:creationId xmlns:a16="http://schemas.microsoft.com/office/drawing/2014/main" id="{1BA44A2D-4D3B-42F8-A202-62739D56C618}"/>
                </a:ext>
              </a:extLst>
            </p:cNvPr>
            <p:cNvSpPr/>
            <p:nvPr/>
          </p:nvSpPr>
          <p:spPr>
            <a:xfrm>
              <a:off x="1823778" y="1216215"/>
              <a:ext cx="18411" cy="18411"/>
            </a:xfrm>
            <a:custGeom>
              <a:avLst/>
              <a:gdLst>
                <a:gd name="connsiteX0" fmla="*/ 18262 w 18411"/>
                <a:gd name="connsiteY0" fmla="*/ 9398 h 18411"/>
                <a:gd name="connsiteX1" fmla="*/ 9398 w 18411"/>
                <a:gd name="connsiteY1" fmla="*/ 534 h 18411"/>
                <a:gd name="connsiteX2" fmla="*/ 534 w 18411"/>
                <a:gd name="connsiteY2" fmla="*/ 9398 h 18411"/>
                <a:gd name="connsiteX3" fmla="*/ 9398 w 18411"/>
                <a:gd name="connsiteY3" fmla="*/ 18261 h 18411"/>
                <a:gd name="connsiteX4" fmla="*/ 18262 w 18411"/>
                <a:gd name="connsiteY4" fmla="*/ 9398 h 18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11" h="18411">
                  <a:moveTo>
                    <a:pt x="18262" y="9398"/>
                  </a:moveTo>
                  <a:cubicBezTo>
                    <a:pt x="18262" y="4503"/>
                    <a:pt x="14293" y="534"/>
                    <a:pt x="9398" y="534"/>
                  </a:cubicBezTo>
                  <a:cubicBezTo>
                    <a:pt x="4503" y="534"/>
                    <a:pt x="534" y="4503"/>
                    <a:pt x="534" y="9398"/>
                  </a:cubicBezTo>
                  <a:cubicBezTo>
                    <a:pt x="534" y="14293"/>
                    <a:pt x="4503" y="18261"/>
                    <a:pt x="9398" y="18261"/>
                  </a:cubicBezTo>
                  <a:cubicBezTo>
                    <a:pt x="14293" y="18261"/>
                    <a:pt x="18262" y="14293"/>
                    <a:pt x="18262" y="9398"/>
                  </a:cubicBezTo>
                  <a:close/>
                </a:path>
              </a:pathLst>
            </a:custGeom>
            <a:solidFill>
              <a:srgbClr val="000000"/>
            </a:solidFill>
            <a:ln w="2580" cap="flat">
              <a:noFill/>
              <a:prstDash val="solid"/>
              <a:miter/>
            </a:ln>
          </p:spPr>
          <p:txBody>
            <a:bodyPr rtlCol="0" anchor="ctr"/>
            <a:lstStyle/>
            <a:p>
              <a:endParaRPr lang="de-DE">
                <a:latin typeface="Century Gothic" panose="020B0502020202020204" pitchFamily="34" charset="0"/>
              </a:endParaRPr>
            </a:p>
          </p:txBody>
        </p:sp>
        <p:sp>
          <p:nvSpPr>
            <p:cNvPr id="51" name="Freihandform: Form 50">
              <a:extLst>
                <a:ext uri="{FF2B5EF4-FFF2-40B4-BE49-F238E27FC236}">
                  <a16:creationId xmlns:a16="http://schemas.microsoft.com/office/drawing/2014/main" id="{3468BD19-6D34-45FB-B2E9-720984A7DBE6}"/>
                </a:ext>
              </a:extLst>
            </p:cNvPr>
            <p:cNvSpPr/>
            <p:nvPr/>
          </p:nvSpPr>
          <p:spPr>
            <a:xfrm>
              <a:off x="1799449" y="1216241"/>
              <a:ext cx="18411" cy="18411"/>
            </a:xfrm>
            <a:custGeom>
              <a:avLst/>
              <a:gdLst>
                <a:gd name="connsiteX0" fmla="*/ 9424 w 18411"/>
                <a:gd name="connsiteY0" fmla="*/ 534 h 18411"/>
                <a:gd name="connsiteX1" fmla="*/ 534 w 18411"/>
                <a:gd name="connsiteY1" fmla="*/ 9372 h 18411"/>
                <a:gd name="connsiteX2" fmla="*/ 9372 w 18411"/>
                <a:gd name="connsiteY2" fmla="*/ 18262 h 18411"/>
                <a:gd name="connsiteX3" fmla="*/ 18262 w 18411"/>
                <a:gd name="connsiteY3" fmla="*/ 9424 h 18411"/>
                <a:gd name="connsiteX4" fmla="*/ 18262 w 18411"/>
                <a:gd name="connsiteY4" fmla="*/ 9372 h 18411"/>
                <a:gd name="connsiteX5" fmla="*/ 9424 w 18411"/>
                <a:gd name="connsiteY5" fmla="*/ 534 h 1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11" h="18411">
                  <a:moveTo>
                    <a:pt x="9424" y="534"/>
                  </a:moveTo>
                  <a:cubicBezTo>
                    <a:pt x="4529" y="520"/>
                    <a:pt x="549" y="4476"/>
                    <a:pt x="534" y="9372"/>
                  </a:cubicBezTo>
                  <a:cubicBezTo>
                    <a:pt x="520" y="14267"/>
                    <a:pt x="4476" y="18247"/>
                    <a:pt x="9372" y="18262"/>
                  </a:cubicBezTo>
                  <a:cubicBezTo>
                    <a:pt x="14267" y="18276"/>
                    <a:pt x="18247" y="14319"/>
                    <a:pt x="18262" y="9424"/>
                  </a:cubicBezTo>
                  <a:cubicBezTo>
                    <a:pt x="18262" y="9407"/>
                    <a:pt x="18262" y="9389"/>
                    <a:pt x="18262" y="9372"/>
                  </a:cubicBezTo>
                  <a:cubicBezTo>
                    <a:pt x="18247" y="4497"/>
                    <a:pt x="14299" y="549"/>
                    <a:pt x="9424" y="534"/>
                  </a:cubicBezTo>
                  <a:close/>
                </a:path>
              </a:pathLst>
            </a:custGeom>
            <a:solidFill>
              <a:srgbClr val="000000"/>
            </a:solidFill>
            <a:ln w="2580" cap="flat">
              <a:noFill/>
              <a:prstDash val="solid"/>
              <a:miter/>
            </a:ln>
          </p:spPr>
          <p:txBody>
            <a:bodyPr rtlCol="0" anchor="ctr"/>
            <a:lstStyle/>
            <a:p>
              <a:endParaRPr lang="de-DE">
                <a:latin typeface="Century Gothic" panose="020B0502020202020204" pitchFamily="34" charset="0"/>
              </a:endParaRPr>
            </a:p>
          </p:txBody>
        </p:sp>
        <p:sp>
          <p:nvSpPr>
            <p:cNvPr id="52" name="Freihandform: Form 51">
              <a:extLst>
                <a:ext uri="{FF2B5EF4-FFF2-40B4-BE49-F238E27FC236}">
                  <a16:creationId xmlns:a16="http://schemas.microsoft.com/office/drawing/2014/main" id="{BCB42C7A-DB70-4960-8B2D-96C6C4039833}"/>
                </a:ext>
              </a:extLst>
            </p:cNvPr>
            <p:cNvSpPr/>
            <p:nvPr/>
          </p:nvSpPr>
          <p:spPr>
            <a:xfrm>
              <a:off x="1815599" y="1234963"/>
              <a:ext cx="10521" cy="7890"/>
            </a:xfrm>
            <a:custGeom>
              <a:avLst/>
              <a:gdLst>
                <a:gd name="connsiteX0" fmla="*/ 7372 w 10520"/>
                <a:gd name="connsiteY0" fmla="*/ 1644 h 7890"/>
                <a:gd name="connsiteX1" fmla="*/ 4273 w 10520"/>
                <a:gd name="connsiteY1" fmla="*/ 850 h 7890"/>
                <a:gd name="connsiteX2" fmla="*/ 3479 w 10520"/>
                <a:gd name="connsiteY2" fmla="*/ 1644 h 7890"/>
                <a:gd name="connsiteX3" fmla="*/ 849 w 10520"/>
                <a:gd name="connsiteY3" fmla="*/ 6010 h 7890"/>
                <a:gd name="connsiteX4" fmla="*/ 1666 w 10520"/>
                <a:gd name="connsiteY4" fmla="*/ 9141 h 7890"/>
                <a:gd name="connsiteX5" fmla="*/ 2821 w 10520"/>
                <a:gd name="connsiteY5" fmla="*/ 9456 h 7890"/>
                <a:gd name="connsiteX6" fmla="*/ 8082 w 10520"/>
                <a:gd name="connsiteY6" fmla="*/ 9456 h 7890"/>
                <a:gd name="connsiteX7" fmla="*/ 10285 w 10520"/>
                <a:gd name="connsiteY7" fmla="*/ 7086 h 7890"/>
                <a:gd name="connsiteX8" fmla="*/ 10002 w 10520"/>
                <a:gd name="connsiteY8" fmla="*/ 6063 h 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20" h="7890">
                  <a:moveTo>
                    <a:pt x="7372" y="1644"/>
                  </a:moveTo>
                  <a:cubicBezTo>
                    <a:pt x="6735" y="569"/>
                    <a:pt x="5348" y="214"/>
                    <a:pt x="4273" y="850"/>
                  </a:cubicBezTo>
                  <a:cubicBezTo>
                    <a:pt x="3946" y="1044"/>
                    <a:pt x="3673" y="1317"/>
                    <a:pt x="3479" y="1644"/>
                  </a:cubicBezTo>
                  <a:lnTo>
                    <a:pt x="849" y="6010"/>
                  </a:lnTo>
                  <a:cubicBezTo>
                    <a:pt x="210" y="7100"/>
                    <a:pt x="575" y="8502"/>
                    <a:pt x="1666" y="9141"/>
                  </a:cubicBezTo>
                  <a:cubicBezTo>
                    <a:pt x="2016" y="9347"/>
                    <a:pt x="2415" y="9455"/>
                    <a:pt x="2821" y="9456"/>
                  </a:cubicBezTo>
                  <a:lnTo>
                    <a:pt x="8082" y="9456"/>
                  </a:lnTo>
                  <a:cubicBezTo>
                    <a:pt x="9345" y="9410"/>
                    <a:pt x="10331" y="8349"/>
                    <a:pt x="10285" y="7086"/>
                  </a:cubicBezTo>
                  <a:cubicBezTo>
                    <a:pt x="10272" y="6727"/>
                    <a:pt x="10175" y="6377"/>
                    <a:pt x="10002" y="6063"/>
                  </a:cubicBezTo>
                  <a:close/>
                </a:path>
              </a:pathLst>
            </a:custGeom>
            <a:solidFill>
              <a:srgbClr val="000000"/>
            </a:solidFill>
            <a:ln w="2580" cap="flat">
              <a:noFill/>
              <a:prstDash val="solid"/>
              <a:miter/>
            </a:ln>
          </p:spPr>
          <p:txBody>
            <a:bodyPr rtlCol="0" anchor="ctr"/>
            <a:lstStyle/>
            <a:p>
              <a:endParaRPr lang="de-DE">
                <a:latin typeface="Century Gothic" panose="020B0502020202020204" pitchFamily="34" charset="0"/>
              </a:endParaRPr>
            </a:p>
          </p:txBody>
        </p:sp>
        <p:sp>
          <p:nvSpPr>
            <p:cNvPr id="53" name="Freihandform: Form 52">
              <a:extLst>
                <a:ext uri="{FF2B5EF4-FFF2-40B4-BE49-F238E27FC236}">
                  <a16:creationId xmlns:a16="http://schemas.microsoft.com/office/drawing/2014/main" id="{2C191E8C-E034-40C3-9F9B-F20AAE8CF799}"/>
                </a:ext>
              </a:extLst>
            </p:cNvPr>
            <p:cNvSpPr/>
            <p:nvPr/>
          </p:nvSpPr>
          <p:spPr>
            <a:xfrm>
              <a:off x="1707376" y="1106325"/>
              <a:ext cx="226193" cy="199892"/>
            </a:xfrm>
            <a:custGeom>
              <a:avLst/>
              <a:gdLst>
                <a:gd name="connsiteX0" fmla="*/ 225772 w 226193"/>
                <a:gd name="connsiteY0" fmla="*/ 184674 h 199891"/>
                <a:gd name="connsiteX1" fmla="*/ 122985 w 226193"/>
                <a:gd name="connsiteY1" fmla="*/ 5823 h 199891"/>
                <a:gd name="connsiteX2" fmla="*/ 108625 w 226193"/>
                <a:gd name="connsiteY2" fmla="*/ 1930 h 199891"/>
                <a:gd name="connsiteX3" fmla="*/ 104732 w 226193"/>
                <a:gd name="connsiteY3" fmla="*/ 5823 h 199891"/>
                <a:gd name="connsiteX4" fmla="*/ 1946 w 226193"/>
                <a:gd name="connsiteY4" fmla="*/ 184674 h 199891"/>
                <a:gd name="connsiteX5" fmla="*/ 5796 w 226193"/>
                <a:gd name="connsiteY5" fmla="*/ 199045 h 199891"/>
                <a:gd name="connsiteX6" fmla="*/ 11046 w 226193"/>
                <a:gd name="connsiteY6" fmla="*/ 200455 h 199891"/>
                <a:gd name="connsiteX7" fmla="*/ 216671 w 226193"/>
                <a:gd name="connsiteY7" fmla="*/ 200455 h 199891"/>
                <a:gd name="connsiteX8" fmla="*/ 227181 w 226193"/>
                <a:gd name="connsiteY8" fmla="*/ 189924 h 199891"/>
                <a:gd name="connsiteX9" fmla="*/ 225772 w 226193"/>
                <a:gd name="connsiteY9" fmla="*/ 184674 h 199891"/>
                <a:gd name="connsiteX10" fmla="*/ 64228 w 226193"/>
                <a:gd name="connsiteY10" fmla="*/ 121156 h 199891"/>
                <a:gd name="connsiteX11" fmla="*/ 66411 w 226193"/>
                <a:gd name="connsiteY11" fmla="*/ 119841 h 199891"/>
                <a:gd name="connsiteX12" fmla="*/ 68621 w 226193"/>
                <a:gd name="connsiteY12" fmla="*/ 112349 h 199891"/>
                <a:gd name="connsiteX13" fmla="*/ 76113 w 226193"/>
                <a:gd name="connsiteY13" fmla="*/ 114559 h 199891"/>
                <a:gd name="connsiteX14" fmla="*/ 76510 w 226193"/>
                <a:gd name="connsiteY14" fmla="*/ 118920 h 199891"/>
                <a:gd name="connsiteX15" fmla="*/ 82481 w 226193"/>
                <a:gd name="connsiteY15" fmla="*/ 121550 h 199891"/>
                <a:gd name="connsiteX16" fmla="*/ 88478 w 226193"/>
                <a:gd name="connsiteY16" fmla="*/ 132071 h 199891"/>
                <a:gd name="connsiteX17" fmla="*/ 88478 w 226193"/>
                <a:gd name="connsiteY17" fmla="*/ 133912 h 199891"/>
                <a:gd name="connsiteX18" fmla="*/ 73249 w 226193"/>
                <a:gd name="connsiteY18" fmla="*/ 127126 h 199891"/>
                <a:gd name="connsiteX19" fmla="*/ 72065 w 226193"/>
                <a:gd name="connsiteY19" fmla="*/ 128888 h 199891"/>
                <a:gd name="connsiteX20" fmla="*/ 64175 w 226193"/>
                <a:gd name="connsiteY20" fmla="*/ 128888 h 199891"/>
                <a:gd name="connsiteX21" fmla="*/ 64175 w 226193"/>
                <a:gd name="connsiteY21" fmla="*/ 120998 h 199891"/>
                <a:gd name="connsiteX22" fmla="*/ 97341 w 226193"/>
                <a:gd name="connsiteY22" fmla="*/ 150903 h 199891"/>
                <a:gd name="connsiteX23" fmla="*/ 75642 w 226193"/>
                <a:gd name="connsiteY23" fmla="*/ 159214 h 199891"/>
                <a:gd name="connsiteX24" fmla="*/ 76063 w 226193"/>
                <a:gd name="connsiteY24" fmla="*/ 161318 h 199891"/>
                <a:gd name="connsiteX25" fmla="*/ 70540 w 226193"/>
                <a:gd name="connsiteY25" fmla="*/ 166842 h 199891"/>
                <a:gd name="connsiteX26" fmla="*/ 65017 w 226193"/>
                <a:gd name="connsiteY26" fmla="*/ 161318 h 199891"/>
                <a:gd name="connsiteX27" fmla="*/ 65622 w 226193"/>
                <a:gd name="connsiteY27" fmla="*/ 158846 h 199891"/>
                <a:gd name="connsiteX28" fmla="*/ 62016 w 226193"/>
                <a:gd name="connsiteY28" fmla="*/ 151916 h 199891"/>
                <a:gd name="connsiteX29" fmla="*/ 68946 w 226193"/>
                <a:gd name="connsiteY29" fmla="*/ 148311 h 199891"/>
                <a:gd name="connsiteX30" fmla="*/ 72144 w 226193"/>
                <a:gd name="connsiteY30" fmla="*/ 150955 h 199891"/>
                <a:gd name="connsiteX31" fmla="*/ 90766 w 226193"/>
                <a:gd name="connsiteY31" fmla="*/ 143828 h 199891"/>
                <a:gd name="connsiteX32" fmla="*/ 97052 w 226193"/>
                <a:gd name="connsiteY32" fmla="*/ 146458 h 199891"/>
                <a:gd name="connsiteX33" fmla="*/ 97341 w 226193"/>
                <a:gd name="connsiteY33" fmla="*/ 146458 h 199891"/>
                <a:gd name="connsiteX34" fmla="*/ 124695 w 226193"/>
                <a:gd name="connsiteY34" fmla="*/ 144722 h 199891"/>
                <a:gd name="connsiteX35" fmla="*/ 124695 w 226193"/>
                <a:gd name="connsiteY35" fmla="*/ 153559 h 199891"/>
                <a:gd name="connsiteX36" fmla="*/ 120276 w 226193"/>
                <a:gd name="connsiteY36" fmla="*/ 153559 h 199891"/>
                <a:gd name="connsiteX37" fmla="*/ 120276 w 226193"/>
                <a:gd name="connsiteY37" fmla="*/ 146931 h 199891"/>
                <a:gd name="connsiteX38" fmla="*/ 115858 w 226193"/>
                <a:gd name="connsiteY38" fmla="*/ 146931 h 199891"/>
                <a:gd name="connsiteX39" fmla="*/ 115858 w 226193"/>
                <a:gd name="connsiteY39" fmla="*/ 153559 h 199891"/>
                <a:gd name="connsiteX40" fmla="*/ 111439 w 226193"/>
                <a:gd name="connsiteY40" fmla="*/ 153559 h 199891"/>
                <a:gd name="connsiteX41" fmla="*/ 111439 w 226193"/>
                <a:gd name="connsiteY41" fmla="*/ 146931 h 199891"/>
                <a:gd name="connsiteX42" fmla="*/ 107020 w 226193"/>
                <a:gd name="connsiteY42" fmla="*/ 146931 h 199891"/>
                <a:gd name="connsiteX43" fmla="*/ 107020 w 226193"/>
                <a:gd name="connsiteY43" fmla="*/ 153559 h 199891"/>
                <a:gd name="connsiteX44" fmla="*/ 102602 w 226193"/>
                <a:gd name="connsiteY44" fmla="*/ 153559 h 199891"/>
                <a:gd name="connsiteX45" fmla="*/ 102602 w 226193"/>
                <a:gd name="connsiteY45" fmla="*/ 144722 h 199891"/>
                <a:gd name="connsiteX46" fmla="*/ 99288 w 226193"/>
                <a:gd name="connsiteY46" fmla="*/ 141408 h 199891"/>
                <a:gd name="connsiteX47" fmla="*/ 97052 w 226193"/>
                <a:gd name="connsiteY47" fmla="*/ 141408 h 199891"/>
                <a:gd name="connsiteX48" fmla="*/ 93738 w 226193"/>
                <a:gd name="connsiteY48" fmla="*/ 138200 h 199891"/>
                <a:gd name="connsiteX49" fmla="*/ 93738 w 226193"/>
                <a:gd name="connsiteY49" fmla="*/ 138094 h 199891"/>
                <a:gd name="connsiteX50" fmla="*/ 93738 w 226193"/>
                <a:gd name="connsiteY50" fmla="*/ 131466 h 199891"/>
                <a:gd name="connsiteX51" fmla="*/ 93002 w 226193"/>
                <a:gd name="connsiteY51" fmla="*/ 129362 h 199891"/>
                <a:gd name="connsiteX52" fmla="*/ 86005 w 226193"/>
                <a:gd name="connsiteY52" fmla="*/ 110951 h 199891"/>
                <a:gd name="connsiteX53" fmla="*/ 113648 w 226193"/>
                <a:gd name="connsiteY53" fmla="*/ 80546 h 199891"/>
                <a:gd name="connsiteX54" fmla="*/ 141291 w 226193"/>
                <a:gd name="connsiteY54" fmla="*/ 111030 h 199891"/>
                <a:gd name="connsiteX55" fmla="*/ 134295 w 226193"/>
                <a:gd name="connsiteY55" fmla="*/ 129441 h 199891"/>
                <a:gd name="connsiteX56" fmla="*/ 133532 w 226193"/>
                <a:gd name="connsiteY56" fmla="*/ 131545 h 199891"/>
                <a:gd name="connsiteX57" fmla="*/ 133532 w 226193"/>
                <a:gd name="connsiteY57" fmla="*/ 138173 h 199891"/>
                <a:gd name="connsiteX58" fmla="*/ 130378 w 226193"/>
                <a:gd name="connsiteY58" fmla="*/ 141487 h 199891"/>
                <a:gd name="connsiteX59" fmla="*/ 130218 w 226193"/>
                <a:gd name="connsiteY59" fmla="*/ 141487 h 199891"/>
                <a:gd name="connsiteX60" fmla="*/ 128009 w 226193"/>
                <a:gd name="connsiteY60" fmla="*/ 141487 h 199891"/>
                <a:gd name="connsiteX61" fmla="*/ 124695 w 226193"/>
                <a:gd name="connsiteY61" fmla="*/ 144722 h 199891"/>
                <a:gd name="connsiteX62" fmla="*/ 161938 w 226193"/>
                <a:gd name="connsiteY62" fmla="*/ 159451 h 199891"/>
                <a:gd name="connsiteX63" fmla="*/ 159781 w 226193"/>
                <a:gd name="connsiteY63" fmla="*/ 160766 h 199891"/>
                <a:gd name="connsiteX64" fmla="*/ 157522 w 226193"/>
                <a:gd name="connsiteY64" fmla="*/ 168243 h 199891"/>
                <a:gd name="connsiteX65" fmla="*/ 150044 w 226193"/>
                <a:gd name="connsiteY65" fmla="*/ 165984 h 199891"/>
                <a:gd name="connsiteX66" fmla="*/ 149787 w 226193"/>
                <a:gd name="connsiteY66" fmla="*/ 161318 h 199891"/>
                <a:gd name="connsiteX67" fmla="*/ 129955 w 226193"/>
                <a:gd name="connsiteY67" fmla="*/ 152481 h 199891"/>
                <a:gd name="connsiteX68" fmla="*/ 129955 w 226193"/>
                <a:gd name="connsiteY68" fmla="*/ 146668 h 199891"/>
                <a:gd name="connsiteX69" fmla="*/ 130218 w 226193"/>
                <a:gd name="connsiteY69" fmla="*/ 146668 h 199891"/>
                <a:gd name="connsiteX70" fmla="*/ 135163 w 226193"/>
                <a:gd name="connsiteY70" fmla="*/ 145222 h 199891"/>
                <a:gd name="connsiteX71" fmla="*/ 153101 w 226193"/>
                <a:gd name="connsiteY71" fmla="*/ 153112 h 199891"/>
                <a:gd name="connsiteX72" fmla="*/ 160466 w 226193"/>
                <a:gd name="connsiteY72" fmla="*/ 150511 h 199891"/>
                <a:gd name="connsiteX73" fmla="*/ 163067 w 226193"/>
                <a:gd name="connsiteY73" fmla="*/ 157877 h 199891"/>
                <a:gd name="connsiteX74" fmla="*/ 161938 w 226193"/>
                <a:gd name="connsiteY74" fmla="*/ 159451 h 199891"/>
                <a:gd name="connsiteX75" fmla="*/ 158966 w 226193"/>
                <a:gd name="connsiteY75" fmla="*/ 132571 h 199891"/>
                <a:gd name="connsiteX76" fmla="*/ 153890 w 226193"/>
                <a:gd name="connsiteY76" fmla="*/ 129230 h 199891"/>
                <a:gd name="connsiteX77" fmla="*/ 138819 w 226193"/>
                <a:gd name="connsiteY77" fmla="*/ 135017 h 199891"/>
                <a:gd name="connsiteX78" fmla="*/ 138819 w 226193"/>
                <a:gd name="connsiteY78" fmla="*/ 132071 h 199891"/>
                <a:gd name="connsiteX79" fmla="*/ 144079 w 226193"/>
                <a:gd name="connsiteY79" fmla="*/ 123444 h 199891"/>
                <a:gd name="connsiteX80" fmla="*/ 150470 w 226193"/>
                <a:gd name="connsiteY80" fmla="*/ 120998 h 199891"/>
                <a:gd name="connsiteX81" fmla="*/ 150155 w 226193"/>
                <a:gd name="connsiteY81" fmla="*/ 119209 h 199891"/>
                <a:gd name="connsiteX82" fmla="*/ 155678 w 226193"/>
                <a:gd name="connsiteY82" fmla="*/ 113686 h 199891"/>
                <a:gd name="connsiteX83" fmla="*/ 161201 w 226193"/>
                <a:gd name="connsiteY83" fmla="*/ 119209 h 199891"/>
                <a:gd name="connsiteX84" fmla="*/ 160597 w 226193"/>
                <a:gd name="connsiteY84" fmla="*/ 121840 h 199891"/>
                <a:gd name="connsiteX85" fmla="*/ 164381 w 226193"/>
                <a:gd name="connsiteY85" fmla="*/ 128630 h 199891"/>
                <a:gd name="connsiteX86" fmla="*/ 158992 w 226193"/>
                <a:gd name="connsiteY86" fmla="*/ 132623 h 199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26193" h="199891">
                  <a:moveTo>
                    <a:pt x="225772" y="184674"/>
                  </a:moveTo>
                  <a:lnTo>
                    <a:pt x="122985" y="5823"/>
                  </a:lnTo>
                  <a:cubicBezTo>
                    <a:pt x="120095" y="783"/>
                    <a:pt x="113666" y="-960"/>
                    <a:pt x="108625" y="1930"/>
                  </a:cubicBezTo>
                  <a:cubicBezTo>
                    <a:pt x="107005" y="2859"/>
                    <a:pt x="105661" y="4203"/>
                    <a:pt x="104732" y="5823"/>
                  </a:cubicBezTo>
                  <a:lnTo>
                    <a:pt x="1946" y="184674"/>
                  </a:lnTo>
                  <a:cubicBezTo>
                    <a:pt x="-960" y="189706"/>
                    <a:pt x="764" y="196140"/>
                    <a:pt x="5796" y="199045"/>
                  </a:cubicBezTo>
                  <a:cubicBezTo>
                    <a:pt x="7392" y="199967"/>
                    <a:pt x="9203" y="200453"/>
                    <a:pt x="11046" y="200455"/>
                  </a:cubicBezTo>
                  <a:lnTo>
                    <a:pt x="216671" y="200455"/>
                  </a:lnTo>
                  <a:cubicBezTo>
                    <a:pt x="222482" y="200449"/>
                    <a:pt x="227187" y="195734"/>
                    <a:pt x="227181" y="189924"/>
                  </a:cubicBezTo>
                  <a:cubicBezTo>
                    <a:pt x="227179" y="188080"/>
                    <a:pt x="226693" y="186270"/>
                    <a:pt x="225772" y="184674"/>
                  </a:cubicBezTo>
                  <a:close/>
                  <a:moveTo>
                    <a:pt x="64228" y="121156"/>
                  </a:moveTo>
                  <a:cubicBezTo>
                    <a:pt x="64843" y="120553"/>
                    <a:pt x="65590" y="120103"/>
                    <a:pt x="66411" y="119841"/>
                  </a:cubicBezTo>
                  <a:cubicBezTo>
                    <a:pt x="64952" y="117161"/>
                    <a:pt x="65942" y="113807"/>
                    <a:pt x="68621" y="112349"/>
                  </a:cubicBezTo>
                  <a:cubicBezTo>
                    <a:pt x="71300" y="110890"/>
                    <a:pt x="74655" y="111880"/>
                    <a:pt x="76113" y="114559"/>
                  </a:cubicBezTo>
                  <a:cubicBezTo>
                    <a:pt x="76841" y="115896"/>
                    <a:pt x="76984" y="117474"/>
                    <a:pt x="76510" y="118920"/>
                  </a:cubicBezTo>
                  <a:lnTo>
                    <a:pt x="82481" y="121550"/>
                  </a:lnTo>
                  <a:cubicBezTo>
                    <a:pt x="83885" y="125364"/>
                    <a:pt x="85912" y="128919"/>
                    <a:pt x="88478" y="132071"/>
                  </a:cubicBezTo>
                  <a:lnTo>
                    <a:pt x="88478" y="133912"/>
                  </a:lnTo>
                  <a:lnTo>
                    <a:pt x="73249" y="127126"/>
                  </a:lnTo>
                  <a:cubicBezTo>
                    <a:pt x="72954" y="127775"/>
                    <a:pt x="72554" y="128370"/>
                    <a:pt x="72065" y="128888"/>
                  </a:cubicBezTo>
                  <a:cubicBezTo>
                    <a:pt x="69887" y="131067"/>
                    <a:pt x="66354" y="131067"/>
                    <a:pt x="64175" y="128888"/>
                  </a:cubicBezTo>
                  <a:cubicBezTo>
                    <a:pt x="61996" y="126710"/>
                    <a:pt x="61996" y="123177"/>
                    <a:pt x="64175" y="120998"/>
                  </a:cubicBezTo>
                  <a:close/>
                  <a:moveTo>
                    <a:pt x="97341" y="150903"/>
                  </a:moveTo>
                  <a:lnTo>
                    <a:pt x="75642" y="159214"/>
                  </a:lnTo>
                  <a:cubicBezTo>
                    <a:pt x="75916" y="159882"/>
                    <a:pt x="76059" y="160596"/>
                    <a:pt x="76063" y="161318"/>
                  </a:cubicBezTo>
                  <a:cubicBezTo>
                    <a:pt x="76063" y="164369"/>
                    <a:pt x="73590" y="166842"/>
                    <a:pt x="70540" y="166842"/>
                  </a:cubicBezTo>
                  <a:cubicBezTo>
                    <a:pt x="67490" y="166842"/>
                    <a:pt x="65017" y="164369"/>
                    <a:pt x="65017" y="161318"/>
                  </a:cubicBezTo>
                  <a:cubicBezTo>
                    <a:pt x="65013" y="160457"/>
                    <a:pt x="65220" y="159608"/>
                    <a:pt x="65622" y="158846"/>
                  </a:cubicBezTo>
                  <a:cubicBezTo>
                    <a:pt x="62713" y="157928"/>
                    <a:pt x="61099" y="154825"/>
                    <a:pt x="62016" y="151916"/>
                  </a:cubicBezTo>
                  <a:cubicBezTo>
                    <a:pt x="62934" y="149007"/>
                    <a:pt x="66037" y="147393"/>
                    <a:pt x="68946" y="148311"/>
                  </a:cubicBezTo>
                  <a:cubicBezTo>
                    <a:pt x="70315" y="148743"/>
                    <a:pt x="71462" y="149692"/>
                    <a:pt x="72144" y="150955"/>
                  </a:cubicBezTo>
                  <a:lnTo>
                    <a:pt x="90766" y="143828"/>
                  </a:lnTo>
                  <a:cubicBezTo>
                    <a:pt x="92412" y="145530"/>
                    <a:pt x="94685" y="146481"/>
                    <a:pt x="97052" y="146458"/>
                  </a:cubicBezTo>
                  <a:lnTo>
                    <a:pt x="97341" y="146458"/>
                  </a:lnTo>
                  <a:close/>
                  <a:moveTo>
                    <a:pt x="124695" y="144722"/>
                  </a:moveTo>
                  <a:lnTo>
                    <a:pt x="124695" y="153559"/>
                  </a:lnTo>
                  <a:lnTo>
                    <a:pt x="120276" y="153559"/>
                  </a:lnTo>
                  <a:lnTo>
                    <a:pt x="120276" y="146931"/>
                  </a:lnTo>
                  <a:lnTo>
                    <a:pt x="115858" y="146931"/>
                  </a:lnTo>
                  <a:lnTo>
                    <a:pt x="115858" y="153559"/>
                  </a:lnTo>
                  <a:lnTo>
                    <a:pt x="111439" y="153559"/>
                  </a:lnTo>
                  <a:lnTo>
                    <a:pt x="111439" y="146931"/>
                  </a:lnTo>
                  <a:lnTo>
                    <a:pt x="107020" y="146931"/>
                  </a:lnTo>
                  <a:lnTo>
                    <a:pt x="107020" y="153559"/>
                  </a:lnTo>
                  <a:lnTo>
                    <a:pt x="102602" y="153559"/>
                  </a:lnTo>
                  <a:lnTo>
                    <a:pt x="102602" y="144722"/>
                  </a:lnTo>
                  <a:cubicBezTo>
                    <a:pt x="102587" y="142898"/>
                    <a:pt x="101112" y="141422"/>
                    <a:pt x="99288" y="141408"/>
                  </a:cubicBezTo>
                  <a:lnTo>
                    <a:pt x="97052" y="141408"/>
                  </a:lnTo>
                  <a:cubicBezTo>
                    <a:pt x="95251" y="141437"/>
                    <a:pt x="93767" y="140001"/>
                    <a:pt x="93738" y="138200"/>
                  </a:cubicBezTo>
                  <a:cubicBezTo>
                    <a:pt x="93737" y="138165"/>
                    <a:pt x="93737" y="138129"/>
                    <a:pt x="93738" y="138094"/>
                  </a:cubicBezTo>
                  <a:lnTo>
                    <a:pt x="93738" y="131466"/>
                  </a:lnTo>
                  <a:cubicBezTo>
                    <a:pt x="93735" y="130702"/>
                    <a:pt x="93475" y="129961"/>
                    <a:pt x="93002" y="129362"/>
                  </a:cubicBezTo>
                  <a:cubicBezTo>
                    <a:pt x="88435" y="124324"/>
                    <a:pt x="85937" y="117750"/>
                    <a:pt x="86005" y="110951"/>
                  </a:cubicBezTo>
                  <a:cubicBezTo>
                    <a:pt x="86005" y="94197"/>
                    <a:pt x="98420" y="80546"/>
                    <a:pt x="113648" y="80546"/>
                  </a:cubicBezTo>
                  <a:cubicBezTo>
                    <a:pt x="128877" y="80546"/>
                    <a:pt x="141291" y="94249"/>
                    <a:pt x="141291" y="111030"/>
                  </a:cubicBezTo>
                  <a:cubicBezTo>
                    <a:pt x="141359" y="117829"/>
                    <a:pt x="138861" y="124403"/>
                    <a:pt x="134295" y="129441"/>
                  </a:cubicBezTo>
                  <a:cubicBezTo>
                    <a:pt x="133802" y="130031"/>
                    <a:pt x="133532" y="130776"/>
                    <a:pt x="133532" y="131545"/>
                  </a:cubicBezTo>
                  <a:lnTo>
                    <a:pt x="133532" y="138173"/>
                  </a:lnTo>
                  <a:cubicBezTo>
                    <a:pt x="133576" y="139959"/>
                    <a:pt x="132164" y="141443"/>
                    <a:pt x="130378" y="141487"/>
                  </a:cubicBezTo>
                  <a:cubicBezTo>
                    <a:pt x="130325" y="141488"/>
                    <a:pt x="130271" y="141488"/>
                    <a:pt x="130218" y="141487"/>
                  </a:cubicBezTo>
                  <a:lnTo>
                    <a:pt x="128009" y="141487"/>
                  </a:lnTo>
                  <a:cubicBezTo>
                    <a:pt x="126215" y="141500"/>
                    <a:pt x="124751" y="142928"/>
                    <a:pt x="124695" y="144722"/>
                  </a:cubicBezTo>
                  <a:close/>
                  <a:moveTo>
                    <a:pt x="161938" y="159451"/>
                  </a:moveTo>
                  <a:cubicBezTo>
                    <a:pt x="161332" y="160052"/>
                    <a:pt x="160593" y="160503"/>
                    <a:pt x="159781" y="160766"/>
                  </a:cubicBezTo>
                  <a:cubicBezTo>
                    <a:pt x="161222" y="163455"/>
                    <a:pt x="160210" y="166802"/>
                    <a:pt x="157522" y="168243"/>
                  </a:cubicBezTo>
                  <a:cubicBezTo>
                    <a:pt x="154833" y="169684"/>
                    <a:pt x="151485" y="168672"/>
                    <a:pt x="150044" y="165984"/>
                  </a:cubicBezTo>
                  <a:cubicBezTo>
                    <a:pt x="149273" y="164543"/>
                    <a:pt x="149178" y="162835"/>
                    <a:pt x="149787" y="161318"/>
                  </a:cubicBezTo>
                  <a:lnTo>
                    <a:pt x="129955" y="152481"/>
                  </a:lnTo>
                  <a:lnTo>
                    <a:pt x="129955" y="146668"/>
                  </a:lnTo>
                  <a:lnTo>
                    <a:pt x="130218" y="146668"/>
                  </a:lnTo>
                  <a:cubicBezTo>
                    <a:pt x="131976" y="146709"/>
                    <a:pt x="133704" y="146204"/>
                    <a:pt x="135163" y="145222"/>
                  </a:cubicBezTo>
                  <a:lnTo>
                    <a:pt x="153101" y="153112"/>
                  </a:lnTo>
                  <a:cubicBezTo>
                    <a:pt x="154416" y="150360"/>
                    <a:pt x="157714" y="149196"/>
                    <a:pt x="160466" y="150511"/>
                  </a:cubicBezTo>
                  <a:cubicBezTo>
                    <a:pt x="163218" y="151827"/>
                    <a:pt x="164383" y="155125"/>
                    <a:pt x="163067" y="157877"/>
                  </a:cubicBezTo>
                  <a:cubicBezTo>
                    <a:pt x="162786" y="158464"/>
                    <a:pt x="162404" y="158997"/>
                    <a:pt x="161938" y="159451"/>
                  </a:cubicBezTo>
                  <a:close/>
                  <a:moveTo>
                    <a:pt x="158966" y="132571"/>
                  </a:moveTo>
                  <a:cubicBezTo>
                    <a:pt x="156760" y="132565"/>
                    <a:pt x="154768" y="131253"/>
                    <a:pt x="153890" y="129230"/>
                  </a:cubicBezTo>
                  <a:lnTo>
                    <a:pt x="138819" y="135017"/>
                  </a:lnTo>
                  <a:lnTo>
                    <a:pt x="138819" y="132071"/>
                  </a:lnTo>
                  <a:cubicBezTo>
                    <a:pt x="140945" y="129439"/>
                    <a:pt x="142713" y="126539"/>
                    <a:pt x="144079" y="123444"/>
                  </a:cubicBezTo>
                  <a:lnTo>
                    <a:pt x="150470" y="120998"/>
                  </a:lnTo>
                  <a:cubicBezTo>
                    <a:pt x="150270" y="120422"/>
                    <a:pt x="150163" y="119819"/>
                    <a:pt x="150155" y="119209"/>
                  </a:cubicBezTo>
                  <a:cubicBezTo>
                    <a:pt x="150155" y="116159"/>
                    <a:pt x="152628" y="113686"/>
                    <a:pt x="155678" y="113686"/>
                  </a:cubicBezTo>
                  <a:cubicBezTo>
                    <a:pt x="158729" y="113686"/>
                    <a:pt x="161201" y="116159"/>
                    <a:pt x="161201" y="119209"/>
                  </a:cubicBezTo>
                  <a:cubicBezTo>
                    <a:pt x="161212" y="120122"/>
                    <a:pt x="161004" y="121023"/>
                    <a:pt x="160597" y="121840"/>
                  </a:cubicBezTo>
                  <a:cubicBezTo>
                    <a:pt x="163517" y="122670"/>
                    <a:pt x="165211" y="125710"/>
                    <a:pt x="164381" y="128630"/>
                  </a:cubicBezTo>
                  <a:cubicBezTo>
                    <a:pt x="163699" y="131030"/>
                    <a:pt x="161486" y="132669"/>
                    <a:pt x="158992" y="132623"/>
                  </a:cubicBezTo>
                  <a:close/>
                </a:path>
              </a:pathLst>
            </a:custGeom>
            <a:solidFill>
              <a:srgbClr val="000000"/>
            </a:solidFill>
            <a:ln w="2580" cap="flat">
              <a:noFill/>
              <a:prstDash val="solid"/>
              <a:miter/>
            </a:ln>
          </p:spPr>
          <p:txBody>
            <a:bodyPr rtlCol="0" anchor="ctr"/>
            <a:lstStyle/>
            <a:p>
              <a:endParaRPr lang="de-DE">
                <a:latin typeface="Century Gothic" panose="020B0502020202020204" pitchFamily="34" charset="0"/>
              </a:endParaRPr>
            </a:p>
          </p:txBody>
        </p:sp>
      </p:grpSp>
      <p:sp>
        <p:nvSpPr>
          <p:cNvPr id="54" name="Grafik 5" descr="Explosion">
            <a:extLst>
              <a:ext uri="{FF2B5EF4-FFF2-40B4-BE49-F238E27FC236}">
                <a16:creationId xmlns:a16="http://schemas.microsoft.com/office/drawing/2014/main" id="{E4A80635-6B14-4208-B819-C5C12627D3A8}"/>
              </a:ext>
            </a:extLst>
          </p:cNvPr>
          <p:cNvSpPr/>
          <p:nvPr/>
        </p:nvSpPr>
        <p:spPr>
          <a:xfrm>
            <a:off x="1242520" y="1628777"/>
            <a:ext cx="269202" cy="237899"/>
          </a:xfrm>
          <a:custGeom>
            <a:avLst/>
            <a:gdLst>
              <a:gd name="connsiteX0" fmla="*/ 268822 w 269201"/>
              <a:gd name="connsiteY0" fmla="*/ 219910 h 237899"/>
              <a:gd name="connsiteX1" fmla="*/ 146492 w 269201"/>
              <a:gd name="connsiteY1" fmla="*/ 7053 h 237899"/>
              <a:gd name="connsiteX2" fmla="*/ 129402 w 269201"/>
              <a:gd name="connsiteY2" fmla="*/ 2419 h 237899"/>
              <a:gd name="connsiteX3" fmla="*/ 124768 w 269201"/>
              <a:gd name="connsiteY3" fmla="*/ 7053 h 237899"/>
              <a:gd name="connsiteX4" fmla="*/ 2438 w 269201"/>
              <a:gd name="connsiteY4" fmla="*/ 219910 h 237899"/>
              <a:gd name="connsiteX5" fmla="*/ 7021 w 269201"/>
              <a:gd name="connsiteY5" fmla="*/ 237014 h 237899"/>
              <a:gd name="connsiteX6" fmla="*/ 13268 w 269201"/>
              <a:gd name="connsiteY6" fmla="*/ 238691 h 237899"/>
              <a:gd name="connsiteX7" fmla="*/ 257991 w 269201"/>
              <a:gd name="connsiteY7" fmla="*/ 238691 h 237899"/>
              <a:gd name="connsiteX8" fmla="*/ 270499 w 269201"/>
              <a:gd name="connsiteY8" fmla="*/ 226158 h 237899"/>
              <a:gd name="connsiteX9" fmla="*/ 268822 w 269201"/>
              <a:gd name="connsiteY9" fmla="*/ 219910 h 237899"/>
              <a:gd name="connsiteX10" fmla="*/ 169030 w 269201"/>
              <a:gd name="connsiteY10" fmla="*/ 198530 h 237899"/>
              <a:gd name="connsiteX11" fmla="*/ 158888 w 269201"/>
              <a:gd name="connsiteY11" fmla="*/ 198530 h 237899"/>
              <a:gd name="connsiteX12" fmla="*/ 167621 w 269201"/>
              <a:gd name="connsiteY12" fmla="*/ 185477 h 237899"/>
              <a:gd name="connsiteX13" fmla="*/ 148151 w 269201"/>
              <a:gd name="connsiteY13" fmla="*/ 190892 h 237899"/>
              <a:gd name="connsiteX14" fmla="*/ 152627 w 269201"/>
              <a:gd name="connsiteY14" fmla="*/ 165850 h 237899"/>
              <a:gd name="connsiteX15" fmla="*/ 138885 w 269201"/>
              <a:gd name="connsiteY15" fmla="*/ 190892 h 237899"/>
              <a:gd name="connsiteX16" fmla="*/ 134816 w 269201"/>
              <a:gd name="connsiteY16" fmla="*/ 151420 h 237899"/>
              <a:gd name="connsiteX17" fmla="*/ 128149 w 269201"/>
              <a:gd name="connsiteY17" fmla="*/ 188983 h 237899"/>
              <a:gd name="connsiteX18" fmla="*/ 120824 w 269201"/>
              <a:gd name="connsiteY18" fmla="*/ 176712 h 237899"/>
              <a:gd name="connsiteX19" fmla="*/ 121481 w 269201"/>
              <a:gd name="connsiteY19" fmla="*/ 192082 h 237899"/>
              <a:gd name="connsiteX20" fmla="*/ 103451 w 269201"/>
              <a:gd name="connsiteY20" fmla="*/ 182347 h 237899"/>
              <a:gd name="connsiteX21" fmla="*/ 112278 w 269201"/>
              <a:gd name="connsiteY21" fmla="*/ 198436 h 237899"/>
              <a:gd name="connsiteX22" fmla="*/ 98067 w 269201"/>
              <a:gd name="connsiteY22" fmla="*/ 198436 h 237899"/>
              <a:gd name="connsiteX23" fmla="*/ 70176 w 269201"/>
              <a:gd name="connsiteY23" fmla="*/ 176274 h 237899"/>
              <a:gd name="connsiteX24" fmla="*/ 95469 w 269201"/>
              <a:gd name="connsiteY24" fmla="*/ 179185 h 237899"/>
              <a:gd name="connsiteX25" fmla="*/ 73025 w 269201"/>
              <a:gd name="connsiteY25" fmla="*/ 143031 h 237899"/>
              <a:gd name="connsiteX26" fmla="*/ 111120 w 269201"/>
              <a:gd name="connsiteY26" fmla="*/ 166320 h 237899"/>
              <a:gd name="connsiteX27" fmla="*/ 104327 w 269201"/>
              <a:gd name="connsiteY27" fmla="*/ 121777 h 237899"/>
              <a:gd name="connsiteX28" fmla="*/ 123109 w 269201"/>
              <a:gd name="connsiteY28" fmla="*/ 160748 h 237899"/>
              <a:gd name="connsiteX29" fmla="*/ 135098 w 269201"/>
              <a:gd name="connsiteY29" fmla="*/ 81772 h 237899"/>
              <a:gd name="connsiteX30" fmla="*/ 142422 w 269201"/>
              <a:gd name="connsiteY30" fmla="*/ 152735 h 237899"/>
              <a:gd name="connsiteX31" fmla="*/ 178420 w 269201"/>
              <a:gd name="connsiteY31" fmla="*/ 113168 h 237899"/>
              <a:gd name="connsiteX32" fmla="*/ 159107 w 269201"/>
              <a:gd name="connsiteY32" fmla="*/ 163847 h 237899"/>
              <a:gd name="connsiteX33" fmla="*/ 194072 w 269201"/>
              <a:gd name="connsiteY33" fmla="*/ 153955 h 237899"/>
              <a:gd name="connsiteX34" fmla="*/ 174226 w 269201"/>
              <a:gd name="connsiteY34" fmla="*/ 183693 h 237899"/>
              <a:gd name="connsiteX35" fmla="*/ 198861 w 269201"/>
              <a:gd name="connsiteY35" fmla="*/ 186823 h 237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69201" h="237899">
                <a:moveTo>
                  <a:pt x="268822" y="219910"/>
                </a:moveTo>
                <a:lnTo>
                  <a:pt x="146492" y="7053"/>
                </a:lnTo>
                <a:cubicBezTo>
                  <a:pt x="143052" y="1054"/>
                  <a:pt x="135400" y="-1021"/>
                  <a:pt x="129402" y="2419"/>
                </a:cubicBezTo>
                <a:cubicBezTo>
                  <a:pt x="127473" y="3525"/>
                  <a:pt x="125874" y="5124"/>
                  <a:pt x="124768" y="7053"/>
                </a:cubicBezTo>
                <a:lnTo>
                  <a:pt x="2438" y="219910"/>
                </a:lnTo>
                <a:cubicBezTo>
                  <a:pt x="-1020" y="225899"/>
                  <a:pt x="1032" y="233556"/>
                  <a:pt x="7021" y="237014"/>
                </a:cubicBezTo>
                <a:cubicBezTo>
                  <a:pt x="8920" y="238111"/>
                  <a:pt x="11075" y="238689"/>
                  <a:pt x="13268" y="238691"/>
                </a:cubicBezTo>
                <a:lnTo>
                  <a:pt x="257991" y="238691"/>
                </a:lnTo>
                <a:cubicBezTo>
                  <a:pt x="264906" y="238684"/>
                  <a:pt x="270507" y="233073"/>
                  <a:pt x="270499" y="226158"/>
                </a:cubicBezTo>
                <a:cubicBezTo>
                  <a:pt x="270497" y="223964"/>
                  <a:pt x="269919" y="221810"/>
                  <a:pt x="268822" y="219910"/>
                </a:cubicBezTo>
                <a:close/>
                <a:moveTo>
                  <a:pt x="169030" y="198530"/>
                </a:moveTo>
                <a:lnTo>
                  <a:pt x="158888" y="198530"/>
                </a:lnTo>
                <a:lnTo>
                  <a:pt x="167621" y="185477"/>
                </a:lnTo>
                <a:lnTo>
                  <a:pt x="148151" y="190892"/>
                </a:lnTo>
                <a:lnTo>
                  <a:pt x="152627" y="165850"/>
                </a:lnTo>
                <a:lnTo>
                  <a:pt x="138885" y="190892"/>
                </a:lnTo>
                <a:lnTo>
                  <a:pt x="134816" y="151420"/>
                </a:lnTo>
                <a:lnTo>
                  <a:pt x="128149" y="188983"/>
                </a:lnTo>
                <a:lnTo>
                  <a:pt x="120824" y="176712"/>
                </a:lnTo>
                <a:lnTo>
                  <a:pt x="121481" y="192082"/>
                </a:lnTo>
                <a:lnTo>
                  <a:pt x="103451" y="182347"/>
                </a:lnTo>
                <a:lnTo>
                  <a:pt x="112278" y="198436"/>
                </a:lnTo>
                <a:lnTo>
                  <a:pt x="98067" y="198436"/>
                </a:lnTo>
                <a:lnTo>
                  <a:pt x="70176" y="176274"/>
                </a:lnTo>
                <a:lnTo>
                  <a:pt x="95469" y="179185"/>
                </a:lnTo>
                <a:lnTo>
                  <a:pt x="73025" y="143031"/>
                </a:lnTo>
                <a:lnTo>
                  <a:pt x="111120" y="166320"/>
                </a:lnTo>
                <a:lnTo>
                  <a:pt x="104327" y="121777"/>
                </a:lnTo>
                <a:lnTo>
                  <a:pt x="123109" y="160748"/>
                </a:lnTo>
                <a:lnTo>
                  <a:pt x="135098" y="81772"/>
                </a:lnTo>
                <a:lnTo>
                  <a:pt x="142422" y="152735"/>
                </a:lnTo>
                <a:lnTo>
                  <a:pt x="178420" y="113168"/>
                </a:lnTo>
                <a:lnTo>
                  <a:pt x="159107" y="163847"/>
                </a:lnTo>
                <a:lnTo>
                  <a:pt x="194072" y="153955"/>
                </a:lnTo>
                <a:lnTo>
                  <a:pt x="174226" y="183693"/>
                </a:lnTo>
                <a:lnTo>
                  <a:pt x="198861" y="186823"/>
                </a:lnTo>
                <a:close/>
              </a:path>
            </a:pathLst>
          </a:custGeom>
          <a:solidFill>
            <a:srgbClr val="000000"/>
          </a:solidFill>
          <a:ln w="3076" cap="flat">
            <a:noFill/>
            <a:prstDash val="solid"/>
            <a:miter/>
          </a:ln>
        </p:spPr>
        <p:txBody>
          <a:bodyPr rtlCol="0" anchor="ctr"/>
          <a:lstStyle/>
          <a:p>
            <a:endParaRPr lang="de-DE">
              <a:latin typeface="Century Gothic" panose="020B0502020202020204" pitchFamily="34" charset="0"/>
            </a:endParaRPr>
          </a:p>
        </p:txBody>
      </p:sp>
      <p:sp>
        <p:nvSpPr>
          <p:cNvPr id="55" name="Grafik 8" descr="Fabrik">
            <a:extLst>
              <a:ext uri="{FF2B5EF4-FFF2-40B4-BE49-F238E27FC236}">
                <a16:creationId xmlns:a16="http://schemas.microsoft.com/office/drawing/2014/main" id="{893EE963-092A-432A-9F53-35D56BC8EAF3}"/>
              </a:ext>
            </a:extLst>
          </p:cNvPr>
          <p:cNvSpPr/>
          <p:nvPr/>
        </p:nvSpPr>
        <p:spPr>
          <a:xfrm>
            <a:off x="8767512" y="1109699"/>
            <a:ext cx="1087682" cy="1087682"/>
          </a:xfrm>
          <a:custGeom>
            <a:avLst/>
            <a:gdLst>
              <a:gd name="connsiteX0" fmla="*/ 957633 w 1087682"/>
              <a:gd name="connsiteY0" fmla="*/ 973397 h 1087682"/>
              <a:gd name="connsiteX1" fmla="*/ 768471 w 1087682"/>
              <a:gd name="connsiteY1" fmla="*/ 973397 h 1087682"/>
              <a:gd name="connsiteX2" fmla="*/ 768471 w 1087682"/>
              <a:gd name="connsiteY2" fmla="*/ 831525 h 1087682"/>
              <a:gd name="connsiteX3" fmla="*/ 957633 w 1087682"/>
              <a:gd name="connsiteY3" fmla="*/ 831525 h 1087682"/>
              <a:gd name="connsiteX4" fmla="*/ 957633 w 1087682"/>
              <a:gd name="connsiteY4" fmla="*/ 973397 h 1087682"/>
              <a:gd name="connsiteX5" fmla="*/ 642363 w 1087682"/>
              <a:gd name="connsiteY5" fmla="*/ 973397 h 1087682"/>
              <a:gd name="connsiteX6" fmla="*/ 453201 w 1087682"/>
              <a:gd name="connsiteY6" fmla="*/ 973397 h 1087682"/>
              <a:gd name="connsiteX7" fmla="*/ 453201 w 1087682"/>
              <a:gd name="connsiteY7" fmla="*/ 831525 h 1087682"/>
              <a:gd name="connsiteX8" fmla="*/ 642363 w 1087682"/>
              <a:gd name="connsiteY8" fmla="*/ 831525 h 1087682"/>
              <a:gd name="connsiteX9" fmla="*/ 642363 w 1087682"/>
              <a:gd name="connsiteY9" fmla="*/ 973397 h 1087682"/>
              <a:gd name="connsiteX10" fmla="*/ 327093 w 1087682"/>
              <a:gd name="connsiteY10" fmla="*/ 973397 h 1087682"/>
              <a:gd name="connsiteX11" fmla="*/ 137931 w 1087682"/>
              <a:gd name="connsiteY11" fmla="*/ 973397 h 1087682"/>
              <a:gd name="connsiteX12" fmla="*/ 137931 w 1087682"/>
              <a:gd name="connsiteY12" fmla="*/ 831525 h 1087682"/>
              <a:gd name="connsiteX13" fmla="*/ 327093 w 1087682"/>
              <a:gd name="connsiteY13" fmla="*/ 831525 h 1087682"/>
              <a:gd name="connsiteX14" fmla="*/ 327093 w 1087682"/>
              <a:gd name="connsiteY14" fmla="*/ 973397 h 1087682"/>
              <a:gd name="connsiteX15" fmla="*/ 658127 w 1087682"/>
              <a:gd name="connsiteY15" fmla="*/ 658127 h 1087682"/>
              <a:gd name="connsiteX16" fmla="*/ 658127 w 1087682"/>
              <a:gd name="connsiteY16" fmla="*/ 437437 h 1087682"/>
              <a:gd name="connsiteX17" fmla="*/ 232512 w 1087682"/>
              <a:gd name="connsiteY17" fmla="*/ 658127 h 1087682"/>
              <a:gd name="connsiteX18" fmla="*/ 185221 w 1087682"/>
              <a:gd name="connsiteY18" fmla="*/ 11823 h 1087682"/>
              <a:gd name="connsiteX19" fmla="*/ 59113 w 1087682"/>
              <a:gd name="connsiteY19" fmla="*/ 11823 h 1087682"/>
              <a:gd name="connsiteX20" fmla="*/ 11823 w 1087682"/>
              <a:gd name="connsiteY20" fmla="*/ 658127 h 1087682"/>
              <a:gd name="connsiteX21" fmla="*/ 11823 w 1087682"/>
              <a:gd name="connsiteY21" fmla="*/ 1083741 h 1087682"/>
              <a:gd name="connsiteX22" fmla="*/ 1083741 w 1087682"/>
              <a:gd name="connsiteY22" fmla="*/ 1083741 h 1087682"/>
              <a:gd name="connsiteX23" fmla="*/ 1083741 w 1087682"/>
              <a:gd name="connsiteY23" fmla="*/ 658127 h 1087682"/>
              <a:gd name="connsiteX24" fmla="*/ 1083741 w 1087682"/>
              <a:gd name="connsiteY24" fmla="*/ 437437 h 1087682"/>
              <a:gd name="connsiteX25" fmla="*/ 658127 w 1087682"/>
              <a:gd name="connsiteY25" fmla="*/ 658127 h 1087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087682" h="1087682">
                <a:moveTo>
                  <a:pt x="957633" y="973397"/>
                </a:moveTo>
                <a:lnTo>
                  <a:pt x="768471" y="973397"/>
                </a:lnTo>
                <a:lnTo>
                  <a:pt x="768471" y="831525"/>
                </a:lnTo>
                <a:lnTo>
                  <a:pt x="957633" y="831525"/>
                </a:lnTo>
                <a:lnTo>
                  <a:pt x="957633" y="973397"/>
                </a:lnTo>
                <a:close/>
                <a:moveTo>
                  <a:pt x="642363" y="973397"/>
                </a:moveTo>
                <a:lnTo>
                  <a:pt x="453201" y="973397"/>
                </a:lnTo>
                <a:lnTo>
                  <a:pt x="453201" y="831525"/>
                </a:lnTo>
                <a:lnTo>
                  <a:pt x="642363" y="831525"/>
                </a:lnTo>
                <a:lnTo>
                  <a:pt x="642363" y="973397"/>
                </a:lnTo>
                <a:close/>
                <a:moveTo>
                  <a:pt x="327093" y="973397"/>
                </a:moveTo>
                <a:lnTo>
                  <a:pt x="137931" y="973397"/>
                </a:lnTo>
                <a:lnTo>
                  <a:pt x="137931" y="831525"/>
                </a:lnTo>
                <a:lnTo>
                  <a:pt x="327093" y="831525"/>
                </a:lnTo>
                <a:lnTo>
                  <a:pt x="327093" y="973397"/>
                </a:lnTo>
                <a:close/>
                <a:moveTo>
                  <a:pt x="658127" y="658127"/>
                </a:moveTo>
                <a:lnTo>
                  <a:pt x="658127" y="437437"/>
                </a:lnTo>
                <a:lnTo>
                  <a:pt x="232512" y="658127"/>
                </a:lnTo>
                <a:lnTo>
                  <a:pt x="185221" y="11823"/>
                </a:lnTo>
                <a:lnTo>
                  <a:pt x="59113" y="11823"/>
                </a:lnTo>
                <a:lnTo>
                  <a:pt x="11823" y="658127"/>
                </a:lnTo>
                <a:lnTo>
                  <a:pt x="11823" y="1083741"/>
                </a:lnTo>
                <a:lnTo>
                  <a:pt x="1083741" y="1083741"/>
                </a:lnTo>
                <a:lnTo>
                  <a:pt x="1083741" y="658127"/>
                </a:lnTo>
                <a:lnTo>
                  <a:pt x="1083741" y="437437"/>
                </a:lnTo>
                <a:lnTo>
                  <a:pt x="658127" y="658127"/>
                </a:lnTo>
                <a:close/>
              </a:path>
            </a:pathLst>
          </a:custGeom>
          <a:solidFill>
            <a:schemeClr val="bg1">
              <a:lumMod val="85000"/>
            </a:schemeClr>
          </a:solidFill>
          <a:ln w="9525" cap="flat">
            <a:noFill/>
            <a:prstDash val="solid"/>
            <a:miter/>
          </a:ln>
        </p:spPr>
        <p:txBody>
          <a:bodyPr rtlCol="0" anchor="ctr"/>
          <a:lstStyle/>
          <a:p>
            <a:endParaRPr lang="de-DE">
              <a:latin typeface="Century Gothic" panose="020B0502020202020204" pitchFamily="34" charset="0"/>
            </a:endParaRPr>
          </a:p>
        </p:txBody>
      </p:sp>
      <p:grpSp>
        <p:nvGrpSpPr>
          <p:cNvPr id="56" name="Grafik 2" descr="Volltreffer">
            <a:extLst>
              <a:ext uri="{FF2B5EF4-FFF2-40B4-BE49-F238E27FC236}">
                <a16:creationId xmlns:a16="http://schemas.microsoft.com/office/drawing/2014/main" id="{7376D165-21E3-48EF-BAB5-74C4C7231AB7}"/>
              </a:ext>
            </a:extLst>
          </p:cNvPr>
          <p:cNvGrpSpPr/>
          <p:nvPr/>
        </p:nvGrpSpPr>
        <p:grpSpPr>
          <a:xfrm>
            <a:off x="8621516" y="1671905"/>
            <a:ext cx="493450" cy="493450"/>
            <a:chOff x="6017533" y="1084959"/>
            <a:chExt cx="493450" cy="493450"/>
          </a:xfrm>
        </p:grpSpPr>
        <p:sp>
          <p:nvSpPr>
            <p:cNvPr id="57" name="Freihandform: Form 56">
              <a:extLst>
                <a:ext uri="{FF2B5EF4-FFF2-40B4-BE49-F238E27FC236}">
                  <a16:creationId xmlns:a16="http://schemas.microsoft.com/office/drawing/2014/main" id="{765C68CF-3820-478C-9ED7-7CFC3485A300}"/>
                </a:ext>
              </a:extLst>
            </p:cNvPr>
            <p:cNvSpPr/>
            <p:nvPr/>
          </p:nvSpPr>
          <p:spPr>
            <a:xfrm>
              <a:off x="6202585" y="1126602"/>
              <a:ext cx="262145" cy="262145"/>
            </a:xfrm>
            <a:custGeom>
              <a:avLst/>
              <a:gdLst>
                <a:gd name="connsiteX0" fmla="*/ 218446 w 262145"/>
                <a:gd name="connsiteY0" fmla="*/ 48309 h 262145"/>
                <a:gd name="connsiteX1" fmla="*/ 213306 w 262145"/>
                <a:gd name="connsiteY1" fmla="*/ 2048 h 262145"/>
                <a:gd name="connsiteX2" fmla="*/ 156765 w 262145"/>
                <a:gd name="connsiteY2" fmla="*/ 58589 h 262145"/>
                <a:gd name="connsiteX3" fmla="*/ 159849 w 262145"/>
                <a:gd name="connsiteY3" fmla="*/ 85318 h 262145"/>
                <a:gd name="connsiteX4" fmla="*/ 77608 w 262145"/>
                <a:gd name="connsiteY4" fmla="*/ 167559 h 262145"/>
                <a:gd name="connsiteX5" fmla="*/ 53449 w 262145"/>
                <a:gd name="connsiteY5" fmla="*/ 161391 h 262145"/>
                <a:gd name="connsiteX6" fmla="*/ 2048 w 262145"/>
                <a:gd name="connsiteY6" fmla="*/ 212792 h 262145"/>
                <a:gd name="connsiteX7" fmla="*/ 53449 w 262145"/>
                <a:gd name="connsiteY7" fmla="*/ 264193 h 262145"/>
                <a:gd name="connsiteX8" fmla="*/ 104850 w 262145"/>
                <a:gd name="connsiteY8" fmla="*/ 212792 h 262145"/>
                <a:gd name="connsiteX9" fmla="*/ 99196 w 262145"/>
                <a:gd name="connsiteY9" fmla="*/ 189148 h 262145"/>
                <a:gd name="connsiteX10" fmla="*/ 181438 w 262145"/>
                <a:gd name="connsiteY10" fmla="*/ 106906 h 262145"/>
                <a:gd name="connsiteX11" fmla="*/ 208166 w 262145"/>
                <a:gd name="connsiteY11" fmla="*/ 109990 h 262145"/>
                <a:gd name="connsiteX12" fmla="*/ 264707 w 262145"/>
                <a:gd name="connsiteY12" fmla="*/ 53449 h 262145"/>
                <a:gd name="connsiteX13" fmla="*/ 218446 w 262145"/>
                <a:gd name="connsiteY13" fmla="*/ 48309 h 262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145" h="262145">
                  <a:moveTo>
                    <a:pt x="218446" y="48309"/>
                  </a:moveTo>
                  <a:lnTo>
                    <a:pt x="213306" y="2048"/>
                  </a:lnTo>
                  <a:lnTo>
                    <a:pt x="156765" y="58589"/>
                  </a:lnTo>
                  <a:lnTo>
                    <a:pt x="159849" y="85318"/>
                  </a:lnTo>
                  <a:lnTo>
                    <a:pt x="77608" y="167559"/>
                  </a:lnTo>
                  <a:cubicBezTo>
                    <a:pt x="70411" y="163961"/>
                    <a:pt x="62187" y="161391"/>
                    <a:pt x="53449" y="161391"/>
                  </a:cubicBezTo>
                  <a:cubicBezTo>
                    <a:pt x="25178" y="161391"/>
                    <a:pt x="2048" y="184522"/>
                    <a:pt x="2048" y="212792"/>
                  </a:cubicBezTo>
                  <a:cubicBezTo>
                    <a:pt x="2048" y="241063"/>
                    <a:pt x="25178" y="264193"/>
                    <a:pt x="53449" y="264193"/>
                  </a:cubicBezTo>
                  <a:cubicBezTo>
                    <a:pt x="81720" y="264193"/>
                    <a:pt x="104850" y="241063"/>
                    <a:pt x="104850" y="212792"/>
                  </a:cubicBezTo>
                  <a:cubicBezTo>
                    <a:pt x="104850" y="204054"/>
                    <a:pt x="102794" y="196344"/>
                    <a:pt x="99196" y="189148"/>
                  </a:cubicBezTo>
                  <a:lnTo>
                    <a:pt x="181438" y="106906"/>
                  </a:lnTo>
                  <a:lnTo>
                    <a:pt x="208166" y="109990"/>
                  </a:lnTo>
                  <a:lnTo>
                    <a:pt x="264707" y="53449"/>
                  </a:lnTo>
                  <a:lnTo>
                    <a:pt x="218446" y="48309"/>
                  </a:lnTo>
                  <a:close/>
                </a:path>
              </a:pathLst>
            </a:custGeom>
            <a:solidFill>
              <a:srgbClr val="000000"/>
            </a:solidFill>
            <a:ln w="5060" cap="flat">
              <a:noFill/>
              <a:prstDash val="solid"/>
              <a:miter/>
            </a:ln>
          </p:spPr>
          <p:txBody>
            <a:bodyPr rtlCol="0" anchor="ctr"/>
            <a:lstStyle/>
            <a:p>
              <a:endParaRPr lang="de-DE">
                <a:latin typeface="Century Gothic" panose="020B0502020202020204" pitchFamily="34" charset="0"/>
              </a:endParaRPr>
            </a:p>
          </p:txBody>
        </p:sp>
        <p:sp>
          <p:nvSpPr>
            <p:cNvPr id="58" name="Freihandform: Form 57">
              <a:extLst>
                <a:ext uri="{FF2B5EF4-FFF2-40B4-BE49-F238E27FC236}">
                  <a16:creationId xmlns:a16="http://schemas.microsoft.com/office/drawing/2014/main" id="{566AB48C-11A7-4830-8E3C-43219FBEDEA1}"/>
                </a:ext>
              </a:extLst>
            </p:cNvPr>
            <p:cNvSpPr/>
            <p:nvPr/>
          </p:nvSpPr>
          <p:spPr>
            <a:xfrm>
              <a:off x="6059176" y="1142022"/>
              <a:ext cx="390648" cy="390648"/>
            </a:xfrm>
            <a:custGeom>
              <a:avLst/>
              <a:gdLst>
                <a:gd name="connsiteX0" fmla="*/ 365967 w 390647"/>
                <a:gd name="connsiteY0" fmla="*/ 108962 h 390647"/>
                <a:gd name="connsiteX1" fmla="*/ 359285 w 390647"/>
                <a:gd name="connsiteY1" fmla="*/ 116158 h 390647"/>
                <a:gd name="connsiteX2" fmla="*/ 349519 w 390647"/>
                <a:gd name="connsiteY2" fmla="*/ 115130 h 390647"/>
                <a:gd name="connsiteX3" fmla="*/ 338725 w 390647"/>
                <a:gd name="connsiteY3" fmla="*/ 113588 h 390647"/>
                <a:gd name="connsiteX4" fmla="*/ 361855 w 390647"/>
                <a:gd name="connsiteY4" fmla="*/ 197372 h 390647"/>
                <a:gd name="connsiteX5" fmla="*/ 197372 w 390647"/>
                <a:gd name="connsiteY5" fmla="*/ 361855 h 390647"/>
                <a:gd name="connsiteX6" fmla="*/ 32889 w 390647"/>
                <a:gd name="connsiteY6" fmla="*/ 197372 h 390647"/>
                <a:gd name="connsiteX7" fmla="*/ 197372 w 390647"/>
                <a:gd name="connsiteY7" fmla="*/ 32889 h 390647"/>
                <a:gd name="connsiteX8" fmla="*/ 281156 w 390647"/>
                <a:gd name="connsiteY8" fmla="*/ 56019 h 390647"/>
                <a:gd name="connsiteX9" fmla="*/ 280128 w 390647"/>
                <a:gd name="connsiteY9" fmla="*/ 45739 h 390647"/>
                <a:gd name="connsiteX10" fmla="*/ 278586 w 390647"/>
                <a:gd name="connsiteY10" fmla="*/ 35459 h 390647"/>
                <a:gd name="connsiteX11" fmla="*/ 285782 w 390647"/>
                <a:gd name="connsiteY11" fmla="*/ 28263 h 390647"/>
                <a:gd name="connsiteX12" fmla="*/ 289380 w 390647"/>
                <a:gd name="connsiteY12" fmla="*/ 24664 h 390647"/>
                <a:gd name="connsiteX13" fmla="*/ 197372 w 390647"/>
                <a:gd name="connsiteY13" fmla="*/ 2048 h 390647"/>
                <a:gd name="connsiteX14" fmla="*/ 2048 w 390647"/>
                <a:gd name="connsiteY14" fmla="*/ 197372 h 390647"/>
                <a:gd name="connsiteX15" fmla="*/ 197372 w 390647"/>
                <a:gd name="connsiteY15" fmla="*/ 392696 h 390647"/>
                <a:gd name="connsiteX16" fmla="*/ 392696 w 390647"/>
                <a:gd name="connsiteY16" fmla="*/ 197372 h 390647"/>
                <a:gd name="connsiteX17" fmla="*/ 369565 w 390647"/>
                <a:gd name="connsiteY17" fmla="*/ 105878 h 390647"/>
                <a:gd name="connsiteX18" fmla="*/ 365967 w 390647"/>
                <a:gd name="connsiteY18" fmla="*/ 108962 h 390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0647" h="390647">
                  <a:moveTo>
                    <a:pt x="365967" y="108962"/>
                  </a:moveTo>
                  <a:lnTo>
                    <a:pt x="359285" y="116158"/>
                  </a:lnTo>
                  <a:lnTo>
                    <a:pt x="349519" y="115130"/>
                  </a:lnTo>
                  <a:lnTo>
                    <a:pt x="338725" y="113588"/>
                  </a:lnTo>
                  <a:cubicBezTo>
                    <a:pt x="353117" y="138261"/>
                    <a:pt x="361855" y="166531"/>
                    <a:pt x="361855" y="197372"/>
                  </a:cubicBezTo>
                  <a:cubicBezTo>
                    <a:pt x="361855" y="287838"/>
                    <a:pt x="287838" y="361855"/>
                    <a:pt x="197372" y="361855"/>
                  </a:cubicBezTo>
                  <a:cubicBezTo>
                    <a:pt x="106906" y="361855"/>
                    <a:pt x="32889" y="287838"/>
                    <a:pt x="32889" y="197372"/>
                  </a:cubicBezTo>
                  <a:cubicBezTo>
                    <a:pt x="32889" y="106906"/>
                    <a:pt x="106906" y="32889"/>
                    <a:pt x="197372" y="32889"/>
                  </a:cubicBezTo>
                  <a:cubicBezTo>
                    <a:pt x="227699" y="32889"/>
                    <a:pt x="256483" y="41113"/>
                    <a:pt x="281156" y="56019"/>
                  </a:cubicBezTo>
                  <a:lnTo>
                    <a:pt x="280128" y="45739"/>
                  </a:lnTo>
                  <a:lnTo>
                    <a:pt x="278586" y="35459"/>
                  </a:lnTo>
                  <a:lnTo>
                    <a:pt x="285782" y="28263"/>
                  </a:lnTo>
                  <a:lnTo>
                    <a:pt x="289380" y="24664"/>
                  </a:lnTo>
                  <a:cubicBezTo>
                    <a:pt x="261623" y="10272"/>
                    <a:pt x="230783" y="2048"/>
                    <a:pt x="197372" y="2048"/>
                  </a:cubicBezTo>
                  <a:cubicBezTo>
                    <a:pt x="89430" y="2048"/>
                    <a:pt x="2048" y="89430"/>
                    <a:pt x="2048" y="197372"/>
                  </a:cubicBezTo>
                  <a:cubicBezTo>
                    <a:pt x="2048" y="305314"/>
                    <a:pt x="89430" y="392696"/>
                    <a:pt x="197372" y="392696"/>
                  </a:cubicBezTo>
                  <a:cubicBezTo>
                    <a:pt x="305314" y="392696"/>
                    <a:pt x="392696" y="305314"/>
                    <a:pt x="392696" y="197372"/>
                  </a:cubicBezTo>
                  <a:cubicBezTo>
                    <a:pt x="392696" y="163961"/>
                    <a:pt x="384472" y="133121"/>
                    <a:pt x="369565" y="105878"/>
                  </a:cubicBezTo>
                  <a:lnTo>
                    <a:pt x="365967" y="108962"/>
                  </a:lnTo>
                  <a:close/>
                </a:path>
              </a:pathLst>
            </a:custGeom>
            <a:solidFill>
              <a:srgbClr val="000000"/>
            </a:solidFill>
            <a:ln w="5060" cap="flat">
              <a:noFill/>
              <a:prstDash val="solid"/>
              <a:miter/>
            </a:ln>
          </p:spPr>
          <p:txBody>
            <a:bodyPr rtlCol="0" anchor="ctr"/>
            <a:lstStyle/>
            <a:p>
              <a:endParaRPr lang="de-DE">
                <a:latin typeface="Century Gothic" panose="020B0502020202020204" pitchFamily="34" charset="0"/>
              </a:endParaRPr>
            </a:p>
          </p:txBody>
        </p:sp>
        <p:sp>
          <p:nvSpPr>
            <p:cNvPr id="59" name="Freihandform: Form 58">
              <a:extLst>
                <a:ext uri="{FF2B5EF4-FFF2-40B4-BE49-F238E27FC236}">
                  <a16:creationId xmlns:a16="http://schemas.microsoft.com/office/drawing/2014/main" id="{6E916DC7-1551-479D-991D-C28117336A9D}"/>
                </a:ext>
              </a:extLst>
            </p:cNvPr>
            <p:cNvSpPr/>
            <p:nvPr/>
          </p:nvSpPr>
          <p:spPr>
            <a:xfrm>
              <a:off x="6131137" y="1213984"/>
              <a:ext cx="246725" cy="246725"/>
            </a:xfrm>
            <a:custGeom>
              <a:avLst/>
              <a:gdLst>
                <a:gd name="connsiteX0" fmla="*/ 211250 w 246725"/>
                <a:gd name="connsiteY0" fmla="*/ 90458 h 246725"/>
                <a:gd name="connsiteX1" fmla="*/ 217932 w 246725"/>
                <a:gd name="connsiteY1" fmla="*/ 125411 h 246725"/>
                <a:gd name="connsiteX2" fmla="*/ 125411 w 246725"/>
                <a:gd name="connsiteY2" fmla="*/ 217932 h 246725"/>
                <a:gd name="connsiteX3" fmla="*/ 32889 w 246725"/>
                <a:gd name="connsiteY3" fmla="*/ 125411 h 246725"/>
                <a:gd name="connsiteX4" fmla="*/ 125411 w 246725"/>
                <a:gd name="connsiteY4" fmla="*/ 32889 h 246725"/>
                <a:gd name="connsiteX5" fmla="*/ 160363 w 246725"/>
                <a:gd name="connsiteY5" fmla="*/ 39571 h 246725"/>
                <a:gd name="connsiteX6" fmla="*/ 183494 w 246725"/>
                <a:gd name="connsiteY6" fmla="*/ 16440 h 246725"/>
                <a:gd name="connsiteX7" fmla="*/ 125411 w 246725"/>
                <a:gd name="connsiteY7" fmla="*/ 2048 h 246725"/>
                <a:gd name="connsiteX8" fmla="*/ 2048 w 246725"/>
                <a:gd name="connsiteY8" fmla="*/ 125411 h 246725"/>
                <a:gd name="connsiteX9" fmla="*/ 125411 w 246725"/>
                <a:gd name="connsiteY9" fmla="*/ 248773 h 246725"/>
                <a:gd name="connsiteX10" fmla="*/ 248773 w 246725"/>
                <a:gd name="connsiteY10" fmla="*/ 125411 h 246725"/>
                <a:gd name="connsiteX11" fmla="*/ 234381 w 246725"/>
                <a:gd name="connsiteY11" fmla="*/ 67327 h 246725"/>
                <a:gd name="connsiteX12" fmla="*/ 211250 w 246725"/>
                <a:gd name="connsiteY12" fmla="*/ 90458 h 24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6725" h="246725">
                  <a:moveTo>
                    <a:pt x="211250" y="90458"/>
                  </a:moveTo>
                  <a:cubicBezTo>
                    <a:pt x="215876" y="101252"/>
                    <a:pt x="217932" y="113074"/>
                    <a:pt x="217932" y="125411"/>
                  </a:cubicBezTo>
                  <a:cubicBezTo>
                    <a:pt x="217932" y="176298"/>
                    <a:pt x="176298" y="217932"/>
                    <a:pt x="125411" y="217932"/>
                  </a:cubicBezTo>
                  <a:cubicBezTo>
                    <a:pt x="74523" y="217932"/>
                    <a:pt x="32889" y="176298"/>
                    <a:pt x="32889" y="125411"/>
                  </a:cubicBezTo>
                  <a:cubicBezTo>
                    <a:pt x="32889" y="74523"/>
                    <a:pt x="74523" y="32889"/>
                    <a:pt x="125411" y="32889"/>
                  </a:cubicBezTo>
                  <a:cubicBezTo>
                    <a:pt x="137747" y="32889"/>
                    <a:pt x="149569" y="35459"/>
                    <a:pt x="160363" y="39571"/>
                  </a:cubicBezTo>
                  <a:lnTo>
                    <a:pt x="183494" y="16440"/>
                  </a:lnTo>
                  <a:cubicBezTo>
                    <a:pt x="166017" y="7188"/>
                    <a:pt x="146485" y="2048"/>
                    <a:pt x="125411" y="2048"/>
                  </a:cubicBezTo>
                  <a:cubicBezTo>
                    <a:pt x="57561" y="2048"/>
                    <a:pt x="2048" y="57561"/>
                    <a:pt x="2048" y="125411"/>
                  </a:cubicBezTo>
                  <a:cubicBezTo>
                    <a:pt x="2048" y="193260"/>
                    <a:pt x="57561" y="248773"/>
                    <a:pt x="125411" y="248773"/>
                  </a:cubicBezTo>
                  <a:cubicBezTo>
                    <a:pt x="193260" y="248773"/>
                    <a:pt x="248773" y="193260"/>
                    <a:pt x="248773" y="125411"/>
                  </a:cubicBezTo>
                  <a:cubicBezTo>
                    <a:pt x="248773" y="104336"/>
                    <a:pt x="243633" y="84804"/>
                    <a:pt x="234381" y="67327"/>
                  </a:cubicBezTo>
                  <a:lnTo>
                    <a:pt x="211250" y="90458"/>
                  </a:lnTo>
                  <a:close/>
                </a:path>
              </a:pathLst>
            </a:custGeom>
            <a:solidFill>
              <a:srgbClr val="000000"/>
            </a:solidFill>
            <a:ln w="5060" cap="flat">
              <a:noFill/>
              <a:prstDash val="solid"/>
              <a:miter/>
            </a:ln>
          </p:spPr>
          <p:txBody>
            <a:bodyPr rtlCol="0" anchor="ctr"/>
            <a:lstStyle/>
            <a:p>
              <a:endParaRPr lang="de-DE">
                <a:latin typeface="Century Gothic" panose="020B0502020202020204" pitchFamily="34" charset="0"/>
              </a:endParaRPr>
            </a:p>
          </p:txBody>
        </p:sp>
      </p:grpSp>
      <p:grpSp>
        <p:nvGrpSpPr>
          <p:cNvPr id="60" name="Grafik 23" descr="Gefahr">
            <a:extLst>
              <a:ext uri="{FF2B5EF4-FFF2-40B4-BE49-F238E27FC236}">
                <a16:creationId xmlns:a16="http://schemas.microsoft.com/office/drawing/2014/main" id="{6AD886AB-5854-4DB4-BFE2-462F9EDB9690}"/>
              </a:ext>
            </a:extLst>
          </p:cNvPr>
          <p:cNvGrpSpPr/>
          <p:nvPr/>
        </p:nvGrpSpPr>
        <p:grpSpPr>
          <a:xfrm>
            <a:off x="5987983" y="1863336"/>
            <a:ext cx="224041" cy="224041"/>
            <a:chOff x="4662021" y="1567669"/>
            <a:chExt cx="224041" cy="224041"/>
          </a:xfrm>
        </p:grpSpPr>
        <p:sp>
          <p:nvSpPr>
            <p:cNvPr id="61" name="Freihandform: Form 60">
              <a:extLst>
                <a:ext uri="{FF2B5EF4-FFF2-40B4-BE49-F238E27FC236}">
                  <a16:creationId xmlns:a16="http://schemas.microsoft.com/office/drawing/2014/main" id="{A2DD50E6-4D3D-42C4-98A9-2A09B34F3432}"/>
                </a:ext>
              </a:extLst>
            </p:cNvPr>
            <p:cNvSpPr/>
            <p:nvPr/>
          </p:nvSpPr>
          <p:spPr>
            <a:xfrm>
              <a:off x="4776353" y="1688068"/>
              <a:ext cx="16336" cy="16336"/>
            </a:xfrm>
            <a:custGeom>
              <a:avLst/>
              <a:gdLst>
                <a:gd name="connsiteX0" fmla="*/ 16149 w 16336"/>
                <a:gd name="connsiteY0" fmla="*/ 8284 h 16336"/>
                <a:gd name="connsiteX1" fmla="*/ 8284 w 16336"/>
                <a:gd name="connsiteY1" fmla="*/ 419 h 16336"/>
                <a:gd name="connsiteX2" fmla="*/ 419 w 16336"/>
                <a:gd name="connsiteY2" fmla="*/ 8284 h 16336"/>
                <a:gd name="connsiteX3" fmla="*/ 8284 w 16336"/>
                <a:gd name="connsiteY3" fmla="*/ 16149 h 16336"/>
                <a:gd name="connsiteX4" fmla="*/ 16149 w 16336"/>
                <a:gd name="connsiteY4" fmla="*/ 8284 h 16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36" h="16336">
                  <a:moveTo>
                    <a:pt x="16149" y="8284"/>
                  </a:moveTo>
                  <a:cubicBezTo>
                    <a:pt x="16149" y="3941"/>
                    <a:pt x="12628" y="419"/>
                    <a:pt x="8284" y="419"/>
                  </a:cubicBezTo>
                  <a:cubicBezTo>
                    <a:pt x="3941" y="419"/>
                    <a:pt x="419" y="3941"/>
                    <a:pt x="419" y="8284"/>
                  </a:cubicBezTo>
                  <a:cubicBezTo>
                    <a:pt x="419" y="12628"/>
                    <a:pt x="3941" y="16149"/>
                    <a:pt x="8284" y="16149"/>
                  </a:cubicBezTo>
                  <a:cubicBezTo>
                    <a:pt x="12628" y="16149"/>
                    <a:pt x="16149" y="12628"/>
                    <a:pt x="16149" y="8284"/>
                  </a:cubicBezTo>
                  <a:close/>
                </a:path>
              </a:pathLst>
            </a:custGeom>
            <a:solidFill>
              <a:srgbClr val="000000"/>
            </a:solidFill>
            <a:ln w="2282" cap="flat">
              <a:noFill/>
              <a:prstDash val="solid"/>
              <a:miter/>
            </a:ln>
          </p:spPr>
          <p:txBody>
            <a:bodyPr rtlCol="0" anchor="ctr"/>
            <a:lstStyle/>
            <a:p>
              <a:endParaRPr lang="de-DE">
                <a:latin typeface="Century Gothic" panose="020B0502020202020204" pitchFamily="34" charset="0"/>
              </a:endParaRPr>
            </a:p>
          </p:txBody>
        </p:sp>
        <p:sp>
          <p:nvSpPr>
            <p:cNvPr id="62" name="Freihandform: Form 61">
              <a:extLst>
                <a:ext uri="{FF2B5EF4-FFF2-40B4-BE49-F238E27FC236}">
                  <a16:creationId xmlns:a16="http://schemas.microsoft.com/office/drawing/2014/main" id="{51B05F83-B9DF-4CE9-B51D-36C2565C0FDD}"/>
                </a:ext>
              </a:extLst>
            </p:cNvPr>
            <p:cNvSpPr/>
            <p:nvPr/>
          </p:nvSpPr>
          <p:spPr>
            <a:xfrm>
              <a:off x="4754765" y="1688092"/>
              <a:ext cx="16336" cy="16336"/>
            </a:xfrm>
            <a:custGeom>
              <a:avLst/>
              <a:gdLst>
                <a:gd name="connsiteX0" fmla="*/ 8307 w 16336"/>
                <a:gd name="connsiteY0" fmla="*/ 419 h 16336"/>
                <a:gd name="connsiteX1" fmla="*/ 419 w 16336"/>
                <a:gd name="connsiteY1" fmla="*/ 8261 h 16336"/>
                <a:gd name="connsiteX2" fmla="*/ 8261 w 16336"/>
                <a:gd name="connsiteY2" fmla="*/ 16149 h 16336"/>
                <a:gd name="connsiteX3" fmla="*/ 16149 w 16336"/>
                <a:gd name="connsiteY3" fmla="*/ 8307 h 16336"/>
                <a:gd name="connsiteX4" fmla="*/ 16149 w 16336"/>
                <a:gd name="connsiteY4" fmla="*/ 8261 h 16336"/>
                <a:gd name="connsiteX5" fmla="*/ 8307 w 16336"/>
                <a:gd name="connsiteY5" fmla="*/ 419 h 16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336" h="16336">
                  <a:moveTo>
                    <a:pt x="8307" y="419"/>
                  </a:moveTo>
                  <a:cubicBezTo>
                    <a:pt x="3964" y="407"/>
                    <a:pt x="432" y="3917"/>
                    <a:pt x="419" y="8261"/>
                  </a:cubicBezTo>
                  <a:cubicBezTo>
                    <a:pt x="407" y="12604"/>
                    <a:pt x="3917" y="16136"/>
                    <a:pt x="8261" y="16149"/>
                  </a:cubicBezTo>
                  <a:cubicBezTo>
                    <a:pt x="12604" y="16162"/>
                    <a:pt x="16136" y="12651"/>
                    <a:pt x="16149" y="8307"/>
                  </a:cubicBezTo>
                  <a:cubicBezTo>
                    <a:pt x="16149" y="8292"/>
                    <a:pt x="16149" y="8276"/>
                    <a:pt x="16149" y="8261"/>
                  </a:cubicBezTo>
                  <a:cubicBezTo>
                    <a:pt x="16136" y="3935"/>
                    <a:pt x="12633" y="432"/>
                    <a:pt x="8307" y="419"/>
                  </a:cubicBezTo>
                  <a:close/>
                </a:path>
              </a:pathLst>
            </a:custGeom>
            <a:solidFill>
              <a:srgbClr val="000000"/>
            </a:solidFill>
            <a:ln w="2282" cap="flat">
              <a:noFill/>
              <a:prstDash val="solid"/>
              <a:miter/>
            </a:ln>
          </p:spPr>
          <p:txBody>
            <a:bodyPr rtlCol="0" anchor="ctr"/>
            <a:lstStyle/>
            <a:p>
              <a:endParaRPr lang="de-DE">
                <a:latin typeface="Century Gothic" panose="020B0502020202020204" pitchFamily="34" charset="0"/>
              </a:endParaRPr>
            </a:p>
          </p:txBody>
        </p:sp>
        <p:sp>
          <p:nvSpPr>
            <p:cNvPr id="63" name="Freihandform: Form 62">
              <a:extLst>
                <a:ext uri="{FF2B5EF4-FFF2-40B4-BE49-F238E27FC236}">
                  <a16:creationId xmlns:a16="http://schemas.microsoft.com/office/drawing/2014/main" id="{BF375F30-67E3-4A6E-9550-72FDFDD1B713}"/>
                </a:ext>
              </a:extLst>
            </p:cNvPr>
            <p:cNvSpPr/>
            <p:nvPr/>
          </p:nvSpPr>
          <p:spPr>
            <a:xfrm>
              <a:off x="4769096" y="1704704"/>
              <a:ext cx="9335" cy="7001"/>
            </a:xfrm>
            <a:custGeom>
              <a:avLst/>
              <a:gdLst>
                <a:gd name="connsiteX0" fmla="*/ 6486 w 9335"/>
                <a:gd name="connsiteY0" fmla="*/ 1404 h 7001"/>
                <a:gd name="connsiteX1" fmla="*/ 3737 w 9335"/>
                <a:gd name="connsiteY1" fmla="*/ 700 h 7001"/>
                <a:gd name="connsiteX2" fmla="*/ 3032 w 9335"/>
                <a:gd name="connsiteY2" fmla="*/ 1404 h 7001"/>
                <a:gd name="connsiteX3" fmla="*/ 698 w 9335"/>
                <a:gd name="connsiteY3" fmla="*/ 5278 h 7001"/>
                <a:gd name="connsiteX4" fmla="*/ 1423 w 9335"/>
                <a:gd name="connsiteY4" fmla="*/ 8056 h 7001"/>
                <a:gd name="connsiteX5" fmla="*/ 2449 w 9335"/>
                <a:gd name="connsiteY5" fmla="*/ 8335 h 7001"/>
                <a:gd name="connsiteX6" fmla="*/ 7116 w 9335"/>
                <a:gd name="connsiteY6" fmla="*/ 8335 h 7001"/>
                <a:gd name="connsiteX7" fmla="*/ 9072 w 9335"/>
                <a:gd name="connsiteY7" fmla="*/ 6233 h 7001"/>
                <a:gd name="connsiteX8" fmla="*/ 8820 w 9335"/>
                <a:gd name="connsiteY8" fmla="*/ 5325 h 7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35" h="7001">
                  <a:moveTo>
                    <a:pt x="6486" y="1404"/>
                  </a:moveTo>
                  <a:cubicBezTo>
                    <a:pt x="5921" y="450"/>
                    <a:pt x="4690" y="135"/>
                    <a:pt x="3737" y="700"/>
                  </a:cubicBezTo>
                  <a:cubicBezTo>
                    <a:pt x="3446" y="871"/>
                    <a:pt x="3204" y="1114"/>
                    <a:pt x="3032" y="1404"/>
                  </a:cubicBezTo>
                  <a:lnTo>
                    <a:pt x="698" y="5278"/>
                  </a:lnTo>
                  <a:cubicBezTo>
                    <a:pt x="131" y="6245"/>
                    <a:pt x="456" y="7489"/>
                    <a:pt x="1423" y="8056"/>
                  </a:cubicBezTo>
                  <a:cubicBezTo>
                    <a:pt x="1734" y="8239"/>
                    <a:pt x="2088" y="8335"/>
                    <a:pt x="2449" y="8335"/>
                  </a:cubicBezTo>
                  <a:lnTo>
                    <a:pt x="7116" y="8335"/>
                  </a:lnTo>
                  <a:cubicBezTo>
                    <a:pt x="8237" y="8295"/>
                    <a:pt x="9112" y="7353"/>
                    <a:pt x="9072" y="6233"/>
                  </a:cubicBezTo>
                  <a:cubicBezTo>
                    <a:pt x="9060" y="5915"/>
                    <a:pt x="8974" y="5603"/>
                    <a:pt x="8820" y="5325"/>
                  </a:cubicBezTo>
                  <a:close/>
                </a:path>
              </a:pathLst>
            </a:custGeom>
            <a:solidFill>
              <a:srgbClr val="000000"/>
            </a:solidFill>
            <a:ln w="2282" cap="flat">
              <a:noFill/>
              <a:prstDash val="solid"/>
              <a:miter/>
            </a:ln>
          </p:spPr>
          <p:txBody>
            <a:bodyPr rtlCol="0" anchor="ctr"/>
            <a:lstStyle/>
            <a:p>
              <a:endParaRPr lang="de-DE">
                <a:latin typeface="Century Gothic" panose="020B0502020202020204" pitchFamily="34" charset="0"/>
              </a:endParaRPr>
            </a:p>
          </p:txBody>
        </p:sp>
        <p:sp>
          <p:nvSpPr>
            <p:cNvPr id="64" name="Freihandform: Form 63">
              <a:extLst>
                <a:ext uri="{FF2B5EF4-FFF2-40B4-BE49-F238E27FC236}">
                  <a16:creationId xmlns:a16="http://schemas.microsoft.com/office/drawing/2014/main" id="{7C04DFB6-4E49-45B3-8CEC-8262C088A3B2}"/>
                </a:ext>
              </a:extLst>
            </p:cNvPr>
            <p:cNvSpPr/>
            <p:nvPr/>
          </p:nvSpPr>
          <p:spPr>
            <a:xfrm>
              <a:off x="4673068" y="1590562"/>
              <a:ext cx="200703" cy="177366"/>
            </a:xfrm>
            <a:custGeom>
              <a:avLst/>
              <a:gdLst>
                <a:gd name="connsiteX0" fmla="*/ 200275 w 200703"/>
                <a:gd name="connsiteY0" fmla="*/ 163808 h 177365"/>
                <a:gd name="connsiteX1" fmla="*/ 109071 w 200703"/>
                <a:gd name="connsiteY1" fmla="*/ 5112 h 177365"/>
                <a:gd name="connsiteX2" fmla="*/ 96330 w 200703"/>
                <a:gd name="connsiteY2" fmla="*/ 1658 h 177365"/>
                <a:gd name="connsiteX3" fmla="*/ 92875 w 200703"/>
                <a:gd name="connsiteY3" fmla="*/ 5112 h 177365"/>
                <a:gd name="connsiteX4" fmla="*/ 1672 w 200703"/>
                <a:gd name="connsiteY4" fmla="*/ 163808 h 177365"/>
                <a:gd name="connsiteX5" fmla="*/ 5088 w 200703"/>
                <a:gd name="connsiteY5" fmla="*/ 176560 h 177365"/>
                <a:gd name="connsiteX6" fmla="*/ 9746 w 200703"/>
                <a:gd name="connsiteY6" fmla="*/ 177811 h 177365"/>
                <a:gd name="connsiteX7" fmla="*/ 192200 w 200703"/>
                <a:gd name="connsiteY7" fmla="*/ 177811 h 177365"/>
                <a:gd name="connsiteX8" fmla="*/ 201525 w 200703"/>
                <a:gd name="connsiteY8" fmla="*/ 168466 h 177365"/>
                <a:gd name="connsiteX9" fmla="*/ 200275 w 200703"/>
                <a:gd name="connsiteY9" fmla="*/ 163808 h 177365"/>
                <a:gd name="connsiteX10" fmla="*/ 56935 w 200703"/>
                <a:gd name="connsiteY10" fmla="*/ 107448 h 177365"/>
                <a:gd name="connsiteX11" fmla="*/ 58872 w 200703"/>
                <a:gd name="connsiteY11" fmla="*/ 106281 h 177365"/>
                <a:gd name="connsiteX12" fmla="*/ 60833 w 200703"/>
                <a:gd name="connsiteY12" fmla="*/ 99633 h 177365"/>
                <a:gd name="connsiteX13" fmla="*/ 67481 w 200703"/>
                <a:gd name="connsiteY13" fmla="*/ 101595 h 177365"/>
                <a:gd name="connsiteX14" fmla="*/ 67834 w 200703"/>
                <a:gd name="connsiteY14" fmla="*/ 105464 h 177365"/>
                <a:gd name="connsiteX15" fmla="*/ 73131 w 200703"/>
                <a:gd name="connsiteY15" fmla="*/ 107798 h 177365"/>
                <a:gd name="connsiteX16" fmla="*/ 78452 w 200703"/>
                <a:gd name="connsiteY16" fmla="*/ 117133 h 177365"/>
                <a:gd name="connsiteX17" fmla="*/ 78452 w 200703"/>
                <a:gd name="connsiteY17" fmla="*/ 118767 h 177365"/>
                <a:gd name="connsiteX18" fmla="*/ 64940 w 200703"/>
                <a:gd name="connsiteY18" fmla="*/ 112745 h 177365"/>
                <a:gd name="connsiteX19" fmla="*/ 63890 w 200703"/>
                <a:gd name="connsiteY19" fmla="*/ 114309 h 177365"/>
                <a:gd name="connsiteX20" fmla="*/ 56888 w 200703"/>
                <a:gd name="connsiteY20" fmla="*/ 114309 h 177365"/>
                <a:gd name="connsiteX21" fmla="*/ 56888 w 200703"/>
                <a:gd name="connsiteY21" fmla="*/ 107308 h 177365"/>
                <a:gd name="connsiteX22" fmla="*/ 86317 w 200703"/>
                <a:gd name="connsiteY22" fmla="*/ 133843 h 177365"/>
                <a:gd name="connsiteX23" fmla="*/ 67064 w 200703"/>
                <a:gd name="connsiteY23" fmla="*/ 141217 h 177365"/>
                <a:gd name="connsiteX24" fmla="*/ 67437 w 200703"/>
                <a:gd name="connsiteY24" fmla="*/ 143084 h 177365"/>
                <a:gd name="connsiteX25" fmla="*/ 62536 w 200703"/>
                <a:gd name="connsiteY25" fmla="*/ 147985 h 177365"/>
                <a:gd name="connsiteX26" fmla="*/ 57635 w 200703"/>
                <a:gd name="connsiteY26" fmla="*/ 143084 h 177365"/>
                <a:gd name="connsiteX27" fmla="*/ 58172 w 200703"/>
                <a:gd name="connsiteY27" fmla="*/ 140891 h 177365"/>
                <a:gd name="connsiteX28" fmla="*/ 54973 w 200703"/>
                <a:gd name="connsiteY28" fmla="*/ 134742 h 177365"/>
                <a:gd name="connsiteX29" fmla="*/ 61122 w 200703"/>
                <a:gd name="connsiteY29" fmla="*/ 131543 h 177365"/>
                <a:gd name="connsiteX30" fmla="*/ 63960 w 200703"/>
                <a:gd name="connsiteY30" fmla="*/ 133889 h 177365"/>
                <a:gd name="connsiteX31" fmla="*/ 80483 w 200703"/>
                <a:gd name="connsiteY31" fmla="*/ 127565 h 177365"/>
                <a:gd name="connsiteX32" fmla="*/ 86060 w 200703"/>
                <a:gd name="connsiteY32" fmla="*/ 129899 h 177365"/>
                <a:gd name="connsiteX33" fmla="*/ 86317 w 200703"/>
                <a:gd name="connsiteY33" fmla="*/ 129899 h 177365"/>
                <a:gd name="connsiteX34" fmla="*/ 110588 w 200703"/>
                <a:gd name="connsiteY34" fmla="*/ 128358 h 177365"/>
                <a:gd name="connsiteX35" fmla="*/ 110588 w 200703"/>
                <a:gd name="connsiteY35" fmla="*/ 136200 h 177365"/>
                <a:gd name="connsiteX36" fmla="*/ 106667 w 200703"/>
                <a:gd name="connsiteY36" fmla="*/ 136200 h 177365"/>
                <a:gd name="connsiteX37" fmla="*/ 106667 w 200703"/>
                <a:gd name="connsiteY37" fmla="*/ 130319 h 177365"/>
                <a:gd name="connsiteX38" fmla="*/ 102747 w 200703"/>
                <a:gd name="connsiteY38" fmla="*/ 130319 h 177365"/>
                <a:gd name="connsiteX39" fmla="*/ 102747 w 200703"/>
                <a:gd name="connsiteY39" fmla="*/ 136200 h 177365"/>
                <a:gd name="connsiteX40" fmla="*/ 98826 w 200703"/>
                <a:gd name="connsiteY40" fmla="*/ 136200 h 177365"/>
                <a:gd name="connsiteX41" fmla="*/ 98826 w 200703"/>
                <a:gd name="connsiteY41" fmla="*/ 130319 h 177365"/>
                <a:gd name="connsiteX42" fmla="*/ 94905 w 200703"/>
                <a:gd name="connsiteY42" fmla="*/ 130319 h 177365"/>
                <a:gd name="connsiteX43" fmla="*/ 94905 w 200703"/>
                <a:gd name="connsiteY43" fmla="*/ 136200 h 177365"/>
                <a:gd name="connsiteX44" fmla="*/ 90985 w 200703"/>
                <a:gd name="connsiteY44" fmla="*/ 136200 h 177365"/>
                <a:gd name="connsiteX45" fmla="*/ 90985 w 200703"/>
                <a:gd name="connsiteY45" fmla="*/ 128358 h 177365"/>
                <a:gd name="connsiteX46" fmla="*/ 88044 w 200703"/>
                <a:gd name="connsiteY46" fmla="*/ 125418 h 177365"/>
                <a:gd name="connsiteX47" fmla="*/ 86060 w 200703"/>
                <a:gd name="connsiteY47" fmla="*/ 125418 h 177365"/>
                <a:gd name="connsiteX48" fmla="*/ 83120 w 200703"/>
                <a:gd name="connsiteY48" fmla="*/ 122571 h 177365"/>
                <a:gd name="connsiteX49" fmla="*/ 83120 w 200703"/>
                <a:gd name="connsiteY49" fmla="*/ 122477 h 177365"/>
                <a:gd name="connsiteX50" fmla="*/ 83120 w 200703"/>
                <a:gd name="connsiteY50" fmla="*/ 116596 h 177365"/>
                <a:gd name="connsiteX51" fmla="*/ 82466 w 200703"/>
                <a:gd name="connsiteY51" fmla="*/ 114729 h 177365"/>
                <a:gd name="connsiteX52" fmla="*/ 76259 w 200703"/>
                <a:gd name="connsiteY52" fmla="*/ 98393 h 177365"/>
                <a:gd name="connsiteX53" fmla="*/ 100786 w 200703"/>
                <a:gd name="connsiteY53" fmla="*/ 71415 h 177365"/>
                <a:gd name="connsiteX54" fmla="*/ 125314 w 200703"/>
                <a:gd name="connsiteY54" fmla="*/ 98463 h 177365"/>
                <a:gd name="connsiteX55" fmla="*/ 119106 w 200703"/>
                <a:gd name="connsiteY55" fmla="*/ 114799 h 177365"/>
                <a:gd name="connsiteX56" fmla="*/ 118430 w 200703"/>
                <a:gd name="connsiteY56" fmla="*/ 116666 h 177365"/>
                <a:gd name="connsiteX57" fmla="*/ 118430 w 200703"/>
                <a:gd name="connsiteY57" fmla="*/ 122547 h 177365"/>
                <a:gd name="connsiteX58" fmla="*/ 115631 w 200703"/>
                <a:gd name="connsiteY58" fmla="*/ 125488 h 177365"/>
                <a:gd name="connsiteX59" fmla="*/ 115489 w 200703"/>
                <a:gd name="connsiteY59" fmla="*/ 125488 h 177365"/>
                <a:gd name="connsiteX60" fmla="*/ 113529 w 200703"/>
                <a:gd name="connsiteY60" fmla="*/ 125488 h 177365"/>
                <a:gd name="connsiteX61" fmla="*/ 110588 w 200703"/>
                <a:gd name="connsiteY61" fmla="*/ 128358 h 177365"/>
                <a:gd name="connsiteX62" fmla="*/ 143634 w 200703"/>
                <a:gd name="connsiteY62" fmla="*/ 141427 h 177365"/>
                <a:gd name="connsiteX63" fmla="*/ 141721 w 200703"/>
                <a:gd name="connsiteY63" fmla="*/ 142594 h 177365"/>
                <a:gd name="connsiteX64" fmla="*/ 139716 w 200703"/>
                <a:gd name="connsiteY64" fmla="*/ 149229 h 177365"/>
                <a:gd name="connsiteX65" fmla="*/ 133081 w 200703"/>
                <a:gd name="connsiteY65" fmla="*/ 147224 h 177365"/>
                <a:gd name="connsiteX66" fmla="*/ 132852 w 200703"/>
                <a:gd name="connsiteY66" fmla="*/ 143084 h 177365"/>
                <a:gd name="connsiteX67" fmla="*/ 115256 w 200703"/>
                <a:gd name="connsiteY67" fmla="*/ 135243 h 177365"/>
                <a:gd name="connsiteX68" fmla="*/ 115256 w 200703"/>
                <a:gd name="connsiteY68" fmla="*/ 130085 h 177365"/>
                <a:gd name="connsiteX69" fmla="*/ 115489 w 200703"/>
                <a:gd name="connsiteY69" fmla="*/ 130085 h 177365"/>
                <a:gd name="connsiteX70" fmla="*/ 119877 w 200703"/>
                <a:gd name="connsiteY70" fmla="*/ 128802 h 177365"/>
                <a:gd name="connsiteX71" fmla="*/ 135793 w 200703"/>
                <a:gd name="connsiteY71" fmla="*/ 135803 h 177365"/>
                <a:gd name="connsiteX72" fmla="*/ 142328 w 200703"/>
                <a:gd name="connsiteY72" fmla="*/ 133495 h 177365"/>
                <a:gd name="connsiteX73" fmla="*/ 144636 w 200703"/>
                <a:gd name="connsiteY73" fmla="*/ 140031 h 177365"/>
                <a:gd name="connsiteX74" fmla="*/ 143634 w 200703"/>
                <a:gd name="connsiteY74" fmla="*/ 141427 h 177365"/>
                <a:gd name="connsiteX75" fmla="*/ 140997 w 200703"/>
                <a:gd name="connsiteY75" fmla="*/ 117576 h 177365"/>
                <a:gd name="connsiteX76" fmla="*/ 136493 w 200703"/>
                <a:gd name="connsiteY76" fmla="*/ 114612 h 177365"/>
                <a:gd name="connsiteX77" fmla="*/ 123120 w 200703"/>
                <a:gd name="connsiteY77" fmla="*/ 119747 h 177365"/>
                <a:gd name="connsiteX78" fmla="*/ 123120 w 200703"/>
                <a:gd name="connsiteY78" fmla="*/ 117133 h 177365"/>
                <a:gd name="connsiteX79" fmla="*/ 127788 w 200703"/>
                <a:gd name="connsiteY79" fmla="*/ 109478 h 177365"/>
                <a:gd name="connsiteX80" fmla="*/ 133459 w 200703"/>
                <a:gd name="connsiteY80" fmla="*/ 107308 h 177365"/>
                <a:gd name="connsiteX81" fmla="*/ 133179 w 200703"/>
                <a:gd name="connsiteY81" fmla="*/ 105721 h 177365"/>
                <a:gd name="connsiteX82" fmla="*/ 138080 w 200703"/>
                <a:gd name="connsiteY82" fmla="*/ 100820 h 177365"/>
                <a:gd name="connsiteX83" fmla="*/ 142981 w 200703"/>
                <a:gd name="connsiteY83" fmla="*/ 105721 h 177365"/>
                <a:gd name="connsiteX84" fmla="*/ 142444 w 200703"/>
                <a:gd name="connsiteY84" fmla="*/ 108055 h 177365"/>
                <a:gd name="connsiteX85" fmla="*/ 145802 w 200703"/>
                <a:gd name="connsiteY85" fmla="*/ 114080 h 177365"/>
                <a:gd name="connsiteX86" fmla="*/ 141020 w 200703"/>
                <a:gd name="connsiteY86" fmla="*/ 117623 h 17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200703" h="177365">
                  <a:moveTo>
                    <a:pt x="200275" y="163808"/>
                  </a:moveTo>
                  <a:lnTo>
                    <a:pt x="109071" y="5112"/>
                  </a:lnTo>
                  <a:cubicBezTo>
                    <a:pt x="106507" y="640"/>
                    <a:pt x="100802" y="-907"/>
                    <a:pt x="96330" y="1658"/>
                  </a:cubicBezTo>
                  <a:cubicBezTo>
                    <a:pt x="94892" y="2482"/>
                    <a:pt x="93699" y="3675"/>
                    <a:pt x="92875" y="5112"/>
                  </a:cubicBezTo>
                  <a:lnTo>
                    <a:pt x="1672" y="163808"/>
                  </a:lnTo>
                  <a:cubicBezTo>
                    <a:pt x="-906" y="168273"/>
                    <a:pt x="624" y="173982"/>
                    <a:pt x="5088" y="176560"/>
                  </a:cubicBezTo>
                  <a:cubicBezTo>
                    <a:pt x="6505" y="177378"/>
                    <a:pt x="8111" y="177809"/>
                    <a:pt x="9746" y="177811"/>
                  </a:cubicBezTo>
                  <a:lnTo>
                    <a:pt x="192200" y="177811"/>
                  </a:lnTo>
                  <a:cubicBezTo>
                    <a:pt x="197355" y="177805"/>
                    <a:pt x="201531" y="173622"/>
                    <a:pt x="201525" y="168466"/>
                  </a:cubicBezTo>
                  <a:cubicBezTo>
                    <a:pt x="201524" y="166831"/>
                    <a:pt x="201092" y="165224"/>
                    <a:pt x="200275" y="163808"/>
                  </a:cubicBezTo>
                  <a:close/>
                  <a:moveTo>
                    <a:pt x="56935" y="107448"/>
                  </a:moveTo>
                  <a:cubicBezTo>
                    <a:pt x="57481" y="106913"/>
                    <a:pt x="58144" y="106514"/>
                    <a:pt x="58872" y="106281"/>
                  </a:cubicBezTo>
                  <a:cubicBezTo>
                    <a:pt x="57578" y="103904"/>
                    <a:pt x="58456" y="100927"/>
                    <a:pt x="60833" y="99633"/>
                  </a:cubicBezTo>
                  <a:cubicBezTo>
                    <a:pt x="63211" y="98339"/>
                    <a:pt x="66187" y="99217"/>
                    <a:pt x="67481" y="101595"/>
                  </a:cubicBezTo>
                  <a:cubicBezTo>
                    <a:pt x="68127" y="102781"/>
                    <a:pt x="68254" y="104181"/>
                    <a:pt x="67834" y="105464"/>
                  </a:cubicBezTo>
                  <a:lnTo>
                    <a:pt x="73131" y="107798"/>
                  </a:lnTo>
                  <a:cubicBezTo>
                    <a:pt x="74378" y="111182"/>
                    <a:pt x="76176" y="114336"/>
                    <a:pt x="78452" y="117133"/>
                  </a:cubicBezTo>
                  <a:lnTo>
                    <a:pt x="78452" y="118767"/>
                  </a:lnTo>
                  <a:lnTo>
                    <a:pt x="64940" y="112745"/>
                  </a:lnTo>
                  <a:cubicBezTo>
                    <a:pt x="64678" y="113321"/>
                    <a:pt x="64323" y="113849"/>
                    <a:pt x="63890" y="114309"/>
                  </a:cubicBezTo>
                  <a:cubicBezTo>
                    <a:pt x="61956" y="116242"/>
                    <a:pt x="58822" y="116242"/>
                    <a:pt x="56888" y="114309"/>
                  </a:cubicBezTo>
                  <a:cubicBezTo>
                    <a:pt x="54955" y="112376"/>
                    <a:pt x="54955" y="109241"/>
                    <a:pt x="56888" y="107308"/>
                  </a:cubicBezTo>
                  <a:close/>
                  <a:moveTo>
                    <a:pt x="86317" y="133843"/>
                  </a:moveTo>
                  <a:lnTo>
                    <a:pt x="67064" y="141217"/>
                  </a:lnTo>
                  <a:cubicBezTo>
                    <a:pt x="67306" y="141810"/>
                    <a:pt x="67433" y="142444"/>
                    <a:pt x="67437" y="143084"/>
                  </a:cubicBezTo>
                  <a:cubicBezTo>
                    <a:pt x="67437" y="145791"/>
                    <a:pt x="65243" y="147985"/>
                    <a:pt x="62536" y="147985"/>
                  </a:cubicBezTo>
                  <a:cubicBezTo>
                    <a:pt x="59829" y="147985"/>
                    <a:pt x="57635" y="145791"/>
                    <a:pt x="57635" y="143084"/>
                  </a:cubicBezTo>
                  <a:cubicBezTo>
                    <a:pt x="57632" y="142320"/>
                    <a:pt x="57816" y="141567"/>
                    <a:pt x="58172" y="140891"/>
                  </a:cubicBezTo>
                  <a:cubicBezTo>
                    <a:pt x="55591" y="140076"/>
                    <a:pt x="54159" y="137323"/>
                    <a:pt x="54973" y="134742"/>
                  </a:cubicBezTo>
                  <a:cubicBezTo>
                    <a:pt x="55788" y="132161"/>
                    <a:pt x="58540" y="130729"/>
                    <a:pt x="61122" y="131543"/>
                  </a:cubicBezTo>
                  <a:cubicBezTo>
                    <a:pt x="62337" y="131927"/>
                    <a:pt x="63354" y="132768"/>
                    <a:pt x="63960" y="133889"/>
                  </a:cubicBezTo>
                  <a:lnTo>
                    <a:pt x="80483" y="127565"/>
                  </a:lnTo>
                  <a:cubicBezTo>
                    <a:pt x="81943" y="129075"/>
                    <a:pt x="83960" y="129919"/>
                    <a:pt x="86060" y="129899"/>
                  </a:cubicBezTo>
                  <a:lnTo>
                    <a:pt x="86317" y="129899"/>
                  </a:lnTo>
                  <a:close/>
                  <a:moveTo>
                    <a:pt x="110588" y="128358"/>
                  </a:moveTo>
                  <a:lnTo>
                    <a:pt x="110588" y="136200"/>
                  </a:lnTo>
                  <a:lnTo>
                    <a:pt x="106667" y="136200"/>
                  </a:lnTo>
                  <a:lnTo>
                    <a:pt x="106667" y="130319"/>
                  </a:lnTo>
                  <a:lnTo>
                    <a:pt x="102747" y="130319"/>
                  </a:lnTo>
                  <a:lnTo>
                    <a:pt x="102747" y="136200"/>
                  </a:lnTo>
                  <a:lnTo>
                    <a:pt x="98826" y="136200"/>
                  </a:lnTo>
                  <a:lnTo>
                    <a:pt x="98826" y="130319"/>
                  </a:lnTo>
                  <a:lnTo>
                    <a:pt x="94905" y="130319"/>
                  </a:lnTo>
                  <a:lnTo>
                    <a:pt x="94905" y="136200"/>
                  </a:lnTo>
                  <a:lnTo>
                    <a:pt x="90985" y="136200"/>
                  </a:lnTo>
                  <a:lnTo>
                    <a:pt x="90985" y="128358"/>
                  </a:lnTo>
                  <a:cubicBezTo>
                    <a:pt x="90972" y="126740"/>
                    <a:pt x="89663" y="125430"/>
                    <a:pt x="88044" y="125418"/>
                  </a:cubicBezTo>
                  <a:lnTo>
                    <a:pt x="86060" y="125418"/>
                  </a:lnTo>
                  <a:cubicBezTo>
                    <a:pt x="84462" y="125444"/>
                    <a:pt x="83146" y="124169"/>
                    <a:pt x="83120" y="122571"/>
                  </a:cubicBezTo>
                  <a:cubicBezTo>
                    <a:pt x="83119" y="122540"/>
                    <a:pt x="83119" y="122508"/>
                    <a:pt x="83120" y="122477"/>
                  </a:cubicBezTo>
                  <a:lnTo>
                    <a:pt x="83120" y="116596"/>
                  </a:lnTo>
                  <a:cubicBezTo>
                    <a:pt x="83117" y="115918"/>
                    <a:pt x="82887" y="115261"/>
                    <a:pt x="82466" y="114729"/>
                  </a:cubicBezTo>
                  <a:cubicBezTo>
                    <a:pt x="78415" y="110259"/>
                    <a:pt x="76198" y="104426"/>
                    <a:pt x="76259" y="98393"/>
                  </a:cubicBezTo>
                  <a:cubicBezTo>
                    <a:pt x="76259" y="83527"/>
                    <a:pt x="87274" y="71415"/>
                    <a:pt x="100786" y="71415"/>
                  </a:cubicBezTo>
                  <a:cubicBezTo>
                    <a:pt x="114299" y="71415"/>
                    <a:pt x="125314" y="83573"/>
                    <a:pt x="125314" y="98463"/>
                  </a:cubicBezTo>
                  <a:cubicBezTo>
                    <a:pt x="125375" y="104496"/>
                    <a:pt x="123158" y="110329"/>
                    <a:pt x="119106" y="114799"/>
                  </a:cubicBezTo>
                  <a:cubicBezTo>
                    <a:pt x="118669" y="115323"/>
                    <a:pt x="118430" y="115984"/>
                    <a:pt x="118430" y="116666"/>
                  </a:cubicBezTo>
                  <a:lnTo>
                    <a:pt x="118430" y="122547"/>
                  </a:lnTo>
                  <a:cubicBezTo>
                    <a:pt x="118469" y="124132"/>
                    <a:pt x="117216" y="125449"/>
                    <a:pt x="115631" y="125488"/>
                  </a:cubicBezTo>
                  <a:cubicBezTo>
                    <a:pt x="115584" y="125489"/>
                    <a:pt x="115536" y="125489"/>
                    <a:pt x="115489" y="125488"/>
                  </a:cubicBezTo>
                  <a:lnTo>
                    <a:pt x="113529" y="125488"/>
                  </a:lnTo>
                  <a:cubicBezTo>
                    <a:pt x="111937" y="125499"/>
                    <a:pt x="110638" y="126767"/>
                    <a:pt x="110588" y="128358"/>
                  </a:cubicBezTo>
                  <a:close/>
                  <a:moveTo>
                    <a:pt x="143634" y="141427"/>
                  </a:moveTo>
                  <a:cubicBezTo>
                    <a:pt x="143097" y="141961"/>
                    <a:pt x="142441" y="142361"/>
                    <a:pt x="141721" y="142594"/>
                  </a:cubicBezTo>
                  <a:cubicBezTo>
                    <a:pt x="142999" y="144980"/>
                    <a:pt x="142101" y="147950"/>
                    <a:pt x="139716" y="149229"/>
                  </a:cubicBezTo>
                  <a:cubicBezTo>
                    <a:pt x="137330" y="150507"/>
                    <a:pt x="134359" y="149610"/>
                    <a:pt x="133081" y="147224"/>
                  </a:cubicBezTo>
                  <a:cubicBezTo>
                    <a:pt x="132396" y="145946"/>
                    <a:pt x="132312" y="144430"/>
                    <a:pt x="132852" y="143084"/>
                  </a:cubicBezTo>
                  <a:lnTo>
                    <a:pt x="115256" y="135243"/>
                  </a:lnTo>
                  <a:lnTo>
                    <a:pt x="115256" y="130085"/>
                  </a:lnTo>
                  <a:lnTo>
                    <a:pt x="115489" y="130085"/>
                  </a:lnTo>
                  <a:cubicBezTo>
                    <a:pt x="117049" y="130122"/>
                    <a:pt x="118582" y="129673"/>
                    <a:pt x="119877" y="128802"/>
                  </a:cubicBezTo>
                  <a:lnTo>
                    <a:pt x="135793" y="135803"/>
                  </a:lnTo>
                  <a:cubicBezTo>
                    <a:pt x="136960" y="133361"/>
                    <a:pt x="139886" y="132328"/>
                    <a:pt x="142328" y="133495"/>
                  </a:cubicBezTo>
                  <a:cubicBezTo>
                    <a:pt x="144770" y="134663"/>
                    <a:pt x="145803" y="137589"/>
                    <a:pt x="144636" y="140031"/>
                  </a:cubicBezTo>
                  <a:cubicBezTo>
                    <a:pt x="144387" y="140552"/>
                    <a:pt x="144048" y="141025"/>
                    <a:pt x="143634" y="141427"/>
                  </a:cubicBezTo>
                  <a:close/>
                  <a:moveTo>
                    <a:pt x="140997" y="117576"/>
                  </a:moveTo>
                  <a:cubicBezTo>
                    <a:pt x="139040" y="117571"/>
                    <a:pt x="137272" y="116408"/>
                    <a:pt x="136493" y="114612"/>
                  </a:cubicBezTo>
                  <a:lnTo>
                    <a:pt x="123120" y="119747"/>
                  </a:lnTo>
                  <a:lnTo>
                    <a:pt x="123120" y="117133"/>
                  </a:lnTo>
                  <a:cubicBezTo>
                    <a:pt x="125007" y="114798"/>
                    <a:pt x="126576" y="112224"/>
                    <a:pt x="127788" y="109478"/>
                  </a:cubicBezTo>
                  <a:lnTo>
                    <a:pt x="133459" y="107308"/>
                  </a:lnTo>
                  <a:cubicBezTo>
                    <a:pt x="133281" y="106797"/>
                    <a:pt x="133187" y="106261"/>
                    <a:pt x="133179" y="105721"/>
                  </a:cubicBezTo>
                  <a:cubicBezTo>
                    <a:pt x="133179" y="103014"/>
                    <a:pt x="135373" y="100820"/>
                    <a:pt x="138080" y="100820"/>
                  </a:cubicBezTo>
                  <a:cubicBezTo>
                    <a:pt x="140787" y="100820"/>
                    <a:pt x="142981" y="103014"/>
                    <a:pt x="142981" y="105721"/>
                  </a:cubicBezTo>
                  <a:cubicBezTo>
                    <a:pt x="142990" y="106530"/>
                    <a:pt x="142806" y="107330"/>
                    <a:pt x="142444" y="108055"/>
                  </a:cubicBezTo>
                  <a:cubicBezTo>
                    <a:pt x="145035" y="108791"/>
                    <a:pt x="146539" y="111489"/>
                    <a:pt x="145802" y="114080"/>
                  </a:cubicBezTo>
                  <a:cubicBezTo>
                    <a:pt x="145197" y="116209"/>
                    <a:pt x="143234" y="117664"/>
                    <a:pt x="141020" y="117623"/>
                  </a:cubicBezTo>
                  <a:close/>
                </a:path>
              </a:pathLst>
            </a:custGeom>
            <a:solidFill>
              <a:srgbClr val="000000"/>
            </a:solidFill>
            <a:ln w="2282" cap="flat">
              <a:noFill/>
              <a:prstDash val="solid"/>
              <a:miter/>
            </a:ln>
          </p:spPr>
          <p:txBody>
            <a:bodyPr rtlCol="0" anchor="ctr"/>
            <a:lstStyle/>
            <a:p>
              <a:endParaRPr lang="de-DE">
                <a:latin typeface="Century Gothic" panose="020B0502020202020204" pitchFamily="34" charset="0"/>
              </a:endParaRPr>
            </a:p>
          </p:txBody>
        </p:sp>
      </p:grpSp>
      <p:sp>
        <p:nvSpPr>
          <p:cNvPr id="65" name="Grafik 22" descr="Biogefährdung">
            <a:extLst>
              <a:ext uri="{FF2B5EF4-FFF2-40B4-BE49-F238E27FC236}">
                <a16:creationId xmlns:a16="http://schemas.microsoft.com/office/drawing/2014/main" id="{F235334D-4C0D-4735-AF8C-3EA1D57754B4}"/>
              </a:ext>
            </a:extLst>
          </p:cNvPr>
          <p:cNvSpPr/>
          <p:nvPr/>
        </p:nvSpPr>
        <p:spPr>
          <a:xfrm>
            <a:off x="5700200" y="1978356"/>
            <a:ext cx="200703" cy="177365"/>
          </a:xfrm>
          <a:custGeom>
            <a:avLst/>
            <a:gdLst>
              <a:gd name="connsiteX0" fmla="*/ 200297 w 200702"/>
              <a:gd name="connsiteY0" fmla="*/ 163807 h 177365"/>
              <a:gd name="connsiteX1" fmla="*/ 109094 w 200702"/>
              <a:gd name="connsiteY1" fmla="*/ 5112 h 177365"/>
              <a:gd name="connsiteX2" fmla="*/ 96352 w 200702"/>
              <a:gd name="connsiteY2" fmla="*/ 1658 h 177365"/>
              <a:gd name="connsiteX3" fmla="*/ 92898 w 200702"/>
              <a:gd name="connsiteY3" fmla="*/ 5112 h 177365"/>
              <a:gd name="connsiteX4" fmla="*/ 1672 w 200702"/>
              <a:gd name="connsiteY4" fmla="*/ 163807 h 177365"/>
              <a:gd name="connsiteX5" fmla="*/ 5088 w 200702"/>
              <a:gd name="connsiteY5" fmla="*/ 176559 h 177365"/>
              <a:gd name="connsiteX6" fmla="*/ 9770 w 200702"/>
              <a:gd name="connsiteY6" fmla="*/ 177810 h 177365"/>
              <a:gd name="connsiteX7" fmla="*/ 192152 w 200702"/>
              <a:gd name="connsiteY7" fmla="*/ 177810 h 177365"/>
              <a:gd name="connsiteX8" fmla="*/ 201548 w 200702"/>
              <a:gd name="connsiteY8" fmla="*/ 168536 h 177365"/>
              <a:gd name="connsiteX9" fmla="*/ 200297 w 200702"/>
              <a:gd name="connsiteY9" fmla="*/ 163807 h 177365"/>
              <a:gd name="connsiteX10" fmla="*/ 116749 w 200702"/>
              <a:gd name="connsiteY10" fmla="*/ 90341 h 177365"/>
              <a:gd name="connsiteX11" fmla="*/ 110168 w 200702"/>
              <a:gd name="connsiteY11" fmla="*/ 96129 h 177365"/>
              <a:gd name="connsiteX12" fmla="*/ 110168 w 200702"/>
              <a:gd name="connsiteY12" fmla="*/ 96129 h 177365"/>
              <a:gd name="connsiteX13" fmla="*/ 91498 w 200702"/>
              <a:gd name="connsiteY13" fmla="*/ 95685 h 177365"/>
              <a:gd name="connsiteX14" fmla="*/ 87950 w 200702"/>
              <a:gd name="connsiteY14" fmla="*/ 93048 h 177365"/>
              <a:gd name="connsiteX15" fmla="*/ 85033 w 200702"/>
              <a:gd name="connsiteY15" fmla="*/ 89594 h 177365"/>
              <a:gd name="connsiteX16" fmla="*/ 116749 w 200702"/>
              <a:gd name="connsiteY16" fmla="*/ 90341 h 177365"/>
              <a:gd name="connsiteX17" fmla="*/ 55558 w 200702"/>
              <a:gd name="connsiteY17" fmla="*/ 114799 h 177365"/>
              <a:gd name="connsiteX18" fmla="*/ 53037 w 200702"/>
              <a:gd name="connsiteY18" fmla="*/ 128801 h 177365"/>
              <a:gd name="connsiteX19" fmla="*/ 52897 w 200702"/>
              <a:gd name="connsiteY19" fmla="*/ 128801 h 177365"/>
              <a:gd name="connsiteX20" fmla="*/ 52267 w 200702"/>
              <a:gd name="connsiteY20" fmla="*/ 124974 h 177365"/>
              <a:gd name="connsiteX21" fmla="*/ 52057 w 200702"/>
              <a:gd name="connsiteY21" fmla="*/ 123434 h 177365"/>
              <a:gd name="connsiteX22" fmla="*/ 52057 w 200702"/>
              <a:gd name="connsiteY22" fmla="*/ 119863 h 177365"/>
              <a:gd name="connsiteX23" fmla="*/ 52547 w 200702"/>
              <a:gd name="connsiteY23" fmla="*/ 116339 h 177365"/>
              <a:gd name="connsiteX24" fmla="*/ 73318 w 200702"/>
              <a:gd name="connsiteY24" fmla="*/ 93795 h 177365"/>
              <a:gd name="connsiteX25" fmla="*/ 79595 w 200702"/>
              <a:gd name="connsiteY25" fmla="*/ 67680 h 177365"/>
              <a:gd name="connsiteX26" fmla="*/ 93038 w 200702"/>
              <a:gd name="connsiteY26" fmla="*/ 59092 h 177365"/>
              <a:gd name="connsiteX27" fmla="*/ 79829 w 200702"/>
              <a:gd name="connsiteY27" fmla="*/ 81823 h 177365"/>
              <a:gd name="connsiteX28" fmla="*/ 86293 w 200702"/>
              <a:gd name="connsiteY28" fmla="*/ 94658 h 177365"/>
              <a:gd name="connsiteX29" fmla="*/ 97495 w 200702"/>
              <a:gd name="connsiteY29" fmla="*/ 100306 h 177365"/>
              <a:gd name="connsiteX30" fmla="*/ 97495 w 200702"/>
              <a:gd name="connsiteY30" fmla="*/ 103270 h 177365"/>
              <a:gd name="connsiteX31" fmla="*/ 92828 w 200702"/>
              <a:gd name="connsiteY31" fmla="*/ 110505 h 177365"/>
              <a:gd name="connsiteX32" fmla="*/ 90867 w 200702"/>
              <a:gd name="connsiteY32" fmla="*/ 111601 h 177365"/>
              <a:gd name="connsiteX33" fmla="*/ 78849 w 200702"/>
              <a:gd name="connsiteY33" fmla="*/ 104227 h 177365"/>
              <a:gd name="connsiteX34" fmla="*/ 55511 w 200702"/>
              <a:gd name="connsiteY34" fmla="*/ 114682 h 177365"/>
              <a:gd name="connsiteX35" fmla="*/ 83726 w 200702"/>
              <a:gd name="connsiteY35" fmla="*/ 114612 h 177365"/>
              <a:gd name="connsiteX36" fmla="*/ 93458 w 200702"/>
              <a:gd name="connsiteY36" fmla="*/ 126071 h 177365"/>
              <a:gd name="connsiteX37" fmla="*/ 91428 w 200702"/>
              <a:gd name="connsiteY37" fmla="*/ 133982 h 177365"/>
              <a:gd name="connsiteX38" fmla="*/ 91171 w 200702"/>
              <a:gd name="connsiteY38" fmla="*/ 134449 h 177365"/>
              <a:gd name="connsiteX39" fmla="*/ 74835 w 200702"/>
              <a:gd name="connsiteY39" fmla="*/ 106187 h 177365"/>
              <a:gd name="connsiteX40" fmla="*/ 83236 w 200702"/>
              <a:gd name="connsiteY40" fmla="*/ 108404 h 177365"/>
              <a:gd name="connsiteX41" fmla="*/ 83726 w 200702"/>
              <a:gd name="connsiteY41" fmla="*/ 114519 h 177365"/>
              <a:gd name="connsiteX42" fmla="*/ 132572 w 200702"/>
              <a:gd name="connsiteY42" fmla="*/ 148055 h 177365"/>
              <a:gd name="connsiteX43" fmla="*/ 122817 w 200702"/>
              <a:gd name="connsiteY43" fmla="*/ 150388 h 177365"/>
              <a:gd name="connsiteX44" fmla="*/ 119549 w 200702"/>
              <a:gd name="connsiteY44" fmla="*/ 150388 h 177365"/>
              <a:gd name="connsiteX45" fmla="*/ 100879 w 200702"/>
              <a:gd name="connsiteY45" fmla="*/ 141987 h 177365"/>
              <a:gd name="connsiteX46" fmla="*/ 77192 w 200702"/>
              <a:gd name="connsiteY46" fmla="*/ 149945 h 177365"/>
              <a:gd name="connsiteX47" fmla="*/ 60575 w 200702"/>
              <a:gd name="connsiteY47" fmla="*/ 141870 h 177365"/>
              <a:gd name="connsiteX48" fmla="*/ 73808 w 200702"/>
              <a:gd name="connsiteY48" fmla="*/ 146724 h 177365"/>
              <a:gd name="connsiteX49" fmla="*/ 87250 w 200702"/>
              <a:gd name="connsiteY49" fmla="*/ 142384 h 177365"/>
              <a:gd name="connsiteX50" fmla="*/ 93481 w 200702"/>
              <a:gd name="connsiteY50" fmla="*/ 134916 h 177365"/>
              <a:gd name="connsiteX51" fmla="*/ 95815 w 200702"/>
              <a:gd name="connsiteY51" fmla="*/ 125417 h 177365"/>
              <a:gd name="connsiteX52" fmla="*/ 94438 w 200702"/>
              <a:gd name="connsiteY52" fmla="*/ 117669 h 177365"/>
              <a:gd name="connsiteX53" fmla="*/ 95932 w 200702"/>
              <a:gd name="connsiteY53" fmla="*/ 116829 h 177365"/>
              <a:gd name="connsiteX54" fmla="*/ 105570 w 200702"/>
              <a:gd name="connsiteY54" fmla="*/ 117132 h 177365"/>
              <a:gd name="connsiteX55" fmla="*/ 107390 w 200702"/>
              <a:gd name="connsiteY55" fmla="*/ 118159 h 177365"/>
              <a:gd name="connsiteX56" fmla="*/ 114252 w 200702"/>
              <a:gd name="connsiteY56" fmla="*/ 142174 h 177365"/>
              <a:gd name="connsiteX57" fmla="*/ 140786 w 200702"/>
              <a:gd name="connsiteY57" fmla="*/ 142570 h 177365"/>
              <a:gd name="connsiteX58" fmla="*/ 132572 w 200702"/>
              <a:gd name="connsiteY58" fmla="*/ 148055 h 177365"/>
              <a:gd name="connsiteX59" fmla="*/ 117472 w 200702"/>
              <a:gd name="connsiteY59" fmla="*/ 109174 h 177365"/>
              <a:gd name="connsiteX60" fmla="*/ 125780 w 200702"/>
              <a:gd name="connsiteY60" fmla="*/ 106374 h 177365"/>
              <a:gd name="connsiteX61" fmla="*/ 110471 w 200702"/>
              <a:gd name="connsiteY61" fmla="*/ 133935 h 177365"/>
              <a:gd name="connsiteX62" fmla="*/ 108511 w 200702"/>
              <a:gd name="connsiteY62" fmla="*/ 125347 h 177365"/>
              <a:gd name="connsiteX63" fmla="*/ 117472 w 200702"/>
              <a:gd name="connsiteY63" fmla="*/ 113165 h 177365"/>
              <a:gd name="connsiteX64" fmla="*/ 117472 w 200702"/>
              <a:gd name="connsiteY64" fmla="*/ 109174 h 177365"/>
              <a:gd name="connsiteX65" fmla="*/ 149911 w 200702"/>
              <a:gd name="connsiteY65" fmla="*/ 123387 h 177365"/>
              <a:gd name="connsiteX66" fmla="*/ 149515 w 200702"/>
              <a:gd name="connsiteY66" fmla="*/ 126444 h 177365"/>
              <a:gd name="connsiteX67" fmla="*/ 149001 w 200702"/>
              <a:gd name="connsiteY67" fmla="*/ 128778 h 177365"/>
              <a:gd name="connsiteX68" fmla="*/ 145197 w 200702"/>
              <a:gd name="connsiteY68" fmla="*/ 112862 h 177365"/>
              <a:gd name="connsiteX69" fmla="*/ 135022 w 200702"/>
              <a:gd name="connsiteY69" fmla="*/ 105137 h 177365"/>
              <a:gd name="connsiteX70" fmla="*/ 110774 w 200702"/>
              <a:gd name="connsiteY70" fmla="*/ 112138 h 177365"/>
              <a:gd name="connsiteX71" fmla="*/ 109047 w 200702"/>
              <a:gd name="connsiteY71" fmla="*/ 111181 h 177365"/>
              <a:gd name="connsiteX72" fmla="*/ 109047 w 200702"/>
              <a:gd name="connsiteY72" fmla="*/ 110621 h 177365"/>
              <a:gd name="connsiteX73" fmla="*/ 104380 w 200702"/>
              <a:gd name="connsiteY73" fmla="*/ 103340 h 177365"/>
              <a:gd name="connsiteX74" fmla="*/ 104380 w 200702"/>
              <a:gd name="connsiteY74" fmla="*/ 100423 h 177365"/>
              <a:gd name="connsiteX75" fmla="*/ 122424 w 200702"/>
              <a:gd name="connsiteY75" fmla="*/ 75838 h 177365"/>
              <a:gd name="connsiteX76" fmla="*/ 108954 w 200702"/>
              <a:gd name="connsiteY76" fmla="*/ 59022 h 177365"/>
              <a:gd name="connsiteX77" fmla="*/ 128908 w 200702"/>
              <a:gd name="connsiteY77" fmla="*/ 94028 h 177365"/>
              <a:gd name="connsiteX78" fmla="*/ 130658 w 200702"/>
              <a:gd name="connsiteY78" fmla="*/ 94588 h 177365"/>
              <a:gd name="connsiteX79" fmla="*/ 149328 w 200702"/>
              <a:gd name="connsiteY79" fmla="*/ 115942 h 177365"/>
              <a:gd name="connsiteX80" fmla="*/ 149865 w 200702"/>
              <a:gd name="connsiteY80" fmla="*/ 119536 h 177365"/>
              <a:gd name="connsiteX81" fmla="*/ 149865 w 200702"/>
              <a:gd name="connsiteY81" fmla="*/ 120050 h 177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00702" h="177365">
                <a:moveTo>
                  <a:pt x="200297" y="163807"/>
                </a:moveTo>
                <a:lnTo>
                  <a:pt x="109094" y="5112"/>
                </a:lnTo>
                <a:cubicBezTo>
                  <a:pt x="106530" y="640"/>
                  <a:pt x="100825" y="-907"/>
                  <a:pt x="96352" y="1658"/>
                </a:cubicBezTo>
                <a:cubicBezTo>
                  <a:pt x="94915" y="2482"/>
                  <a:pt x="93722" y="3675"/>
                  <a:pt x="92898" y="5112"/>
                </a:cubicBezTo>
                <a:lnTo>
                  <a:pt x="1672" y="163807"/>
                </a:lnTo>
                <a:cubicBezTo>
                  <a:pt x="-906" y="168272"/>
                  <a:pt x="624" y="173981"/>
                  <a:pt x="5088" y="176559"/>
                </a:cubicBezTo>
                <a:cubicBezTo>
                  <a:pt x="6512" y="177381"/>
                  <a:pt x="8126" y="177812"/>
                  <a:pt x="9770" y="177810"/>
                </a:cubicBezTo>
                <a:lnTo>
                  <a:pt x="192152" y="177810"/>
                </a:lnTo>
                <a:cubicBezTo>
                  <a:pt x="197308" y="177843"/>
                  <a:pt x="201514" y="173691"/>
                  <a:pt x="201548" y="168536"/>
                </a:cubicBezTo>
                <a:cubicBezTo>
                  <a:pt x="201558" y="166877"/>
                  <a:pt x="201127" y="165244"/>
                  <a:pt x="200297" y="163807"/>
                </a:cubicBezTo>
                <a:close/>
                <a:moveTo>
                  <a:pt x="116749" y="90341"/>
                </a:moveTo>
                <a:cubicBezTo>
                  <a:pt x="115021" y="92743"/>
                  <a:pt x="112770" y="94721"/>
                  <a:pt x="110168" y="96129"/>
                </a:cubicBezTo>
                <a:lnTo>
                  <a:pt x="110168" y="96129"/>
                </a:lnTo>
                <a:cubicBezTo>
                  <a:pt x="104603" y="92230"/>
                  <a:pt x="97241" y="92055"/>
                  <a:pt x="91498" y="95685"/>
                </a:cubicBezTo>
                <a:cubicBezTo>
                  <a:pt x="90221" y="94940"/>
                  <a:pt x="89032" y="94056"/>
                  <a:pt x="87950" y="93048"/>
                </a:cubicBezTo>
                <a:cubicBezTo>
                  <a:pt x="86853" y="92008"/>
                  <a:pt x="85874" y="90850"/>
                  <a:pt x="85033" y="89594"/>
                </a:cubicBezTo>
                <a:cubicBezTo>
                  <a:pt x="94512" y="82499"/>
                  <a:pt x="107614" y="82808"/>
                  <a:pt x="116749" y="90341"/>
                </a:cubicBezTo>
                <a:close/>
                <a:moveTo>
                  <a:pt x="55558" y="114799"/>
                </a:moveTo>
                <a:cubicBezTo>
                  <a:pt x="53138" y="119040"/>
                  <a:pt x="52248" y="123983"/>
                  <a:pt x="53037" y="128801"/>
                </a:cubicBezTo>
                <a:lnTo>
                  <a:pt x="52897" y="128801"/>
                </a:lnTo>
                <a:cubicBezTo>
                  <a:pt x="52687" y="127518"/>
                  <a:pt x="52454" y="126257"/>
                  <a:pt x="52267" y="124974"/>
                </a:cubicBezTo>
                <a:cubicBezTo>
                  <a:pt x="52267" y="124460"/>
                  <a:pt x="52127" y="123947"/>
                  <a:pt x="52057" y="123434"/>
                </a:cubicBezTo>
                <a:lnTo>
                  <a:pt x="52057" y="119863"/>
                </a:lnTo>
                <a:cubicBezTo>
                  <a:pt x="52221" y="118696"/>
                  <a:pt x="52314" y="117529"/>
                  <a:pt x="52547" y="116339"/>
                </a:cubicBezTo>
                <a:cubicBezTo>
                  <a:pt x="54522" y="105437"/>
                  <a:pt x="62613" y="96654"/>
                  <a:pt x="73318" y="93795"/>
                </a:cubicBezTo>
                <a:cubicBezTo>
                  <a:pt x="70945" y="84588"/>
                  <a:pt x="73297" y="74803"/>
                  <a:pt x="79595" y="67680"/>
                </a:cubicBezTo>
                <a:cubicBezTo>
                  <a:pt x="83140" y="63565"/>
                  <a:pt x="87814" y="60579"/>
                  <a:pt x="93038" y="59092"/>
                </a:cubicBezTo>
                <a:cubicBezTo>
                  <a:pt x="83703" y="63573"/>
                  <a:pt x="78825" y="71017"/>
                  <a:pt x="79829" y="81823"/>
                </a:cubicBezTo>
                <a:cubicBezTo>
                  <a:pt x="80325" y="86753"/>
                  <a:pt x="82628" y="91324"/>
                  <a:pt x="86293" y="94658"/>
                </a:cubicBezTo>
                <a:cubicBezTo>
                  <a:pt x="89365" y="97638"/>
                  <a:pt x="93273" y="99608"/>
                  <a:pt x="97495" y="100306"/>
                </a:cubicBezTo>
                <a:lnTo>
                  <a:pt x="97495" y="103270"/>
                </a:lnTo>
                <a:cubicBezTo>
                  <a:pt x="94688" y="104595"/>
                  <a:pt x="92878" y="107401"/>
                  <a:pt x="92828" y="110505"/>
                </a:cubicBezTo>
                <a:lnTo>
                  <a:pt x="90867" y="111601"/>
                </a:lnTo>
                <a:cubicBezTo>
                  <a:pt x="87831" y="107832"/>
                  <a:pt x="83585" y="105227"/>
                  <a:pt x="78849" y="104227"/>
                </a:cubicBezTo>
                <a:cubicBezTo>
                  <a:pt x="69617" y="102202"/>
                  <a:pt x="60146" y="106445"/>
                  <a:pt x="55511" y="114682"/>
                </a:cubicBezTo>
                <a:close/>
                <a:moveTo>
                  <a:pt x="83726" y="114612"/>
                </a:moveTo>
                <a:cubicBezTo>
                  <a:pt x="84992" y="119747"/>
                  <a:pt x="88595" y="123990"/>
                  <a:pt x="93458" y="126071"/>
                </a:cubicBezTo>
                <a:cubicBezTo>
                  <a:pt x="93362" y="128824"/>
                  <a:pt x="92669" y="131523"/>
                  <a:pt x="91428" y="133982"/>
                </a:cubicBezTo>
                <a:cubicBezTo>
                  <a:pt x="91333" y="134133"/>
                  <a:pt x="91247" y="134288"/>
                  <a:pt x="91171" y="134449"/>
                </a:cubicBezTo>
                <a:cubicBezTo>
                  <a:pt x="79697" y="130112"/>
                  <a:pt x="72866" y="118294"/>
                  <a:pt x="74835" y="106187"/>
                </a:cubicBezTo>
                <a:cubicBezTo>
                  <a:pt x="77768" y="106270"/>
                  <a:pt x="80643" y="107029"/>
                  <a:pt x="83236" y="108404"/>
                </a:cubicBezTo>
                <a:cubicBezTo>
                  <a:pt x="83002" y="110455"/>
                  <a:pt x="83168" y="112531"/>
                  <a:pt x="83726" y="114519"/>
                </a:cubicBezTo>
                <a:close/>
                <a:moveTo>
                  <a:pt x="132572" y="148055"/>
                </a:moveTo>
                <a:cubicBezTo>
                  <a:pt x="129463" y="149342"/>
                  <a:pt x="126171" y="150129"/>
                  <a:pt x="122817" y="150388"/>
                </a:cubicBezTo>
                <a:lnTo>
                  <a:pt x="119549" y="150388"/>
                </a:lnTo>
                <a:cubicBezTo>
                  <a:pt x="112518" y="149923"/>
                  <a:pt x="105891" y="146940"/>
                  <a:pt x="100879" y="141987"/>
                </a:cubicBezTo>
                <a:cubicBezTo>
                  <a:pt x="94624" y="148136"/>
                  <a:pt x="85891" y="151070"/>
                  <a:pt x="77192" y="149945"/>
                </a:cubicBezTo>
                <a:cubicBezTo>
                  <a:pt x="70899" y="149210"/>
                  <a:pt x="65041" y="146364"/>
                  <a:pt x="60575" y="141870"/>
                </a:cubicBezTo>
                <a:cubicBezTo>
                  <a:pt x="64323" y="144915"/>
                  <a:pt x="68980" y="146624"/>
                  <a:pt x="73808" y="146724"/>
                </a:cubicBezTo>
                <a:cubicBezTo>
                  <a:pt x="78653" y="146857"/>
                  <a:pt x="83398" y="145325"/>
                  <a:pt x="87250" y="142384"/>
                </a:cubicBezTo>
                <a:cubicBezTo>
                  <a:pt x="89889" y="140423"/>
                  <a:pt x="92025" y="137863"/>
                  <a:pt x="93481" y="134916"/>
                </a:cubicBezTo>
                <a:cubicBezTo>
                  <a:pt x="94996" y="131977"/>
                  <a:pt x="95795" y="128723"/>
                  <a:pt x="95815" y="125417"/>
                </a:cubicBezTo>
                <a:cubicBezTo>
                  <a:pt x="95828" y="122773"/>
                  <a:pt x="95362" y="120147"/>
                  <a:pt x="94438" y="117669"/>
                </a:cubicBezTo>
                <a:lnTo>
                  <a:pt x="95932" y="116829"/>
                </a:lnTo>
                <a:cubicBezTo>
                  <a:pt x="98716" y="119071"/>
                  <a:pt x="102650" y="119195"/>
                  <a:pt x="105570" y="117132"/>
                </a:cubicBezTo>
                <a:lnTo>
                  <a:pt x="107390" y="118159"/>
                </a:lnTo>
                <a:cubicBezTo>
                  <a:pt x="104262" y="126806"/>
                  <a:pt x="107028" y="136485"/>
                  <a:pt x="114252" y="142174"/>
                </a:cubicBezTo>
                <a:cubicBezTo>
                  <a:pt x="123073" y="148591"/>
                  <a:pt x="131941" y="148335"/>
                  <a:pt x="140786" y="142570"/>
                </a:cubicBezTo>
                <a:cubicBezTo>
                  <a:pt x="138385" y="144858"/>
                  <a:pt x="135605" y="146713"/>
                  <a:pt x="132572" y="148055"/>
                </a:cubicBezTo>
                <a:close/>
                <a:moveTo>
                  <a:pt x="117472" y="109174"/>
                </a:moveTo>
                <a:cubicBezTo>
                  <a:pt x="119990" y="107617"/>
                  <a:pt x="122833" y="106659"/>
                  <a:pt x="125780" y="106374"/>
                </a:cubicBezTo>
                <a:cubicBezTo>
                  <a:pt x="127584" y="117982"/>
                  <a:pt x="121279" y="129333"/>
                  <a:pt x="110471" y="133935"/>
                </a:cubicBezTo>
                <a:cubicBezTo>
                  <a:pt x="109106" y="131283"/>
                  <a:pt x="108432" y="128329"/>
                  <a:pt x="108511" y="125347"/>
                </a:cubicBezTo>
                <a:cubicBezTo>
                  <a:pt x="113245" y="122919"/>
                  <a:pt x="116563" y="118408"/>
                  <a:pt x="117472" y="113165"/>
                </a:cubicBezTo>
                <a:cubicBezTo>
                  <a:pt x="117623" y="111839"/>
                  <a:pt x="117623" y="110500"/>
                  <a:pt x="117472" y="109174"/>
                </a:cubicBezTo>
                <a:close/>
                <a:moveTo>
                  <a:pt x="149911" y="123387"/>
                </a:moveTo>
                <a:cubicBezTo>
                  <a:pt x="149795" y="124414"/>
                  <a:pt x="149678" y="125417"/>
                  <a:pt x="149515" y="126444"/>
                </a:cubicBezTo>
                <a:cubicBezTo>
                  <a:pt x="149351" y="127471"/>
                  <a:pt x="149188" y="128054"/>
                  <a:pt x="149001" y="128778"/>
                </a:cubicBezTo>
                <a:cubicBezTo>
                  <a:pt x="149851" y="123180"/>
                  <a:pt x="148486" y="117471"/>
                  <a:pt x="145197" y="112862"/>
                </a:cubicBezTo>
                <a:cubicBezTo>
                  <a:pt x="142690" y="109293"/>
                  <a:pt x="139134" y="106593"/>
                  <a:pt x="135022" y="105137"/>
                </a:cubicBezTo>
                <a:cubicBezTo>
                  <a:pt x="126274" y="102026"/>
                  <a:pt x="116517" y="104843"/>
                  <a:pt x="110774" y="112138"/>
                </a:cubicBezTo>
                <a:lnTo>
                  <a:pt x="109047" y="111181"/>
                </a:lnTo>
                <a:cubicBezTo>
                  <a:pt x="109047" y="110995"/>
                  <a:pt x="109047" y="110808"/>
                  <a:pt x="109047" y="110621"/>
                </a:cubicBezTo>
                <a:cubicBezTo>
                  <a:pt x="109021" y="107499"/>
                  <a:pt x="107206" y="104668"/>
                  <a:pt x="104380" y="103340"/>
                </a:cubicBezTo>
                <a:lnTo>
                  <a:pt x="104380" y="100423"/>
                </a:lnTo>
                <a:cubicBezTo>
                  <a:pt x="116152" y="98616"/>
                  <a:pt x="124230" y="87610"/>
                  <a:pt x="122424" y="75838"/>
                </a:cubicBezTo>
                <a:cubicBezTo>
                  <a:pt x="121256" y="68231"/>
                  <a:pt x="116123" y="61822"/>
                  <a:pt x="108954" y="59022"/>
                </a:cubicBezTo>
                <a:cubicBezTo>
                  <a:pt x="124045" y="63289"/>
                  <a:pt x="132926" y="78869"/>
                  <a:pt x="128908" y="94028"/>
                </a:cubicBezTo>
                <a:cubicBezTo>
                  <a:pt x="129491" y="94215"/>
                  <a:pt x="130074" y="94378"/>
                  <a:pt x="130658" y="94588"/>
                </a:cubicBezTo>
                <a:cubicBezTo>
                  <a:pt x="140256" y="97850"/>
                  <a:pt x="147377" y="105995"/>
                  <a:pt x="149328" y="115942"/>
                </a:cubicBezTo>
                <a:cubicBezTo>
                  <a:pt x="149608" y="117109"/>
                  <a:pt x="149678" y="118276"/>
                  <a:pt x="149865" y="119536"/>
                </a:cubicBezTo>
                <a:lnTo>
                  <a:pt x="149865" y="120050"/>
                </a:lnTo>
                <a:close/>
              </a:path>
            </a:pathLst>
          </a:custGeom>
          <a:solidFill>
            <a:srgbClr val="000000"/>
          </a:solidFill>
          <a:ln w="2282" cap="flat">
            <a:noFill/>
            <a:prstDash val="solid"/>
            <a:miter/>
          </a:ln>
        </p:spPr>
        <p:txBody>
          <a:bodyPr rtlCol="0" anchor="ctr"/>
          <a:lstStyle/>
          <a:p>
            <a:endParaRPr lang="de-DE">
              <a:latin typeface="Century Gothic" panose="020B0502020202020204" pitchFamily="34" charset="0"/>
            </a:endParaRPr>
          </a:p>
        </p:txBody>
      </p:sp>
      <p:pic>
        <p:nvPicPr>
          <p:cNvPr id="66" name="Grafik 65" descr="Büroarbeiter">
            <a:extLst>
              <a:ext uri="{FF2B5EF4-FFF2-40B4-BE49-F238E27FC236}">
                <a16:creationId xmlns:a16="http://schemas.microsoft.com/office/drawing/2014/main" id="{DBCC2AA3-B281-49A8-ABE6-4C4F80AF0E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75060" y="3645064"/>
            <a:ext cx="376039" cy="360000"/>
          </a:xfrm>
          <a:prstGeom prst="rect">
            <a:avLst/>
          </a:prstGeom>
        </p:spPr>
      </p:pic>
      <p:sp>
        <p:nvSpPr>
          <p:cNvPr id="67" name="Textfeld 66">
            <a:extLst>
              <a:ext uri="{FF2B5EF4-FFF2-40B4-BE49-F238E27FC236}">
                <a16:creationId xmlns:a16="http://schemas.microsoft.com/office/drawing/2014/main" id="{C374ED7B-6BA4-4AF0-8E81-C8FD578721E2}"/>
              </a:ext>
            </a:extLst>
          </p:cNvPr>
          <p:cNvSpPr txBox="1"/>
          <p:nvPr/>
        </p:nvSpPr>
        <p:spPr>
          <a:xfrm>
            <a:off x="3361406" y="1367167"/>
            <a:ext cx="4649383" cy="261610"/>
          </a:xfrm>
          <a:prstGeom prst="rect">
            <a:avLst/>
          </a:prstGeom>
          <a:noFill/>
        </p:spPr>
        <p:txBody>
          <a:bodyPr wrap="square" rtlCol="0">
            <a:spAutoFit/>
          </a:bodyPr>
          <a:lstStyle/>
          <a:p>
            <a:pPr algn="ctr"/>
            <a:r>
              <a:rPr lang="de-DE" sz="1100" b="1" dirty="0">
                <a:solidFill>
                  <a:schemeClr val="bg1"/>
                </a:solidFill>
                <a:highlight>
                  <a:srgbClr val="FF0000"/>
                </a:highlight>
                <a:latin typeface="Century Gothic" panose="020B0502020202020204" pitchFamily="34" charset="0"/>
              </a:rPr>
              <a:t>Gefahr für</a:t>
            </a:r>
          </a:p>
        </p:txBody>
      </p:sp>
      <p:pic>
        <p:nvPicPr>
          <p:cNvPr id="68" name="Grafik 67" descr="Büroarbeiter">
            <a:extLst>
              <a:ext uri="{FF2B5EF4-FFF2-40B4-BE49-F238E27FC236}">
                <a16:creationId xmlns:a16="http://schemas.microsoft.com/office/drawing/2014/main" id="{308530A4-6EA8-483F-87B8-59A8C24613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49365" y="6032702"/>
            <a:ext cx="360000" cy="360000"/>
          </a:xfrm>
          <a:prstGeom prst="rect">
            <a:avLst/>
          </a:prstGeom>
        </p:spPr>
      </p:pic>
      <p:pic>
        <p:nvPicPr>
          <p:cNvPr id="69" name="Grafik 68" descr="Büroarbeiter">
            <a:extLst>
              <a:ext uri="{FF2B5EF4-FFF2-40B4-BE49-F238E27FC236}">
                <a16:creationId xmlns:a16="http://schemas.microsoft.com/office/drawing/2014/main" id="{EEF1DF17-FE64-465C-BE6D-A25CC36853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74401" y="5373124"/>
            <a:ext cx="360000" cy="360000"/>
          </a:xfrm>
          <a:prstGeom prst="rect">
            <a:avLst/>
          </a:prstGeom>
        </p:spPr>
      </p:pic>
      <p:pic>
        <p:nvPicPr>
          <p:cNvPr id="70" name="Grafik 69" descr="Büroarbeiter">
            <a:extLst>
              <a:ext uri="{FF2B5EF4-FFF2-40B4-BE49-F238E27FC236}">
                <a16:creationId xmlns:a16="http://schemas.microsoft.com/office/drawing/2014/main" id="{73F06C22-2DC3-4D29-9BFF-0ABFC74DE03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98580" y="4869200"/>
            <a:ext cx="360000" cy="360000"/>
          </a:xfrm>
          <a:prstGeom prst="rect">
            <a:avLst/>
          </a:prstGeom>
        </p:spPr>
      </p:pic>
      <p:pic>
        <p:nvPicPr>
          <p:cNvPr id="71" name="Grafik 70">
            <a:extLst>
              <a:ext uri="{FF2B5EF4-FFF2-40B4-BE49-F238E27FC236}">
                <a16:creationId xmlns:a16="http://schemas.microsoft.com/office/drawing/2014/main" id="{86798A34-F35D-4D53-9EAB-FFE096A8A01B}"/>
              </a:ext>
            </a:extLst>
          </p:cNvPr>
          <p:cNvPicPr>
            <a:picLocks noChangeAspect="1"/>
          </p:cNvPicPr>
          <p:nvPr/>
        </p:nvPicPr>
        <p:blipFill>
          <a:blip r:embed="rId5">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3609548" y="1772271"/>
            <a:ext cx="521963" cy="553192"/>
          </a:xfrm>
          <a:prstGeom prst="rect">
            <a:avLst/>
          </a:prstGeom>
        </p:spPr>
      </p:pic>
      <p:sp>
        <p:nvSpPr>
          <p:cNvPr id="100" name="Textfeld 1">
            <a:extLst>
              <a:ext uri="{FF2B5EF4-FFF2-40B4-BE49-F238E27FC236}">
                <a16:creationId xmlns:a16="http://schemas.microsoft.com/office/drawing/2014/main" id="{91446C84-28BE-4027-9746-C02C7238496C}"/>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16404783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764704"/>
            <a:ext cx="660277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3.1.2 Neuerungen durch Überarbeitung ISA [DE] 315 (</a:t>
            </a:r>
            <a:r>
              <a:rPr lang="de-DE" altLang="de-DE" dirty="0" err="1">
                <a:solidFill>
                  <a:srgbClr val="00B0F0"/>
                </a:solidFill>
                <a:latin typeface="Century Gothic" panose="020B0502020202020204" pitchFamily="34" charset="0"/>
              </a:rPr>
              <a:t>Revised</a:t>
            </a:r>
            <a:r>
              <a:rPr lang="de-DE" altLang="de-DE" dirty="0">
                <a:solidFill>
                  <a:srgbClr val="00B0F0"/>
                </a:solidFill>
                <a:latin typeface="Century Gothic" panose="020B0502020202020204" pitchFamily="34" charset="0"/>
              </a:rPr>
              <a:t> 2019</a:t>
            </a:r>
            <a:r>
              <a:rPr lang="de-DE" altLang="de-DE" sz="1400" dirty="0">
                <a:solidFill>
                  <a:srgbClr val="00B0F0"/>
                </a:solidFill>
                <a:latin typeface="Century Gothic" panose="020B0502020202020204" pitchFamily="34" charset="0"/>
              </a:rPr>
              <a:t>)</a:t>
            </a:r>
          </a:p>
        </p:txBody>
      </p:sp>
      <p:sp>
        <p:nvSpPr>
          <p:cNvPr id="72" name="Ellipse 71">
            <a:extLst>
              <a:ext uri="{FF2B5EF4-FFF2-40B4-BE49-F238E27FC236}">
                <a16:creationId xmlns:a16="http://schemas.microsoft.com/office/drawing/2014/main" id="{E37E8BCF-7128-4CC0-8D12-CF51F0E579AE}"/>
              </a:ext>
            </a:extLst>
          </p:cNvPr>
          <p:cNvSpPr/>
          <p:nvPr/>
        </p:nvSpPr>
        <p:spPr>
          <a:xfrm>
            <a:off x="4825622" y="2916420"/>
            <a:ext cx="2304000" cy="1710093"/>
          </a:xfrm>
          <a:prstGeom prst="ellipse">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dirty="0">
                <a:solidFill>
                  <a:srgbClr val="FF0000"/>
                </a:solidFill>
                <a:latin typeface="Century Gothic" panose="020B0502020202020204" pitchFamily="34" charset="0"/>
              </a:rPr>
              <a:t>ISA [DE] 315 (</a:t>
            </a:r>
            <a:r>
              <a:rPr lang="de-DE" sz="1600" b="1" dirty="0" err="1">
                <a:solidFill>
                  <a:srgbClr val="FF0000"/>
                </a:solidFill>
                <a:latin typeface="Century Gothic" panose="020B0502020202020204" pitchFamily="34" charset="0"/>
              </a:rPr>
              <a:t>Revised</a:t>
            </a:r>
            <a:r>
              <a:rPr lang="de-DE" sz="1600" b="1" dirty="0">
                <a:solidFill>
                  <a:srgbClr val="FF0000"/>
                </a:solidFill>
                <a:latin typeface="Century Gothic" panose="020B0502020202020204" pitchFamily="34" charset="0"/>
              </a:rPr>
              <a:t> 2019)</a:t>
            </a:r>
          </a:p>
        </p:txBody>
      </p:sp>
      <p:sp>
        <p:nvSpPr>
          <p:cNvPr id="73" name="Rechteck: abgerundete Ecken 72">
            <a:extLst>
              <a:ext uri="{FF2B5EF4-FFF2-40B4-BE49-F238E27FC236}">
                <a16:creationId xmlns:a16="http://schemas.microsoft.com/office/drawing/2014/main" id="{6AF874D2-F51F-49A2-AC9C-D4357F20D8AD}"/>
              </a:ext>
            </a:extLst>
          </p:cNvPr>
          <p:cNvSpPr/>
          <p:nvPr/>
        </p:nvSpPr>
        <p:spPr>
          <a:xfrm>
            <a:off x="4903034" y="1360513"/>
            <a:ext cx="2206897" cy="8976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tx1"/>
                </a:solidFill>
                <a:latin typeface="Century Gothic" panose="020B0502020202020204" pitchFamily="34" charset="0"/>
              </a:rPr>
              <a:t>Bedeutende Arten</a:t>
            </a:r>
          </a:p>
          <a:p>
            <a:pPr algn="ctr"/>
            <a:r>
              <a:rPr lang="de-DE" sz="1100" dirty="0">
                <a:solidFill>
                  <a:schemeClr val="tx1"/>
                </a:solidFill>
                <a:latin typeface="Century Gothic" panose="020B0502020202020204" pitchFamily="34" charset="0"/>
              </a:rPr>
              <a:t>von Transaktionen, Konten-salden und Angaben </a:t>
            </a:r>
            <a:r>
              <a:rPr lang="de-DE" sz="1100" b="1" dirty="0">
                <a:solidFill>
                  <a:schemeClr val="tx1"/>
                </a:solidFill>
                <a:latin typeface="Century Gothic" panose="020B0502020202020204" pitchFamily="34" charset="0"/>
              </a:rPr>
              <a:t>und relevante Aussagen</a:t>
            </a:r>
          </a:p>
        </p:txBody>
      </p:sp>
      <p:cxnSp>
        <p:nvCxnSpPr>
          <p:cNvPr id="74" name="Gerader Verbinder 73">
            <a:extLst>
              <a:ext uri="{FF2B5EF4-FFF2-40B4-BE49-F238E27FC236}">
                <a16:creationId xmlns:a16="http://schemas.microsoft.com/office/drawing/2014/main" id="{996D4535-88C4-417E-B8A4-F37154E32A0E}"/>
              </a:ext>
            </a:extLst>
          </p:cNvPr>
          <p:cNvCxnSpPr>
            <a:cxnSpLocks/>
            <a:stCxn id="73" idx="2"/>
            <a:endCxn id="72" idx="0"/>
          </p:cNvCxnSpPr>
          <p:nvPr/>
        </p:nvCxnSpPr>
        <p:spPr>
          <a:xfrm flipH="1">
            <a:off x="5977622" y="2258135"/>
            <a:ext cx="28861" cy="65828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Gerader Verbinder 74">
            <a:extLst>
              <a:ext uri="{FF2B5EF4-FFF2-40B4-BE49-F238E27FC236}">
                <a16:creationId xmlns:a16="http://schemas.microsoft.com/office/drawing/2014/main" id="{E3301FDA-5B2C-4764-830C-173ADBD4394A}"/>
              </a:ext>
            </a:extLst>
          </p:cNvPr>
          <p:cNvCxnSpPr>
            <a:cxnSpLocks/>
            <a:stCxn id="93" idx="3"/>
            <a:endCxn id="72" idx="1"/>
          </p:cNvCxnSpPr>
          <p:nvPr/>
        </p:nvCxnSpPr>
        <p:spPr>
          <a:xfrm>
            <a:off x="4345933" y="1802856"/>
            <a:ext cx="817102" cy="13640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Gerader Verbinder 75">
            <a:extLst>
              <a:ext uri="{FF2B5EF4-FFF2-40B4-BE49-F238E27FC236}">
                <a16:creationId xmlns:a16="http://schemas.microsoft.com/office/drawing/2014/main" id="{6E6C7D46-6AB5-480A-A232-9E21BE6BA3AE}"/>
              </a:ext>
            </a:extLst>
          </p:cNvPr>
          <p:cNvCxnSpPr>
            <a:cxnSpLocks/>
            <a:stCxn id="92" idx="3"/>
          </p:cNvCxnSpPr>
          <p:nvPr/>
        </p:nvCxnSpPr>
        <p:spPr>
          <a:xfrm>
            <a:off x="4342758" y="3049489"/>
            <a:ext cx="557380" cy="4176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Gerader Verbinder 76">
            <a:extLst>
              <a:ext uri="{FF2B5EF4-FFF2-40B4-BE49-F238E27FC236}">
                <a16:creationId xmlns:a16="http://schemas.microsoft.com/office/drawing/2014/main" id="{AD9F08D2-65B0-4A1B-870E-3CE71DA1B715}"/>
              </a:ext>
            </a:extLst>
          </p:cNvPr>
          <p:cNvCxnSpPr>
            <a:cxnSpLocks/>
            <a:stCxn id="91" idx="3"/>
          </p:cNvCxnSpPr>
          <p:nvPr/>
        </p:nvCxnSpPr>
        <p:spPr>
          <a:xfrm flipV="1">
            <a:off x="4342758" y="4182359"/>
            <a:ext cx="620709" cy="11092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Gerader Verbinder 77">
            <a:extLst>
              <a:ext uri="{FF2B5EF4-FFF2-40B4-BE49-F238E27FC236}">
                <a16:creationId xmlns:a16="http://schemas.microsoft.com/office/drawing/2014/main" id="{135E32E0-E064-4181-BF09-5490E7D90C90}"/>
              </a:ext>
            </a:extLst>
          </p:cNvPr>
          <p:cNvCxnSpPr>
            <a:cxnSpLocks/>
            <a:stCxn id="90" idx="3"/>
          </p:cNvCxnSpPr>
          <p:nvPr/>
        </p:nvCxnSpPr>
        <p:spPr>
          <a:xfrm flipV="1">
            <a:off x="4336258" y="4467356"/>
            <a:ext cx="995783" cy="108873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Gerader Verbinder 78">
            <a:extLst>
              <a:ext uri="{FF2B5EF4-FFF2-40B4-BE49-F238E27FC236}">
                <a16:creationId xmlns:a16="http://schemas.microsoft.com/office/drawing/2014/main" id="{9F314E30-23AF-4661-8186-32B641ABA1ED}"/>
              </a:ext>
            </a:extLst>
          </p:cNvPr>
          <p:cNvCxnSpPr>
            <a:cxnSpLocks/>
            <a:stCxn id="89" idx="0"/>
            <a:endCxn id="72" idx="4"/>
          </p:cNvCxnSpPr>
          <p:nvPr/>
        </p:nvCxnSpPr>
        <p:spPr>
          <a:xfrm flipH="1" flipV="1">
            <a:off x="5977622" y="4626513"/>
            <a:ext cx="48924" cy="4807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Gerader Verbinder 79">
            <a:extLst>
              <a:ext uri="{FF2B5EF4-FFF2-40B4-BE49-F238E27FC236}">
                <a16:creationId xmlns:a16="http://schemas.microsoft.com/office/drawing/2014/main" id="{8A7FC212-067E-47CE-8DB8-C84AF35E670B}"/>
              </a:ext>
            </a:extLst>
          </p:cNvPr>
          <p:cNvCxnSpPr>
            <a:cxnSpLocks/>
            <a:stCxn id="88" idx="1"/>
            <a:endCxn id="72" idx="5"/>
          </p:cNvCxnSpPr>
          <p:nvPr/>
        </p:nvCxnSpPr>
        <p:spPr>
          <a:xfrm flipH="1" flipV="1">
            <a:off x="6792209" y="4376076"/>
            <a:ext cx="934553" cy="11693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Gerader Verbinder 80">
            <a:extLst>
              <a:ext uri="{FF2B5EF4-FFF2-40B4-BE49-F238E27FC236}">
                <a16:creationId xmlns:a16="http://schemas.microsoft.com/office/drawing/2014/main" id="{196DE31E-2A96-4466-BD63-53D421397325}"/>
              </a:ext>
            </a:extLst>
          </p:cNvPr>
          <p:cNvCxnSpPr>
            <a:cxnSpLocks/>
            <a:stCxn id="87" idx="1"/>
          </p:cNvCxnSpPr>
          <p:nvPr/>
        </p:nvCxnSpPr>
        <p:spPr>
          <a:xfrm flipH="1" flipV="1">
            <a:off x="7093504" y="3987717"/>
            <a:ext cx="622894" cy="3099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Gerader Verbinder 81">
            <a:extLst>
              <a:ext uri="{FF2B5EF4-FFF2-40B4-BE49-F238E27FC236}">
                <a16:creationId xmlns:a16="http://schemas.microsoft.com/office/drawing/2014/main" id="{E6BA1E2E-A535-4F76-AC76-CC4BFA833933}"/>
              </a:ext>
            </a:extLst>
          </p:cNvPr>
          <p:cNvCxnSpPr>
            <a:cxnSpLocks/>
            <a:stCxn id="85" idx="1"/>
          </p:cNvCxnSpPr>
          <p:nvPr/>
        </p:nvCxnSpPr>
        <p:spPr>
          <a:xfrm flipH="1">
            <a:off x="6603623" y="1802103"/>
            <a:ext cx="1131766" cy="125603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Gerader Verbinder 82">
            <a:extLst>
              <a:ext uri="{FF2B5EF4-FFF2-40B4-BE49-F238E27FC236}">
                <a16:creationId xmlns:a16="http://schemas.microsoft.com/office/drawing/2014/main" id="{13465DB0-E1CF-44D8-8ACE-9783CB390DA5}"/>
              </a:ext>
            </a:extLst>
          </p:cNvPr>
          <p:cNvCxnSpPr>
            <a:cxnSpLocks/>
            <a:stCxn id="86" idx="1"/>
          </p:cNvCxnSpPr>
          <p:nvPr/>
        </p:nvCxnSpPr>
        <p:spPr>
          <a:xfrm flipH="1">
            <a:off x="7011372" y="3049873"/>
            <a:ext cx="715390" cy="3584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Rechteck: abgerundete Ecken 83">
            <a:extLst>
              <a:ext uri="{FF2B5EF4-FFF2-40B4-BE49-F238E27FC236}">
                <a16:creationId xmlns:a16="http://schemas.microsoft.com/office/drawing/2014/main" id="{41B41459-C372-4541-BFDF-D2DD0D0000C7}"/>
              </a:ext>
            </a:extLst>
          </p:cNvPr>
          <p:cNvSpPr/>
          <p:nvPr/>
        </p:nvSpPr>
        <p:spPr>
          <a:xfrm rot="21335694">
            <a:off x="5263894" y="2848897"/>
            <a:ext cx="565585" cy="350623"/>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latin typeface="Century Gothic" panose="020B0502020202020204" pitchFamily="34" charset="0"/>
              </a:rPr>
              <a:t>NEU</a:t>
            </a:r>
          </a:p>
        </p:txBody>
      </p:sp>
      <p:sp>
        <p:nvSpPr>
          <p:cNvPr id="85" name="Rechteck: abgerundete Ecken 84">
            <a:extLst>
              <a:ext uri="{FF2B5EF4-FFF2-40B4-BE49-F238E27FC236}">
                <a16:creationId xmlns:a16="http://schemas.microsoft.com/office/drawing/2014/main" id="{C14F549B-7BC6-4DAF-AB0A-EB8DA981EFA0}"/>
              </a:ext>
            </a:extLst>
          </p:cNvPr>
          <p:cNvSpPr/>
          <p:nvPr/>
        </p:nvSpPr>
        <p:spPr>
          <a:xfrm>
            <a:off x="7735389" y="1353292"/>
            <a:ext cx="2206897" cy="8976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Century Gothic" panose="020B0502020202020204" pitchFamily="34" charset="0"/>
              </a:rPr>
              <a:t>Falls </a:t>
            </a:r>
            <a:r>
              <a:rPr lang="de-DE" sz="1100" b="1" dirty="0">
                <a:solidFill>
                  <a:schemeClr val="tx1"/>
                </a:solidFill>
                <a:latin typeface="Century Gothic" panose="020B0502020202020204" pitchFamily="34" charset="0"/>
              </a:rPr>
              <a:t>keine</a:t>
            </a:r>
            <a:endParaRPr lang="de-DE" sz="1100" dirty="0">
              <a:solidFill>
                <a:schemeClr val="tx1"/>
              </a:solidFill>
              <a:latin typeface="Century Gothic" panose="020B0502020202020204" pitchFamily="34" charset="0"/>
            </a:endParaRPr>
          </a:p>
          <a:p>
            <a:pPr algn="ctr"/>
            <a:r>
              <a:rPr lang="de-DE" sz="1100" b="1" dirty="0">
                <a:solidFill>
                  <a:schemeClr val="tx1"/>
                </a:solidFill>
                <a:latin typeface="Century Gothic" panose="020B0502020202020204" pitchFamily="34" charset="0"/>
              </a:rPr>
              <a:t>Funktionsprüfung</a:t>
            </a:r>
            <a:r>
              <a:rPr lang="de-DE" sz="1100" dirty="0">
                <a:solidFill>
                  <a:schemeClr val="tx1"/>
                </a:solidFill>
                <a:latin typeface="Century Gothic" panose="020B0502020202020204" pitchFamily="34" charset="0"/>
              </a:rPr>
              <a:t> interner Kontrollen vorgesehen:</a:t>
            </a:r>
            <a:br>
              <a:rPr lang="de-DE" sz="1100" dirty="0">
                <a:solidFill>
                  <a:schemeClr val="tx1"/>
                </a:solidFill>
                <a:latin typeface="Century Gothic" panose="020B0502020202020204" pitchFamily="34" charset="0"/>
              </a:rPr>
            </a:br>
            <a:r>
              <a:rPr lang="de-DE" sz="1100" b="1" dirty="0">
                <a:solidFill>
                  <a:schemeClr val="tx1"/>
                </a:solidFill>
                <a:latin typeface="Century Gothic" panose="020B0502020202020204" pitchFamily="34" charset="0"/>
              </a:rPr>
              <a:t>Fehlerrisiko = inhärentes Risiko</a:t>
            </a:r>
            <a:endParaRPr lang="de-DE" sz="1100" dirty="0">
              <a:solidFill>
                <a:schemeClr val="tx1"/>
              </a:solidFill>
              <a:latin typeface="Century Gothic" panose="020B0502020202020204" pitchFamily="34" charset="0"/>
            </a:endParaRPr>
          </a:p>
        </p:txBody>
      </p:sp>
      <p:sp>
        <p:nvSpPr>
          <p:cNvPr id="86" name="Rechteck: abgerundete Ecken 85">
            <a:extLst>
              <a:ext uri="{FF2B5EF4-FFF2-40B4-BE49-F238E27FC236}">
                <a16:creationId xmlns:a16="http://schemas.microsoft.com/office/drawing/2014/main" id="{31D30CF8-AB04-43EB-9464-B51A7D18B420}"/>
              </a:ext>
            </a:extLst>
          </p:cNvPr>
          <p:cNvSpPr/>
          <p:nvPr/>
        </p:nvSpPr>
        <p:spPr>
          <a:xfrm>
            <a:off x="7726762" y="2601062"/>
            <a:ext cx="2206897" cy="8976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Century Gothic" panose="020B0502020202020204" pitchFamily="34" charset="0"/>
              </a:rPr>
              <a:t>Detaillierte Re-</a:t>
            </a:r>
          </a:p>
          <a:p>
            <a:pPr algn="ctr"/>
            <a:r>
              <a:rPr lang="de-DE" sz="1100" dirty="0">
                <a:solidFill>
                  <a:schemeClr val="tx1"/>
                </a:solidFill>
                <a:latin typeface="Century Gothic" panose="020B0502020202020204" pitchFamily="34" charset="0"/>
              </a:rPr>
              <a:t>gelungen zur </a:t>
            </a:r>
            <a:r>
              <a:rPr lang="de-DE" sz="1100" b="1" dirty="0">
                <a:solidFill>
                  <a:schemeClr val="tx1"/>
                </a:solidFill>
                <a:latin typeface="Century Gothic" panose="020B0502020202020204" pitchFamily="34" charset="0"/>
              </a:rPr>
              <a:t>IT-Prüfung</a:t>
            </a:r>
            <a:r>
              <a:rPr lang="de-DE" sz="1100" dirty="0">
                <a:solidFill>
                  <a:schemeClr val="tx1"/>
                </a:solidFill>
                <a:latin typeface="Century Gothic" panose="020B0502020202020204" pitchFamily="34" charset="0"/>
              </a:rPr>
              <a:t> </a:t>
            </a:r>
          </a:p>
          <a:p>
            <a:pPr algn="ctr"/>
            <a:r>
              <a:rPr lang="de-DE" sz="1000" dirty="0">
                <a:solidFill>
                  <a:schemeClr val="tx1"/>
                </a:solidFill>
                <a:latin typeface="Century Gothic" panose="020B0502020202020204" pitchFamily="34" charset="0"/>
              </a:rPr>
              <a:t>(insbes. Anhänge zum Verständnis IT und allgemeiner IT-Kontrollen)</a:t>
            </a:r>
            <a:endParaRPr lang="de-DE" sz="1100" dirty="0">
              <a:solidFill>
                <a:schemeClr val="tx1"/>
              </a:solidFill>
              <a:latin typeface="Century Gothic" panose="020B0502020202020204" pitchFamily="34" charset="0"/>
            </a:endParaRPr>
          </a:p>
        </p:txBody>
      </p:sp>
      <p:sp>
        <p:nvSpPr>
          <p:cNvPr id="87" name="Rechteck: abgerundete Ecken 86">
            <a:extLst>
              <a:ext uri="{FF2B5EF4-FFF2-40B4-BE49-F238E27FC236}">
                <a16:creationId xmlns:a16="http://schemas.microsoft.com/office/drawing/2014/main" id="{C554444C-9CC2-4FCE-B45D-EFE5D08E9C2F}"/>
              </a:ext>
            </a:extLst>
          </p:cNvPr>
          <p:cNvSpPr/>
          <p:nvPr/>
        </p:nvSpPr>
        <p:spPr>
          <a:xfrm>
            <a:off x="7716398" y="3848832"/>
            <a:ext cx="2206897" cy="8976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tx1"/>
                </a:solidFill>
                <a:latin typeface="Century Gothic" panose="020B0502020202020204" pitchFamily="34" charset="0"/>
              </a:rPr>
              <a:t>„Stand-Back“</a:t>
            </a:r>
            <a:endParaRPr lang="de-DE" sz="1100" dirty="0">
              <a:solidFill>
                <a:schemeClr val="tx1"/>
              </a:solidFill>
              <a:latin typeface="Century Gothic" panose="020B0502020202020204" pitchFamily="34" charset="0"/>
            </a:endParaRPr>
          </a:p>
          <a:p>
            <a:pPr algn="ctr"/>
            <a:r>
              <a:rPr lang="de-DE" sz="1100" dirty="0">
                <a:solidFill>
                  <a:schemeClr val="tx1"/>
                </a:solidFill>
                <a:latin typeface="Century Gothic" panose="020B0502020202020204" pitchFamily="34" charset="0"/>
              </a:rPr>
              <a:t>zur Bewertung der Vollständigkeit am Ende des Risikobeurteilungsprozesses</a:t>
            </a:r>
          </a:p>
        </p:txBody>
      </p:sp>
      <p:sp>
        <p:nvSpPr>
          <p:cNvPr id="88" name="Rechteck: abgerundete Ecken 87">
            <a:extLst>
              <a:ext uri="{FF2B5EF4-FFF2-40B4-BE49-F238E27FC236}">
                <a16:creationId xmlns:a16="http://schemas.microsoft.com/office/drawing/2014/main" id="{1BAD5F29-F631-457C-B9A4-A183E776DDFA}"/>
              </a:ext>
            </a:extLst>
          </p:cNvPr>
          <p:cNvSpPr/>
          <p:nvPr/>
        </p:nvSpPr>
        <p:spPr>
          <a:xfrm>
            <a:off x="7726762" y="5096602"/>
            <a:ext cx="2206897" cy="8976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tx1"/>
                </a:solidFill>
                <a:latin typeface="Century Gothic" panose="020B0502020202020204" pitchFamily="34" charset="0"/>
              </a:rPr>
              <a:t>6 Anlagen</a:t>
            </a:r>
            <a:r>
              <a:rPr lang="de-DE" sz="1100" dirty="0">
                <a:solidFill>
                  <a:schemeClr val="tx1"/>
                </a:solidFill>
                <a:latin typeface="Century Gothic" panose="020B0502020202020204" pitchFamily="34" charset="0"/>
              </a:rPr>
              <a:t> mit Anwendungsmaterial</a:t>
            </a:r>
          </a:p>
          <a:p>
            <a:pPr algn="ctr"/>
            <a:r>
              <a:rPr lang="de-DE" sz="1000" dirty="0">
                <a:solidFill>
                  <a:schemeClr val="tx1"/>
                </a:solidFill>
                <a:latin typeface="Century Gothic" panose="020B0502020202020204" pitchFamily="34" charset="0"/>
              </a:rPr>
              <a:t>(Hinweise zur Verhältnismäßigkeit und Skalierbarkeit)</a:t>
            </a:r>
          </a:p>
        </p:txBody>
      </p:sp>
      <p:sp>
        <p:nvSpPr>
          <p:cNvPr id="89" name="Rechteck: abgerundete Ecken 88">
            <a:extLst>
              <a:ext uri="{FF2B5EF4-FFF2-40B4-BE49-F238E27FC236}">
                <a16:creationId xmlns:a16="http://schemas.microsoft.com/office/drawing/2014/main" id="{BDC2CE72-002C-427F-95F3-44C0FAC32C4F}"/>
              </a:ext>
            </a:extLst>
          </p:cNvPr>
          <p:cNvSpPr/>
          <p:nvPr/>
        </p:nvSpPr>
        <p:spPr>
          <a:xfrm>
            <a:off x="4923097" y="5107277"/>
            <a:ext cx="2206897" cy="8976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Century Gothic" panose="020B0502020202020204" pitchFamily="34" charset="0"/>
              </a:rPr>
              <a:t>Unterscheidung </a:t>
            </a:r>
            <a:r>
              <a:rPr lang="de-DE" sz="1100" b="1" dirty="0">
                <a:solidFill>
                  <a:schemeClr val="tx1"/>
                </a:solidFill>
                <a:latin typeface="Century Gothic" panose="020B0502020202020204" pitchFamily="34" charset="0"/>
              </a:rPr>
              <a:t>direkte und indirekte Kontrollen</a:t>
            </a:r>
            <a:endParaRPr lang="de-DE" sz="1000" dirty="0">
              <a:solidFill>
                <a:schemeClr val="tx1"/>
              </a:solidFill>
              <a:latin typeface="Century Gothic" panose="020B0502020202020204" pitchFamily="34" charset="0"/>
            </a:endParaRPr>
          </a:p>
        </p:txBody>
      </p:sp>
      <p:sp>
        <p:nvSpPr>
          <p:cNvPr id="90" name="Rechteck: abgerundete Ecken 89">
            <a:extLst>
              <a:ext uri="{FF2B5EF4-FFF2-40B4-BE49-F238E27FC236}">
                <a16:creationId xmlns:a16="http://schemas.microsoft.com/office/drawing/2014/main" id="{2EBBA168-B66A-4FEC-856F-657F5C47A26B}"/>
              </a:ext>
            </a:extLst>
          </p:cNvPr>
          <p:cNvSpPr/>
          <p:nvPr/>
        </p:nvSpPr>
        <p:spPr>
          <a:xfrm>
            <a:off x="2129361" y="5107277"/>
            <a:ext cx="2206897" cy="8976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tx1"/>
                </a:solidFill>
                <a:latin typeface="Century Gothic" panose="020B0502020202020204" pitchFamily="34" charset="0"/>
              </a:rPr>
              <a:t>Skalierungsmöglichkeiten</a:t>
            </a:r>
            <a:endParaRPr lang="de-DE" sz="1000" dirty="0">
              <a:solidFill>
                <a:schemeClr val="tx1"/>
              </a:solidFill>
              <a:latin typeface="Century Gothic" panose="020B0502020202020204" pitchFamily="34" charset="0"/>
            </a:endParaRPr>
          </a:p>
        </p:txBody>
      </p:sp>
      <p:sp>
        <p:nvSpPr>
          <p:cNvPr id="91" name="Rechteck: abgerundete Ecken 90">
            <a:extLst>
              <a:ext uri="{FF2B5EF4-FFF2-40B4-BE49-F238E27FC236}">
                <a16:creationId xmlns:a16="http://schemas.microsoft.com/office/drawing/2014/main" id="{0A56AD6A-AA0E-4B1F-9040-194ADAFA324A}"/>
              </a:ext>
            </a:extLst>
          </p:cNvPr>
          <p:cNvSpPr/>
          <p:nvPr/>
        </p:nvSpPr>
        <p:spPr>
          <a:xfrm>
            <a:off x="2135861" y="3844472"/>
            <a:ext cx="2206897" cy="8976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tx1"/>
                </a:solidFill>
                <a:latin typeface="Century Gothic" panose="020B0502020202020204" pitchFamily="34" charset="0"/>
              </a:rPr>
              <a:t>Getrennte </a:t>
            </a:r>
            <a:r>
              <a:rPr lang="de-DE" sz="1100" dirty="0">
                <a:solidFill>
                  <a:schemeClr val="tx1"/>
                </a:solidFill>
                <a:latin typeface="Century Gothic" panose="020B0502020202020204" pitchFamily="34" charset="0"/>
              </a:rPr>
              <a:t>Bewertung </a:t>
            </a:r>
          </a:p>
          <a:p>
            <a:pPr algn="ctr"/>
            <a:r>
              <a:rPr lang="de-DE" sz="1100" dirty="0">
                <a:solidFill>
                  <a:schemeClr val="tx1"/>
                </a:solidFill>
                <a:latin typeface="Century Gothic" panose="020B0502020202020204" pitchFamily="34" charset="0"/>
              </a:rPr>
              <a:t>von </a:t>
            </a:r>
            <a:r>
              <a:rPr lang="de-DE" sz="1100" b="1" dirty="0">
                <a:solidFill>
                  <a:schemeClr val="tx1"/>
                </a:solidFill>
                <a:latin typeface="Century Gothic" panose="020B0502020202020204" pitchFamily="34" charset="0"/>
              </a:rPr>
              <a:t>inhärentem und Kontrollrisiko</a:t>
            </a:r>
            <a:endParaRPr lang="de-DE" sz="1000" dirty="0">
              <a:solidFill>
                <a:schemeClr val="tx1"/>
              </a:solidFill>
              <a:latin typeface="Century Gothic" panose="020B0502020202020204" pitchFamily="34" charset="0"/>
            </a:endParaRPr>
          </a:p>
        </p:txBody>
      </p:sp>
      <p:sp>
        <p:nvSpPr>
          <p:cNvPr id="92" name="Rechteck: abgerundete Ecken 91">
            <a:extLst>
              <a:ext uri="{FF2B5EF4-FFF2-40B4-BE49-F238E27FC236}">
                <a16:creationId xmlns:a16="http://schemas.microsoft.com/office/drawing/2014/main" id="{A5EF8684-BF0D-4612-AA30-8EE1368165ED}"/>
              </a:ext>
            </a:extLst>
          </p:cNvPr>
          <p:cNvSpPr/>
          <p:nvPr/>
        </p:nvSpPr>
        <p:spPr>
          <a:xfrm>
            <a:off x="2135861" y="2600678"/>
            <a:ext cx="2206897" cy="8976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lumMod val="65000"/>
                    <a:lumOff val="35000"/>
                  </a:schemeClr>
                </a:solidFill>
                <a:latin typeface="Century Gothic" panose="020B0502020202020204" pitchFamily="34" charset="0"/>
              </a:rPr>
              <a:t>Konzept des </a:t>
            </a:r>
          </a:p>
          <a:p>
            <a:pPr algn="ctr"/>
            <a:r>
              <a:rPr lang="de-DE" sz="1100" b="1" dirty="0">
                <a:solidFill>
                  <a:schemeClr val="tx1">
                    <a:lumMod val="65000"/>
                    <a:lumOff val="35000"/>
                  </a:schemeClr>
                </a:solidFill>
                <a:latin typeface="Century Gothic" panose="020B0502020202020204" pitchFamily="34" charset="0"/>
              </a:rPr>
              <a:t>„Spektrums inhärenter Risiken“ </a:t>
            </a:r>
            <a:r>
              <a:rPr lang="de-DE" sz="1000" dirty="0">
                <a:solidFill>
                  <a:schemeClr val="tx1">
                    <a:lumMod val="65000"/>
                    <a:lumOff val="35000"/>
                  </a:schemeClr>
                </a:solidFill>
                <a:latin typeface="Century Gothic" panose="020B0502020202020204" pitchFamily="34" charset="0"/>
              </a:rPr>
              <a:t>(am oberen Ende: bedeutsame Risiken)</a:t>
            </a:r>
          </a:p>
        </p:txBody>
      </p:sp>
      <p:sp>
        <p:nvSpPr>
          <p:cNvPr id="93" name="Rechteck: abgerundete Ecken 92">
            <a:extLst>
              <a:ext uri="{FF2B5EF4-FFF2-40B4-BE49-F238E27FC236}">
                <a16:creationId xmlns:a16="http://schemas.microsoft.com/office/drawing/2014/main" id="{E52C156A-FAFB-4B60-8F98-A856D133E02D}"/>
              </a:ext>
            </a:extLst>
          </p:cNvPr>
          <p:cNvSpPr/>
          <p:nvPr/>
        </p:nvSpPr>
        <p:spPr>
          <a:xfrm>
            <a:off x="2139036" y="1354045"/>
            <a:ext cx="2206897" cy="89762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rgbClr val="FF0000"/>
                </a:solidFill>
                <a:latin typeface="Century Gothic" panose="020B0502020202020204" pitchFamily="34" charset="0"/>
              </a:rPr>
              <a:t>Fünf</a:t>
            </a:r>
            <a:r>
              <a:rPr lang="de-DE" sz="1100" dirty="0">
                <a:solidFill>
                  <a:schemeClr val="tx1">
                    <a:lumMod val="65000"/>
                    <a:lumOff val="35000"/>
                  </a:schemeClr>
                </a:solidFill>
                <a:latin typeface="Century Gothic" panose="020B0502020202020204" pitchFamily="34" charset="0"/>
              </a:rPr>
              <a:t> </a:t>
            </a:r>
            <a:r>
              <a:rPr lang="de-DE" sz="1100" dirty="0">
                <a:solidFill>
                  <a:schemeClr val="tx1"/>
                </a:solidFill>
                <a:latin typeface="Century Gothic" panose="020B0502020202020204" pitchFamily="34" charset="0"/>
              </a:rPr>
              <a:t>neue inhärente </a:t>
            </a:r>
            <a:r>
              <a:rPr lang="de-DE" sz="1100" b="1" dirty="0">
                <a:solidFill>
                  <a:schemeClr val="tx1"/>
                </a:solidFill>
                <a:latin typeface="Century Gothic" panose="020B0502020202020204" pitchFamily="34" charset="0"/>
              </a:rPr>
              <a:t>Risikofaktoren</a:t>
            </a:r>
            <a:endParaRPr lang="de-DE" sz="1100" dirty="0">
              <a:solidFill>
                <a:schemeClr val="tx1"/>
              </a:solidFill>
              <a:latin typeface="Century Gothic" panose="020B0502020202020204" pitchFamily="34" charset="0"/>
            </a:endParaRPr>
          </a:p>
          <a:p>
            <a:pPr algn="ctr"/>
            <a:r>
              <a:rPr lang="de-DE" sz="1000" dirty="0">
                <a:solidFill>
                  <a:schemeClr val="tx1"/>
                </a:solidFill>
                <a:latin typeface="Century Gothic" panose="020B0502020202020204" pitchFamily="34" charset="0"/>
              </a:rPr>
              <a:t>(Anfälligkeit von Aussagen für falsche Angaben im Fokus)</a:t>
            </a:r>
          </a:p>
        </p:txBody>
      </p:sp>
      <p:sp>
        <p:nvSpPr>
          <p:cNvPr id="94" name="Ellipse 93">
            <a:extLst>
              <a:ext uri="{FF2B5EF4-FFF2-40B4-BE49-F238E27FC236}">
                <a16:creationId xmlns:a16="http://schemas.microsoft.com/office/drawing/2014/main" id="{AB8A01ED-0669-48C1-9313-D361BD46EE70}"/>
              </a:ext>
            </a:extLst>
          </p:cNvPr>
          <p:cNvSpPr/>
          <p:nvPr/>
        </p:nvSpPr>
        <p:spPr>
          <a:xfrm>
            <a:off x="7766132" y="4911043"/>
            <a:ext cx="477679" cy="39246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b="1" dirty="0">
                <a:latin typeface="Century Gothic" panose="020B0502020202020204" pitchFamily="34" charset="0"/>
              </a:rPr>
              <a:t>10</a:t>
            </a:r>
            <a:endParaRPr lang="de-DE" sz="1600" b="1" dirty="0">
              <a:latin typeface="Century Gothic" panose="020B0502020202020204" pitchFamily="34" charset="0"/>
            </a:endParaRPr>
          </a:p>
        </p:txBody>
      </p:sp>
      <p:sp>
        <p:nvSpPr>
          <p:cNvPr id="95" name="Ellipse 94">
            <a:extLst>
              <a:ext uri="{FF2B5EF4-FFF2-40B4-BE49-F238E27FC236}">
                <a16:creationId xmlns:a16="http://schemas.microsoft.com/office/drawing/2014/main" id="{7D963E1A-5336-489C-AC03-6B82B67AC88F}"/>
              </a:ext>
            </a:extLst>
          </p:cNvPr>
          <p:cNvSpPr/>
          <p:nvPr/>
        </p:nvSpPr>
        <p:spPr>
          <a:xfrm>
            <a:off x="4956845" y="4911043"/>
            <a:ext cx="477679" cy="39246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Century Gothic" panose="020B0502020202020204" pitchFamily="34" charset="0"/>
              </a:rPr>
              <a:t>9</a:t>
            </a:r>
            <a:endParaRPr lang="de-DE" sz="1600" b="1" dirty="0">
              <a:latin typeface="Century Gothic" panose="020B0502020202020204" pitchFamily="34" charset="0"/>
            </a:endParaRPr>
          </a:p>
        </p:txBody>
      </p:sp>
      <p:sp>
        <p:nvSpPr>
          <p:cNvPr id="96" name="Ellipse 95">
            <a:extLst>
              <a:ext uri="{FF2B5EF4-FFF2-40B4-BE49-F238E27FC236}">
                <a16:creationId xmlns:a16="http://schemas.microsoft.com/office/drawing/2014/main" id="{097767ED-4B9D-49AE-B25E-5F6B1760A0F0}"/>
              </a:ext>
            </a:extLst>
          </p:cNvPr>
          <p:cNvSpPr/>
          <p:nvPr/>
        </p:nvSpPr>
        <p:spPr>
          <a:xfrm>
            <a:off x="2167463" y="4911043"/>
            <a:ext cx="477679" cy="39246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Century Gothic" panose="020B0502020202020204" pitchFamily="34" charset="0"/>
              </a:rPr>
              <a:t>8</a:t>
            </a:r>
          </a:p>
        </p:txBody>
      </p:sp>
      <p:sp>
        <p:nvSpPr>
          <p:cNvPr id="97" name="Ellipse 96">
            <a:extLst>
              <a:ext uri="{FF2B5EF4-FFF2-40B4-BE49-F238E27FC236}">
                <a16:creationId xmlns:a16="http://schemas.microsoft.com/office/drawing/2014/main" id="{2C087613-17EC-4AE5-B270-6AD69E377D61}"/>
              </a:ext>
            </a:extLst>
          </p:cNvPr>
          <p:cNvSpPr/>
          <p:nvPr/>
        </p:nvSpPr>
        <p:spPr>
          <a:xfrm>
            <a:off x="7766131" y="3663273"/>
            <a:ext cx="477679" cy="39246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Century Gothic" panose="020B0502020202020204" pitchFamily="34" charset="0"/>
              </a:rPr>
              <a:t>7</a:t>
            </a:r>
          </a:p>
        </p:txBody>
      </p:sp>
      <p:sp>
        <p:nvSpPr>
          <p:cNvPr id="98" name="Ellipse 97">
            <a:extLst>
              <a:ext uri="{FF2B5EF4-FFF2-40B4-BE49-F238E27FC236}">
                <a16:creationId xmlns:a16="http://schemas.microsoft.com/office/drawing/2014/main" id="{D187D92F-28C0-46A2-B747-5D2F57860951}"/>
              </a:ext>
            </a:extLst>
          </p:cNvPr>
          <p:cNvSpPr/>
          <p:nvPr/>
        </p:nvSpPr>
        <p:spPr>
          <a:xfrm>
            <a:off x="7766130" y="2436473"/>
            <a:ext cx="477679" cy="39246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Century Gothic" panose="020B0502020202020204" pitchFamily="34" charset="0"/>
              </a:rPr>
              <a:t>6</a:t>
            </a:r>
          </a:p>
        </p:txBody>
      </p:sp>
      <p:sp>
        <p:nvSpPr>
          <p:cNvPr id="99" name="Ellipse 98">
            <a:extLst>
              <a:ext uri="{FF2B5EF4-FFF2-40B4-BE49-F238E27FC236}">
                <a16:creationId xmlns:a16="http://schemas.microsoft.com/office/drawing/2014/main" id="{7E0B138E-4F01-4CBC-833D-BC22C9A04655}"/>
              </a:ext>
            </a:extLst>
          </p:cNvPr>
          <p:cNvSpPr/>
          <p:nvPr/>
        </p:nvSpPr>
        <p:spPr>
          <a:xfrm>
            <a:off x="2162246" y="3689726"/>
            <a:ext cx="477679" cy="39246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Century Gothic" panose="020B0502020202020204" pitchFamily="34" charset="0"/>
              </a:rPr>
              <a:t>5</a:t>
            </a:r>
          </a:p>
        </p:txBody>
      </p:sp>
      <p:sp>
        <p:nvSpPr>
          <p:cNvPr id="100" name="Ellipse 99">
            <a:extLst>
              <a:ext uri="{FF2B5EF4-FFF2-40B4-BE49-F238E27FC236}">
                <a16:creationId xmlns:a16="http://schemas.microsoft.com/office/drawing/2014/main" id="{22BF4765-0CF6-4462-A588-B59B78856E81}"/>
              </a:ext>
            </a:extLst>
          </p:cNvPr>
          <p:cNvSpPr/>
          <p:nvPr/>
        </p:nvSpPr>
        <p:spPr>
          <a:xfrm>
            <a:off x="2151501" y="2407152"/>
            <a:ext cx="477679" cy="39246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Century Gothic" panose="020B0502020202020204" pitchFamily="34" charset="0"/>
              </a:rPr>
              <a:t>4</a:t>
            </a:r>
          </a:p>
        </p:txBody>
      </p:sp>
      <p:sp>
        <p:nvSpPr>
          <p:cNvPr id="101" name="Ellipse 100">
            <a:extLst>
              <a:ext uri="{FF2B5EF4-FFF2-40B4-BE49-F238E27FC236}">
                <a16:creationId xmlns:a16="http://schemas.microsoft.com/office/drawing/2014/main" id="{CC62D757-AD78-4565-A6CA-D840008DC36C}"/>
              </a:ext>
            </a:extLst>
          </p:cNvPr>
          <p:cNvSpPr/>
          <p:nvPr/>
        </p:nvSpPr>
        <p:spPr>
          <a:xfrm>
            <a:off x="7766129" y="1164281"/>
            <a:ext cx="477679" cy="39246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Century Gothic" panose="020B0502020202020204" pitchFamily="34" charset="0"/>
              </a:rPr>
              <a:t>3</a:t>
            </a:r>
          </a:p>
        </p:txBody>
      </p:sp>
      <p:sp>
        <p:nvSpPr>
          <p:cNvPr id="102" name="Ellipse 101">
            <a:extLst>
              <a:ext uri="{FF2B5EF4-FFF2-40B4-BE49-F238E27FC236}">
                <a16:creationId xmlns:a16="http://schemas.microsoft.com/office/drawing/2014/main" id="{CF1C0389-AA9D-403E-9A4D-8A073CF65EA5}"/>
              </a:ext>
            </a:extLst>
          </p:cNvPr>
          <p:cNvSpPr/>
          <p:nvPr/>
        </p:nvSpPr>
        <p:spPr>
          <a:xfrm>
            <a:off x="4956332" y="1173831"/>
            <a:ext cx="477679" cy="39246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Century Gothic" panose="020B0502020202020204" pitchFamily="34" charset="0"/>
              </a:rPr>
              <a:t>2</a:t>
            </a:r>
          </a:p>
        </p:txBody>
      </p:sp>
      <p:sp>
        <p:nvSpPr>
          <p:cNvPr id="103" name="Ellipse 102">
            <a:extLst>
              <a:ext uri="{FF2B5EF4-FFF2-40B4-BE49-F238E27FC236}">
                <a16:creationId xmlns:a16="http://schemas.microsoft.com/office/drawing/2014/main" id="{179AB6AB-302D-4021-A27C-DE6E0872220A}"/>
              </a:ext>
            </a:extLst>
          </p:cNvPr>
          <p:cNvSpPr/>
          <p:nvPr/>
        </p:nvSpPr>
        <p:spPr>
          <a:xfrm>
            <a:off x="2149911" y="1162619"/>
            <a:ext cx="477679" cy="392463"/>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latin typeface="Century Gothic" panose="020B0502020202020204" pitchFamily="34" charset="0"/>
              </a:rPr>
              <a:t>1</a:t>
            </a:r>
          </a:p>
        </p:txBody>
      </p:sp>
      <p:sp>
        <p:nvSpPr>
          <p:cNvPr id="104" name="Textfeld 1">
            <a:extLst>
              <a:ext uri="{FF2B5EF4-FFF2-40B4-BE49-F238E27FC236}">
                <a16:creationId xmlns:a16="http://schemas.microsoft.com/office/drawing/2014/main" id="{2A5DA02B-7890-40DB-9DB0-67546F3D92D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1848027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feld 9">
            <a:extLst>
              <a:ext uri="{FF2B5EF4-FFF2-40B4-BE49-F238E27FC236}">
                <a16:creationId xmlns:a16="http://schemas.microsoft.com/office/drawing/2014/main" id="{3E529E10-3403-4711-BEFF-6E7FDF586E14}"/>
              </a:ext>
            </a:extLst>
          </p:cNvPr>
          <p:cNvSpPr txBox="1"/>
          <p:nvPr/>
        </p:nvSpPr>
        <p:spPr>
          <a:xfrm>
            <a:off x="1054801" y="1418400"/>
            <a:ext cx="10081760" cy="3662363"/>
          </a:xfrm>
          <a:prstGeom prst="rect">
            <a:avLst/>
          </a:prstGeom>
          <a:noFill/>
        </p:spPr>
        <p:txBody>
          <a:bodyPr wrap="square" lIns="0" tIns="0" rIns="0" bIns="0">
            <a:spAutoFit/>
          </a:bodyPr>
          <a:lstStyle/>
          <a:p>
            <a:pPr marL="266700" indent="-266700" eaLnBrk="1" hangingPunct="1">
              <a:spcBef>
                <a:spcPts val="300"/>
              </a:spcBef>
              <a:spcAft>
                <a:spcPts val="300"/>
              </a:spcAft>
              <a:buFont typeface="+mj-lt"/>
              <a:buAutoNum type="alphaLcPeriod" startAt="3"/>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Unternehmensfortführung (IDW PS 270 n.F. (10.2021))</a:t>
            </a:r>
          </a:p>
          <a:p>
            <a:pPr marL="266700" lvl="1" indent="-266700" eaLnBrk="1" hangingPunct="1">
              <a:spcBef>
                <a:spcPts val="300"/>
              </a:spcBef>
              <a:spcAft>
                <a:spcPts val="300"/>
              </a:spcAf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	Einschätzung, ob Anhaltspunkte / Ereignisse / Verhältnisse bestehen, die Zweifel an Fortführung der Unternehmenstätigkeit aufwerfen.</a:t>
            </a:r>
          </a:p>
          <a:p>
            <a:pPr marL="542925" lvl="1" indent="-276225" eaLnBrk="1" hangingPunct="1">
              <a:spcBef>
                <a:spcPts val="300"/>
              </a:spcBef>
              <a:spcAft>
                <a:spcPts val="300"/>
              </a:spcAft>
              <a:buFontTx/>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Dazu hat der gesetzliche Vertreter eine Einschätzung abzugeben, ob das Unternehmen zur Unternehmensfortführung innerhalb eines Prognosezeitraumes fähig ist.</a:t>
            </a:r>
          </a:p>
          <a:p>
            <a:pPr marL="542925" lvl="1" indent="-276225" eaLnBrk="1" hangingPunct="1">
              <a:spcBef>
                <a:spcPts val="300"/>
              </a:spcBef>
              <a:spcAft>
                <a:spcPts val="300"/>
              </a:spcAft>
              <a:buFontTx/>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Diese Prognose hat der Abschlussprüfer zu beurteilen.</a:t>
            </a:r>
          </a:p>
          <a:p>
            <a:pPr marL="542925" lvl="1" indent="-276225" eaLnBrk="1" hangingPunct="1">
              <a:spcBef>
                <a:spcPts val="300"/>
              </a:spcBef>
              <a:spcAft>
                <a:spcPts val="300"/>
              </a:spcAft>
              <a:buFontTx/>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In manchen Fällen kann der Abschlussprüfer trotz fehlender Prognoserechnung das Fortbestehen der Annahme der Unternehmensfortführung unterstellen.</a:t>
            </a:r>
          </a:p>
          <a:p>
            <a:pPr marL="266700" lvl="1" eaLnBrk="1" hangingPunct="1">
              <a:spcBef>
                <a:spcPts val="300"/>
              </a:spcBef>
              <a:spcAft>
                <a:spcPts val="300"/>
              </a:spcAft>
              <a:tabLst>
                <a:tab pos="542925" algn="l"/>
              </a:tabLs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	Das ist dann der Fall, wenn</a:t>
            </a:r>
          </a:p>
          <a:p>
            <a:pPr marL="809625" lvl="2" indent="-266700" eaLnBrk="1" hangingPunct="1">
              <a:spcBef>
                <a:spcPts val="300"/>
              </a:spcBef>
              <a:spcAft>
                <a:spcPts val="300"/>
              </a:spcAft>
              <a:buFontTx/>
              <a:buChar char="•"/>
              <a:tabLst>
                <a:tab pos="542925" algn="l"/>
              </a:tabLs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nachhaltige Gewinne in der Vergangenheit erzielt wurden,</a:t>
            </a:r>
          </a:p>
          <a:p>
            <a:pPr marL="809625" lvl="2" indent="-266700" eaLnBrk="1" hangingPunct="1">
              <a:spcBef>
                <a:spcPts val="300"/>
              </a:spcBef>
              <a:spcAft>
                <a:spcPts val="300"/>
              </a:spcAft>
              <a:buFontTx/>
              <a:buChar char="•"/>
              <a:tabLst>
                <a:tab pos="542925" algn="l"/>
              </a:tabLs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ein leichter Zugriff auf liquide Mittel möglich ist und</a:t>
            </a:r>
          </a:p>
          <a:p>
            <a:pPr marL="809625" lvl="2" indent="-266700" eaLnBrk="1" hangingPunct="1">
              <a:spcBef>
                <a:spcPts val="300"/>
              </a:spcBef>
              <a:spcAft>
                <a:spcPts val="300"/>
              </a:spcAft>
              <a:buFontTx/>
              <a:buChar char="•"/>
              <a:tabLst>
                <a:tab pos="542925" algn="l"/>
              </a:tabLst>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keine bilanzielle Überschuldung droht.</a:t>
            </a:r>
          </a:p>
        </p:txBody>
      </p:sp>
      <p:sp>
        <p:nvSpPr>
          <p:cNvPr id="101380" name="Rectangle 2">
            <a:extLst>
              <a:ext uri="{FF2B5EF4-FFF2-40B4-BE49-F238E27FC236}">
                <a16:creationId xmlns:a16="http://schemas.microsoft.com/office/drawing/2014/main" id="{2CEB067E-DA99-44AF-9F1C-434F8CFD3CF2}"/>
              </a:ext>
            </a:extLst>
          </p:cNvPr>
          <p:cNvSpPr txBox="1">
            <a:spLocks/>
          </p:cNvSpPr>
          <p:nvPr/>
        </p:nvSpPr>
        <p:spPr bwMode="auto">
          <a:xfrm>
            <a:off x="1054800" y="980728"/>
            <a:ext cx="10801350" cy="42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marL="1390650" indent="-1390650">
              <a:lnSpc>
                <a:spcPct val="110000"/>
              </a:lnSpc>
              <a:spcBef>
                <a:spcPts val="800"/>
              </a:spcBef>
              <a:buFont typeface="Arial" panose="020B0604020202020204" pitchFamily="34" charset="0"/>
              <a:defRPr sz="1400">
                <a:solidFill>
                  <a:schemeClr val="tx1"/>
                </a:solidFill>
                <a:latin typeface="Verdana" panose="020B0604030504040204" pitchFamily="34" charset="0"/>
              </a:defRPr>
            </a:lvl1pPr>
            <a:lvl2pPr marL="180975" indent="-179388">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2pPr>
            <a:lvl3pPr marL="541338"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3pPr>
            <a:lvl4pPr marL="895350" indent="-17462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4pPr>
            <a:lvl5pPr marL="1257300" indent="-180975">
              <a:lnSpc>
                <a:spcPct val="110000"/>
              </a:lnSpc>
              <a:spcBef>
                <a:spcPts val="800"/>
              </a:spcBef>
              <a:buFont typeface="Arial" panose="020B0604020202020204" pitchFamily="34" charset="0"/>
              <a:buChar char="•"/>
              <a:defRPr sz="1400">
                <a:solidFill>
                  <a:schemeClr val="tx1"/>
                </a:solidFill>
                <a:latin typeface="Verdana" panose="020B0604030504040204" pitchFamily="34" charset="0"/>
              </a:defRPr>
            </a:lvl5pPr>
            <a:lvl6pPr marL="17145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6pPr>
            <a:lvl7pPr marL="21717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7pPr>
            <a:lvl8pPr marL="26289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8pPr>
            <a:lvl9pPr marL="3086100" indent="-180975" eaLnBrk="0" fontAlgn="base" hangingPunct="0">
              <a:lnSpc>
                <a:spcPct val="110000"/>
              </a:lnSpc>
              <a:spcBef>
                <a:spcPts val="800"/>
              </a:spcBef>
              <a:spcAft>
                <a:spcPct val="0"/>
              </a:spcAft>
              <a:buFont typeface="Arial" panose="020B0604020202020204" pitchFamily="34" charset="0"/>
              <a:buChar char="•"/>
              <a:defRPr sz="1400">
                <a:solidFill>
                  <a:schemeClr val="tx1"/>
                </a:solidFill>
                <a:latin typeface="Verdana" panose="020B0604030504040204" pitchFamily="34" charset="0"/>
              </a:defRPr>
            </a:lvl9pPr>
          </a:lstStyle>
          <a:p>
            <a:pPr>
              <a:spcBef>
                <a:spcPts val="600"/>
              </a:spcBef>
              <a:spcAft>
                <a:spcPts val="600"/>
              </a:spcAft>
            </a:pPr>
            <a:r>
              <a:rPr lang="de-DE" altLang="de-DE" sz="1600" dirty="0">
                <a:solidFill>
                  <a:srgbClr val="00B0F0"/>
                </a:solidFill>
                <a:latin typeface="Century Gothic" panose="020B0502020202020204" pitchFamily="34" charset="0"/>
                <a:ea typeface="Verdana" panose="020B0604030504040204" pitchFamily="34" charset="0"/>
                <a:cs typeface="Verdana" panose="020B0604030504040204" pitchFamily="34" charset="0"/>
              </a:rPr>
              <a:t>1.1.3 Informationsbeschaffung, vorläufige Kenntnisse über das IKS; Forts.</a:t>
            </a:r>
          </a:p>
        </p:txBody>
      </p:sp>
      <p:pic>
        <p:nvPicPr>
          <p:cNvPr id="101382" name="Grafik 9">
            <a:extLst>
              <a:ext uri="{FF2B5EF4-FFF2-40B4-BE49-F238E27FC236}">
                <a16:creationId xmlns:a16="http://schemas.microsoft.com/office/drawing/2014/main" id="{29F43059-84F8-49BF-900C-95E6F785A0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1">
            <a:extLst>
              <a:ext uri="{FF2B5EF4-FFF2-40B4-BE49-F238E27FC236}">
                <a16:creationId xmlns:a16="http://schemas.microsoft.com/office/drawing/2014/main" id="{4C2A5E63-0A15-4B04-B95C-17727A3D3C7F}"/>
              </a:ext>
            </a:extLst>
          </p:cNvPr>
          <p:cNvSpPr txBox="1">
            <a:spLocks noChangeArrowheads="1"/>
          </p:cNvSpPr>
          <p:nvPr/>
        </p:nvSpPr>
        <p:spPr bwMode="auto">
          <a:xfrm>
            <a:off x="373063" y="180975"/>
            <a:ext cx="100091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530475" indent="-5146675">
              <a:lnSpc>
                <a:spcPct val="110000"/>
              </a:lnSpc>
              <a:spcBef>
                <a:spcPts val="800"/>
              </a:spcBef>
              <a:buFont typeface="Arial" panose="020B0604020202020204" pitchFamily="34" charset="0"/>
              <a:tabLst>
                <a:tab pos="2541588" algn="l"/>
              </a:tabLst>
              <a:defRPr sz="1400">
                <a:solidFill>
                  <a:schemeClr val="tx1"/>
                </a:solidFill>
                <a:latin typeface="Verdana" panose="020B0604030504040204" pitchFamily="34" charset="0"/>
              </a:defRPr>
            </a:lvl1pPr>
            <a:lvl2pPr marL="742950" indent="-28575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2pPr>
            <a:lvl3pPr marL="11430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3pPr>
            <a:lvl4pPr marL="16002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4pPr>
            <a:lvl5pPr marL="2057400" indent="-228600">
              <a:lnSpc>
                <a:spcPct val="110000"/>
              </a:lnSpc>
              <a:spcBef>
                <a:spcPts val="800"/>
              </a:spcBef>
              <a:buFont typeface="Arial" panose="020B0604020202020204" pitchFamily="34" charset="0"/>
              <a:buChar char="•"/>
              <a:tabLst>
                <a:tab pos="2541588" algn="l"/>
              </a:tabLst>
              <a:defRPr sz="1400">
                <a:solidFill>
                  <a:schemeClr val="tx1"/>
                </a:solidFill>
                <a:latin typeface="Verdana" panose="020B0604030504040204" pitchFamily="34" charset="0"/>
              </a:defRPr>
            </a:lvl5pPr>
            <a:lvl6pPr marL="25146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6pPr>
            <a:lvl7pPr marL="29718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7pPr>
            <a:lvl8pPr marL="34290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8pPr>
            <a:lvl9pPr marL="3886200" indent="-228600" eaLnBrk="0" fontAlgn="base" hangingPunct="0">
              <a:lnSpc>
                <a:spcPct val="110000"/>
              </a:lnSpc>
              <a:spcBef>
                <a:spcPts val="800"/>
              </a:spcBef>
              <a:spcAft>
                <a:spcPct val="0"/>
              </a:spcAft>
              <a:buFont typeface="Arial" panose="020B0604020202020204" pitchFamily="34" charset="0"/>
              <a:buChar char="•"/>
              <a:tabLst>
                <a:tab pos="2541588" algn="l"/>
              </a:tabLst>
              <a:defRPr sz="1400">
                <a:solidFill>
                  <a:schemeClr val="tx1"/>
                </a:solidFill>
                <a:latin typeface="Verdana" panose="020B0604030504040204" pitchFamily="34" charset="0"/>
              </a:defRPr>
            </a:lvl9pPr>
          </a:lstStyle>
          <a:p>
            <a:pPr marL="2616200" indent="-5232400" eaLnBrk="1" hangingPunct="1">
              <a:lnSpc>
                <a:spcPct val="100000"/>
              </a:lnSpc>
              <a:spcBef>
                <a:spcPct val="0"/>
              </a:spcBef>
              <a:buFontTx/>
              <a:buNone/>
              <a:tabLst>
                <a:tab pos="1828800" algn="l"/>
              </a:tabLst>
            </a:pPr>
            <a:r>
              <a:rPr lang="de-DE" altLang="de-DE" sz="1600" dirty="0">
                <a:latin typeface="Century Gothic" panose="020B0502020202020204" pitchFamily="34" charset="0"/>
              </a:rPr>
              <a:t>Themenbereich 1: Prozess der Auftragsabwicklung</a:t>
            </a:r>
          </a:p>
        </p:txBody>
      </p:sp>
    </p:spTree>
  </p:cSld>
  <p:clrMapOvr>
    <a:masterClrMapping/>
  </p:clrMapOvr>
  <p:transition spd="slow"/>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816967"/>
            <a:ext cx="502701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3.1.3 ISA [DE] 315 (</a:t>
            </a:r>
            <a:r>
              <a:rPr lang="de-DE" altLang="de-DE" dirty="0" err="1">
                <a:solidFill>
                  <a:srgbClr val="00B0F0"/>
                </a:solidFill>
                <a:latin typeface="Century Gothic" panose="020B0502020202020204" pitchFamily="34" charset="0"/>
              </a:rPr>
              <a:t>Revised</a:t>
            </a:r>
            <a:r>
              <a:rPr lang="de-DE" altLang="de-DE" dirty="0">
                <a:solidFill>
                  <a:srgbClr val="00B0F0"/>
                </a:solidFill>
                <a:latin typeface="Century Gothic" panose="020B0502020202020204" pitchFamily="34" charset="0"/>
              </a:rPr>
              <a:t> 2019): Das Stufenmodell</a:t>
            </a:r>
          </a:p>
        </p:txBody>
      </p:sp>
      <p:sp>
        <p:nvSpPr>
          <p:cNvPr id="39" name="Pfeil: nach rechts 38">
            <a:extLst>
              <a:ext uri="{FF2B5EF4-FFF2-40B4-BE49-F238E27FC236}">
                <a16:creationId xmlns:a16="http://schemas.microsoft.com/office/drawing/2014/main" id="{5CB9979D-272E-4665-BE02-8B6D39C75CBF}"/>
              </a:ext>
            </a:extLst>
          </p:cNvPr>
          <p:cNvSpPr/>
          <p:nvPr/>
        </p:nvSpPr>
        <p:spPr>
          <a:xfrm>
            <a:off x="5607381" y="1326921"/>
            <a:ext cx="397905" cy="316903"/>
          </a:xfrm>
          <a:prstGeom prst="rightArrow">
            <a:avLst>
              <a:gd name="adj1" fmla="val 50000"/>
              <a:gd name="adj2"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cxnSp>
        <p:nvCxnSpPr>
          <p:cNvPr id="40" name="Gerade Verbindung mit Pfeil 39">
            <a:extLst>
              <a:ext uri="{FF2B5EF4-FFF2-40B4-BE49-F238E27FC236}">
                <a16:creationId xmlns:a16="http://schemas.microsoft.com/office/drawing/2014/main" id="{640A453B-F94D-47A8-90F6-4EAB6B5F5A82}"/>
              </a:ext>
            </a:extLst>
          </p:cNvPr>
          <p:cNvCxnSpPr>
            <a:cxnSpLocks/>
            <a:stCxn id="47" idx="2"/>
            <a:endCxn id="51" idx="0"/>
          </p:cNvCxnSpPr>
          <p:nvPr/>
        </p:nvCxnSpPr>
        <p:spPr>
          <a:xfrm flipH="1">
            <a:off x="3578028" y="5718321"/>
            <a:ext cx="2223745" cy="26699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AE7E8AFE-B9FF-41C2-98CD-95049338F7F1}"/>
              </a:ext>
            </a:extLst>
          </p:cNvPr>
          <p:cNvCxnSpPr>
            <a:cxnSpLocks/>
            <a:stCxn id="47" idx="2"/>
            <a:endCxn id="52" idx="0"/>
          </p:cNvCxnSpPr>
          <p:nvPr/>
        </p:nvCxnSpPr>
        <p:spPr>
          <a:xfrm>
            <a:off x="5801773" y="5718321"/>
            <a:ext cx="2242928" cy="26699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Verbinder: gewinkelt 41">
            <a:extLst>
              <a:ext uri="{FF2B5EF4-FFF2-40B4-BE49-F238E27FC236}">
                <a16:creationId xmlns:a16="http://schemas.microsoft.com/office/drawing/2014/main" id="{253BB6A3-73C1-4A31-B028-3D8CABCA1FC3}"/>
              </a:ext>
            </a:extLst>
          </p:cNvPr>
          <p:cNvCxnSpPr>
            <a:cxnSpLocks/>
          </p:cNvCxnSpPr>
          <p:nvPr/>
        </p:nvCxnSpPr>
        <p:spPr>
          <a:xfrm flipV="1">
            <a:off x="10200407" y="3573016"/>
            <a:ext cx="12700" cy="1935985"/>
          </a:xfrm>
          <a:prstGeom prst="bentConnector3">
            <a:avLst>
              <a:gd name="adj1" fmla="val 180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Textfeld 42">
            <a:extLst>
              <a:ext uri="{FF2B5EF4-FFF2-40B4-BE49-F238E27FC236}">
                <a16:creationId xmlns:a16="http://schemas.microsoft.com/office/drawing/2014/main" id="{B3B2C979-482A-4EB6-B704-061884CCBB24}"/>
              </a:ext>
            </a:extLst>
          </p:cNvPr>
          <p:cNvSpPr txBox="1"/>
          <p:nvPr/>
        </p:nvSpPr>
        <p:spPr>
          <a:xfrm>
            <a:off x="10437224" y="3645989"/>
            <a:ext cx="523220" cy="1935986"/>
          </a:xfrm>
          <a:prstGeom prst="rect">
            <a:avLst/>
          </a:prstGeom>
          <a:noFill/>
        </p:spPr>
        <p:txBody>
          <a:bodyPr vert="vert270" wrap="square" rtlCol="0">
            <a:spAutoFit/>
          </a:bodyPr>
          <a:lstStyle/>
          <a:p>
            <a:pPr algn="ctr"/>
            <a:r>
              <a:rPr lang="de-DE" sz="1100" dirty="0">
                <a:latin typeface="Century Gothic" panose="020B0502020202020204" pitchFamily="34" charset="0"/>
              </a:rPr>
              <a:t>ggf. </a:t>
            </a:r>
            <a:r>
              <a:rPr lang="de-DE" sz="1100" b="1" dirty="0">
                <a:solidFill>
                  <a:srgbClr val="FF0000"/>
                </a:solidFill>
                <a:latin typeface="Century Gothic" panose="020B0502020202020204" pitchFamily="34" charset="0"/>
              </a:rPr>
              <a:t>Anpassung</a:t>
            </a:r>
            <a:r>
              <a:rPr lang="de-DE" sz="1100" dirty="0">
                <a:latin typeface="Century Gothic" panose="020B0502020202020204" pitchFamily="34" charset="0"/>
              </a:rPr>
              <a:t> </a:t>
            </a:r>
            <a:br>
              <a:rPr lang="de-DE" sz="1100" dirty="0">
                <a:latin typeface="Century Gothic" panose="020B0502020202020204" pitchFamily="34" charset="0"/>
              </a:rPr>
            </a:br>
            <a:r>
              <a:rPr lang="de-DE" sz="1100" dirty="0">
                <a:latin typeface="Century Gothic" panose="020B0502020202020204" pitchFamily="34" charset="0"/>
              </a:rPr>
              <a:t>der Risikobeurteilung</a:t>
            </a:r>
          </a:p>
        </p:txBody>
      </p:sp>
      <p:sp>
        <p:nvSpPr>
          <p:cNvPr id="44" name="Rechteck: abgerundete Ecken 43">
            <a:extLst>
              <a:ext uri="{FF2B5EF4-FFF2-40B4-BE49-F238E27FC236}">
                <a16:creationId xmlns:a16="http://schemas.microsoft.com/office/drawing/2014/main" id="{98B54308-F637-4AC4-9D8A-533B9F5D5089}"/>
              </a:ext>
            </a:extLst>
          </p:cNvPr>
          <p:cNvSpPr/>
          <p:nvPr/>
        </p:nvSpPr>
        <p:spPr>
          <a:xfrm>
            <a:off x="1055440" y="1170519"/>
            <a:ext cx="4476731" cy="666154"/>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Verständnis von Einheit, Umfeld, Rechnungslegungsgrundsätzen</a:t>
            </a:r>
          </a:p>
        </p:txBody>
      </p:sp>
      <p:sp>
        <p:nvSpPr>
          <p:cNvPr id="45" name="Rechteck: abgerundete Ecken 44">
            <a:extLst>
              <a:ext uri="{FF2B5EF4-FFF2-40B4-BE49-F238E27FC236}">
                <a16:creationId xmlns:a16="http://schemas.microsoft.com/office/drawing/2014/main" id="{8F7A8192-E7F9-4BC5-9C68-19B006613DDE}"/>
              </a:ext>
            </a:extLst>
          </p:cNvPr>
          <p:cNvSpPr/>
          <p:nvPr/>
        </p:nvSpPr>
        <p:spPr>
          <a:xfrm>
            <a:off x="6070845" y="1152296"/>
            <a:ext cx="4478400" cy="666154"/>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latin typeface="Century Gothic" panose="020B0502020202020204" pitchFamily="34" charset="0"/>
              </a:rPr>
              <a:t>Verständnis von IKS-Komponenten</a:t>
            </a:r>
          </a:p>
        </p:txBody>
      </p:sp>
      <p:sp>
        <p:nvSpPr>
          <p:cNvPr id="46" name="Rechteck: abgerundete Ecken 45">
            <a:extLst>
              <a:ext uri="{FF2B5EF4-FFF2-40B4-BE49-F238E27FC236}">
                <a16:creationId xmlns:a16="http://schemas.microsoft.com/office/drawing/2014/main" id="{7AA22796-1006-46CE-8066-A064C5C0B638}"/>
              </a:ext>
            </a:extLst>
          </p:cNvPr>
          <p:cNvSpPr/>
          <p:nvPr/>
        </p:nvSpPr>
        <p:spPr>
          <a:xfrm>
            <a:off x="1428587" y="3289022"/>
            <a:ext cx="8772227" cy="56160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Beurteilung </a:t>
            </a:r>
            <a:r>
              <a:rPr lang="de-DE" sz="1200" dirty="0">
                <a:solidFill>
                  <a:schemeClr val="tx1"/>
                </a:solidFill>
                <a:latin typeface="Century Gothic" panose="020B0502020202020204" pitchFamily="34" charset="0"/>
              </a:rPr>
              <a:t>von Risiken </a:t>
            </a:r>
          </a:p>
          <a:p>
            <a:pPr algn="ctr"/>
            <a:r>
              <a:rPr lang="de-DE" sz="1200" dirty="0">
                <a:solidFill>
                  <a:schemeClr val="tx1"/>
                </a:solidFill>
                <a:latin typeface="Century Gothic" panose="020B0502020202020204" pitchFamily="34" charset="0"/>
              </a:rPr>
              <a:t>(Einschätzung und Bewertung auf Basis des </a:t>
            </a:r>
            <a:r>
              <a:rPr lang="de-DE" sz="1200" b="1" dirty="0">
                <a:solidFill>
                  <a:srgbClr val="FF0000"/>
                </a:solidFill>
                <a:latin typeface="Century Gothic" panose="020B0502020202020204" pitchFamily="34" charset="0"/>
              </a:rPr>
              <a:t>Spektrums inhärenter Risiken</a:t>
            </a:r>
            <a:r>
              <a:rPr lang="de-DE" sz="1200" dirty="0">
                <a:solidFill>
                  <a:schemeClr val="tx1"/>
                </a:solidFill>
                <a:latin typeface="Century Gothic" panose="020B0502020202020204" pitchFamily="34" charset="0"/>
              </a:rPr>
              <a:t>)</a:t>
            </a:r>
          </a:p>
        </p:txBody>
      </p:sp>
      <p:sp>
        <p:nvSpPr>
          <p:cNvPr id="47" name="Rechteck: abgerundete Ecken 46">
            <a:extLst>
              <a:ext uri="{FF2B5EF4-FFF2-40B4-BE49-F238E27FC236}">
                <a16:creationId xmlns:a16="http://schemas.microsoft.com/office/drawing/2014/main" id="{C1711981-9769-4C4F-8327-3691D56BB01C}"/>
              </a:ext>
            </a:extLst>
          </p:cNvPr>
          <p:cNvSpPr/>
          <p:nvPr/>
        </p:nvSpPr>
        <p:spPr>
          <a:xfrm>
            <a:off x="1415431" y="5157642"/>
            <a:ext cx="8772683" cy="560679"/>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b="1" dirty="0">
                <a:solidFill>
                  <a:schemeClr val="tx1"/>
                </a:solidFill>
                <a:latin typeface="Century Gothic" panose="020B0502020202020204" pitchFamily="34" charset="0"/>
              </a:rPr>
              <a:t>Reaktion auf beurteilte Risiken</a:t>
            </a:r>
            <a:endParaRPr lang="de-DE" sz="1200" dirty="0">
              <a:solidFill>
                <a:schemeClr val="tx1"/>
              </a:solidFill>
              <a:latin typeface="Century Gothic" panose="020B0502020202020204" pitchFamily="34" charset="0"/>
            </a:endParaRPr>
          </a:p>
          <a:p>
            <a:pPr algn="ctr"/>
            <a:r>
              <a:rPr lang="de-DE" sz="1200" dirty="0">
                <a:solidFill>
                  <a:schemeClr val="tx1"/>
                </a:solidFill>
                <a:latin typeface="Century Gothic" panose="020B0502020202020204" pitchFamily="34" charset="0"/>
              </a:rPr>
              <a:t>(Festlegung des </a:t>
            </a:r>
            <a:r>
              <a:rPr lang="de-DE" sz="1200" b="1" dirty="0">
                <a:solidFill>
                  <a:schemeClr val="tx1"/>
                </a:solidFill>
                <a:latin typeface="Century Gothic" panose="020B0502020202020204" pitchFamily="34" charset="0"/>
              </a:rPr>
              <a:t>Prüfungsprogramms</a:t>
            </a:r>
            <a:r>
              <a:rPr lang="de-DE" sz="1200" dirty="0">
                <a:solidFill>
                  <a:schemeClr val="tx1"/>
                </a:solidFill>
                <a:latin typeface="Century Gothic" panose="020B0502020202020204" pitchFamily="34" charset="0"/>
              </a:rPr>
              <a:t>)</a:t>
            </a:r>
          </a:p>
        </p:txBody>
      </p:sp>
      <p:sp>
        <p:nvSpPr>
          <p:cNvPr id="48" name="Rechteck: abgerundete Ecken 47">
            <a:extLst>
              <a:ext uri="{FF2B5EF4-FFF2-40B4-BE49-F238E27FC236}">
                <a16:creationId xmlns:a16="http://schemas.microsoft.com/office/drawing/2014/main" id="{1F4FCF89-3E3E-4029-9F21-FA8A61FE7761}"/>
              </a:ext>
            </a:extLst>
          </p:cNvPr>
          <p:cNvSpPr/>
          <p:nvPr/>
        </p:nvSpPr>
        <p:spPr>
          <a:xfrm>
            <a:off x="1055440" y="1979616"/>
            <a:ext cx="4476731" cy="107481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dirty="0">
                <a:solidFill>
                  <a:schemeClr val="tx1"/>
                </a:solidFill>
                <a:latin typeface="Century Gothic" panose="020B0502020202020204" pitchFamily="34" charset="0"/>
              </a:rPr>
              <a:t>Identifizierung von Risiken </a:t>
            </a:r>
            <a:br>
              <a:rPr lang="de-DE" sz="1050" dirty="0">
                <a:solidFill>
                  <a:schemeClr val="tx1"/>
                </a:solidFill>
                <a:latin typeface="Century Gothic" panose="020B0502020202020204" pitchFamily="34" charset="0"/>
              </a:rPr>
            </a:br>
            <a:r>
              <a:rPr lang="de-DE" sz="1050" dirty="0">
                <a:solidFill>
                  <a:schemeClr val="tx1"/>
                </a:solidFill>
                <a:latin typeface="Century Gothic" panose="020B0502020202020204" pitchFamily="34" charset="0"/>
              </a:rPr>
              <a:t>(inkl. vorläufige Einschätzung, wie sich die inhärenten </a:t>
            </a:r>
            <a:r>
              <a:rPr lang="de-DE" sz="1050" b="1" dirty="0">
                <a:solidFill>
                  <a:srgbClr val="FF0000"/>
                </a:solidFill>
                <a:latin typeface="Century Gothic" panose="020B0502020202020204" pitchFamily="34" charset="0"/>
              </a:rPr>
              <a:t>Risikofaktoren</a:t>
            </a:r>
            <a:r>
              <a:rPr lang="de-DE" sz="1050" dirty="0">
                <a:solidFill>
                  <a:schemeClr val="tx1"/>
                </a:solidFill>
                <a:latin typeface="Century Gothic" panose="020B0502020202020204" pitchFamily="34" charset="0"/>
              </a:rPr>
              <a:t> auf die Fehleranfälligkeit von Positionen/Angaben auswirken)</a:t>
            </a:r>
          </a:p>
        </p:txBody>
      </p:sp>
      <p:sp>
        <p:nvSpPr>
          <p:cNvPr id="49" name="Rechteck: abgerundete Ecken 48">
            <a:extLst>
              <a:ext uri="{FF2B5EF4-FFF2-40B4-BE49-F238E27FC236}">
                <a16:creationId xmlns:a16="http://schemas.microsoft.com/office/drawing/2014/main" id="{CF807EC5-3667-48B4-8D40-2CB9E00FAEE0}"/>
              </a:ext>
            </a:extLst>
          </p:cNvPr>
          <p:cNvSpPr/>
          <p:nvPr/>
        </p:nvSpPr>
        <p:spPr>
          <a:xfrm>
            <a:off x="6069176" y="2006440"/>
            <a:ext cx="4478399" cy="104799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dirty="0">
                <a:solidFill>
                  <a:schemeClr val="tx1"/>
                </a:solidFill>
                <a:latin typeface="Century Gothic" panose="020B0502020202020204" pitchFamily="34" charset="0"/>
              </a:rPr>
              <a:t>Nur insoweit, als die Kontrollen Antwort auf die identifizierten Risiken darstellen; </a:t>
            </a:r>
            <a:br>
              <a:rPr lang="de-DE" sz="1050" dirty="0">
                <a:solidFill>
                  <a:schemeClr val="tx1"/>
                </a:solidFill>
                <a:latin typeface="Century Gothic" panose="020B0502020202020204" pitchFamily="34" charset="0"/>
              </a:rPr>
            </a:br>
            <a:endParaRPr lang="de-DE" sz="1050" dirty="0">
              <a:solidFill>
                <a:schemeClr val="tx1"/>
              </a:solidFill>
              <a:latin typeface="Century Gothic" panose="020B0502020202020204" pitchFamily="34" charset="0"/>
            </a:endParaRPr>
          </a:p>
          <a:p>
            <a:pPr algn="ctr"/>
            <a:r>
              <a:rPr lang="de-DE" sz="1050" dirty="0">
                <a:solidFill>
                  <a:schemeClr val="tx1"/>
                </a:solidFill>
                <a:latin typeface="Century Gothic" panose="020B0502020202020204" pitchFamily="34" charset="0"/>
              </a:rPr>
              <a:t>Prüfung von Aufbau und Implementierung nur insoweit, als Prüfung der IKS-Komponenten als Prüfungsnachweis dienen soll</a:t>
            </a:r>
          </a:p>
        </p:txBody>
      </p:sp>
      <p:sp>
        <p:nvSpPr>
          <p:cNvPr id="50" name="Rechteck: abgerundete Ecken 49">
            <a:extLst>
              <a:ext uri="{FF2B5EF4-FFF2-40B4-BE49-F238E27FC236}">
                <a16:creationId xmlns:a16="http://schemas.microsoft.com/office/drawing/2014/main" id="{623D2209-C0E4-4EAC-B66C-BAA6E126BA2A}"/>
              </a:ext>
            </a:extLst>
          </p:cNvPr>
          <p:cNvSpPr/>
          <p:nvPr/>
        </p:nvSpPr>
        <p:spPr>
          <a:xfrm>
            <a:off x="1415431" y="3986453"/>
            <a:ext cx="8785383" cy="100002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b="1" dirty="0">
                <a:solidFill>
                  <a:schemeClr val="tx1"/>
                </a:solidFill>
                <a:latin typeface="Century Gothic" panose="020B0502020202020204" pitchFamily="34" charset="0"/>
              </a:rPr>
              <a:t>Klassifizierung</a:t>
            </a:r>
            <a:r>
              <a:rPr lang="de-DE" sz="1050" dirty="0">
                <a:solidFill>
                  <a:schemeClr val="tx1"/>
                </a:solidFill>
                <a:latin typeface="Century Gothic" panose="020B0502020202020204" pitchFamily="34" charset="0"/>
              </a:rPr>
              <a:t> von Risiken anhand Einschätzung Ausmaß und Wahrscheinlichkeit in Abstufungen </a:t>
            </a:r>
            <a:br>
              <a:rPr lang="de-DE" sz="1050" dirty="0">
                <a:solidFill>
                  <a:schemeClr val="tx1"/>
                </a:solidFill>
                <a:latin typeface="Century Gothic" panose="020B0502020202020204" pitchFamily="34" charset="0"/>
              </a:rPr>
            </a:br>
            <a:r>
              <a:rPr lang="de-DE" sz="1050" dirty="0">
                <a:solidFill>
                  <a:schemeClr val="tx1"/>
                </a:solidFill>
                <a:latin typeface="Century Gothic" panose="020B0502020202020204" pitchFamily="34" charset="0"/>
              </a:rPr>
              <a:t>(1-10) oder (gering – mittel – hoch)</a:t>
            </a:r>
            <a:br>
              <a:rPr lang="de-DE" sz="1050" dirty="0">
                <a:solidFill>
                  <a:schemeClr val="tx1"/>
                </a:solidFill>
                <a:latin typeface="Century Gothic" panose="020B0502020202020204" pitchFamily="34" charset="0"/>
              </a:rPr>
            </a:br>
            <a:br>
              <a:rPr lang="de-DE" sz="700" dirty="0">
                <a:solidFill>
                  <a:schemeClr val="tx1"/>
                </a:solidFill>
                <a:latin typeface="Century Gothic" panose="020B0502020202020204" pitchFamily="34" charset="0"/>
              </a:rPr>
            </a:br>
            <a:r>
              <a:rPr lang="de-DE" sz="1050" dirty="0">
                <a:solidFill>
                  <a:schemeClr val="tx1"/>
                </a:solidFill>
                <a:latin typeface="Century Gothic" panose="020B0502020202020204" pitchFamily="34" charset="0"/>
              </a:rPr>
              <a:t>Ermittlung bedeutsamer Risiken</a:t>
            </a:r>
            <a:br>
              <a:rPr lang="de-DE" sz="1050" dirty="0">
                <a:solidFill>
                  <a:schemeClr val="tx1"/>
                </a:solidFill>
                <a:latin typeface="Century Gothic" panose="020B0502020202020204" pitchFamily="34" charset="0"/>
              </a:rPr>
            </a:br>
            <a:endParaRPr lang="de-DE" sz="700" dirty="0">
              <a:solidFill>
                <a:schemeClr val="tx1"/>
              </a:solidFill>
              <a:latin typeface="Century Gothic" panose="020B0502020202020204" pitchFamily="34" charset="0"/>
            </a:endParaRPr>
          </a:p>
          <a:p>
            <a:pPr algn="ctr"/>
            <a:r>
              <a:rPr lang="de-DE" sz="1050" dirty="0">
                <a:solidFill>
                  <a:schemeClr val="tx1"/>
                </a:solidFill>
                <a:latin typeface="Century Gothic" panose="020B0502020202020204" pitchFamily="34" charset="0"/>
              </a:rPr>
              <a:t>Beurteilung von Kontrollrisiken</a:t>
            </a:r>
            <a:endParaRPr lang="de-DE" sz="1050" dirty="0">
              <a:solidFill>
                <a:schemeClr val="tx1"/>
              </a:solidFill>
              <a:highlight>
                <a:srgbClr val="FFFF00"/>
              </a:highlight>
              <a:latin typeface="Century Gothic" panose="020B0502020202020204" pitchFamily="34" charset="0"/>
            </a:endParaRPr>
          </a:p>
        </p:txBody>
      </p:sp>
      <p:sp>
        <p:nvSpPr>
          <p:cNvPr id="51" name="Rechteck: abgerundete Ecken 50">
            <a:extLst>
              <a:ext uri="{FF2B5EF4-FFF2-40B4-BE49-F238E27FC236}">
                <a16:creationId xmlns:a16="http://schemas.microsoft.com/office/drawing/2014/main" id="{5C3DA6A4-0ACE-4096-89F3-54136937C932}"/>
              </a:ext>
            </a:extLst>
          </p:cNvPr>
          <p:cNvSpPr/>
          <p:nvPr/>
        </p:nvSpPr>
        <p:spPr>
          <a:xfrm>
            <a:off x="1434228" y="5985320"/>
            <a:ext cx="4287600" cy="324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dirty="0">
                <a:solidFill>
                  <a:schemeClr val="tx1"/>
                </a:solidFill>
                <a:latin typeface="Century Gothic" panose="020B0502020202020204" pitchFamily="34" charset="0"/>
              </a:rPr>
              <a:t>Risiken wesentlicher falscher Angaben auf </a:t>
            </a:r>
            <a:r>
              <a:rPr lang="de-DE" sz="1050" b="1" dirty="0">
                <a:solidFill>
                  <a:srgbClr val="FF0000"/>
                </a:solidFill>
                <a:latin typeface="Century Gothic" panose="020B0502020202020204" pitchFamily="34" charset="0"/>
              </a:rPr>
              <a:t>Abschlussebene</a:t>
            </a:r>
            <a:endParaRPr lang="de-DE" sz="1050" dirty="0">
              <a:solidFill>
                <a:schemeClr val="tx1"/>
              </a:solidFill>
              <a:latin typeface="Century Gothic" panose="020B0502020202020204" pitchFamily="34" charset="0"/>
            </a:endParaRPr>
          </a:p>
        </p:txBody>
      </p:sp>
      <p:sp>
        <p:nvSpPr>
          <p:cNvPr id="52" name="Rechteck: abgerundete Ecken 51">
            <a:extLst>
              <a:ext uri="{FF2B5EF4-FFF2-40B4-BE49-F238E27FC236}">
                <a16:creationId xmlns:a16="http://schemas.microsoft.com/office/drawing/2014/main" id="{5CAB6450-955F-46C3-A9C6-83D4EBF10727}"/>
              </a:ext>
            </a:extLst>
          </p:cNvPr>
          <p:cNvSpPr/>
          <p:nvPr/>
        </p:nvSpPr>
        <p:spPr>
          <a:xfrm>
            <a:off x="5901288" y="5985320"/>
            <a:ext cx="4286826" cy="32400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50" dirty="0">
                <a:solidFill>
                  <a:schemeClr val="tx1"/>
                </a:solidFill>
                <a:latin typeface="Century Gothic" panose="020B0502020202020204" pitchFamily="34" charset="0"/>
              </a:rPr>
              <a:t>Risiken wesentlicher falscher Angaben auf </a:t>
            </a:r>
            <a:r>
              <a:rPr lang="de-DE" sz="1050" b="1" dirty="0">
                <a:solidFill>
                  <a:srgbClr val="FF0000"/>
                </a:solidFill>
                <a:latin typeface="Century Gothic" panose="020B0502020202020204" pitchFamily="34" charset="0"/>
              </a:rPr>
              <a:t>Aussageebene</a:t>
            </a:r>
            <a:endParaRPr lang="de-DE" sz="1050" dirty="0">
              <a:solidFill>
                <a:schemeClr val="tx1"/>
              </a:solidFill>
              <a:latin typeface="Century Gothic" panose="020B0502020202020204" pitchFamily="34" charset="0"/>
            </a:endParaRPr>
          </a:p>
        </p:txBody>
      </p:sp>
      <p:sp>
        <p:nvSpPr>
          <p:cNvPr id="60" name="Textfeld 1">
            <a:extLst>
              <a:ext uri="{FF2B5EF4-FFF2-40B4-BE49-F238E27FC236}">
                <a16:creationId xmlns:a16="http://schemas.microsoft.com/office/drawing/2014/main" id="{808D7BFB-29FA-4E6A-B94C-FF17E2555A91}"/>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9479209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3">
            <a:extLst>
              <a:ext uri="{FF2B5EF4-FFF2-40B4-BE49-F238E27FC236}">
                <a16:creationId xmlns:a16="http://schemas.microsoft.com/office/drawing/2014/main" id="{E67E935D-224C-4B4A-BB09-7B82133C7881}"/>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52935" name="Rechteck 1">
            <a:extLst>
              <a:ext uri="{FF2B5EF4-FFF2-40B4-BE49-F238E27FC236}">
                <a16:creationId xmlns:a16="http://schemas.microsoft.com/office/drawing/2014/main" id="{049BDB88-6F1C-4796-B41B-38EA2A4F807B}"/>
              </a:ext>
            </a:extLst>
          </p:cNvPr>
          <p:cNvSpPr>
            <a:spLocks noChangeArrowheads="1"/>
          </p:cNvSpPr>
          <p:nvPr/>
        </p:nvSpPr>
        <p:spPr bwMode="auto">
          <a:xfrm>
            <a:off x="1054800" y="836712"/>
            <a:ext cx="477694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300"/>
              </a:spcBef>
              <a:spcAft>
                <a:spcPts val="300"/>
              </a:spcAft>
            </a:pPr>
            <a:r>
              <a:rPr lang="de-DE" altLang="de-DE" dirty="0">
                <a:solidFill>
                  <a:srgbClr val="00B0F0"/>
                </a:solidFill>
                <a:latin typeface="Century Gothic" panose="020B0502020202020204" pitchFamily="34" charset="0"/>
              </a:rPr>
              <a:t>3.1.4 Risiken wesentlicher falscher Darstellungen</a:t>
            </a:r>
          </a:p>
        </p:txBody>
      </p:sp>
      <p:cxnSp>
        <p:nvCxnSpPr>
          <p:cNvPr id="21" name="Verbinder: gewinkelt 20">
            <a:extLst>
              <a:ext uri="{FF2B5EF4-FFF2-40B4-BE49-F238E27FC236}">
                <a16:creationId xmlns:a16="http://schemas.microsoft.com/office/drawing/2014/main" id="{F206E926-DA5E-4255-B403-29858405AB61}"/>
              </a:ext>
            </a:extLst>
          </p:cNvPr>
          <p:cNvCxnSpPr>
            <a:cxnSpLocks/>
          </p:cNvCxnSpPr>
          <p:nvPr/>
        </p:nvCxnSpPr>
        <p:spPr>
          <a:xfrm rot="5400000">
            <a:off x="6643871" y="1696044"/>
            <a:ext cx="582862" cy="1343963"/>
          </a:xfrm>
          <a:prstGeom prst="bentConnector3">
            <a:avLst>
              <a:gd name="adj1" fmla="val 6924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Verbinder: gewinkelt 21">
            <a:extLst>
              <a:ext uri="{FF2B5EF4-FFF2-40B4-BE49-F238E27FC236}">
                <a16:creationId xmlns:a16="http://schemas.microsoft.com/office/drawing/2014/main" id="{5222B434-0828-4D5A-B64D-7AC573FB2899}"/>
              </a:ext>
            </a:extLst>
          </p:cNvPr>
          <p:cNvCxnSpPr>
            <a:cxnSpLocks/>
          </p:cNvCxnSpPr>
          <p:nvPr/>
        </p:nvCxnSpPr>
        <p:spPr>
          <a:xfrm rot="16200000" flipH="1">
            <a:off x="7914789" y="1777714"/>
            <a:ext cx="569830" cy="1184842"/>
          </a:xfrm>
          <a:prstGeom prst="bentConnector3">
            <a:avLst>
              <a:gd name="adj1" fmla="val 6968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feld 22">
            <a:extLst>
              <a:ext uri="{FF2B5EF4-FFF2-40B4-BE49-F238E27FC236}">
                <a16:creationId xmlns:a16="http://schemas.microsoft.com/office/drawing/2014/main" id="{03918752-98A8-4F5B-890B-0302DF492F06}"/>
              </a:ext>
            </a:extLst>
          </p:cNvPr>
          <p:cNvSpPr txBox="1"/>
          <p:nvPr/>
        </p:nvSpPr>
        <p:spPr>
          <a:xfrm>
            <a:off x="7741326" y="2184604"/>
            <a:ext cx="1395191" cy="261610"/>
          </a:xfrm>
          <a:prstGeom prst="rect">
            <a:avLst/>
          </a:prstGeom>
          <a:noFill/>
        </p:spPr>
        <p:txBody>
          <a:bodyPr wrap="square" rtlCol="0">
            <a:spAutoFit/>
          </a:bodyPr>
          <a:lstStyle/>
          <a:p>
            <a:r>
              <a:rPr lang="de-DE" sz="1100" i="1" dirty="0">
                <a:latin typeface="Century Gothic" panose="020B0502020202020204" pitchFamily="34" charset="0"/>
              </a:rPr>
              <a:t>2 Komponenten</a:t>
            </a:r>
          </a:p>
        </p:txBody>
      </p:sp>
      <p:sp>
        <p:nvSpPr>
          <p:cNvPr id="24" name="Pfeil: nach links 23">
            <a:extLst>
              <a:ext uri="{FF2B5EF4-FFF2-40B4-BE49-F238E27FC236}">
                <a16:creationId xmlns:a16="http://schemas.microsoft.com/office/drawing/2014/main" id="{8698E9B5-0F97-495F-B438-5533284D8C8D}"/>
              </a:ext>
            </a:extLst>
          </p:cNvPr>
          <p:cNvSpPr/>
          <p:nvPr/>
        </p:nvSpPr>
        <p:spPr>
          <a:xfrm>
            <a:off x="4904321" y="1559085"/>
            <a:ext cx="1118832" cy="365855"/>
          </a:xfrm>
          <a:prstGeom prst="lef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sp>
        <p:nvSpPr>
          <p:cNvPr id="25" name="Textfeld 24">
            <a:extLst>
              <a:ext uri="{FF2B5EF4-FFF2-40B4-BE49-F238E27FC236}">
                <a16:creationId xmlns:a16="http://schemas.microsoft.com/office/drawing/2014/main" id="{BF83FB98-F290-4E81-AF48-38ACEE50EBF3}"/>
              </a:ext>
            </a:extLst>
          </p:cNvPr>
          <p:cNvSpPr txBox="1"/>
          <p:nvPr/>
        </p:nvSpPr>
        <p:spPr>
          <a:xfrm>
            <a:off x="2017727" y="2261216"/>
            <a:ext cx="2494453" cy="646331"/>
          </a:xfrm>
          <a:prstGeom prst="rect">
            <a:avLst/>
          </a:prstGeom>
          <a:noFill/>
        </p:spPr>
        <p:txBody>
          <a:bodyPr wrap="square" rtlCol="0">
            <a:spAutoFit/>
          </a:bodyPr>
          <a:lstStyle/>
          <a:p>
            <a:pPr algn="just"/>
            <a:r>
              <a:rPr lang="de-DE" sz="900" dirty="0">
                <a:latin typeface="Century Gothic" panose="020B0502020202020204" pitchFamily="34" charset="0"/>
              </a:rPr>
              <a:t>Umstände, durch die sich Risiken einer falschen Darstellung auf eine Vielzahl von Aussagen bzw. auf den Abschluss als Ganzes beziehen.</a:t>
            </a:r>
          </a:p>
        </p:txBody>
      </p:sp>
      <p:sp>
        <p:nvSpPr>
          <p:cNvPr id="26" name="Textfeld 25">
            <a:extLst>
              <a:ext uri="{FF2B5EF4-FFF2-40B4-BE49-F238E27FC236}">
                <a16:creationId xmlns:a16="http://schemas.microsoft.com/office/drawing/2014/main" id="{48A3B384-77AE-453B-B3B3-101627148BEF}"/>
              </a:ext>
            </a:extLst>
          </p:cNvPr>
          <p:cNvSpPr txBox="1"/>
          <p:nvPr/>
        </p:nvSpPr>
        <p:spPr>
          <a:xfrm>
            <a:off x="5199937" y="3427947"/>
            <a:ext cx="2062800" cy="507831"/>
          </a:xfrm>
          <a:prstGeom prst="rect">
            <a:avLst/>
          </a:prstGeom>
          <a:noFill/>
        </p:spPr>
        <p:txBody>
          <a:bodyPr wrap="square" rtlCol="0">
            <a:spAutoFit/>
          </a:bodyPr>
          <a:lstStyle/>
          <a:p>
            <a:pPr algn="just"/>
            <a:r>
              <a:rPr lang="de-DE" sz="900" dirty="0">
                <a:latin typeface="Century Gothic" panose="020B0502020202020204" pitchFamily="34" charset="0"/>
              </a:rPr>
              <a:t>Anfälligkeit für das Auftreten von Fehlern, ohne Berücksichtigung von Kontrollen</a:t>
            </a:r>
          </a:p>
        </p:txBody>
      </p:sp>
      <p:sp>
        <p:nvSpPr>
          <p:cNvPr id="27" name="Textfeld 26">
            <a:extLst>
              <a:ext uri="{FF2B5EF4-FFF2-40B4-BE49-F238E27FC236}">
                <a16:creationId xmlns:a16="http://schemas.microsoft.com/office/drawing/2014/main" id="{C3C2AA80-F8E9-4800-901C-BDE7C98FD95A}"/>
              </a:ext>
            </a:extLst>
          </p:cNvPr>
          <p:cNvSpPr txBox="1"/>
          <p:nvPr/>
        </p:nvSpPr>
        <p:spPr>
          <a:xfrm>
            <a:off x="7919818" y="3418201"/>
            <a:ext cx="2063177" cy="646331"/>
          </a:xfrm>
          <a:prstGeom prst="rect">
            <a:avLst/>
          </a:prstGeom>
          <a:noFill/>
        </p:spPr>
        <p:txBody>
          <a:bodyPr wrap="square" rtlCol="0">
            <a:spAutoFit/>
          </a:bodyPr>
          <a:lstStyle/>
          <a:p>
            <a:pPr algn="just"/>
            <a:r>
              <a:rPr lang="de-DE" sz="900" dirty="0">
                <a:latin typeface="Century Gothic" panose="020B0502020202020204" pitchFamily="34" charset="0"/>
              </a:rPr>
              <a:t>Risiko, dass wesentliche Fehler durch das IKS nicht verhindert oder aufgedeckt und beseitigt werden</a:t>
            </a:r>
          </a:p>
        </p:txBody>
      </p:sp>
      <p:sp>
        <p:nvSpPr>
          <p:cNvPr id="28" name="Rechteck: abgerundete Ecken 27">
            <a:extLst>
              <a:ext uri="{FF2B5EF4-FFF2-40B4-BE49-F238E27FC236}">
                <a16:creationId xmlns:a16="http://schemas.microsoft.com/office/drawing/2014/main" id="{857CCBD8-3C71-4CC4-B8DD-43CC4B9E8399}"/>
              </a:ext>
            </a:extLst>
          </p:cNvPr>
          <p:cNvSpPr/>
          <p:nvPr/>
        </p:nvSpPr>
        <p:spPr>
          <a:xfrm>
            <a:off x="1646454" y="1196752"/>
            <a:ext cx="6094871" cy="2964330"/>
          </a:xfrm>
          <a:prstGeom prst="roundRect">
            <a:avLst/>
          </a:prstGeom>
          <a:noFill/>
          <a:ln w="25400">
            <a:solidFill>
              <a:srgbClr val="009CD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Century Gothic" panose="020B0502020202020204" pitchFamily="34" charset="0"/>
            </a:endParaRPr>
          </a:p>
        </p:txBody>
      </p:sp>
      <p:cxnSp>
        <p:nvCxnSpPr>
          <p:cNvPr id="29" name="Gerader Verbinder 28">
            <a:extLst>
              <a:ext uri="{FF2B5EF4-FFF2-40B4-BE49-F238E27FC236}">
                <a16:creationId xmlns:a16="http://schemas.microsoft.com/office/drawing/2014/main" id="{1CBC3A69-70E7-4836-A055-2FC716244F1C}"/>
              </a:ext>
            </a:extLst>
          </p:cNvPr>
          <p:cNvCxnSpPr>
            <a:cxnSpLocks/>
          </p:cNvCxnSpPr>
          <p:nvPr/>
        </p:nvCxnSpPr>
        <p:spPr>
          <a:xfrm>
            <a:off x="4451798" y="4161082"/>
            <a:ext cx="0" cy="419122"/>
          </a:xfrm>
          <a:prstGeom prst="line">
            <a:avLst/>
          </a:prstGeom>
          <a:noFill/>
          <a:ln w="25400">
            <a:solidFill>
              <a:srgbClr val="009CDD"/>
            </a:solidFill>
            <a:prstDash val="dash"/>
          </a:ln>
        </p:spPr>
        <p:style>
          <a:lnRef idx="2">
            <a:schemeClr val="accent1">
              <a:shade val="50000"/>
            </a:schemeClr>
          </a:lnRef>
          <a:fillRef idx="1">
            <a:schemeClr val="accent1"/>
          </a:fillRef>
          <a:effectRef idx="0">
            <a:schemeClr val="accent1"/>
          </a:effectRef>
          <a:fontRef idx="minor">
            <a:schemeClr val="lt1"/>
          </a:fontRef>
        </p:style>
      </p:cxnSp>
      <p:sp>
        <p:nvSpPr>
          <p:cNvPr id="30" name="Pfeil: nach unten 29">
            <a:extLst>
              <a:ext uri="{FF2B5EF4-FFF2-40B4-BE49-F238E27FC236}">
                <a16:creationId xmlns:a16="http://schemas.microsoft.com/office/drawing/2014/main" id="{71560D60-3C98-4592-9C13-1E3613546B50}"/>
              </a:ext>
            </a:extLst>
          </p:cNvPr>
          <p:cNvSpPr/>
          <p:nvPr/>
        </p:nvSpPr>
        <p:spPr>
          <a:xfrm>
            <a:off x="8567636" y="4967596"/>
            <a:ext cx="256021" cy="117889"/>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sp>
        <p:nvSpPr>
          <p:cNvPr id="31" name="Textfeld 30">
            <a:extLst>
              <a:ext uri="{FF2B5EF4-FFF2-40B4-BE49-F238E27FC236}">
                <a16:creationId xmlns:a16="http://schemas.microsoft.com/office/drawing/2014/main" id="{BFA13CDF-E4F0-41BA-AD73-4A6715EF2471}"/>
              </a:ext>
            </a:extLst>
          </p:cNvPr>
          <p:cNvSpPr txBox="1"/>
          <p:nvPr/>
        </p:nvSpPr>
        <p:spPr>
          <a:xfrm>
            <a:off x="6791400" y="4464931"/>
            <a:ext cx="327443" cy="400110"/>
          </a:xfrm>
          <a:prstGeom prst="rect">
            <a:avLst/>
          </a:prstGeom>
          <a:noFill/>
        </p:spPr>
        <p:txBody>
          <a:bodyPr wrap="square" rtlCol="0">
            <a:spAutoFit/>
          </a:bodyPr>
          <a:lstStyle/>
          <a:p>
            <a:r>
              <a:rPr lang="de-DE" sz="2000" b="1" dirty="0">
                <a:solidFill>
                  <a:srgbClr val="FF0000"/>
                </a:solidFill>
                <a:latin typeface="Century Gothic" panose="020B0502020202020204" pitchFamily="34" charset="0"/>
              </a:rPr>
              <a:t>=</a:t>
            </a:r>
          </a:p>
        </p:txBody>
      </p:sp>
      <p:sp>
        <p:nvSpPr>
          <p:cNvPr id="32" name="Rechteck: abgerundete Ecken 31">
            <a:extLst>
              <a:ext uri="{FF2B5EF4-FFF2-40B4-BE49-F238E27FC236}">
                <a16:creationId xmlns:a16="http://schemas.microsoft.com/office/drawing/2014/main" id="{CC8926D2-8FA0-4947-B183-FDDA42F13DB3}"/>
              </a:ext>
            </a:extLst>
          </p:cNvPr>
          <p:cNvSpPr/>
          <p:nvPr/>
        </p:nvSpPr>
        <p:spPr>
          <a:xfrm>
            <a:off x="1905754" y="1335204"/>
            <a:ext cx="2790383" cy="876143"/>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Century Gothic" panose="020B0502020202020204" pitchFamily="34" charset="0"/>
              </a:rPr>
              <a:t>Risiko</a:t>
            </a:r>
            <a:r>
              <a:rPr lang="de-DE" sz="1100" dirty="0">
                <a:solidFill>
                  <a:srgbClr val="FF0000"/>
                </a:solidFill>
                <a:latin typeface="Century Gothic" panose="020B0502020202020204" pitchFamily="34" charset="0"/>
              </a:rPr>
              <a:t> </a:t>
            </a:r>
            <a:r>
              <a:rPr lang="de-DE" sz="1100" dirty="0">
                <a:solidFill>
                  <a:schemeClr val="tx1"/>
                </a:solidFill>
                <a:latin typeface="Century Gothic" panose="020B0502020202020204" pitchFamily="34" charset="0"/>
              </a:rPr>
              <a:t>einer wesentlichen falschen Darstellung der Rechnungslegung </a:t>
            </a:r>
            <a:r>
              <a:rPr lang="de-DE" sz="1100" b="1" dirty="0">
                <a:solidFill>
                  <a:srgbClr val="FF0000"/>
                </a:solidFill>
                <a:latin typeface="Century Gothic" panose="020B0502020202020204" pitchFamily="34" charset="0"/>
              </a:rPr>
              <a:t>insgesamt</a:t>
            </a:r>
            <a:r>
              <a:rPr lang="de-DE" sz="1100" dirty="0">
                <a:solidFill>
                  <a:schemeClr val="tx1"/>
                </a:solidFill>
                <a:latin typeface="Century Gothic" panose="020B0502020202020204" pitchFamily="34" charset="0"/>
              </a:rPr>
              <a:t> (</a:t>
            </a:r>
            <a:r>
              <a:rPr lang="de-DE" sz="1100" b="1" dirty="0">
                <a:solidFill>
                  <a:schemeClr val="tx1"/>
                </a:solidFill>
                <a:latin typeface="Century Gothic" panose="020B0502020202020204" pitchFamily="34" charset="0"/>
              </a:rPr>
              <a:t>Abschlussebene</a:t>
            </a:r>
            <a:r>
              <a:rPr lang="de-DE" sz="1100" dirty="0">
                <a:solidFill>
                  <a:schemeClr val="tx1"/>
                </a:solidFill>
                <a:latin typeface="Century Gothic" panose="020B0502020202020204" pitchFamily="34" charset="0"/>
              </a:rPr>
              <a:t>)</a:t>
            </a:r>
          </a:p>
        </p:txBody>
      </p:sp>
      <p:sp>
        <p:nvSpPr>
          <p:cNvPr id="33" name="Rechteck: abgerundete Ecken 32">
            <a:extLst>
              <a:ext uri="{FF2B5EF4-FFF2-40B4-BE49-F238E27FC236}">
                <a16:creationId xmlns:a16="http://schemas.microsoft.com/office/drawing/2014/main" id="{1B3B2D8D-C41B-4830-8F93-1A637CB48308}"/>
              </a:ext>
            </a:extLst>
          </p:cNvPr>
          <p:cNvSpPr/>
          <p:nvPr/>
        </p:nvSpPr>
        <p:spPr>
          <a:xfrm>
            <a:off x="6231337" y="1322514"/>
            <a:ext cx="2790383" cy="876143"/>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Century Gothic" panose="020B0502020202020204" pitchFamily="34" charset="0"/>
              </a:rPr>
              <a:t>Risiko</a:t>
            </a:r>
            <a:r>
              <a:rPr lang="de-DE" sz="1100" dirty="0">
                <a:solidFill>
                  <a:srgbClr val="FF0000"/>
                </a:solidFill>
                <a:latin typeface="Century Gothic" panose="020B0502020202020204" pitchFamily="34" charset="0"/>
              </a:rPr>
              <a:t> </a:t>
            </a:r>
            <a:r>
              <a:rPr lang="de-DE" sz="1100" dirty="0">
                <a:solidFill>
                  <a:schemeClr val="tx1"/>
                </a:solidFill>
                <a:latin typeface="Century Gothic" panose="020B0502020202020204" pitchFamily="34" charset="0"/>
              </a:rPr>
              <a:t>einer wesentlichen falschen Darstellung </a:t>
            </a:r>
            <a:r>
              <a:rPr lang="de-DE" sz="1100" b="1" dirty="0">
                <a:solidFill>
                  <a:srgbClr val="FF0000"/>
                </a:solidFill>
                <a:latin typeface="Century Gothic" panose="020B0502020202020204" pitchFamily="34" charset="0"/>
              </a:rPr>
              <a:t>einzelner</a:t>
            </a:r>
            <a:r>
              <a:rPr lang="de-DE" sz="1100" dirty="0">
                <a:solidFill>
                  <a:schemeClr val="tx1"/>
                </a:solidFill>
                <a:latin typeface="Century Gothic" panose="020B0502020202020204" pitchFamily="34" charset="0"/>
              </a:rPr>
              <a:t> Aussagen der Rechnungslegung</a:t>
            </a:r>
            <a:br>
              <a:rPr lang="de-DE" sz="1100" dirty="0">
                <a:solidFill>
                  <a:schemeClr val="tx1"/>
                </a:solidFill>
                <a:latin typeface="Century Gothic" panose="020B0502020202020204" pitchFamily="34" charset="0"/>
              </a:rPr>
            </a:br>
            <a:r>
              <a:rPr lang="de-DE" sz="1100" dirty="0">
                <a:solidFill>
                  <a:schemeClr val="tx1"/>
                </a:solidFill>
                <a:latin typeface="Century Gothic" panose="020B0502020202020204" pitchFamily="34" charset="0"/>
              </a:rPr>
              <a:t>(</a:t>
            </a:r>
            <a:r>
              <a:rPr lang="de-DE" sz="1100" b="1" dirty="0">
                <a:solidFill>
                  <a:schemeClr val="tx1"/>
                </a:solidFill>
                <a:latin typeface="Century Gothic" panose="020B0502020202020204" pitchFamily="34" charset="0"/>
              </a:rPr>
              <a:t>Aussageebene)</a:t>
            </a:r>
            <a:endParaRPr lang="de-DE" sz="1100" dirty="0">
              <a:solidFill>
                <a:schemeClr val="tx1"/>
              </a:solidFill>
              <a:latin typeface="Century Gothic" panose="020B0502020202020204" pitchFamily="34" charset="0"/>
            </a:endParaRPr>
          </a:p>
        </p:txBody>
      </p:sp>
      <p:sp>
        <p:nvSpPr>
          <p:cNvPr id="34" name="Rechteck: abgerundete Ecken 33">
            <a:extLst>
              <a:ext uri="{FF2B5EF4-FFF2-40B4-BE49-F238E27FC236}">
                <a16:creationId xmlns:a16="http://schemas.microsoft.com/office/drawing/2014/main" id="{AA501212-20FD-42CC-A02B-9BD8CDCA363A}"/>
              </a:ext>
            </a:extLst>
          </p:cNvPr>
          <p:cNvSpPr/>
          <p:nvPr/>
        </p:nvSpPr>
        <p:spPr>
          <a:xfrm>
            <a:off x="5177960" y="2702561"/>
            <a:ext cx="2236220" cy="64633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tx1"/>
                </a:solidFill>
                <a:latin typeface="Century Gothic" panose="020B0502020202020204" pitchFamily="34" charset="0"/>
              </a:rPr>
              <a:t>Inhärentes Risiko</a:t>
            </a:r>
          </a:p>
        </p:txBody>
      </p:sp>
      <p:sp>
        <p:nvSpPr>
          <p:cNvPr id="35" name="Rechteck: abgerundete Ecken 34">
            <a:extLst>
              <a:ext uri="{FF2B5EF4-FFF2-40B4-BE49-F238E27FC236}">
                <a16:creationId xmlns:a16="http://schemas.microsoft.com/office/drawing/2014/main" id="{9FA7CD15-BFC2-40D8-9D4F-DF528774203B}"/>
              </a:ext>
            </a:extLst>
          </p:cNvPr>
          <p:cNvSpPr/>
          <p:nvPr/>
        </p:nvSpPr>
        <p:spPr>
          <a:xfrm>
            <a:off x="7804833" y="2704246"/>
            <a:ext cx="2236220" cy="64633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b="1" dirty="0">
                <a:solidFill>
                  <a:schemeClr val="tx1"/>
                </a:solidFill>
                <a:latin typeface="Century Gothic" panose="020B0502020202020204" pitchFamily="34" charset="0"/>
              </a:rPr>
              <a:t>Kontrollrisiko</a:t>
            </a:r>
          </a:p>
        </p:txBody>
      </p:sp>
      <p:sp>
        <p:nvSpPr>
          <p:cNvPr id="36" name="Rechteck: abgerundete Ecken 35">
            <a:extLst>
              <a:ext uri="{FF2B5EF4-FFF2-40B4-BE49-F238E27FC236}">
                <a16:creationId xmlns:a16="http://schemas.microsoft.com/office/drawing/2014/main" id="{54F83A67-FA1C-40D5-AFAF-73F2E2145F7B}"/>
              </a:ext>
            </a:extLst>
          </p:cNvPr>
          <p:cNvSpPr/>
          <p:nvPr/>
        </p:nvSpPr>
        <p:spPr>
          <a:xfrm>
            <a:off x="2000078" y="4400472"/>
            <a:ext cx="4696546" cy="516779"/>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Century Gothic" panose="020B0502020202020204" pitchFamily="34" charset="0"/>
              </a:rPr>
              <a:t>Identifizierung Risiken</a:t>
            </a:r>
            <a:r>
              <a:rPr lang="de-DE" sz="1100" dirty="0">
                <a:solidFill>
                  <a:srgbClr val="FF0000"/>
                </a:solidFill>
                <a:latin typeface="Century Gothic" panose="020B0502020202020204" pitchFamily="34" charset="0"/>
              </a:rPr>
              <a:t> </a:t>
            </a:r>
            <a:r>
              <a:rPr lang="de-DE" sz="1100" dirty="0">
                <a:solidFill>
                  <a:schemeClr val="tx1"/>
                </a:solidFill>
                <a:latin typeface="Century Gothic" panose="020B0502020202020204" pitchFamily="34" charset="0"/>
              </a:rPr>
              <a:t>wesentlicher falscher Darstellungen </a:t>
            </a:r>
            <a:br>
              <a:rPr lang="de-DE" sz="1100" dirty="0">
                <a:solidFill>
                  <a:schemeClr val="tx1"/>
                </a:solidFill>
                <a:latin typeface="Century Gothic" panose="020B0502020202020204" pitchFamily="34" charset="0"/>
              </a:rPr>
            </a:br>
            <a:r>
              <a:rPr lang="de-DE" sz="1100" b="1" dirty="0">
                <a:solidFill>
                  <a:schemeClr val="tx1"/>
                </a:solidFill>
                <a:latin typeface="Century Gothic" panose="020B0502020202020204" pitchFamily="34" charset="0"/>
              </a:rPr>
              <a:t>VOR</a:t>
            </a:r>
            <a:r>
              <a:rPr lang="de-DE" sz="1100" dirty="0">
                <a:solidFill>
                  <a:schemeClr val="tx1"/>
                </a:solidFill>
                <a:latin typeface="Century Gothic" panose="020B0502020202020204" pitchFamily="34" charset="0"/>
              </a:rPr>
              <a:t> Berücksichtigung von Kontrollen</a:t>
            </a:r>
          </a:p>
        </p:txBody>
      </p:sp>
      <p:sp>
        <p:nvSpPr>
          <p:cNvPr id="37" name="Rechteck: abgerundete Ecken 36">
            <a:extLst>
              <a:ext uri="{FF2B5EF4-FFF2-40B4-BE49-F238E27FC236}">
                <a16:creationId xmlns:a16="http://schemas.microsoft.com/office/drawing/2014/main" id="{0E472DEB-D655-4C69-8B95-D579E5E082AE}"/>
              </a:ext>
            </a:extLst>
          </p:cNvPr>
          <p:cNvSpPr/>
          <p:nvPr/>
        </p:nvSpPr>
        <p:spPr>
          <a:xfrm>
            <a:off x="7216599" y="4396415"/>
            <a:ext cx="2826667" cy="516779"/>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Century Gothic" panose="020B0502020202020204" pitchFamily="34" charset="0"/>
              </a:rPr>
              <a:t>Grundlage für Feststellung </a:t>
            </a:r>
            <a:r>
              <a:rPr lang="de-DE" sz="1100" b="1" dirty="0">
                <a:solidFill>
                  <a:srgbClr val="FF0000"/>
                </a:solidFill>
                <a:latin typeface="Century Gothic" panose="020B0502020202020204" pitchFamily="34" charset="0"/>
              </a:rPr>
              <a:t>relevanter </a:t>
            </a:r>
            <a:r>
              <a:rPr lang="de-DE" sz="1100" dirty="0">
                <a:solidFill>
                  <a:schemeClr val="tx1"/>
                </a:solidFill>
                <a:latin typeface="Century Gothic" panose="020B0502020202020204" pitchFamily="34" charset="0"/>
              </a:rPr>
              <a:t>Aussagen</a:t>
            </a:r>
          </a:p>
        </p:txBody>
      </p:sp>
      <p:sp>
        <p:nvSpPr>
          <p:cNvPr id="53" name="Rechteck: abgerundete Ecken 52">
            <a:extLst>
              <a:ext uri="{FF2B5EF4-FFF2-40B4-BE49-F238E27FC236}">
                <a16:creationId xmlns:a16="http://schemas.microsoft.com/office/drawing/2014/main" id="{EF9CA127-C151-4149-83D3-F0C4E0E5C136}"/>
              </a:ext>
            </a:extLst>
          </p:cNvPr>
          <p:cNvSpPr/>
          <p:nvPr/>
        </p:nvSpPr>
        <p:spPr>
          <a:xfrm>
            <a:off x="2270929" y="5170897"/>
            <a:ext cx="7785511" cy="360000"/>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Century Gothic" panose="020B0502020202020204" pitchFamily="34" charset="0"/>
              </a:rPr>
              <a:t>Unterstützt die Feststellung von </a:t>
            </a:r>
            <a:r>
              <a:rPr lang="de-DE" sz="1100" b="1" dirty="0">
                <a:solidFill>
                  <a:srgbClr val="FF0000"/>
                </a:solidFill>
                <a:latin typeface="Century Gothic" panose="020B0502020202020204" pitchFamily="34" charset="0"/>
              </a:rPr>
              <a:t>bedeutsamen</a:t>
            </a:r>
            <a:r>
              <a:rPr lang="de-DE" sz="1100" dirty="0">
                <a:solidFill>
                  <a:schemeClr val="tx1"/>
                </a:solidFill>
                <a:latin typeface="Century Gothic" panose="020B0502020202020204" pitchFamily="34" charset="0"/>
              </a:rPr>
              <a:t> Arten von Geschäftsvorfällen, Kontensalden, Abschlussangaben</a:t>
            </a:r>
          </a:p>
        </p:txBody>
      </p:sp>
      <p:sp>
        <p:nvSpPr>
          <p:cNvPr id="54" name="Rechteck: abgerundete Ecken 53">
            <a:extLst>
              <a:ext uri="{FF2B5EF4-FFF2-40B4-BE49-F238E27FC236}">
                <a16:creationId xmlns:a16="http://schemas.microsoft.com/office/drawing/2014/main" id="{016DCFFA-9E98-4289-842B-6251E9F668BB}"/>
              </a:ext>
            </a:extLst>
          </p:cNvPr>
          <p:cNvSpPr/>
          <p:nvPr/>
        </p:nvSpPr>
        <p:spPr>
          <a:xfrm>
            <a:off x="2270929" y="5799719"/>
            <a:ext cx="7770124" cy="516779"/>
          </a:xfrm>
          <a:prstGeom prst="roundRect">
            <a:avLst/>
          </a:prstGeom>
          <a:solidFill>
            <a:srgbClr val="CCE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solidFill>
                  <a:schemeClr val="tx1"/>
                </a:solidFill>
                <a:latin typeface="Century Gothic" panose="020B0502020202020204" pitchFamily="34" charset="0"/>
              </a:rPr>
              <a:t>Dadurch ist Abschlussprüfer in der Lage, </a:t>
            </a:r>
            <a:r>
              <a:rPr lang="de-DE" sz="1100" b="1" dirty="0">
                <a:solidFill>
                  <a:schemeClr val="tx1"/>
                </a:solidFill>
                <a:latin typeface="Century Gothic" panose="020B0502020202020204" pitchFamily="34" charset="0"/>
              </a:rPr>
              <a:t>mehr Aufmerksamkeit</a:t>
            </a:r>
            <a:r>
              <a:rPr lang="de-DE" sz="1100" dirty="0">
                <a:solidFill>
                  <a:schemeClr val="tx1"/>
                </a:solidFill>
                <a:latin typeface="Century Gothic" panose="020B0502020202020204" pitchFamily="34" charset="0"/>
              </a:rPr>
              <a:t> auf die sich am </a:t>
            </a:r>
            <a:r>
              <a:rPr lang="de-DE" sz="1100" b="1" dirty="0">
                <a:solidFill>
                  <a:schemeClr val="tx1"/>
                </a:solidFill>
                <a:latin typeface="Century Gothic" panose="020B0502020202020204" pitchFamily="34" charset="0"/>
              </a:rPr>
              <a:t>oberen Ende des Spektrums inhärenter Risiken</a:t>
            </a:r>
            <a:r>
              <a:rPr lang="de-DE" sz="1100" dirty="0">
                <a:solidFill>
                  <a:schemeClr val="tx1"/>
                </a:solidFill>
                <a:latin typeface="Century Gothic" panose="020B0502020202020204" pitchFamily="34" charset="0"/>
              </a:rPr>
              <a:t> befindenden Risiken zu richten</a:t>
            </a:r>
          </a:p>
        </p:txBody>
      </p:sp>
      <p:sp>
        <p:nvSpPr>
          <p:cNvPr id="55" name="Pfeil: nach unten 54">
            <a:extLst>
              <a:ext uri="{FF2B5EF4-FFF2-40B4-BE49-F238E27FC236}">
                <a16:creationId xmlns:a16="http://schemas.microsoft.com/office/drawing/2014/main" id="{5BA9B309-E6BD-4329-AA55-3CAFC4FA32A9}"/>
              </a:ext>
            </a:extLst>
          </p:cNvPr>
          <p:cNvSpPr/>
          <p:nvPr/>
        </p:nvSpPr>
        <p:spPr>
          <a:xfrm>
            <a:off x="8567635" y="5626065"/>
            <a:ext cx="256021" cy="117889"/>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e-DE">
              <a:latin typeface="Century Gothic" panose="020B0502020202020204" pitchFamily="34" charset="0"/>
            </a:endParaRPr>
          </a:p>
        </p:txBody>
      </p:sp>
      <p:sp>
        <p:nvSpPr>
          <p:cNvPr id="56" name="Textfeld 1">
            <a:extLst>
              <a:ext uri="{FF2B5EF4-FFF2-40B4-BE49-F238E27FC236}">
                <a16:creationId xmlns:a16="http://schemas.microsoft.com/office/drawing/2014/main" id="{B0E216D8-0DF5-4F38-B5DD-C838CBA37C5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34921313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AutoShape 3">
            <a:extLst>
              <a:ext uri="{FF2B5EF4-FFF2-40B4-BE49-F238E27FC236}">
                <a16:creationId xmlns:a16="http://schemas.microsoft.com/office/drawing/2014/main" id="{A8CCD074-16F4-4D06-B3FA-3FD1809504E6}"/>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9" name="Textfeld 1">
            <a:extLst>
              <a:ext uri="{FF2B5EF4-FFF2-40B4-BE49-F238E27FC236}">
                <a16:creationId xmlns:a16="http://schemas.microsoft.com/office/drawing/2014/main" id="{4A60EBAE-A6A1-48CE-B325-4860BE98DF65}"/>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
        <p:nvSpPr>
          <p:cNvPr id="8" name="Rectangle 2">
            <a:extLst>
              <a:ext uri="{FF2B5EF4-FFF2-40B4-BE49-F238E27FC236}">
                <a16:creationId xmlns:a16="http://schemas.microsoft.com/office/drawing/2014/main" id="{750E22DD-C2DB-4DC5-B1D5-138572D4A7F0}"/>
              </a:ext>
            </a:extLst>
          </p:cNvPr>
          <p:cNvSpPr txBox="1">
            <a:spLocks/>
          </p:cNvSpPr>
          <p:nvPr/>
        </p:nvSpPr>
        <p:spPr bwMode="auto">
          <a:xfrm>
            <a:off x="1030780" y="729000"/>
            <a:ext cx="985053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3.2	</a:t>
            </a:r>
            <a:r>
              <a:rPr lang="de-DE" sz="2800" dirty="0">
                <a:latin typeface="Century Gothic" panose="020B0502020202020204" pitchFamily="34" charset="0"/>
              </a:rPr>
              <a:t>Prüfungsrisiko – Fachliche Grundlagen</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3.2.1</a:t>
            </a:r>
            <a:r>
              <a:rPr lang="de-DE" sz="1800" b="0" dirty="0">
                <a:latin typeface="Century Gothic" panose="020B0502020202020204" pitchFamily="34" charset="0"/>
              </a:rPr>
              <a:t>	Risikobeschreibung</a:t>
            </a:r>
          </a:p>
          <a:p>
            <a:pPr marL="2724150" lvl="4" indent="-895350">
              <a:spcBef>
                <a:spcPts val="600"/>
              </a:spcBef>
              <a:spcAft>
                <a:spcPts val="600"/>
              </a:spcAft>
              <a:tabLst>
                <a:tab pos="444500" algn="l"/>
              </a:tabLst>
            </a:pPr>
            <a:r>
              <a:rPr lang="de-DE" sz="1800" dirty="0">
                <a:latin typeface="Century Gothic" panose="020B0502020202020204" pitchFamily="34" charset="0"/>
              </a:rPr>
              <a:t>3.2.2</a:t>
            </a:r>
            <a:r>
              <a:rPr lang="de-DE" sz="1800" b="0" dirty="0">
                <a:latin typeface="Century Gothic" panose="020B0502020202020204" pitchFamily="34" charset="0"/>
              </a:rPr>
              <a:t>	Risikomodell</a:t>
            </a:r>
          </a:p>
          <a:p>
            <a:pPr marL="2724150" lvl="4" indent="-895350">
              <a:spcBef>
                <a:spcPts val="600"/>
              </a:spcBef>
              <a:spcAft>
                <a:spcPts val="600"/>
              </a:spcAft>
              <a:tabLst>
                <a:tab pos="444500" algn="l"/>
              </a:tabLst>
            </a:pPr>
            <a:r>
              <a:rPr lang="de-DE" sz="1800" dirty="0">
                <a:latin typeface="Century Gothic" panose="020B0502020202020204" pitchFamily="34" charset="0"/>
              </a:rPr>
              <a:t>3.2.3	</a:t>
            </a:r>
            <a:r>
              <a:rPr lang="de-DE" sz="1800" b="0" dirty="0">
                <a:latin typeface="Century Gothic" panose="020B0502020202020204" pitchFamily="34" charset="0"/>
              </a:rPr>
              <a:t>Prüfungsumfang</a:t>
            </a:r>
          </a:p>
        </p:txBody>
      </p:sp>
    </p:spTree>
    <p:extLst>
      <p:ext uri="{BB962C8B-B14F-4D97-AF65-F5344CB8AC3E}">
        <p14:creationId xmlns:p14="http://schemas.microsoft.com/office/powerpoint/2010/main" val="11414220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3">
            <a:extLst>
              <a:ext uri="{FF2B5EF4-FFF2-40B4-BE49-F238E27FC236}">
                <a16:creationId xmlns:a16="http://schemas.microsoft.com/office/drawing/2014/main" id="{A7AFD44F-450A-47C5-A140-7CD4FCDD9E99}"/>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77507" name="Rectangle 2">
            <a:extLst>
              <a:ext uri="{FF2B5EF4-FFF2-40B4-BE49-F238E27FC236}">
                <a16:creationId xmlns:a16="http://schemas.microsoft.com/office/drawing/2014/main" id="{F1DC6EDA-89D9-4A3E-AD31-813E88A2944C}"/>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3.2 Prüfungsrisiko – Fachliche Grundlagen</a:t>
            </a:r>
            <a:r>
              <a:rPr lang="de-DE" altLang="de-DE" dirty="0">
                <a:solidFill>
                  <a:srgbClr val="00B0F0"/>
                </a:solidFill>
                <a:latin typeface="Century Gothic" panose="020B0502020202020204" pitchFamily="34" charset="0"/>
                <a:sym typeface="Wingdings" panose="05000000000000000000" pitchFamily="2" charset="2"/>
              </a:rPr>
              <a:t> </a:t>
            </a:r>
            <a:endParaRPr lang="de-DE" altLang="de-DE" dirty="0">
              <a:solidFill>
                <a:srgbClr val="00B0F0"/>
              </a:solidFill>
              <a:latin typeface="Century Gothic" panose="020B0502020202020204" pitchFamily="34" charset="0"/>
            </a:endParaRPr>
          </a:p>
        </p:txBody>
      </p:sp>
      <p:sp>
        <p:nvSpPr>
          <p:cNvPr id="9" name="Textfeld 8">
            <a:extLst>
              <a:ext uri="{FF2B5EF4-FFF2-40B4-BE49-F238E27FC236}">
                <a16:creationId xmlns:a16="http://schemas.microsoft.com/office/drawing/2014/main" id="{C7A0ADB7-4A32-49F6-9704-4AF51CC0B072}"/>
              </a:ext>
            </a:extLst>
          </p:cNvPr>
          <p:cNvSpPr txBox="1"/>
          <p:nvPr/>
        </p:nvSpPr>
        <p:spPr>
          <a:xfrm>
            <a:off x="1054800" y="1700808"/>
            <a:ext cx="9001639" cy="2600712"/>
          </a:xfrm>
          <a:prstGeom prst="rect">
            <a:avLst/>
          </a:prstGeom>
          <a:noFill/>
        </p:spPr>
        <p:txBody>
          <a:bodyPr wrap="square">
            <a:spAutoFit/>
          </a:bodyPr>
          <a:lstStyle/>
          <a:p>
            <a:pPr marL="265113" lvl="1" indent="-265113" eaLnBrk="1" fontAlgn="auto" hangingPunct="1">
              <a:spcBef>
                <a:spcPts val="300"/>
              </a:spcBef>
              <a:spcAft>
                <a:spcPts val="300"/>
              </a:spcAft>
              <a:buFont typeface="Arial" panose="020B0604020202020204" pitchFamily="34" charset="0"/>
              <a:buChar char="•"/>
              <a:defRPr/>
            </a:pPr>
            <a:r>
              <a:rPr lang="de-DE" altLang="de-DE" b="0" dirty="0">
                <a:latin typeface="Century Gothic" panose="020B0502020202020204" pitchFamily="34" charset="0"/>
                <a:ea typeface="Verdana" panose="020B0604030504040204" pitchFamily="34" charset="0"/>
                <a:cs typeface="Verdana" panose="020B0604030504040204" pitchFamily="34" charset="0"/>
              </a:rPr>
              <a:t>„</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Prüfungsrisiko</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(ISA [DE] 200, Tz. 13 (c)):</a:t>
            </a:r>
          </a:p>
          <a:p>
            <a:pPr marL="265113" lvl="1" eaLnBrk="1" fontAlgn="auto"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Das Risiko, </a:t>
            </a:r>
          </a:p>
          <a:p>
            <a:pPr marL="717550" lvl="1" indent="-269875"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dass der Abschlussprüfer</a:t>
            </a:r>
          </a:p>
          <a:p>
            <a:pPr marL="717550" lvl="1" indent="-269875"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ein unangemessenes Prüfungsurteil abgibt,</a:t>
            </a:r>
          </a:p>
          <a:p>
            <a:pPr marL="717550" lvl="1" indent="-269875"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wenn der Abschluss</a:t>
            </a:r>
          </a:p>
          <a:p>
            <a:pPr marL="717550" lvl="1" indent="-269875" eaLnBrk="1" fontAlgn="auto" hangingPunct="1">
              <a:spcBef>
                <a:spcPts val="300"/>
              </a:spcBef>
              <a:spcAft>
                <a:spcPts val="300"/>
              </a:spcAft>
              <a:buFont typeface="Arial" panose="020B0604020202020204" pitchFamily="34" charset="0"/>
              <a:buChar char="•"/>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wesentliche falsche Darstellungen</a:t>
            </a:r>
          </a:p>
          <a:p>
            <a:pPr marL="265113" lvl="1" indent="182563" eaLnBrk="1" fontAlgn="auto"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enthält.</a:t>
            </a:r>
          </a:p>
          <a:p>
            <a:pPr marL="265113" lvl="1" eaLnBrk="1" fontAlgn="auto"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 Funktion der Risiken wesentlicher falscher Darstellungen und des Entdeckungsrisikos.</a:t>
            </a:r>
          </a:p>
        </p:txBody>
      </p:sp>
      <p:sp>
        <p:nvSpPr>
          <p:cNvPr id="277511" name="Rechteck 1">
            <a:extLst>
              <a:ext uri="{FF2B5EF4-FFF2-40B4-BE49-F238E27FC236}">
                <a16:creationId xmlns:a16="http://schemas.microsoft.com/office/drawing/2014/main" id="{532C1804-003B-4EFB-B1ED-A9A51F7169A2}"/>
              </a:ext>
            </a:extLst>
          </p:cNvPr>
          <p:cNvSpPr>
            <a:spLocks noChangeArrowheads="1"/>
          </p:cNvSpPr>
          <p:nvPr/>
        </p:nvSpPr>
        <p:spPr bwMode="auto">
          <a:xfrm>
            <a:off x="1054800" y="1418400"/>
            <a:ext cx="24558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marL="342900" indent="-342900">
              <a:defRPr sz="1600" b="1">
                <a:solidFill>
                  <a:schemeClr val="tx1"/>
                </a:solidFill>
                <a:latin typeface="Verdana" panose="020B0604030504040204" pitchFamily="34" charset="0"/>
                <a:cs typeface="Arial" panose="020B0604020202020204" pitchFamily="34" charset="0"/>
              </a:defRPr>
            </a:lvl1pPr>
            <a:lvl2pPr>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marL="0" lvl="1" eaLnBrk="1" hangingPunct="1">
              <a:spcBef>
                <a:spcPts val="300"/>
              </a:spcBef>
              <a:spcAft>
                <a:spcPts val="300"/>
              </a:spcAft>
            </a:pPr>
            <a:r>
              <a:rPr lang="de-DE" altLang="de-DE" dirty="0">
                <a:solidFill>
                  <a:srgbClr val="00B0F0"/>
                </a:solidFill>
                <a:latin typeface="Century Gothic" panose="020B0502020202020204" pitchFamily="34" charset="0"/>
              </a:rPr>
              <a:t>3.2.1 Risikobeschreibung</a:t>
            </a:r>
          </a:p>
        </p:txBody>
      </p:sp>
      <p:sp>
        <p:nvSpPr>
          <p:cNvPr id="12" name="Textfeld 1">
            <a:extLst>
              <a:ext uri="{FF2B5EF4-FFF2-40B4-BE49-F238E27FC236}">
                <a16:creationId xmlns:a16="http://schemas.microsoft.com/office/drawing/2014/main" id="{9652897D-0C0E-4765-BBC6-1EF985C92778}"/>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38603431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3">
            <a:extLst>
              <a:ext uri="{FF2B5EF4-FFF2-40B4-BE49-F238E27FC236}">
                <a16:creationId xmlns:a16="http://schemas.microsoft.com/office/drawing/2014/main" id="{2BD32993-AF8A-4497-B694-40902E99D727}"/>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79556" name="Rectangle 2">
            <a:extLst>
              <a:ext uri="{FF2B5EF4-FFF2-40B4-BE49-F238E27FC236}">
                <a16:creationId xmlns:a16="http://schemas.microsoft.com/office/drawing/2014/main" id="{EC477DF4-52C6-4201-B944-FB83E0661F4A}"/>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3.2.2 Risikomodell</a:t>
            </a:r>
          </a:p>
        </p:txBody>
      </p:sp>
      <p:sp>
        <p:nvSpPr>
          <p:cNvPr id="279557" name="Textfeld 9">
            <a:extLst>
              <a:ext uri="{FF2B5EF4-FFF2-40B4-BE49-F238E27FC236}">
                <a16:creationId xmlns:a16="http://schemas.microsoft.com/office/drawing/2014/main" id="{B7928FF9-EC2C-4A8E-90C7-E2AA449A519C}"/>
              </a:ext>
            </a:extLst>
          </p:cNvPr>
          <p:cNvSpPr txBox="1">
            <a:spLocks noChangeArrowheads="1"/>
          </p:cNvSpPr>
          <p:nvPr/>
        </p:nvSpPr>
        <p:spPr bwMode="auto">
          <a:xfrm>
            <a:off x="1054800" y="1418400"/>
            <a:ext cx="10801350" cy="2423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357188" indent="-357188">
              <a:defRPr sz="1600" b="1">
                <a:solidFill>
                  <a:schemeClr val="tx1"/>
                </a:solidFill>
                <a:latin typeface="Verdana" panose="020B0604030504040204" pitchFamily="34" charset="0"/>
                <a:cs typeface="Arial" panose="020B0604020202020204" pitchFamily="34" charset="0"/>
              </a:defRPr>
            </a:lvl1pPr>
            <a:lvl2pPr marL="541338" indent="-185738">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600"/>
              </a:spcBef>
              <a:spcAft>
                <a:spcPts val="600"/>
              </a:spcAft>
              <a:buFont typeface="Verdana" panose="020B0604030504040204" pitchFamily="34" charset="0"/>
              <a:buAutoNum type="alphaLcPeriod"/>
            </a:pPr>
            <a:r>
              <a:rPr lang="de-DE" altLang="de-DE" dirty="0">
                <a:solidFill>
                  <a:srgbClr val="00B0F0"/>
                </a:solidFill>
                <a:latin typeface="Century Gothic" panose="020B0502020202020204" pitchFamily="34" charset="0"/>
              </a:rPr>
              <a:t>Zusammensetzung des </a:t>
            </a:r>
            <a:r>
              <a:rPr lang="de-DE" altLang="de-DE" dirty="0">
                <a:solidFill>
                  <a:srgbClr val="FF0000"/>
                </a:solidFill>
                <a:latin typeface="Century Gothic" panose="020B0502020202020204" pitchFamily="34" charset="0"/>
              </a:rPr>
              <a:t>Prüfungsrisiko</a:t>
            </a:r>
            <a:endParaRPr lang="de-DE" altLang="de-DE" dirty="0">
              <a:solidFill>
                <a:srgbClr val="00B0F0"/>
              </a:solidFill>
              <a:latin typeface="Century Gothic" panose="020B0502020202020204" pitchFamily="34" charset="0"/>
            </a:endParaRPr>
          </a:p>
          <a:p>
            <a:pPr lvl="1" eaLnBrk="1" hangingPunct="1">
              <a:spcBef>
                <a:spcPts val="300"/>
              </a:spcBef>
              <a:spcAft>
                <a:spcPts val="300"/>
              </a:spcAft>
              <a:buFont typeface="Arial" panose="020B0604020202020204" pitchFamily="34" charset="0"/>
              <a:buChar char="•"/>
            </a:pPr>
            <a:endParaRPr lang="de-DE" altLang="de-DE" sz="1400" b="0" dirty="0">
              <a:solidFill>
                <a:srgbClr val="000000"/>
              </a:solidFill>
              <a:latin typeface="Century Gothic" panose="020B0502020202020204" pitchFamily="34" charset="0"/>
            </a:endParaRPr>
          </a:p>
          <a:p>
            <a:pPr lvl="1" eaLnBrk="1" hangingPunct="1">
              <a:spcBef>
                <a:spcPts val="300"/>
              </a:spcBef>
              <a:spcAft>
                <a:spcPts val="300"/>
              </a:spcAft>
              <a:buFont typeface="Arial" panose="020B0604020202020204" pitchFamily="34" charset="0"/>
              <a:buChar char="•"/>
            </a:pPr>
            <a:endParaRPr lang="de-DE" altLang="de-DE" sz="1400" b="0" dirty="0">
              <a:solidFill>
                <a:srgbClr val="000000"/>
              </a:solidFill>
              <a:latin typeface="Century Gothic" panose="020B0502020202020204" pitchFamily="34" charset="0"/>
            </a:endParaRPr>
          </a:p>
          <a:p>
            <a:pPr lvl="1" eaLnBrk="1" hangingPunct="1">
              <a:spcBef>
                <a:spcPts val="300"/>
              </a:spcBef>
              <a:spcAft>
                <a:spcPts val="300"/>
              </a:spcAft>
              <a:buFont typeface="Arial" panose="020B0604020202020204" pitchFamily="34" charset="0"/>
              <a:buChar char="•"/>
            </a:pPr>
            <a:endParaRPr lang="de-DE" altLang="de-DE" sz="1400" b="0" dirty="0">
              <a:solidFill>
                <a:srgbClr val="000000"/>
              </a:solidFill>
              <a:latin typeface="Century Gothic" panose="020B0502020202020204" pitchFamily="34" charset="0"/>
            </a:endParaRPr>
          </a:p>
          <a:p>
            <a:pPr lvl="1" eaLnBrk="1" hangingPunct="1">
              <a:spcBef>
                <a:spcPts val="300"/>
              </a:spcBef>
              <a:spcAft>
                <a:spcPts val="300"/>
              </a:spcAft>
              <a:buFont typeface="Arial" panose="020B0604020202020204" pitchFamily="34" charset="0"/>
              <a:buChar char="•"/>
            </a:pPr>
            <a:endParaRPr lang="de-DE" altLang="de-DE" sz="1400" b="0" dirty="0">
              <a:solidFill>
                <a:srgbClr val="000000"/>
              </a:solidFill>
              <a:latin typeface="Century Gothic" panose="020B0502020202020204" pitchFamily="34" charset="0"/>
            </a:endParaRPr>
          </a:p>
          <a:p>
            <a:pPr lvl="1" eaLnBrk="1" hangingPunct="1">
              <a:spcBef>
                <a:spcPts val="300"/>
              </a:spcBef>
              <a:spcAft>
                <a:spcPts val="300"/>
              </a:spcAft>
              <a:buFont typeface="Arial" panose="020B0604020202020204" pitchFamily="34" charset="0"/>
              <a:buChar char="•"/>
            </a:pPr>
            <a:endParaRPr lang="de-DE" altLang="de-DE" sz="1400" b="0" dirty="0">
              <a:solidFill>
                <a:srgbClr val="000000"/>
              </a:solidFill>
              <a:latin typeface="Century Gothic" panose="020B0502020202020204" pitchFamily="34" charset="0"/>
            </a:endParaRPr>
          </a:p>
          <a:p>
            <a:pPr lvl="1" eaLnBrk="1" hangingPunct="1">
              <a:spcBef>
                <a:spcPts val="300"/>
              </a:spcBef>
              <a:spcAft>
                <a:spcPts val="300"/>
              </a:spcAft>
              <a:buFont typeface="Arial" panose="020B0604020202020204" pitchFamily="34" charset="0"/>
              <a:buChar char="•"/>
            </a:pPr>
            <a:endParaRPr lang="de-DE" altLang="de-DE" sz="1400" b="0" dirty="0">
              <a:solidFill>
                <a:srgbClr val="000000"/>
              </a:solidFill>
              <a:latin typeface="Century Gothic" panose="020B0502020202020204" pitchFamily="34" charset="0"/>
            </a:endParaRPr>
          </a:p>
          <a:p>
            <a:pPr lvl="1" eaLnBrk="1" hangingPunct="1">
              <a:spcBef>
                <a:spcPts val="300"/>
              </a:spcBef>
              <a:spcAft>
                <a:spcPts val="300"/>
              </a:spcAft>
              <a:buFont typeface="Arial" panose="020B0604020202020204" pitchFamily="34" charset="0"/>
              <a:buChar char="•"/>
            </a:pPr>
            <a:endParaRPr lang="de-DE" altLang="de-DE" sz="1400" b="0" dirty="0">
              <a:solidFill>
                <a:srgbClr val="000000"/>
              </a:solidFill>
              <a:latin typeface="Century Gothic" panose="020B0502020202020204" pitchFamily="34" charset="0"/>
            </a:endParaRPr>
          </a:p>
        </p:txBody>
      </p:sp>
      <p:grpSp>
        <p:nvGrpSpPr>
          <p:cNvPr id="279558" name="Group 15">
            <a:extLst>
              <a:ext uri="{FF2B5EF4-FFF2-40B4-BE49-F238E27FC236}">
                <a16:creationId xmlns:a16="http://schemas.microsoft.com/office/drawing/2014/main" id="{6FEB42A7-CADF-4A6E-9EBF-F3463642E11C}"/>
              </a:ext>
            </a:extLst>
          </p:cNvPr>
          <p:cNvGrpSpPr>
            <a:grpSpLocks/>
          </p:cNvGrpSpPr>
          <p:nvPr/>
        </p:nvGrpSpPr>
        <p:grpSpPr bwMode="auto">
          <a:xfrm>
            <a:off x="1872023" y="1817956"/>
            <a:ext cx="8409962" cy="1899076"/>
            <a:chOff x="74" y="1266"/>
            <a:chExt cx="4988" cy="1156"/>
          </a:xfrm>
        </p:grpSpPr>
        <p:sp>
          <p:nvSpPr>
            <p:cNvPr id="21514" name="Rectangle 3">
              <a:extLst>
                <a:ext uri="{FF2B5EF4-FFF2-40B4-BE49-F238E27FC236}">
                  <a16:creationId xmlns:a16="http://schemas.microsoft.com/office/drawing/2014/main" id="{DAB390D9-6465-425A-9F82-82395942B87A}"/>
                </a:ext>
              </a:extLst>
            </p:cNvPr>
            <p:cNvSpPr>
              <a:spLocks noChangeArrowheads="1"/>
            </p:cNvSpPr>
            <p:nvPr/>
          </p:nvSpPr>
          <p:spPr bwMode="auto">
            <a:xfrm>
              <a:off x="1728" y="1312"/>
              <a:ext cx="207" cy="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sz="1600">
                <a:solidFill>
                  <a:srgbClr val="000000"/>
                </a:solidFill>
                <a:cs typeface="+mn-cs"/>
              </a:endParaRPr>
            </a:p>
          </p:txBody>
        </p:sp>
        <p:sp>
          <p:nvSpPr>
            <p:cNvPr id="21515" name="AutoShape 4">
              <a:extLst>
                <a:ext uri="{FF2B5EF4-FFF2-40B4-BE49-F238E27FC236}">
                  <a16:creationId xmlns:a16="http://schemas.microsoft.com/office/drawing/2014/main" id="{42419331-A227-444D-8C43-DE21A5EEE7DB}"/>
                </a:ext>
              </a:extLst>
            </p:cNvPr>
            <p:cNvSpPr>
              <a:spLocks noChangeArrowheads="1"/>
            </p:cNvSpPr>
            <p:nvPr/>
          </p:nvSpPr>
          <p:spPr bwMode="auto">
            <a:xfrm>
              <a:off x="2470" y="1266"/>
              <a:ext cx="819" cy="207"/>
            </a:xfrm>
            <a:prstGeom prst="roundRect">
              <a:avLst>
                <a:gd name="adj" fmla="val 16667"/>
              </a:avLst>
            </a:prstGeom>
            <a:solidFill>
              <a:srgbClr val="00B0F0"/>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algn="ctr">
                <a:buClr>
                  <a:srgbClr val="FF0000"/>
                </a:buClr>
                <a:buFont typeface="Wingdings" pitchFamily="2" charset="2"/>
                <a:buNone/>
                <a:defRPr/>
              </a:pPr>
              <a:r>
                <a:rPr lang="de-DE" altLang="de-DE" dirty="0">
                  <a:solidFill>
                    <a:schemeClr val="bg1"/>
                  </a:solidFill>
                  <a:latin typeface="Century Gothic" pitchFamily="34" charset="0"/>
                  <a:cs typeface="+mn-cs"/>
                </a:rPr>
                <a:t>Prüfungsrisiko</a:t>
              </a:r>
            </a:p>
          </p:txBody>
        </p:sp>
        <p:sp>
          <p:nvSpPr>
            <p:cNvPr id="21516" name="AutoShape 5">
              <a:extLst>
                <a:ext uri="{FF2B5EF4-FFF2-40B4-BE49-F238E27FC236}">
                  <a16:creationId xmlns:a16="http://schemas.microsoft.com/office/drawing/2014/main" id="{F88B4F05-9AAB-4AB0-9F94-73421FC2B0D2}"/>
                </a:ext>
              </a:extLst>
            </p:cNvPr>
            <p:cNvSpPr>
              <a:spLocks noChangeArrowheads="1"/>
            </p:cNvSpPr>
            <p:nvPr/>
          </p:nvSpPr>
          <p:spPr bwMode="auto">
            <a:xfrm>
              <a:off x="74" y="1722"/>
              <a:ext cx="2720" cy="207"/>
            </a:xfrm>
            <a:prstGeom prst="roundRect">
              <a:avLst>
                <a:gd name="adj" fmla="val 16667"/>
              </a:avLst>
            </a:prstGeom>
            <a:solidFill>
              <a:srgbClr val="00B0F0"/>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algn="ctr">
                <a:buClr>
                  <a:srgbClr val="FF0000"/>
                </a:buClr>
                <a:buFont typeface="Wingdings" pitchFamily="2" charset="2"/>
                <a:buNone/>
                <a:defRPr/>
              </a:pPr>
              <a:r>
                <a:rPr lang="de-DE" altLang="de-DE" dirty="0">
                  <a:solidFill>
                    <a:schemeClr val="bg1"/>
                  </a:solidFill>
                  <a:latin typeface="Century Gothic" pitchFamily="34" charset="0"/>
                  <a:cs typeface="+mn-cs"/>
                </a:rPr>
                <a:t>Risiko wesentlicher falscher Darstellungen</a:t>
              </a:r>
            </a:p>
          </p:txBody>
        </p:sp>
        <p:sp>
          <p:nvSpPr>
            <p:cNvPr id="21517" name="AutoShape 6">
              <a:extLst>
                <a:ext uri="{FF2B5EF4-FFF2-40B4-BE49-F238E27FC236}">
                  <a16:creationId xmlns:a16="http://schemas.microsoft.com/office/drawing/2014/main" id="{425D7D50-9ECB-4037-A153-E8ED26B90AF4}"/>
                </a:ext>
              </a:extLst>
            </p:cNvPr>
            <p:cNvSpPr>
              <a:spLocks noChangeArrowheads="1"/>
            </p:cNvSpPr>
            <p:nvPr/>
          </p:nvSpPr>
          <p:spPr bwMode="auto">
            <a:xfrm>
              <a:off x="230" y="2215"/>
              <a:ext cx="985" cy="207"/>
            </a:xfrm>
            <a:prstGeom prst="roundRect">
              <a:avLst>
                <a:gd name="adj" fmla="val 16667"/>
              </a:avLst>
            </a:prstGeom>
            <a:solidFill>
              <a:srgbClr val="00B0F0"/>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algn="ctr">
                <a:buClr>
                  <a:srgbClr val="FF0000"/>
                </a:buClr>
                <a:buFont typeface="Wingdings" pitchFamily="2" charset="2"/>
                <a:buNone/>
                <a:defRPr/>
              </a:pPr>
              <a:r>
                <a:rPr lang="de-DE" altLang="de-DE" dirty="0">
                  <a:solidFill>
                    <a:schemeClr val="bg1"/>
                  </a:solidFill>
                  <a:latin typeface="Century Gothic" pitchFamily="34" charset="0"/>
                  <a:cs typeface="+mn-cs"/>
                </a:rPr>
                <a:t>inhärentes Risiko</a:t>
              </a:r>
            </a:p>
          </p:txBody>
        </p:sp>
        <p:sp>
          <p:nvSpPr>
            <p:cNvPr id="21518" name="AutoShape 7">
              <a:extLst>
                <a:ext uri="{FF2B5EF4-FFF2-40B4-BE49-F238E27FC236}">
                  <a16:creationId xmlns:a16="http://schemas.microsoft.com/office/drawing/2014/main" id="{E71B8AFC-4AD2-4F1A-80FF-920D4645421E}"/>
                </a:ext>
              </a:extLst>
            </p:cNvPr>
            <p:cNvSpPr>
              <a:spLocks noChangeArrowheads="1"/>
            </p:cNvSpPr>
            <p:nvPr/>
          </p:nvSpPr>
          <p:spPr bwMode="auto">
            <a:xfrm>
              <a:off x="1622" y="2215"/>
              <a:ext cx="1034" cy="207"/>
            </a:xfrm>
            <a:prstGeom prst="roundRect">
              <a:avLst>
                <a:gd name="adj" fmla="val 16667"/>
              </a:avLst>
            </a:prstGeom>
            <a:solidFill>
              <a:srgbClr val="00B0F0"/>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algn="ctr">
                <a:buClr>
                  <a:srgbClr val="FF0000"/>
                </a:buClr>
                <a:buFont typeface="Wingdings" pitchFamily="2" charset="2"/>
                <a:buNone/>
                <a:defRPr/>
              </a:pPr>
              <a:r>
                <a:rPr lang="de-DE" altLang="de-DE" dirty="0">
                  <a:solidFill>
                    <a:schemeClr val="bg1"/>
                  </a:solidFill>
                  <a:latin typeface="Century Gothic" pitchFamily="34" charset="0"/>
                  <a:cs typeface="+mn-cs"/>
                </a:rPr>
                <a:t>Kontrollrisiko</a:t>
              </a:r>
            </a:p>
          </p:txBody>
        </p:sp>
        <p:sp>
          <p:nvSpPr>
            <p:cNvPr id="21519" name="AutoShape 8">
              <a:extLst>
                <a:ext uri="{FF2B5EF4-FFF2-40B4-BE49-F238E27FC236}">
                  <a16:creationId xmlns:a16="http://schemas.microsoft.com/office/drawing/2014/main" id="{67DE231A-3587-463A-9C2A-D7B47A155FFF}"/>
                </a:ext>
              </a:extLst>
            </p:cNvPr>
            <p:cNvSpPr>
              <a:spLocks noChangeArrowheads="1"/>
            </p:cNvSpPr>
            <p:nvPr/>
          </p:nvSpPr>
          <p:spPr bwMode="auto">
            <a:xfrm>
              <a:off x="4015" y="1721"/>
              <a:ext cx="1047" cy="207"/>
            </a:xfrm>
            <a:prstGeom prst="roundRect">
              <a:avLst>
                <a:gd name="adj" fmla="val 16667"/>
              </a:avLst>
            </a:prstGeom>
            <a:solidFill>
              <a:srgbClr val="00B0F0"/>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algn="ctr">
                <a:buClr>
                  <a:srgbClr val="FF0000"/>
                </a:buClr>
                <a:buFont typeface="Wingdings" pitchFamily="2" charset="2"/>
                <a:buNone/>
                <a:defRPr/>
              </a:pPr>
              <a:r>
                <a:rPr lang="de-DE" altLang="de-DE" dirty="0">
                  <a:solidFill>
                    <a:schemeClr val="bg1"/>
                  </a:solidFill>
                  <a:latin typeface="Century Gothic" pitchFamily="34" charset="0"/>
                  <a:cs typeface="+mn-cs"/>
                </a:rPr>
                <a:t>Entdeckungsrisiko</a:t>
              </a:r>
            </a:p>
          </p:txBody>
        </p:sp>
        <p:cxnSp>
          <p:nvCxnSpPr>
            <p:cNvPr id="279567" name="AutoShape 9">
              <a:extLst>
                <a:ext uri="{FF2B5EF4-FFF2-40B4-BE49-F238E27FC236}">
                  <a16:creationId xmlns:a16="http://schemas.microsoft.com/office/drawing/2014/main" id="{A342E393-47C2-44AA-97C2-091400954022}"/>
                </a:ext>
              </a:extLst>
            </p:cNvPr>
            <p:cNvCxnSpPr>
              <a:cxnSpLocks noChangeShapeType="1"/>
            </p:cNvCxnSpPr>
            <p:nvPr/>
          </p:nvCxnSpPr>
          <p:spPr bwMode="auto">
            <a:xfrm rot="16200000" flipH="1">
              <a:off x="3596" y="768"/>
              <a:ext cx="227" cy="1659"/>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9568" name="AutoShape 10">
              <a:extLst>
                <a:ext uri="{FF2B5EF4-FFF2-40B4-BE49-F238E27FC236}">
                  <a16:creationId xmlns:a16="http://schemas.microsoft.com/office/drawing/2014/main" id="{6A7CE7DA-CA5B-45B0-8575-110976F10DB4}"/>
                </a:ext>
              </a:extLst>
            </p:cNvPr>
            <p:cNvCxnSpPr>
              <a:cxnSpLocks noChangeShapeType="1"/>
            </p:cNvCxnSpPr>
            <p:nvPr/>
          </p:nvCxnSpPr>
          <p:spPr bwMode="auto">
            <a:xfrm rot="10800000" flipH="1" flipV="1">
              <a:off x="2429" y="1370"/>
              <a:ext cx="223" cy="228"/>
            </a:xfrm>
            <a:prstGeom prst="bentConnector3">
              <a:avLst>
                <a:gd name="adj1" fmla="val -60810"/>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9569" name="AutoShape 11">
              <a:extLst>
                <a:ext uri="{FF2B5EF4-FFF2-40B4-BE49-F238E27FC236}">
                  <a16:creationId xmlns:a16="http://schemas.microsoft.com/office/drawing/2014/main" id="{B0F48418-1B78-42D6-99C3-EA6FF89115D8}"/>
                </a:ext>
              </a:extLst>
            </p:cNvPr>
            <p:cNvCxnSpPr>
              <a:cxnSpLocks noChangeShapeType="1"/>
            </p:cNvCxnSpPr>
            <p:nvPr/>
          </p:nvCxnSpPr>
          <p:spPr bwMode="auto">
            <a:xfrm rot="5400000">
              <a:off x="2040" y="873"/>
              <a:ext cx="228" cy="1451"/>
            </a:xfrm>
            <a:prstGeom prst="bentConnector3">
              <a:avLst>
                <a:gd name="adj1" fmla="val 50000"/>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9570" name="AutoShape 12">
              <a:extLst>
                <a:ext uri="{FF2B5EF4-FFF2-40B4-BE49-F238E27FC236}">
                  <a16:creationId xmlns:a16="http://schemas.microsoft.com/office/drawing/2014/main" id="{BF9DAB4F-AD4D-49EE-95F2-D51D775B299F}"/>
                </a:ext>
              </a:extLst>
            </p:cNvPr>
            <p:cNvCxnSpPr>
              <a:cxnSpLocks noChangeShapeType="1"/>
            </p:cNvCxnSpPr>
            <p:nvPr/>
          </p:nvCxnSpPr>
          <p:spPr bwMode="auto">
            <a:xfrm>
              <a:off x="1429" y="1940"/>
              <a:ext cx="710" cy="26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9571" name="AutoShape 13">
              <a:extLst>
                <a:ext uri="{FF2B5EF4-FFF2-40B4-BE49-F238E27FC236}">
                  <a16:creationId xmlns:a16="http://schemas.microsoft.com/office/drawing/2014/main" id="{5C82A7F5-72DD-4E59-865F-284594C6139D}"/>
                </a:ext>
              </a:extLst>
            </p:cNvPr>
            <p:cNvCxnSpPr>
              <a:cxnSpLocks noChangeShapeType="1"/>
            </p:cNvCxnSpPr>
            <p:nvPr/>
          </p:nvCxnSpPr>
          <p:spPr bwMode="auto">
            <a:xfrm flipH="1">
              <a:off x="722" y="1940"/>
              <a:ext cx="707" cy="265"/>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1" name="Textfeld 1">
            <a:extLst>
              <a:ext uri="{FF2B5EF4-FFF2-40B4-BE49-F238E27FC236}">
                <a16:creationId xmlns:a16="http://schemas.microsoft.com/office/drawing/2014/main" id="{878C5A96-1DBE-49C3-8784-AAD0461D7ADC}"/>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graphicFrame>
        <p:nvGraphicFramePr>
          <p:cNvPr id="2" name="Tabelle 1">
            <a:extLst>
              <a:ext uri="{FF2B5EF4-FFF2-40B4-BE49-F238E27FC236}">
                <a16:creationId xmlns:a16="http://schemas.microsoft.com/office/drawing/2014/main" id="{F61563EA-7F4B-460B-ACA3-89A589B0D024}"/>
              </a:ext>
            </a:extLst>
          </p:cNvPr>
          <p:cNvGraphicFramePr>
            <a:graphicFrameLocks noGrp="1"/>
          </p:cNvGraphicFramePr>
          <p:nvPr>
            <p:extLst>
              <p:ext uri="{D42A27DB-BD31-4B8C-83A1-F6EECF244321}">
                <p14:modId xmlns:p14="http://schemas.microsoft.com/office/powerpoint/2010/main" val="866849706"/>
              </p:ext>
            </p:extLst>
          </p:nvPr>
        </p:nvGraphicFramePr>
        <p:xfrm>
          <a:off x="1055440" y="3872448"/>
          <a:ext cx="10117996" cy="2148840"/>
        </p:xfrm>
        <a:graphic>
          <a:graphicData uri="http://schemas.openxmlformats.org/drawingml/2006/table">
            <a:tbl>
              <a:tblPr firstRow="1" bandRow="1">
                <a:tableStyleId>{5C22544A-7EE6-4342-B048-85BDC9FD1C3A}</a:tableStyleId>
              </a:tblPr>
              <a:tblGrid>
                <a:gridCol w="2232249">
                  <a:extLst>
                    <a:ext uri="{9D8B030D-6E8A-4147-A177-3AD203B41FA5}">
                      <a16:colId xmlns:a16="http://schemas.microsoft.com/office/drawing/2014/main" val="2524182459"/>
                    </a:ext>
                  </a:extLst>
                </a:gridCol>
                <a:gridCol w="7885747">
                  <a:extLst>
                    <a:ext uri="{9D8B030D-6E8A-4147-A177-3AD203B41FA5}">
                      <a16:colId xmlns:a16="http://schemas.microsoft.com/office/drawing/2014/main" val="3075505947"/>
                    </a:ext>
                  </a:extLst>
                </a:gridCol>
              </a:tblGrid>
              <a:tr h="370840">
                <a:tc>
                  <a:txBody>
                    <a:bodyPr/>
                    <a:lstStyle/>
                    <a:p>
                      <a:endParaRPr lang="de-DE" sz="1400" dirty="0">
                        <a:latin typeface="Century Gothic" panose="020B0502020202020204" pitchFamily="34" charset="0"/>
                      </a:endParaRPr>
                    </a:p>
                  </a:txBody>
                  <a:tcPr>
                    <a:lnB w="12700" cap="flat" cmpd="sng" algn="ctr">
                      <a:solidFill>
                        <a:schemeClr val="tx1"/>
                      </a:solidFill>
                      <a:prstDash val="solid"/>
                      <a:round/>
                      <a:headEnd type="none" w="med" len="med"/>
                      <a:tailEnd type="none" w="med" len="med"/>
                    </a:lnB>
                    <a:noFill/>
                  </a:tcPr>
                </a:tc>
                <a:tc>
                  <a:txBody>
                    <a:bodyPr/>
                    <a:lstStyle/>
                    <a:p>
                      <a:endParaRPr lang="de-DE" sz="1400" dirty="0">
                        <a:latin typeface="Century Gothic" panose="020B0502020202020204" pitchFamily="34" charset="0"/>
                      </a:endParaRP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4149752"/>
                  </a:ext>
                </a:extLst>
              </a:tr>
              <a:tr h="370840">
                <a:tc>
                  <a:txBody>
                    <a:bodyPr/>
                    <a:lstStyle/>
                    <a:p>
                      <a:r>
                        <a:rPr lang="de-DE" sz="1400" b="1" dirty="0">
                          <a:latin typeface="Century Gothic" panose="020B0502020202020204" pitchFamily="34" charset="0"/>
                        </a:rPr>
                        <a:t>Risiko wesentlicher falscher Darstellungen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400" dirty="0">
                          <a:latin typeface="Century Gothic" panose="020B0502020202020204" pitchFamily="34" charset="0"/>
                        </a:rPr>
                        <a:t>Risiko, dass der Jahresabschluss oder der Lagebericht </a:t>
                      </a:r>
                      <a:r>
                        <a:rPr lang="de-DE" sz="1400" b="1" dirty="0">
                          <a:latin typeface="Century Gothic" panose="020B0502020202020204" pitchFamily="34" charset="0"/>
                        </a:rPr>
                        <a:t>falsche</a:t>
                      </a:r>
                      <a:r>
                        <a:rPr lang="de-DE" sz="1400" dirty="0">
                          <a:latin typeface="Century Gothic" panose="020B0502020202020204" pitchFamily="34" charset="0"/>
                        </a:rPr>
                        <a:t> </a:t>
                      </a:r>
                      <a:r>
                        <a:rPr lang="de-DE" sz="1400" b="1" dirty="0">
                          <a:latin typeface="Century Gothic" panose="020B0502020202020204" pitchFamily="34" charset="0"/>
                        </a:rPr>
                        <a:t>Angaben</a:t>
                      </a:r>
                      <a:r>
                        <a:rPr lang="de-DE" sz="1400" dirty="0">
                          <a:latin typeface="Century Gothic" panose="020B0502020202020204" pitchFamily="34" charset="0"/>
                        </a:rPr>
                        <a:t> </a:t>
                      </a:r>
                      <a:r>
                        <a:rPr lang="de-DE" sz="1400" b="1" dirty="0">
                          <a:latin typeface="Century Gothic" panose="020B0502020202020204" pitchFamily="34" charset="0"/>
                        </a:rPr>
                        <a:t>enthalten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6726570"/>
                  </a:ext>
                </a:extLst>
              </a:tr>
              <a:tr h="370840">
                <a:tc>
                  <a:txBody>
                    <a:bodyPr/>
                    <a:lstStyle/>
                    <a:p>
                      <a:r>
                        <a:rPr lang="de-DE" sz="1400" b="1" dirty="0">
                          <a:latin typeface="Century Gothic" panose="020B0502020202020204" pitchFamily="34" charset="0"/>
                        </a:rPr>
                        <a:t>Inhärentes Risiko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400" dirty="0">
                          <a:latin typeface="Century Gothic" panose="020B0502020202020204" pitchFamily="34" charset="0"/>
                        </a:rPr>
                        <a:t>Anfälligkeit eines Prüffeldes für Auftreten von Fehlern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9195227"/>
                  </a:ext>
                </a:extLst>
              </a:tr>
              <a:tr h="370840">
                <a:tc>
                  <a:txBody>
                    <a:bodyPr/>
                    <a:lstStyle/>
                    <a:p>
                      <a:r>
                        <a:rPr lang="de-DE" sz="1400" b="1" dirty="0">
                          <a:latin typeface="Century Gothic" panose="020B0502020202020204" pitchFamily="34" charset="0"/>
                        </a:rPr>
                        <a:t>Kontrollrisiko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400" dirty="0">
                          <a:latin typeface="Century Gothic" panose="020B0502020202020204" pitchFamily="34" charset="0"/>
                        </a:rPr>
                        <a:t>Risiko, dass wesentliche falsche Angaben </a:t>
                      </a:r>
                      <a:r>
                        <a:rPr lang="de-DE" sz="1400" b="1" dirty="0">
                          <a:latin typeface="Century Gothic" panose="020B0502020202020204" pitchFamily="34" charset="0"/>
                        </a:rPr>
                        <a:t>durch das interne Kontrollsystem des Unternehmens nicht verhindert, aufgedeckt oder korrigiert</a:t>
                      </a:r>
                      <a:r>
                        <a:rPr lang="de-DE" sz="1400" dirty="0">
                          <a:latin typeface="Century Gothic" panose="020B0502020202020204" pitchFamily="34" charset="0"/>
                        </a:rPr>
                        <a:t> werden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9991942"/>
                  </a:ext>
                </a:extLst>
              </a:tr>
              <a:tr h="370840">
                <a:tc>
                  <a:txBody>
                    <a:bodyPr/>
                    <a:lstStyle/>
                    <a:p>
                      <a:r>
                        <a:rPr lang="de-DE" sz="1400" b="1" dirty="0">
                          <a:latin typeface="Century Gothic" panose="020B0502020202020204" pitchFamily="34" charset="0"/>
                        </a:rPr>
                        <a:t>Entdeckungsrisiko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de-DE" sz="1400" dirty="0">
                          <a:latin typeface="Century Gothic" panose="020B0502020202020204" pitchFamily="34" charset="0"/>
                        </a:rPr>
                        <a:t>Risiko, dass </a:t>
                      </a:r>
                      <a:r>
                        <a:rPr lang="de-DE" sz="1400" b="1" dirty="0">
                          <a:latin typeface="Century Gothic" panose="020B0502020202020204" pitchFamily="34" charset="0"/>
                        </a:rPr>
                        <a:t>falsche</a:t>
                      </a:r>
                      <a:r>
                        <a:rPr lang="de-DE" sz="1400" dirty="0">
                          <a:latin typeface="Century Gothic" panose="020B0502020202020204" pitchFamily="34" charset="0"/>
                        </a:rPr>
                        <a:t> </a:t>
                      </a:r>
                      <a:r>
                        <a:rPr lang="de-DE" sz="1400" b="1" dirty="0">
                          <a:latin typeface="Century Gothic" panose="020B0502020202020204" pitchFamily="34" charset="0"/>
                        </a:rPr>
                        <a:t>Angaben</a:t>
                      </a:r>
                      <a:r>
                        <a:rPr lang="de-DE" sz="1400" dirty="0">
                          <a:latin typeface="Century Gothic" panose="020B0502020202020204" pitchFamily="34" charset="0"/>
                        </a:rPr>
                        <a:t> in einem Prüffeld </a:t>
                      </a:r>
                      <a:r>
                        <a:rPr lang="de-DE" sz="1400" b="1" dirty="0">
                          <a:latin typeface="Century Gothic" panose="020B0502020202020204" pitchFamily="34" charset="0"/>
                        </a:rPr>
                        <a:t>nicht</a:t>
                      </a:r>
                      <a:r>
                        <a:rPr lang="de-DE" sz="1400" dirty="0">
                          <a:latin typeface="Century Gothic" panose="020B0502020202020204" pitchFamily="34" charset="0"/>
                        </a:rPr>
                        <a:t> </a:t>
                      </a:r>
                      <a:r>
                        <a:rPr lang="de-DE" sz="1400" b="1" dirty="0">
                          <a:latin typeface="Century Gothic" panose="020B0502020202020204" pitchFamily="34" charset="0"/>
                        </a:rPr>
                        <a:t>entdeckt</a:t>
                      </a:r>
                      <a:r>
                        <a:rPr lang="de-DE" sz="1400" dirty="0">
                          <a:latin typeface="Century Gothic" panose="020B0502020202020204" pitchFamily="34" charset="0"/>
                        </a:rPr>
                        <a:t> werden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0014942"/>
                  </a:ext>
                </a:extLst>
              </a:tr>
            </a:tbl>
          </a:graphicData>
        </a:graphic>
      </p:graphicFrame>
    </p:spTree>
    <p:extLst>
      <p:ext uri="{BB962C8B-B14F-4D97-AF65-F5344CB8AC3E}">
        <p14:creationId xmlns:p14="http://schemas.microsoft.com/office/powerpoint/2010/main" val="318507946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3">
            <a:extLst>
              <a:ext uri="{FF2B5EF4-FFF2-40B4-BE49-F238E27FC236}">
                <a16:creationId xmlns:a16="http://schemas.microsoft.com/office/drawing/2014/main" id="{C91ED057-169B-4911-AA1B-03F81FA36303}"/>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81603" name="Rectangle 2">
            <a:extLst>
              <a:ext uri="{FF2B5EF4-FFF2-40B4-BE49-F238E27FC236}">
                <a16:creationId xmlns:a16="http://schemas.microsoft.com/office/drawing/2014/main" id="{6E696F55-34A1-4C5B-9F5F-50AB9D32D4A2}"/>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3.2.2 Risikomodell; Forts</a:t>
            </a:r>
            <a:r>
              <a:rPr lang="de-DE" altLang="de-DE" sz="1400" dirty="0">
                <a:solidFill>
                  <a:srgbClr val="00B0F0"/>
                </a:solidFill>
                <a:latin typeface="Century Gothic" panose="020B0502020202020204" pitchFamily="34" charset="0"/>
              </a:rPr>
              <a:t>.</a:t>
            </a:r>
          </a:p>
        </p:txBody>
      </p:sp>
      <p:sp>
        <p:nvSpPr>
          <p:cNvPr id="281604" name="Textfeld 9">
            <a:extLst>
              <a:ext uri="{FF2B5EF4-FFF2-40B4-BE49-F238E27FC236}">
                <a16:creationId xmlns:a16="http://schemas.microsoft.com/office/drawing/2014/main" id="{D92E1918-0B04-4382-B6FC-690CBB29C82D}"/>
              </a:ext>
            </a:extLst>
          </p:cNvPr>
          <p:cNvSpPr txBox="1">
            <a:spLocks noChangeArrowheads="1"/>
          </p:cNvSpPr>
          <p:nvPr/>
        </p:nvSpPr>
        <p:spPr bwMode="auto">
          <a:xfrm>
            <a:off x="1065213" y="1418400"/>
            <a:ext cx="108013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66700" indent="-266700">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600"/>
              </a:spcBef>
              <a:spcAft>
                <a:spcPts val="600"/>
              </a:spcAft>
              <a:buClr>
                <a:srgbClr val="00B0F0"/>
              </a:buClr>
              <a:buFont typeface="Verdana" panose="020B0604030504040204" pitchFamily="34" charset="0"/>
              <a:buAutoNum type="alphaLcPeriod" startAt="2"/>
            </a:pPr>
            <a:r>
              <a:rPr lang="de-DE" altLang="de-DE" dirty="0">
                <a:solidFill>
                  <a:srgbClr val="FF0000"/>
                </a:solidFill>
                <a:latin typeface="Century Gothic" panose="020B0502020202020204" pitchFamily="34" charset="0"/>
              </a:rPr>
              <a:t>Das inhärente Risiko</a:t>
            </a:r>
            <a:r>
              <a:rPr lang="de-DE" altLang="de-DE" dirty="0">
                <a:solidFill>
                  <a:srgbClr val="00B0F0"/>
                </a:solidFill>
                <a:latin typeface="Century Gothic" panose="020B0502020202020204" pitchFamily="34" charset="0"/>
              </a:rPr>
              <a:t> (= innewohnendes Risiko)</a:t>
            </a:r>
          </a:p>
        </p:txBody>
      </p:sp>
      <p:sp>
        <p:nvSpPr>
          <p:cNvPr id="22535" name="Rectangle 4">
            <a:extLst>
              <a:ext uri="{FF2B5EF4-FFF2-40B4-BE49-F238E27FC236}">
                <a16:creationId xmlns:a16="http://schemas.microsoft.com/office/drawing/2014/main" id="{0E2A8892-5195-47F6-9DB9-1DF1D23D7612}"/>
              </a:ext>
            </a:extLst>
          </p:cNvPr>
          <p:cNvSpPr>
            <a:spLocks noChangeArrowheads="1"/>
          </p:cNvSpPr>
          <p:nvPr/>
        </p:nvSpPr>
        <p:spPr bwMode="auto">
          <a:xfrm>
            <a:off x="1062038" y="1944188"/>
            <a:ext cx="10290546" cy="8280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90000" rIns="90000" bIns="90000"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marL="182563" indent="-182563">
              <a:spcBef>
                <a:spcPts val="0"/>
              </a:spcBef>
              <a:spcAft>
                <a:spcPts val="600"/>
              </a:spcAft>
              <a:buClr>
                <a:schemeClr val="tx1"/>
              </a:buClr>
              <a:buFontTx/>
              <a:buChar char="•"/>
              <a:defRPr/>
            </a:pPr>
            <a:r>
              <a:rPr lang="de-DE" altLang="de-DE" sz="1600" b="0" dirty="0">
                <a:solidFill>
                  <a:srgbClr val="000000"/>
                </a:solidFill>
                <a:latin typeface="Century Gothic" pitchFamily="34" charset="0"/>
                <a:cs typeface="+mn-cs"/>
              </a:rPr>
              <a:t>Beschreibt das Ausmaß der Anfälligkeit eines Prüffeldes für das Auftreten von (wesentlichen) Fehlern.</a:t>
            </a:r>
          </a:p>
          <a:p>
            <a:pPr marL="182563" indent="-182563">
              <a:spcBef>
                <a:spcPts val="600"/>
              </a:spcBef>
              <a:spcAft>
                <a:spcPts val="0"/>
              </a:spcAft>
              <a:buClr>
                <a:schemeClr val="tx1"/>
              </a:buClr>
              <a:buFontTx/>
              <a:buChar char="•"/>
              <a:defRPr/>
            </a:pPr>
            <a:r>
              <a:rPr lang="de-DE" altLang="de-DE" sz="1600" b="0" dirty="0">
                <a:solidFill>
                  <a:srgbClr val="000000"/>
                </a:solidFill>
                <a:latin typeface="Century Gothic" pitchFamily="34" charset="0"/>
                <a:cs typeface="+mn-cs"/>
              </a:rPr>
              <a:t>Interne Kontrollstrukturen des Unternehmens werden </a:t>
            </a:r>
            <a:r>
              <a:rPr lang="de-DE" altLang="de-DE" sz="1600" dirty="0">
                <a:solidFill>
                  <a:srgbClr val="000000"/>
                </a:solidFill>
                <a:latin typeface="Century Gothic" pitchFamily="34" charset="0"/>
                <a:cs typeface="+mn-cs"/>
              </a:rPr>
              <a:t>nicht</a:t>
            </a:r>
            <a:r>
              <a:rPr lang="de-DE" altLang="de-DE" sz="1600" b="0" dirty="0">
                <a:solidFill>
                  <a:srgbClr val="000000"/>
                </a:solidFill>
                <a:latin typeface="Century Gothic" pitchFamily="34" charset="0"/>
                <a:cs typeface="+mn-cs"/>
              </a:rPr>
              <a:t> berücksichtigt. </a:t>
            </a:r>
          </a:p>
        </p:txBody>
      </p:sp>
      <p:sp>
        <p:nvSpPr>
          <p:cNvPr id="22536" name="Text Box 5">
            <a:extLst>
              <a:ext uri="{FF2B5EF4-FFF2-40B4-BE49-F238E27FC236}">
                <a16:creationId xmlns:a16="http://schemas.microsoft.com/office/drawing/2014/main" id="{964F535C-4AB6-4293-8281-9A8BD9A241BF}"/>
              </a:ext>
            </a:extLst>
          </p:cNvPr>
          <p:cNvSpPr txBox="1">
            <a:spLocks noChangeArrowheads="1"/>
          </p:cNvSpPr>
          <p:nvPr/>
        </p:nvSpPr>
        <p:spPr bwMode="auto">
          <a:xfrm>
            <a:off x="1069975" y="3078163"/>
            <a:ext cx="5043488" cy="255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5250" indent="-95250" eaLnBrk="0" hangingPunct="0">
              <a:tabLst>
                <a:tab pos="180975" algn="l"/>
              </a:tabLst>
              <a:defRPr sz="1400" b="1">
                <a:solidFill>
                  <a:schemeClr val="tx1"/>
                </a:solidFill>
                <a:latin typeface="Verdana" pitchFamily="34" charset="0"/>
              </a:defRPr>
            </a:lvl1pPr>
            <a:lvl2pPr marL="742950" indent="-285750" eaLnBrk="0" hangingPunct="0">
              <a:tabLst>
                <a:tab pos="180975" algn="l"/>
              </a:tabLst>
              <a:defRPr sz="1400" b="1">
                <a:solidFill>
                  <a:schemeClr val="tx1"/>
                </a:solidFill>
                <a:latin typeface="Verdana" pitchFamily="34" charset="0"/>
              </a:defRPr>
            </a:lvl2pPr>
            <a:lvl3pPr marL="1143000" indent="-228600" eaLnBrk="0" hangingPunct="0">
              <a:tabLst>
                <a:tab pos="180975" algn="l"/>
              </a:tabLst>
              <a:defRPr sz="1400" b="1">
                <a:solidFill>
                  <a:schemeClr val="tx1"/>
                </a:solidFill>
                <a:latin typeface="Verdana" pitchFamily="34" charset="0"/>
              </a:defRPr>
            </a:lvl3pPr>
            <a:lvl4pPr marL="1600200" indent="-228600" eaLnBrk="0" hangingPunct="0">
              <a:tabLst>
                <a:tab pos="180975" algn="l"/>
              </a:tabLst>
              <a:defRPr sz="1400" b="1">
                <a:solidFill>
                  <a:schemeClr val="tx1"/>
                </a:solidFill>
                <a:latin typeface="Verdana" pitchFamily="34" charset="0"/>
              </a:defRPr>
            </a:lvl4pPr>
            <a:lvl5pPr marL="2057400" indent="-228600" eaLnBrk="0" hangingPunct="0">
              <a:tabLst>
                <a:tab pos="180975" algn="l"/>
              </a:tabLst>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9pPr>
          </a:lstStyle>
          <a:p>
            <a:pPr>
              <a:spcBef>
                <a:spcPts val="300"/>
              </a:spcBef>
              <a:buClr>
                <a:srgbClr val="FF0000"/>
              </a:buClr>
              <a:defRPr/>
            </a:pPr>
            <a:r>
              <a:rPr lang="de-DE" altLang="de-DE" dirty="0">
                <a:solidFill>
                  <a:srgbClr val="000000"/>
                </a:solidFill>
                <a:latin typeface="Century Gothic" pitchFamily="34" charset="0"/>
                <a:cs typeface="+mn-cs"/>
              </a:rPr>
              <a:t>Ebene des Unternehmens</a:t>
            </a:r>
            <a:endParaRPr lang="de-DE" altLang="de-DE" b="0" dirty="0">
              <a:solidFill>
                <a:srgbClr val="000000"/>
              </a:solidFill>
              <a:latin typeface="Century Gothic" pitchFamily="34" charset="0"/>
              <a:cs typeface="+mn-cs"/>
            </a:endParaRPr>
          </a:p>
          <a:p>
            <a:pPr>
              <a:spcBef>
                <a:spcPts val="300"/>
              </a:spcBef>
              <a:buClr>
                <a:srgbClr val="FF0000"/>
              </a:buClr>
              <a:defRPr/>
            </a:pPr>
            <a:r>
              <a:rPr lang="de-DE" altLang="de-DE" b="0" dirty="0">
                <a:solidFill>
                  <a:srgbClr val="000000"/>
                </a:solidFill>
                <a:latin typeface="Century Gothic" pitchFamily="34" charset="0"/>
                <a:cs typeface="+mn-cs"/>
              </a:rPr>
              <a:t>- 	Branchenzugehörigkeit </a:t>
            </a:r>
          </a:p>
          <a:p>
            <a:pPr>
              <a:spcBef>
                <a:spcPts val="300"/>
              </a:spcBef>
              <a:buClr>
                <a:srgbClr val="FF0000"/>
              </a:buClr>
              <a:defRPr/>
            </a:pPr>
            <a:r>
              <a:rPr lang="de-DE" altLang="de-DE" b="0" dirty="0">
                <a:solidFill>
                  <a:srgbClr val="000000"/>
                </a:solidFill>
                <a:latin typeface="Century Gothic" pitchFamily="34" charset="0"/>
                <a:cs typeface="+mn-cs"/>
              </a:rPr>
              <a:t>- 	Unternehmensgröße</a:t>
            </a:r>
          </a:p>
          <a:p>
            <a:pPr>
              <a:spcBef>
                <a:spcPts val="300"/>
              </a:spcBef>
              <a:buClr>
                <a:srgbClr val="FF0000"/>
              </a:buClr>
              <a:defRPr/>
            </a:pPr>
            <a:r>
              <a:rPr lang="de-DE" altLang="de-DE" b="0" dirty="0">
                <a:solidFill>
                  <a:srgbClr val="000000"/>
                </a:solidFill>
                <a:latin typeface="Century Gothic" pitchFamily="34" charset="0"/>
                <a:cs typeface="+mn-cs"/>
              </a:rPr>
              <a:t>- 	Grad der Diversifikation</a:t>
            </a:r>
          </a:p>
          <a:p>
            <a:pPr>
              <a:spcBef>
                <a:spcPts val="300"/>
              </a:spcBef>
              <a:buClr>
                <a:srgbClr val="FF0000"/>
              </a:buClr>
              <a:defRPr/>
            </a:pPr>
            <a:r>
              <a:rPr lang="de-DE" altLang="de-DE" b="0" dirty="0">
                <a:solidFill>
                  <a:srgbClr val="000000"/>
                </a:solidFill>
                <a:latin typeface="Century Gothic" pitchFamily="34" charset="0"/>
                <a:cs typeface="+mn-cs"/>
              </a:rPr>
              <a:t>- 	Marktfriktionen (Ersatzprodukte)</a:t>
            </a:r>
          </a:p>
          <a:p>
            <a:pPr>
              <a:spcBef>
                <a:spcPts val="300"/>
              </a:spcBef>
              <a:buClr>
                <a:srgbClr val="FF0000"/>
              </a:buClr>
              <a:defRPr/>
            </a:pPr>
            <a:r>
              <a:rPr lang="de-DE" altLang="de-DE" b="0" dirty="0">
                <a:solidFill>
                  <a:srgbClr val="000000"/>
                </a:solidFill>
                <a:latin typeface="Century Gothic" pitchFamily="34" charset="0"/>
                <a:cs typeface="+mn-cs"/>
              </a:rPr>
              <a:t>- 	Allgemeine Finanz- und Liquiditätslage</a:t>
            </a:r>
          </a:p>
          <a:p>
            <a:pPr>
              <a:spcBef>
                <a:spcPts val="300"/>
              </a:spcBef>
              <a:buClr>
                <a:srgbClr val="FF0000"/>
              </a:buClr>
              <a:defRPr/>
            </a:pPr>
            <a:r>
              <a:rPr lang="de-DE" altLang="de-DE" b="0" dirty="0">
                <a:solidFill>
                  <a:srgbClr val="000000"/>
                </a:solidFill>
                <a:latin typeface="Century Gothic" pitchFamily="34" charset="0"/>
                <a:cs typeface="+mn-cs"/>
              </a:rPr>
              <a:t>- 	Veränderungen im Management und </a:t>
            </a:r>
            <a:br>
              <a:rPr lang="de-DE" altLang="de-DE" b="0" dirty="0">
                <a:solidFill>
                  <a:srgbClr val="000000"/>
                </a:solidFill>
                <a:latin typeface="Century Gothic" pitchFamily="34" charset="0"/>
                <a:cs typeface="+mn-cs"/>
              </a:rPr>
            </a:br>
            <a:r>
              <a:rPr lang="de-DE" altLang="de-DE" b="0" dirty="0">
                <a:solidFill>
                  <a:srgbClr val="000000"/>
                </a:solidFill>
                <a:latin typeface="Century Gothic" pitchFamily="34" charset="0"/>
                <a:cs typeface="+mn-cs"/>
              </a:rPr>
              <a:t> 	Aufsichtsrat</a:t>
            </a:r>
          </a:p>
          <a:p>
            <a:pPr>
              <a:spcBef>
                <a:spcPts val="300"/>
              </a:spcBef>
              <a:buClr>
                <a:srgbClr val="FF0000"/>
              </a:buClr>
              <a:defRPr/>
            </a:pPr>
            <a:r>
              <a:rPr lang="de-DE" altLang="de-DE" b="0" dirty="0">
                <a:solidFill>
                  <a:srgbClr val="000000"/>
                </a:solidFill>
                <a:latin typeface="Century Gothic" pitchFamily="34" charset="0"/>
                <a:cs typeface="+mn-cs"/>
              </a:rPr>
              <a:t>- 	Gravierende gesetzliche Veränderungen</a:t>
            </a:r>
          </a:p>
          <a:p>
            <a:pPr>
              <a:spcBef>
                <a:spcPts val="300"/>
              </a:spcBef>
              <a:buClr>
                <a:srgbClr val="FF0000"/>
              </a:buClr>
              <a:defRPr/>
            </a:pPr>
            <a:r>
              <a:rPr lang="de-DE" altLang="de-DE" b="0" dirty="0">
                <a:solidFill>
                  <a:srgbClr val="000000"/>
                </a:solidFill>
                <a:latin typeface="Century Gothic" pitchFamily="34" charset="0"/>
                <a:cs typeface="+mn-cs"/>
              </a:rPr>
              <a:t>- 	Konzentrationsgrad der Marktteilnehmer</a:t>
            </a:r>
          </a:p>
        </p:txBody>
      </p:sp>
      <p:sp>
        <p:nvSpPr>
          <p:cNvPr id="22537" name="Text Box 6">
            <a:extLst>
              <a:ext uri="{FF2B5EF4-FFF2-40B4-BE49-F238E27FC236}">
                <a16:creationId xmlns:a16="http://schemas.microsoft.com/office/drawing/2014/main" id="{90A1B653-0D91-4828-BE09-DDB12D1ADD23}"/>
              </a:ext>
            </a:extLst>
          </p:cNvPr>
          <p:cNvSpPr txBox="1">
            <a:spLocks noChangeArrowheads="1"/>
          </p:cNvSpPr>
          <p:nvPr/>
        </p:nvSpPr>
        <p:spPr bwMode="auto">
          <a:xfrm>
            <a:off x="6113463" y="3078163"/>
            <a:ext cx="4319587"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tabLst>
                <a:tab pos="180975" algn="l"/>
              </a:tabLst>
              <a:defRPr sz="1400" b="1">
                <a:solidFill>
                  <a:schemeClr val="tx1"/>
                </a:solidFill>
                <a:latin typeface="Verdana" pitchFamily="34" charset="0"/>
              </a:defRPr>
            </a:lvl1pPr>
            <a:lvl2pPr marL="742950" indent="-285750" eaLnBrk="0" hangingPunct="0">
              <a:tabLst>
                <a:tab pos="180975" algn="l"/>
              </a:tabLst>
              <a:defRPr sz="1400" b="1">
                <a:solidFill>
                  <a:schemeClr val="tx1"/>
                </a:solidFill>
                <a:latin typeface="Verdana" pitchFamily="34" charset="0"/>
              </a:defRPr>
            </a:lvl2pPr>
            <a:lvl3pPr marL="1143000" indent="-228600" eaLnBrk="0" hangingPunct="0">
              <a:tabLst>
                <a:tab pos="180975" algn="l"/>
              </a:tabLst>
              <a:defRPr sz="1400" b="1">
                <a:solidFill>
                  <a:schemeClr val="tx1"/>
                </a:solidFill>
                <a:latin typeface="Verdana" pitchFamily="34" charset="0"/>
              </a:defRPr>
            </a:lvl3pPr>
            <a:lvl4pPr marL="1600200" indent="-228600" eaLnBrk="0" hangingPunct="0">
              <a:tabLst>
                <a:tab pos="180975" algn="l"/>
              </a:tabLst>
              <a:defRPr sz="1400" b="1">
                <a:solidFill>
                  <a:schemeClr val="tx1"/>
                </a:solidFill>
                <a:latin typeface="Verdana" pitchFamily="34" charset="0"/>
              </a:defRPr>
            </a:lvl4pPr>
            <a:lvl5pPr marL="2057400" indent="-228600" eaLnBrk="0" hangingPunct="0">
              <a:tabLst>
                <a:tab pos="180975" algn="l"/>
              </a:tabLst>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9pPr>
          </a:lstStyle>
          <a:p>
            <a:pPr>
              <a:spcBef>
                <a:spcPts val="300"/>
              </a:spcBef>
              <a:buClr>
                <a:srgbClr val="FF0000"/>
              </a:buClr>
              <a:defRPr/>
            </a:pPr>
            <a:r>
              <a:rPr lang="de-DE" altLang="de-DE" dirty="0">
                <a:solidFill>
                  <a:srgbClr val="000000"/>
                </a:solidFill>
                <a:latin typeface="Century Gothic" pitchFamily="34" charset="0"/>
                <a:cs typeface="+mn-cs"/>
              </a:rPr>
              <a:t>Ebene des Geschäftsvorfalles</a:t>
            </a:r>
            <a:endParaRPr lang="de-DE" altLang="de-DE" b="0" dirty="0">
              <a:solidFill>
                <a:srgbClr val="000000"/>
              </a:solidFill>
              <a:latin typeface="Century Gothic" pitchFamily="34" charset="0"/>
              <a:cs typeface="+mn-cs"/>
            </a:endParaRPr>
          </a:p>
          <a:p>
            <a:pPr>
              <a:spcBef>
                <a:spcPts val="300"/>
              </a:spcBef>
              <a:buClr>
                <a:srgbClr val="FF0000"/>
              </a:buClr>
              <a:defRPr/>
            </a:pPr>
            <a:r>
              <a:rPr lang="de-DE" altLang="de-DE" b="0" dirty="0">
                <a:solidFill>
                  <a:srgbClr val="000000"/>
                </a:solidFill>
                <a:latin typeface="Century Gothic" pitchFamily="34" charset="0"/>
                <a:cs typeface="+mn-cs"/>
              </a:rPr>
              <a:t>-	Umfang von Bilanzierungs- und/oder </a:t>
            </a:r>
            <a:br>
              <a:rPr lang="de-DE" altLang="de-DE" b="0" dirty="0">
                <a:solidFill>
                  <a:srgbClr val="000000"/>
                </a:solidFill>
                <a:latin typeface="Century Gothic" pitchFamily="34" charset="0"/>
                <a:cs typeface="+mn-cs"/>
              </a:rPr>
            </a:br>
            <a:r>
              <a:rPr lang="de-DE" altLang="de-DE" b="0" dirty="0">
                <a:solidFill>
                  <a:srgbClr val="000000"/>
                </a:solidFill>
                <a:latin typeface="Century Gothic" pitchFamily="34" charset="0"/>
                <a:cs typeface="+mn-cs"/>
              </a:rPr>
              <a:t>	Bewertungsspielräumen</a:t>
            </a:r>
          </a:p>
          <a:p>
            <a:pPr>
              <a:spcBef>
                <a:spcPts val="300"/>
              </a:spcBef>
              <a:buClr>
                <a:srgbClr val="FF0000"/>
              </a:buClr>
              <a:defRPr/>
            </a:pPr>
            <a:r>
              <a:rPr lang="de-DE" altLang="de-DE" b="0" dirty="0">
                <a:solidFill>
                  <a:srgbClr val="000000"/>
                </a:solidFill>
                <a:latin typeface="Century Gothic" pitchFamily="34" charset="0"/>
                <a:cs typeface="+mn-cs"/>
              </a:rPr>
              <a:t>- 	Komplexität der zugrunde liegenden 	Berechnung</a:t>
            </a:r>
          </a:p>
          <a:p>
            <a:pPr>
              <a:spcBef>
                <a:spcPts val="300"/>
              </a:spcBef>
              <a:buClr>
                <a:srgbClr val="FF0000"/>
              </a:buClr>
              <a:defRPr/>
            </a:pPr>
            <a:r>
              <a:rPr lang="de-DE" altLang="de-DE" b="0" dirty="0">
                <a:solidFill>
                  <a:srgbClr val="000000"/>
                </a:solidFill>
                <a:latin typeface="Century Gothic" pitchFamily="34" charset="0"/>
                <a:cs typeface="+mn-cs"/>
              </a:rPr>
              <a:t>- 	Geschäftsvorfälle, die nicht routinemäßig 	verarbeitet werden</a:t>
            </a:r>
          </a:p>
          <a:p>
            <a:pPr>
              <a:spcBef>
                <a:spcPts val="300"/>
              </a:spcBef>
              <a:buClr>
                <a:srgbClr val="FF0000"/>
              </a:buClr>
              <a:defRPr/>
            </a:pPr>
            <a:r>
              <a:rPr lang="de-DE" altLang="de-DE" b="0" dirty="0">
                <a:solidFill>
                  <a:srgbClr val="000000"/>
                </a:solidFill>
                <a:latin typeface="Century Gothic" pitchFamily="34" charset="0"/>
                <a:cs typeface="+mn-cs"/>
              </a:rPr>
              <a:t>- 	Anfälligkeit des Vermögensgegenstandes für 	Diebstahl und Schwund</a:t>
            </a:r>
          </a:p>
          <a:p>
            <a:pPr>
              <a:spcBef>
                <a:spcPts val="300"/>
              </a:spcBef>
              <a:buClr>
                <a:srgbClr val="FF0000"/>
              </a:buClr>
              <a:defRPr/>
            </a:pPr>
            <a:r>
              <a:rPr lang="de-DE" altLang="de-DE" b="0" dirty="0">
                <a:solidFill>
                  <a:srgbClr val="000000"/>
                </a:solidFill>
                <a:latin typeface="Century Gothic" pitchFamily="34" charset="0"/>
                <a:cs typeface="+mn-cs"/>
              </a:rPr>
              <a:t>- 	Leistungsfähigkeit des IT-Bereiches</a:t>
            </a:r>
          </a:p>
        </p:txBody>
      </p:sp>
      <p:sp>
        <p:nvSpPr>
          <p:cNvPr id="13" name="Text Box 5">
            <a:extLst>
              <a:ext uri="{FF2B5EF4-FFF2-40B4-BE49-F238E27FC236}">
                <a16:creationId xmlns:a16="http://schemas.microsoft.com/office/drawing/2014/main" id="{A9A699F2-B5AB-4012-A334-C695657B9B4D}"/>
              </a:ext>
            </a:extLst>
          </p:cNvPr>
          <p:cNvSpPr txBox="1">
            <a:spLocks noChangeArrowheads="1"/>
          </p:cNvSpPr>
          <p:nvPr/>
        </p:nvSpPr>
        <p:spPr bwMode="auto">
          <a:xfrm>
            <a:off x="1060450" y="5705475"/>
            <a:ext cx="5053013"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5250" indent="-95250" eaLnBrk="0" hangingPunct="0">
              <a:tabLst>
                <a:tab pos="180975" algn="l"/>
              </a:tabLst>
              <a:defRPr sz="1400" b="1">
                <a:solidFill>
                  <a:schemeClr val="tx1"/>
                </a:solidFill>
                <a:latin typeface="Verdana" pitchFamily="34" charset="0"/>
              </a:defRPr>
            </a:lvl1pPr>
            <a:lvl2pPr marL="742950" indent="-285750" eaLnBrk="0" hangingPunct="0">
              <a:tabLst>
                <a:tab pos="180975" algn="l"/>
              </a:tabLst>
              <a:defRPr sz="1400" b="1">
                <a:solidFill>
                  <a:schemeClr val="tx1"/>
                </a:solidFill>
                <a:latin typeface="Verdana" pitchFamily="34" charset="0"/>
              </a:defRPr>
            </a:lvl2pPr>
            <a:lvl3pPr marL="1143000" indent="-228600" eaLnBrk="0" hangingPunct="0">
              <a:tabLst>
                <a:tab pos="180975" algn="l"/>
              </a:tabLst>
              <a:defRPr sz="1400" b="1">
                <a:solidFill>
                  <a:schemeClr val="tx1"/>
                </a:solidFill>
                <a:latin typeface="Verdana" pitchFamily="34" charset="0"/>
              </a:defRPr>
            </a:lvl3pPr>
            <a:lvl4pPr marL="1600200" indent="-228600" eaLnBrk="0" hangingPunct="0">
              <a:tabLst>
                <a:tab pos="180975" algn="l"/>
              </a:tabLst>
              <a:defRPr sz="1400" b="1">
                <a:solidFill>
                  <a:schemeClr val="tx1"/>
                </a:solidFill>
                <a:latin typeface="Verdana" pitchFamily="34" charset="0"/>
              </a:defRPr>
            </a:lvl4pPr>
            <a:lvl5pPr marL="2057400" indent="-228600" eaLnBrk="0" hangingPunct="0">
              <a:tabLst>
                <a:tab pos="180975" algn="l"/>
              </a:tabLst>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9pPr>
          </a:lstStyle>
          <a:p>
            <a:pPr marL="266700" indent="-266700">
              <a:spcBef>
                <a:spcPts val="300"/>
              </a:spcBef>
              <a:spcAft>
                <a:spcPts val="300"/>
              </a:spcAft>
              <a:buClr>
                <a:schemeClr val="tx1"/>
              </a:buClr>
              <a:buFont typeface="Wingdings" pitchFamily="2" charset="2"/>
              <a:buChar char="à"/>
              <a:tabLst>
                <a:tab pos="180975" algn="l"/>
                <a:tab pos="2152650" algn="l"/>
                <a:tab pos="2333625" algn="l"/>
              </a:tabLst>
              <a:defRPr/>
            </a:pPr>
            <a:r>
              <a:rPr lang="de-DE" altLang="de-DE" b="0" dirty="0">
                <a:solidFill>
                  <a:srgbClr val="000000"/>
                </a:solidFill>
                <a:latin typeface="Century Gothic" pitchFamily="34" charset="0"/>
                <a:cs typeface="+mn-cs"/>
                <a:sym typeface="Wingdings" panose="05000000000000000000" pitchFamily="2" charset="2"/>
              </a:rPr>
              <a:t>Anwendungsbeispiel:	</a:t>
            </a:r>
            <a:r>
              <a:rPr lang="de-DE" altLang="de-DE" sz="1200" b="0" dirty="0">
                <a:solidFill>
                  <a:srgbClr val="000000"/>
                </a:solidFill>
                <a:latin typeface="Century Gothic" pitchFamily="34" charset="0"/>
                <a:cs typeface="+mn-cs"/>
                <a:sym typeface="Wingdings"/>
              </a:rPr>
              <a:t>	</a:t>
            </a:r>
            <a:r>
              <a:rPr lang="de-DE" altLang="de-DE" b="0" dirty="0">
                <a:solidFill>
                  <a:srgbClr val="000000"/>
                </a:solidFill>
                <a:latin typeface="Century Gothic" pitchFamily="34" charset="0"/>
                <a:cs typeface="+mn-cs"/>
                <a:sym typeface="Wingdings" panose="05000000000000000000" pitchFamily="2" charset="2"/>
              </a:rPr>
              <a:t>Bauunternehmen</a:t>
            </a:r>
          </a:p>
          <a:p>
            <a:pPr marL="2152650" indent="0">
              <a:spcBef>
                <a:spcPts val="300"/>
              </a:spcBef>
              <a:spcAft>
                <a:spcPts val="300"/>
              </a:spcAft>
              <a:buClr>
                <a:schemeClr val="tx1"/>
              </a:buClr>
              <a:tabLst>
                <a:tab pos="180975" algn="l"/>
                <a:tab pos="2152650" algn="l"/>
                <a:tab pos="2333625" algn="l"/>
              </a:tabLst>
              <a:defRPr/>
            </a:pPr>
            <a:r>
              <a:rPr lang="de-DE" altLang="de-DE" sz="1200" b="0" dirty="0">
                <a:solidFill>
                  <a:srgbClr val="000000"/>
                </a:solidFill>
                <a:latin typeface="Century Gothic" pitchFamily="34" charset="0"/>
                <a:sym typeface="Wingdings"/>
              </a:rPr>
              <a:t> 	</a:t>
            </a:r>
            <a:r>
              <a:rPr lang="de-DE" altLang="de-DE" b="0" dirty="0">
                <a:solidFill>
                  <a:srgbClr val="000000"/>
                </a:solidFill>
                <a:latin typeface="Century Gothic" pitchFamily="34" charset="0"/>
                <a:sym typeface="Wingdings"/>
              </a:rPr>
              <a:t>andere Branchen</a:t>
            </a:r>
            <a:endParaRPr lang="de-DE" altLang="de-DE" b="0" dirty="0">
              <a:solidFill>
                <a:srgbClr val="000000"/>
              </a:solidFill>
              <a:latin typeface="Century Gothic" pitchFamily="34" charset="0"/>
              <a:cs typeface="+mn-cs"/>
              <a:sym typeface="Wingdings" panose="05000000000000000000" pitchFamily="2" charset="2"/>
            </a:endParaRPr>
          </a:p>
          <a:p>
            <a:pPr marL="0" indent="0">
              <a:spcBef>
                <a:spcPts val="300"/>
              </a:spcBef>
              <a:spcAft>
                <a:spcPts val="300"/>
              </a:spcAft>
              <a:buClr>
                <a:srgbClr val="FF0000"/>
              </a:buClr>
              <a:tabLst>
                <a:tab pos="180975" algn="l"/>
                <a:tab pos="2152650" algn="l"/>
                <a:tab pos="2333625" algn="l"/>
              </a:tabLst>
              <a:defRPr/>
            </a:pPr>
            <a:endParaRPr lang="de-DE" altLang="de-DE" b="0" dirty="0">
              <a:solidFill>
                <a:srgbClr val="000000"/>
              </a:solidFill>
              <a:latin typeface="Century Gothic" pitchFamily="34" charset="0"/>
              <a:cs typeface="+mn-cs"/>
            </a:endParaRPr>
          </a:p>
        </p:txBody>
      </p:sp>
      <p:pic>
        <p:nvPicPr>
          <p:cNvPr id="281611" name="Grafik 9">
            <a:extLst>
              <a:ext uri="{FF2B5EF4-FFF2-40B4-BE49-F238E27FC236}">
                <a16:creationId xmlns:a16="http://schemas.microsoft.com/office/drawing/2014/main" id="{CC9CD44A-BB94-44C1-9628-29EE892F336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feld 1">
            <a:extLst>
              <a:ext uri="{FF2B5EF4-FFF2-40B4-BE49-F238E27FC236}">
                <a16:creationId xmlns:a16="http://schemas.microsoft.com/office/drawing/2014/main" id="{BFC298BA-22B4-44A1-B5C0-07289686133E}"/>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31248559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1" name="Rectangle 2">
            <a:extLst>
              <a:ext uri="{FF2B5EF4-FFF2-40B4-BE49-F238E27FC236}">
                <a16:creationId xmlns:a16="http://schemas.microsoft.com/office/drawing/2014/main" id="{658BBA33-C839-482A-AB33-06E5C0666736}"/>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3.2.2 Risikomodell; Forts.</a:t>
            </a:r>
          </a:p>
        </p:txBody>
      </p:sp>
      <p:sp>
        <p:nvSpPr>
          <p:cNvPr id="283652" name="Textfeld 9">
            <a:extLst>
              <a:ext uri="{FF2B5EF4-FFF2-40B4-BE49-F238E27FC236}">
                <a16:creationId xmlns:a16="http://schemas.microsoft.com/office/drawing/2014/main" id="{2AC58AEE-B147-467C-827D-46FF7F199742}"/>
              </a:ext>
            </a:extLst>
          </p:cNvPr>
          <p:cNvSpPr txBox="1">
            <a:spLocks noChangeArrowheads="1"/>
          </p:cNvSpPr>
          <p:nvPr/>
        </p:nvSpPr>
        <p:spPr bwMode="auto">
          <a:xfrm>
            <a:off x="1065213" y="1418400"/>
            <a:ext cx="108013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66700" indent="-266700">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600"/>
              </a:spcBef>
              <a:spcAft>
                <a:spcPts val="600"/>
              </a:spcAft>
              <a:buClr>
                <a:srgbClr val="00B0F0"/>
              </a:buClr>
              <a:buFont typeface="Verdana" panose="020B0604030504040204" pitchFamily="34" charset="0"/>
              <a:buAutoNum type="alphaLcPeriod" startAt="3"/>
            </a:pPr>
            <a:r>
              <a:rPr lang="de-DE" altLang="de-DE" dirty="0">
                <a:solidFill>
                  <a:srgbClr val="FF0000"/>
                </a:solidFill>
                <a:latin typeface="Century Gothic" panose="020B0502020202020204" pitchFamily="34" charset="0"/>
              </a:rPr>
              <a:t>Das Kontrollrisiko</a:t>
            </a:r>
          </a:p>
        </p:txBody>
      </p:sp>
      <p:sp>
        <p:nvSpPr>
          <p:cNvPr id="23559" name="Rectangle 4">
            <a:extLst>
              <a:ext uri="{FF2B5EF4-FFF2-40B4-BE49-F238E27FC236}">
                <a16:creationId xmlns:a16="http://schemas.microsoft.com/office/drawing/2014/main" id="{5C020BBC-8A65-4B59-B401-5F90E64807B8}"/>
              </a:ext>
            </a:extLst>
          </p:cNvPr>
          <p:cNvSpPr>
            <a:spLocks noChangeArrowheads="1"/>
          </p:cNvSpPr>
          <p:nvPr/>
        </p:nvSpPr>
        <p:spPr bwMode="auto">
          <a:xfrm>
            <a:off x="1065213" y="1955091"/>
            <a:ext cx="10186987" cy="674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000" tIns="90000" rIns="90000" bIns="90000"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a:buClr>
                <a:srgbClr val="FF0000"/>
              </a:buClr>
              <a:buFont typeface="Wingdings" pitchFamily="2" charset="2"/>
              <a:buNone/>
              <a:defRPr/>
            </a:pPr>
            <a:r>
              <a:rPr lang="de-DE" altLang="de-DE" sz="1600" b="0" dirty="0">
                <a:solidFill>
                  <a:srgbClr val="000000"/>
                </a:solidFill>
                <a:latin typeface="Century Gothic" pitchFamily="34" charset="0"/>
                <a:cs typeface="+mn-cs"/>
              </a:rPr>
              <a:t>Risiko, dass wesentliche Fehler oder Verstöße bei Geschäftsvorfällen oder Beständen </a:t>
            </a:r>
            <a:r>
              <a:rPr lang="de-DE" altLang="de-DE" sz="1600" dirty="0">
                <a:solidFill>
                  <a:srgbClr val="000000"/>
                </a:solidFill>
                <a:latin typeface="Century Gothic" pitchFamily="34" charset="0"/>
                <a:cs typeface="+mn-cs"/>
              </a:rPr>
              <a:t>nicht durch das interne Kontrollsystem </a:t>
            </a:r>
            <a:r>
              <a:rPr lang="de-DE" altLang="de-DE" sz="1600" b="0" dirty="0">
                <a:solidFill>
                  <a:srgbClr val="000000"/>
                </a:solidFill>
                <a:latin typeface="Century Gothic" pitchFamily="34" charset="0"/>
                <a:cs typeface="+mn-cs"/>
              </a:rPr>
              <a:t>verhindert oder entdeckt werden. </a:t>
            </a:r>
          </a:p>
        </p:txBody>
      </p:sp>
      <p:sp>
        <p:nvSpPr>
          <p:cNvPr id="12" name="Text Box 2">
            <a:extLst>
              <a:ext uri="{FF2B5EF4-FFF2-40B4-BE49-F238E27FC236}">
                <a16:creationId xmlns:a16="http://schemas.microsoft.com/office/drawing/2014/main" id="{6993E436-3C39-4DA9-8723-7F65E22FCE57}"/>
              </a:ext>
            </a:extLst>
          </p:cNvPr>
          <p:cNvSpPr txBox="1">
            <a:spLocks noChangeArrowheads="1"/>
          </p:cNvSpPr>
          <p:nvPr/>
        </p:nvSpPr>
        <p:spPr bwMode="auto">
          <a:xfrm>
            <a:off x="1304925" y="2924944"/>
            <a:ext cx="2736850" cy="128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tabLst>
                <a:tab pos="180975" algn="l"/>
              </a:tabLst>
              <a:defRPr sz="1400" b="1">
                <a:solidFill>
                  <a:schemeClr val="tx1"/>
                </a:solidFill>
                <a:latin typeface="Verdana" pitchFamily="34" charset="0"/>
              </a:defRPr>
            </a:lvl1pPr>
            <a:lvl2pPr marL="742950" indent="-285750" eaLnBrk="0" hangingPunct="0">
              <a:tabLst>
                <a:tab pos="180975" algn="l"/>
              </a:tabLst>
              <a:defRPr sz="1400" b="1">
                <a:solidFill>
                  <a:schemeClr val="tx1"/>
                </a:solidFill>
                <a:latin typeface="Verdana" pitchFamily="34" charset="0"/>
              </a:defRPr>
            </a:lvl2pPr>
            <a:lvl3pPr marL="1143000" indent="-228600" eaLnBrk="0" hangingPunct="0">
              <a:tabLst>
                <a:tab pos="180975" algn="l"/>
              </a:tabLst>
              <a:defRPr sz="1400" b="1">
                <a:solidFill>
                  <a:schemeClr val="tx1"/>
                </a:solidFill>
                <a:latin typeface="Verdana" pitchFamily="34" charset="0"/>
              </a:defRPr>
            </a:lvl3pPr>
            <a:lvl4pPr marL="1600200" indent="-228600" eaLnBrk="0" hangingPunct="0">
              <a:tabLst>
                <a:tab pos="180975" algn="l"/>
              </a:tabLst>
              <a:defRPr sz="1400" b="1">
                <a:solidFill>
                  <a:schemeClr val="tx1"/>
                </a:solidFill>
                <a:latin typeface="Verdana" pitchFamily="34" charset="0"/>
              </a:defRPr>
            </a:lvl4pPr>
            <a:lvl5pPr marL="2057400" indent="-228600" eaLnBrk="0" hangingPunct="0">
              <a:tabLst>
                <a:tab pos="180975" algn="l"/>
              </a:tabLst>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9pPr>
          </a:lstStyle>
          <a:p>
            <a:pPr>
              <a:spcBef>
                <a:spcPts val="300"/>
              </a:spcBef>
              <a:buClr>
                <a:srgbClr val="FF0000"/>
              </a:buClr>
              <a:defRPr/>
            </a:pPr>
            <a:r>
              <a:rPr lang="de-DE" altLang="de-DE" dirty="0">
                <a:solidFill>
                  <a:srgbClr val="000000"/>
                </a:solidFill>
                <a:latin typeface="Century Gothic" panose="020B0502020202020204" pitchFamily="34" charset="0"/>
                <a:cs typeface="+mn-cs"/>
              </a:rPr>
              <a:t>Kontrollumfeld</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Kontrollbewusstsein der</a:t>
            </a:r>
            <a:br>
              <a:rPr lang="de-DE" altLang="de-DE" b="0" dirty="0">
                <a:solidFill>
                  <a:srgbClr val="000000"/>
                </a:solidFill>
                <a:latin typeface="Century Gothic" panose="020B0502020202020204" pitchFamily="34" charset="0"/>
                <a:cs typeface="+mn-cs"/>
              </a:rPr>
            </a:br>
            <a:r>
              <a:rPr lang="de-DE" altLang="de-DE" b="0" dirty="0">
                <a:solidFill>
                  <a:srgbClr val="000000"/>
                </a:solidFill>
                <a:latin typeface="Century Gothic" panose="020B0502020202020204" pitchFamily="34" charset="0"/>
                <a:cs typeface="+mn-cs"/>
              </a:rPr>
              <a:t>Unternehmensleitung</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Funktionstrennung</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Fachliche Kompetenz</a:t>
            </a:r>
          </a:p>
        </p:txBody>
      </p:sp>
      <p:sp>
        <p:nvSpPr>
          <p:cNvPr id="14" name="Text Box 2">
            <a:extLst>
              <a:ext uri="{FF2B5EF4-FFF2-40B4-BE49-F238E27FC236}">
                <a16:creationId xmlns:a16="http://schemas.microsoft.com/office/drawing/2014/main" id="{9DC446AE-9C29-4691-BF31-A9521765E43A}"/>
              </a:ext>
            </a:extLst>
          </p:cNvPr>
          <p:cNvSpPr txBox="1">
            <a:spLocks noChangeArrowheads="1"/>
          </p:cNvSpPr>
          <p:nvPr/>
        </p:nvSpPr>
        <p:spPr bwMode="auto">
          <a:xfrm>
            <a:off x="4178300" y="2924944"/>
            <a:ext cx="3087688" cy="2046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tabLst>
                <a:tab pos="180975" algn="l"/>
              </a:tabLst>
              <a:defRPr sz="1400" b="1">
                <a:solidFill>
                  <a:schemeClr val="tx1"/>
                </a:solidFill>
                <a:latin typeface="Verdana" pitchFamily="34" charset="0"/>
              </a:defRPr>
            </a:lvl1pPr>
            <a:lvl2pPr marL="742950" indent="-285750" eaLnBrk="0" hangingPunct="0">
              <a:tabLst>
                <a:tab pos="180975" algn="l"/>
              </a:tabLst>
              <a:defRPr sz="1400" b="1">
                <a:solidFill>
                  <a:schemeClr val="tx1"/>
                </a:solidFill>
                <a:latin typeface="Verdana" pitchFamily="34" charset="0"/>
              </a:defRPr>
            </a:lvl2pPr>
            <a:lvl3pPr marL="1143000" indent="-228600" eaLnBrk="0" hangingPunct="0">
              <a:tabLst>
                <a:tab pos="180975" algn="l"/>
              </a:tabLst>
              <a:defRPr sz="1400" b="1">
                <a:solidFill>
                  <a:schemeClr val="tx1"/>
                </a:solidFill>
                <a:latin typeface="Verdana" pitchFamily="34" charset="0"/>
              </a:defRPr>
            </a:lvl3pPr>
            <a:lvl4pPr marL="1600200" indent="-228600" eaLnBrk="0" hangingPunct="0">
              <a:tabLst>
                <a:tab pos="180975" algn="l"/>
              </a:tabLst>
              <a:defRPr sz="1400" b="1">
                <a:solidFill>
                  <a:schemeClr val="tx1"/>
                </a:solidFill>
                <a:latin typeface="Verdana" pitchFamily="34" charset="0"/>
              </a:defRPr>
            </a:lvl4pPr>
            <a:lvl5pPr marL="2057400" indent="-228600" eaLnBrk="0" hangingPunct="0">
              <a:tabLst>
                <a:tab pos="180975" algn="l"/>
              </a:tabLst>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9pPr>
          </a:lstStyle>
          <a:p>
            <a:pPr>
              <a:spcBef>
                <a:spcPts val="300"/>
              </a:spcBef>
              <a:buClr>
                <a:srgbClr val="FF0000"/>
              </a:buClr>
              <a:defRPr/>
            </a:pPr>
            <a:r>
              <a:rPr lang="de-DE" altLang="de-DE" dirty="0">
                <a:solidFill>
                  <a:srgbClr val="000000"/>
                </a:solidFill>
                <a:latin typeface="Century Gothic" panose="020B0502020202020204" pitchFamily="34" charset="0"/>
                <a:cs typeface="+mn-cs"/>
              </a:rPr>
              <a:t>Information + Kommunikation</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Organisation</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Art und Umfang der EDV</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Arten von Nebenbuchhaltung </a:t>
            </a:r>
            <a:br>
              <a:rPr lang="de-DE" altLang="de-DE" b="0" dirty="0">
                <a:solidFill>
                  <a:srgbClr val="000000"/>
                </a:solidFill>
                <a:latin typeface="Century Gothic" panose="020B0502020202020204" pitchFamily="34" charset="0"/>
                <a:cs typeface="+mn-cs"/>
              </a:rPr>
            </a:br>
            <a:r>
              <a:rPr lang="de-DE" altLang="de-DE" b="0" dirty="0">
                <a:solidFill>
                  <a:srgbClr val="000000"/>
                </a:solidFill>
                <a:latin typeface="Century Gothic" panose="020B0502020202020204" pitchFamily="34" charset="0"/>
                <a:cs typeface="+mn-cs"/>
              </a:rPr>
              <a:t>und Abstimmungen</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IT-System</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Schnittstellen</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Internet(!)</a:t>
            </a:r>
          </a:p>
        </p:txBody>
      </p:sp>
      <p:sp>
        <p:nvSpPr>
          <p:cNvPr id="15" name="Text Box 2">
            <a:extLst>
              <a:ext uri="{FF2B5EF4-FFF2-40B4-BE49-F238E27FC236}">
                <a16:creationId xmlns:a16="http://schemas.microsoft.com/office/drawing/2014/main" id="{28984674-5F94-43BC-903B-D7541E40C8F0}"/>
              </a:ext>
            </a:extLst>
          </p:cNvPr>
          <p:cNvSpPr txBox="1">
            <a:spLocks noChangeArrowheads="1"/>
          </p:cNvSpPr>
          <p:nvPr/>
        </p:nvSpPr>
        <p:spPr bwMode="auto">
          <a:xfrm>
            <a:off x="7410450" y="2924944"/>
            <a:ext cx="3087688" cy="197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tabLst>
                <a:tab pos="180975" algn="l"/>
              </a:tabLst>
              <a:defRPr sz="1400" b="1">
                <a:solidFill>
                  <a:schemeClr val="tx1"/>
                </a:solidFill>
                <a:latin typeface="Verdana" pitchFamily="34" charset="0"/>
              </a:defRPr>
            </a:lvl1pPr>
            <a:lvl2pPr marL="742950" indent="-285750" eaLnBrk="0" hangingPunct="0">
              <a:tabLst>
                <a:tab pos="180975" algn="l"/>
              </a:tabLst>
              <a:defRPr sz="1400" b="1">
                <a:solidFill>
                  <a:schemeClr val="tx1"/>
                </a:solidFill>
                <a:latin typeface="Verdana" pitchFamily="34" charset="0"/>
              </a:defRPr>
            </a:lvl2pPr>
            <a:lvl3pPr marL="1143000" indent="-228600" eaLnBrk="0" hangingPunct="0">
              <a:tabLst>
                <a:tab pos="180975" algn="l"/>
              </a:tabLst>
              <a:defRPr sz="1400" b="1">
                <a:solidFill>
                  <a:schemeClr val="tx1"/>
                </a:solidFill>
                <a:latin typeface="Verdana" pitchFamily="34" charset="0"/>
              </a:defRPr>
            </a:lvl3pPr>
            <a:lvl4pPr marL="1600200" indent="-228600" eaLnBrk="0" hangingPunct="0">
              <a:tabLst>
                <a:tab pos="180975" algn="l"/>
              </a:tabLst>
              <a:defRPr sz="1400" b="1">
                <a:solidFill>
                  <a:schemeClr val="tx1"/>
                </a:solidFill>
                <a:latin typeface="Verdana" pitchFamily="34" charset="0"/>
              </a:defRPr>
            </a:lvl4pPr>
            <a:lvl5pPr marL="2057400" indent="-228600" eaLnBrk="0" hangingPunct="0">
              <a:tabLst>
                <a:tab pos="180975" algn="l"/>
              </a:tabLst>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9pPr>
          </a:lstStyle>
          <a:p>
            <a:pPr>
              <a:spcBef>
                <a:spcPts val="300"/>
              </a:spcBef>
              <a:buClr>
                <a:srgbClr val="FF0000"/>
              </a:buClr>
              <a:defRPr/>
            </a:pPr>
            <a:r>
              <a:rPr lang="de-DE" altLang="de-DE" dirty="0">
                <a:solidFill>
                  <a:srgbClr val="000000"/>
                </a:solidFill>
                <a:latin typeface="Century Gothic" panose="020B0502020202020204" pitchFamily="34" charset="0"/>
                <a:cs typeface="+mn-cs"/>
              </a:rPr>
              <a:t>Kontrollaktivitäten</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Organisation</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Arten von Nebenbuchhaltung </a:t>
            </a:r>
            <a:br>
              <a:rPr lang="de-DE" altLang="de-DE" b="0" dirty="0">
                <a:solidFill>
                  <a:srgbClr val="000000"/>
                </a:solidFill>
                <a:latin typeface="Century Gothic" panose="020B0502020202020204" pitchFamily="34" charset="0"/>
                <a:cs typeface="+mn-cs"/>
              </a:rPr>
            </a:br>
            <a:r>
              <a:rPr lang="de-DE" altLang="de-DE" b="0" dirty="0">
                <a:solidFill>
                  <a:srgbClr val="000000"/>
                </a:solidFill>
                <a:latin typeface="Century Gothic" panose="020B0502020202020204" pitchFamily="34" charset="0"/>
                <a:cs typeface="+mn-cs"/>
              </a:rPr>
              <a:t>und Abstimmungen</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Kontrollen (manuell / automatisch)</a:t>
            </a:r>
          </a:p>
          <a:p>
            <a:pPr marL="285750" indent="-285750">
              <a:spcBef>
                <a:spcPts val="300"/>
              </a:spcBef>
              <a:buFont typeface="Symbol" panose="05050102010706020507" pitchFamily="18" charset="2"/>
              <a:buChar char="-"/>
              <a:defRPr/>
            </a:pPr>
            <a:r>
              <a:rPr lang="de-DE" altLang="de-DE" b="0" dirty="0">
                <a:solidFill>
                  <a:srgbClr val="000000"/>
                </a:solidFill>
                <a:latin typeface="Century Gothic" panose="020B0502020202020204" pitchFamily="34" charset="0"/>
                <a:cs typeface="+mn-cs"/>
              </a:rPr>
              <a:t>Vorbeugend / verhindernd / aufdeckend</a:t>
            </a:r>
          </a:p>
        </p:txBody>
      </p:sp>
      <p:sp>
        <p:nvSpPr>
          <p:cNvPr id="13" name="Text Box 5">
            <a:extLst>
              <a:ext uri="{FF2B5EF4-FFF2-40B4-BE49-F238E27FC236}">
                <a16:creationId xmlns:a16="http://schemas.microsoft.com/office/drawing/2014/main" id="{F672E6BC-AA3C-40F3-BC67-A28D2B3658E6}"/>
              </a:ext>
            </a:extLst>
          </p:cNvPr>
          <p:cNvSpPr txBox="1">
            <a:spLocks noChangeArrowheads="1"/>
          </p:cNvSpPr>
          <p:nvPr/>
        </p:nvSpPr>
        <p:spPr bwMode="auto">
          <a:xfrm>
            <a:off x="2143125" y="5299844"/>
            <a:ext cx="4473575" cy="81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95250" indent="-95250" eaLnBrk="0" hangingPunct="0">
              <a:tabLst>
                <a:tab pos="180975" algn="l"/>
              </a:tabLst>
              <a:defRPr sz="1400" b="1">
                <a:solidFill>
                  <a:schemeClr val="tx1"/>
                </a:solidFill>
                <a:latin typeface="Verdana" pitchFamily="34" charset="0"/>
              </a:defRPr>
            </a:lvl1pPr>
            <a:lvl2pPr marL="742950" indent="-285750" eaLnBrk="0" hangingPunct="0">
              <a:tabLst>
                <a:tab pos="180975" algn="l"/>
              </a:tabLst>
              <a:defRPr sz="1400" b="1">
                <a:solidFill>
                  <a:schemeClr val="tx1"/>
                </a:solidFill>
                <a:latin typeface="Verdana" pitchFamily="34" charset="0"/>
              </a:defRPr>
            </a:lvl2pPr>
            <a:lvl3pPr marL="1143000" indent="-228600" eaLnBrk="0" hangingPunct="0">
              <a:tabLst>
                <a:tab pos="180975" algn="l"/>
              </a:tabLst>
              <a:defRPr sz="1400" b="1">
                <a:solidFill>
                  <a:schemeClr val="tx1"/>
                </a:solidFill>
                <a:latin typeface="Verdana" pitchFamily="34" charset="0"/>
              </a:defRPr>
            </a:lvl3pPr>
            <a:lvl4pPr marL="1600200" indent="-228600" eaLnBrk="0" hangingPunct="0">
              <a:tabLst>
                <a:tab pos="180975" algn="l"/>
              </a:tabLst>
              <a:defRPr sz="1400" b="1">
                <a:solidFill>
                  <a:schemeClr val="tx1"/>
                </a:solidFill>
                <a:latin typeface="Verdana" pitchFamily="34" charset="0"/>
              </a:defRPr>
            </a:lvl4pPr>
            <a:lvl5pPr marL="2057400" indent="-228600" eaLnBrk="0" hangingPunct="0">
              <a:tabLst>
                <a:tab pos="180975" algn="l"/>
              </a:tabLst>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tabLst>
                <a:tab pos="180975" algn="l"/>
              </a:tabLst>
              <a:defRPr sz="1400" b="1">
                <a:solidFill>
                  <a:schemeClr val="tx1"/>
                </a:solidFill>
                <a:latin typeface="Verdana" pitchFamily="34" charset="0"/>
              </a:defRPr>
            </a:lvl9pPr>
          </a:lstStyle>
          <a:p>
            <a:pPr marL="266700" indent="-266700">
              <a:spcBef>
                <a:spcPts val="300"/>
              </a:spcBef>
              <a:spcAft>
                <a:spcPts val="300"/>
              </a:spcAft>
              <a:buClr>
                <a:schemeClr val="tx1"/>
              </a:buClr>
              <a:buFont typeface="Wingdings" pitchFamily="2" charset="2"/>
              <a:buChar char="à"/>
              <a:tabLst>
                <a:tab pos="180975" algn="l"/>
                <a:tab pos="2333625" algn="l"/>
                <a:tab pos="2514600" algn="l"/>
              </a:tabLst>
              <a:defRPr/>
            </a:pPr>
            <a:r>
              <a:rPr lang="de-DE" altLang="de-DE" b="0" dirty="0">
                <a:solidFill>
                  <a:srgbClr val="000000"/>
                </a:solidFill>
                <a:latin typeface="Century Gothic" pitchFamily="34" charset="0"/>
                <a:cs typeface="+mn-cs"/>
                <a:sym typeface="Wingdings" panose="05000000000000000000" pitchFamily="2" charset="2"/>
              </a:rPr>
              <a:t>Anwendungsbeispiele:	</a:t>
            </a:r>
            <a:r>
              <a:rPr lang="de-DE" altLang="de-DE" sz="1200" b="0" dirty="0">
                <a:solidFill>
                  <a:srgbClr val="000000"/>
                </a:solidFill>
                <a:latin typeface="Century Gothic" pitchFamily="34" charset="0"/>
                <a:cs typeface="+mn-cs"/>
                <a:sym typeface="Wingdings"/>
              </a:rPr>
              <a:t>	</a:t>
            </a:r>
            <a:r>
              <a:rPr lang="de-DE" altLang="de-DE" b="0" dirty="0">
                <a:solidFill>
                  <a:srgbClr val="000000"/>
                </a:solidFill>
                <a:latin typeface="Century Gothic" pitchFamily="34" charset="0"/>
                <a:cs typeface="+mn-cs"/>
                <a:sym typeface="Wingdings" panose="05000000000000000000" pitchFamily="2" charset="2"/>
              </a:rPr>
              <a:t>Bauunternehmen</a:t>
            </a:r>
            <a:br>
              <a:rPr lang="de-DE" altLang="de-DE" b="0" dirty="0">
                <a:solidFill>
                  <a:srgbClr val="000000"/>
                </a:solidFill>
                <a:latin typeface="Century Gothic" pitchFamily="34" charset="0"/>
                <a:cs typeface="+mn-cs"/>
                <a:sym typeface="Wingdings" panose="05000000000000000000" pitchFamily="2" charset="2"/>
              </a:rPr>
            </a:br>
            <a:r>
              <a:rPr lang="de-DE" altLang="de-DE" b="0" dirty="0">
                <a:solidFill>
                  <a:srgbClr val="000000"/>
                </a:solidFill>
                <a:latin typeface="Century Gothic" pitchFamily="34" charset="0"/>
                <a:cs typeface="+mn-cs"/>
                <a:sym typeface="Wingdings" panose="05000000000000000000" pitchFamily="2" charset="2"/>
              </a:rPr>
              <a:t>	</a:t>
            </a:r>
            <a:r>
              <a:rPr lang="de-DE" altLang="de-DE" sz="1200" b="0" dirty="0">
                <a:solidFill>
                  <a:srgbClr val="000000"/>
                </a:solidFill>
                <a:latin typeface="Century Gothic" pitchFamily="34" charset="0"/>
                <a:sym typeface="Wingdings"/>
              </a:rPr>
              <a:t>	</a:t>
            </a:r>
            <a:r>
              <a:rPr lang="de-DE" altLang="de-DE" b="0" dirty="0">
                <a:solidFill>
                  <a:srgbClr val="000000"/>
                </a:solidFill>
                <a:latin typeface="Century Gothic" pitchFamily="34" charset="0"/>
                <a:sym typeface="Wingdings"/>
              </a:rPr>
              <a:t>andere Branchen</a:t>
            </a:r>
            <a:endParaRPr lang="de-DE" altLang="de-DE" b="0" dirty="0">
              <a:solidFill>
                <a:srgbClr val="000000"/>
              </a:solidFill>
              <a:latin typeface="Century Gothic" pitchFamily="34" charset="0"/>
              <a:cs typeface="+mn-cs"/>
              <a:sym typeface="Wingdings" panose="05000000000000000000" pitchFamily="2" charset="2"/>
            </a:endParaRPr>
          </a:p>
          <a:p>
            <a:pPr marL="0" indent="0">
              <a:spcBef>
                <a:spcPts val="300"/>
              </a:spcBef>
              <a:spcAft>
                <a:spcPts val="300"/>
              </a:spcAft>
              <a:buClr>
                <a:srgbClr val="FF0000"/>
              </a:buClr>
              <a:tabLst>
                <a:tab pos="180975" algn="l"/>
                <a:tab pos="2239963" algn="l"/>
                <a:tab pos="2422525" algn="l"/>
              </a:tabLst>
              <a:defRPr/>
            </a:pPr>
            <a:endParaRPr lang="de-DE" altLang="de-DE" b="0" dirty="0">
              <a:solidFill>
                <a:srgbClr val="000000"/>
              </a:solidFill>
              <a:latin typeface="Century Gothic" pitchFamily="34" charset="0"/>
              <a:cs typeface="+mn-cs"/>
            </a:endParaRPr>
          </a:p>
        </p:txBody>
      </p:sp>
      <p:pic>
        <p:nvPicPr>
          <p:cNvPr id="283660" name="Grafik 9">
            <a:extLst>
              <a:ext uri="{FF2B5EF4-FFF2-40B4-BE49-F238E27FC236}">
                <a16:creationId xmlns:a16="http://schemas.microsoft.com/office/drawing/2014/main" id="{6EB89C80-B69F-41E0-9C33-EC06A0C2D09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feld 1">
            <a:extLst>
              <a:ext uri="{FF2B5EF4-FFF2-40B4-BE49-F238E27FC236}">
                <a16:creationId xmlns:a16="http://schemas.microsoft.com/office/drawing/2014/main" id="{A4A4D61B-5E2F-4895-9D95-E6D2A5D6F15D}"/>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20529611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3">
            <a:extLst>
              <a:ext uri="{FF2B5EF4-FFF2-40B4-BE49-F238E27FC236}">
                <a16:creationId xmlns:a16="http://schemas.microsoft.com/office/drawing/2014/main" id="{249F634D-45B3-4C8C-91D8-72FB23397667}"/>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285699" name="Textfeld 9">
            <a:extLst>
              <a:ext uri="{FF2B5EF4-FFF2-40B4-BE49-F238E27FC236}">
                <a16:creationId xmlns:a16="http://schemas.microsoft.com/office/drawing/2014/main" id="{CE63B03A-0F44-48A0-9F8B-8937F0828B15}"/>
              </a:ext>
            </a:extLst>
          </p:cNvPr>
          <p:cNvSpPr txBox="1">
            <a:spLocks noChangeArrowheads="1"/>
          </p:cNvSpPr>
          <p:nvPr/>
        </p:nvSpPr>
        <p:spPr bwMode="auto">
          <a:xfrm>
            <a:off x="1065213" y="1418400"/>
            <a:ext cx="1080135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marL="266700" indent="-266700">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spcBef>
                <a:spcPts val="600"/>
              </a:spcBef>
              <a:spcAft>
                <a:spcPts val="600"/>
              </a:spcAft>
              <a:buClr>
                <a:srgbClr val="00B0F0"/>
              </a:buClr>
              <a:buFont typeface="Verdana" panose="020B0604030504040204" pitchFamily="34" charset="0"/>
              <a:buAutoNum type="alphaLcPeriod" startAt="4"/>
            </a:pPr>
            <a:r>
              <a:rPr lang="de-DE" altLang="de-DE" dirty="0">
                <a:solidFill>
                  <a:srgbClr val="FF0000"/>
                </a:solidFill>
                <a:latin typeface="Century Gothic" panose="020B0502020202020204" pitchFamily="34" charset="0"/>
              </a:rPr>
              <a:t>Das Entdeckungsrisiko</a:t>
            </a:r>
          </a:p>
        </p:txBody>
      </p:sp>
      <p:sp>
        <p:nvSpPr>
          <p:cNvPr id="16" name="Text Box 2">
            <a:extLst>
              <a:ext uri="{FF2B5EF4-FFF2-40B4-BE49-F238E27FC236}">
                <a16:creationId xmlns:a16="http://schemas.microsoft.com/office/drawing/2014/main" id="{2527F398-C6FF-48E0-87A4-3EA718436B8C}"/>
              </a:ext>
            </a:extLst>
          </p:cNvPr>
          <p:cNvSpPr txBox="1">
            <a:spLocks noChangeArrowheads="1"/>
          </p:cNvSpPr>
          <p:nvPr/>
        </p:nvSpPr>
        <p:spPr bwMode="auto">
          <a:xfrm>
            <a:off x="1065212" y="2780928"/>
            <a:ext cx="10791427" cy="3377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a:buClr>
                <a:srgbClr val="FF0000"/>
              </a:buClr>
              <a:buFont typeface="Wingdings" pitchFamily="2" charset="2"/>
              <a:buNone/>
              <a:defRPr/>
            </a:pPr>
            <a:r>
              <a:rPr lang="de-DE" altLang="de-DE" sz="1600" b="0" dirty="0">
                <a:solidFill>
                  <a:srgbClr val="000000"/>
                </a:solidFill>
                <a:latin typeface="Century Gothic" pitchFamily="34" charset="0"/>
                <a:cs typeface="+mn-cs"/>
              </a:rPr>
              <a:t>In Abhängigkeit von der Beurteilung der Risiken wesentlicher falscher Darstellungen ist das Entdeckungsrisiko durch die Auswahl von Art, Umfang und zeitlichem Ablauf der Prüfungshandlungen so festzulegen, dass der Abschlussprüfer das Prüfungsurteil mit </a:t>
            </a:r>
            <a:r>
              <a:rPr lang="de-DE" altLang="de-DE" sz="1600" dirty="0">
                <a:solidFill>
                  <a:srgbClr val="000000"/>
                </a:solidFill>
                <a:latin typeface="Century Gothic" pitchFamily="34" charset="0"/>
                <a:cs typeface="+mn-cs"/>
              </a:rPr>
              <a:t>hinreichender Sicherheit </a:t>
            </a:r>
            <a:r>
              <a:rPr lang="de-DE" altLang="de-DE" sz="1600" b="0" dirty="0">
                <a:solidFill>
                  <a:srgbClr val="000000"/>
                </a:solidFill>
                <a:latin typeface="Century Gothic" pitchFamily="34" charset="0"/>
                <a:cs typeface="+mn-cs"/>
              </a:rPr>
              <a:t>treffen kann.</a:t>
            </a:r>
            <a:endParaRPr lang="de-DE" altLang="de-DE" sz="1600" dirty="0">
              <a:solidFill>
                <a:srgbClr val="000000"/>
              </a:solidFill>
              <a:latin typeface="Century Gothic" pitchFamily="34" charset="0"/>
              <a:cs typeface="+mn-cs"/>
            </a:endParaRPr>
          </a:p>
          <a:p>
            <a:pPr marL="266700" indent="-266700" eaLnBrk="1" fontAlgn="auto" hangingPunct="1">
              <a:spcBef>
                <a:spcPts val="600"/>
              </a:spcBef>
              <a:spcAft>
                <a:spcPts val="600"/>
              </a:spcAft>
              <a:buFont typeface="Arial" panose="020B0604020202020204" pitchFamily="34" charset="0"/>
              <a:buChar char="•"/>
              <a:defRPr/>
            </a:pP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Erkenntnis</a:t>
            </a:r>
          </a:p>
          <a:p>
            <a:pPr marL="542925" lvl="1" indent="-276225" eaLnBrk="1" fontAlgn="auto" hangingPunct="1">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je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höher</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die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Risiken wesentlicher falscher Darstellungen</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sind, desto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niedriger muss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das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Entdeckungsrisiko</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sein</a:t>
            </a:r>
          </a:p>
          <a:p>
            <a:pPr marL="266700">
              <a:spcBef>
                <a:spcPts val="600"/>
              </a:spcBef>
              <a:spcAft>
                <a:spcPts val="600"/>
              </a:spcAft>
              <a:buClr>
                <a:srgbClr val="FF0000"/>
              </a:buClr>
              <a:defRPr/>
            </a:pPr>
            <a:r>
              <a:rPr lang="de-DE" altLang="de-DE" sz="1600" dirty="0">
                <a:solidFill>
                  <a:srgbClr val="000000"/>
                </a:solidFill>
                <a:latin typeface="Century Gothic" pitchFamily="34" charset="0"/>
                <a:cs typeface="+mn-cs"/>
              </a:rPr>
              <a:t>oder umgekehrt</a:t>
            </a:r>
          </a:p>
          <a:p>
            <a:pPr marL="542925" lvl="1" indent="-276225" eaLnBrk="1" fontAlgn="auto" hangingPunct="1">
              <a:spcBef>
                <a:spcPts val="300"/>
              </a:spcBef>
              <a:spcAft>
                <a:spcPts val="300"/>
              </a:spcAft>
              <a:buFont typeface="Wingdings" panose="05000000000000000000" pitchFamily="2" charset="2"/>
              <a:buChar char=""/>
              <a:defRPr/>
            </a:pP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je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geringer</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die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Risiken wesentlicher falscher Darstellungen</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sind, desto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höher kann </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das </a:t>
            </a:r>
            <a:r>
              <a:rPr lang="de-DE" altLang="de-DE" sz="1600" dirty="0">
                <a:solidFill>
                  <a:prstClr val="black"/>
                </a:solidFill>
                <a:latin typeface="Century Gothic" panose="020B0502020202020204" pitchFamily="34" charset="0"/>
                <a:ea typeface="Verdana" panose="020B0604030504040204" pitchFamily="34" charset="0"/>
                <a:cs typeface="Verdana" panose="020B0604030504040204" pitchFamily="34" charset="0"/>
              </a:rPr>
              <a:t>Entdeckungsrisiko</a:t>
            </a:r>
            <a:r>
              <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rPr>
              <a:t> sein.</a:t>
            </a:r>
          </a:p>
          <a:p>
            <a:pPr marL="0" lvl="1" indent="0" eaLnBrk="1" fontAlgn="auto" hangingPunct="1">
              <a:spcBef>
                <a:spcPts val="300"/>
              </a:spcBef>
              <a:spcAft>
                <a:spcPts val="300"/>
              </a:spcAft>
              <a:defRPr/>
            </a:pPr>
            <a:endParaRPr lang="de-DE" altLang="de-DE" sz="1600"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0" lvl="1" indent="0" eaLnBrk="1" fontAlgn="auto" hangingPunct="1">
              <a:spcBef>
                <a:spcPts val="300"/>
              </a:spcBef>
              <a:spcAft>
                <a:spcPts val="300"/>
              </a:spcAft>
              <a:defRPr/>
            </a:pPr>
            <a:r>
              <a:rPr lang="de-DE" altLang="de-DE" sz="1600" dirty="0">
                <a:solidFill>
                  <a:srgbClr val="FF0000"/>
                </a:solidFill>
                <a:latin typeface="Century Gothic" panose="020B0502020202020204" pitchFamily="34" charset="0"/>
                <a:ea typeface="Verdana" panose="020B0604030504040204" pitchFamily="34" charset="0"/>
                <a:cs typeface="Verdana" panose="020B0604030504040204" pitchFamily="34" charset="0"/>
              </a:rPr>
              <a:t>Der Abschlussprüfer muss das Entdeckungsrisiko minimieren.</a:t>
            </a:r>
          </a:p>
        </p:txBody>
      </p:sp>
      <p:sp>
        <p:nvSpPr>
          <p:cNvPr id="24584" name="Rectangle 4">
            <a:extLst>
              <a:ext uri="{FF2B5EF4-FFF2-40B4-BE49-F238E27FC236}">
                <a16:creationId xmlns:a16="http://schemas.microsoft.com/office/drawing/2014/main" id="{B2DDC216-6F80-4329-8C3A-4D56B502A333}"/>
              </a:ext>
            </a:extLst>
          </p:cNvPr>
          <p:cNvSpPr>
            <a:spLocks noChangeArrowheads="1"/>
          </p:cNvSpPr>
          <p:nvPr/>
        </p:nvSpPr>
        <p:spPr bwMode="auto">
          <a:xfrm>
            <a:off x="1065213" y="1805915"/>
            <a:ext cx="10801350" cy="8309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a:buClr>
                <a:srgbClr val="FF0000"/>
              </a:buClr>
              <a:buFont typeface="Wingdings" pitchFamily="2" charset="2"/>
              <a:buNone/>
              <a:defRPr/>
            </a:pPr>
            <a:r>
              <a:rPr lang="de-DE" altLang="de-DE" sz="1600" b="0" dirty="0">
                <a:solidFill>
                  <a:srgbClr val="000000"/>
                </a:solidFill>
                <a:latin typeface="Century Gothic" pitchFamily="34" charset="0"/>
                <a:cs typeface="+mn-cs"/>
              </a:rPr>
              <a:t>Risiko, dass Prüfungshandlungen des Wirtschaftsprüfers nicht zur Aufdeckung einer </a:t>
            </a:r>
            <a:r>
              <a:rPr lang="de-DE" altLang="de-DE" sz="1600" dirty="0">
                <a:solidFill>
                  <a:srgbClr val="000000"/>
                </a:solidFill>
                <a:latin typeface="Century Gothic" pitchFamily="34" charset="0"/>
                <a:cs typeface="+mn-cs"/>
              </a:rPr>
              <a:t>wesentlichen</a:t>
            </a:r>
            <a:r>
              <a:rPr lang="de-DE" altLang="de-DE" sz="1600" b="0" dirty="0">
                <a:solidFill>
                  <a:srgbClr val="000000"/>
                </a:solidFill>
                <a:latin typeface="Century Gothic" pitchFamily="34" charset="0"/>
                <a:cs typeface="+mn-cs"/>
              </a:rPr>
              <a:t> falschen Darstellung (einzeln und kumuliert mit anderen falschen Darstellungen) im jeweiligen Prüfungsbereich führen. </a:t>
            </a:r>
          </a:p>
        </p:txBody>
      </p:sp>
      <p:pic>
        <p:nvPicPr>
          <p:cNvPr id="285704" name="Grafik 9">
            <a:extLst>
              <a:ext uri="{FF2B5EF4-FFF2-40B4-BE49-F238E27FC236}">
                <a16:creationId xmlns:a16="http://schemas.microsoft.com/office/drawing/2014/main" id="{460FEECA-D44D-4682-85AE-1915B079FE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5705" name="Rectangle 2">
            <a:extLst>
              <a:ext uri="{FF2B5EF4-FFF2-40B4-BE49-F238E27FC236}">
                <a16:creationId xmlns:a16="http://schemas.microsoft.com/office/drawing/2014/main" id="{8A567481-19C6-409C-8931-FBEA8C9C9DB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3.2.2 Risikomodell; Forts</a:t>
            </a:r>
            <a:r>
              <a:rPr lang="de-DE" altLang="de-DE" sz="1400" dirty="0">
                <a:solidFill>
                  <a:srgbClr val="00B0F0"/>
                </a:solidFill>
                <a:latin typeface="Century Gothic" panose="020B0502020202020204" pitchFamily="34" charset="0"/>
              </a:rPr>
              <a:t>.</a:t>
            </a:r>
          </a:p>
        </p:txBody>
      </p:sp>
      <p:sp>
        <p:nvSpPr>
          <p:cNvPr id="13" name="Textfeld 1">
            <a:extLst>
              <a:ext uri="{FF2B5EF4-FFF2-40B4-BE49-F238E27FC236}">
                <a16:creationId xmlns:a16="http://schemas.microsoft.com/office/drawing/2014/main" id="{4B0113DE-A6F4-47B9-9D21-2FBFF7D4268E}"/>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30744985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a:extLst>
              <a:ext uri="{FF2B5EF4-FFF2-40B4-BE49-F238E27FC236}">
                <a16:creationId xmlns:a16="http://schemas.microsoft.com/office/drawing/2014/main" id="{D7B66B4E-E11A-452C-B02B-E23B104450A1}"/>
              </a:ext>
            </a:extLst>
          </p:cNvPr>
          <p:cNvSpPr txBox="1">
            <a:spLocks/>
          </p:cNvSpPr>
          <p:nvPr/>
        </p:nvSpPr>
        <p:spPr bwMode="auto">
          <a:xfrm>
            <a:off x="1054800" y="1080000"/>
            <a:ext cx="10801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600" b="1">
                <a:solidFill>
                  <a:schemeClr val="tx1"/>
                </a:solidFill>
                <a:latin typeface="Verdana" panose="020B0604030504040204" pitchFamily="34" charset="0"/>
                <a:cs typeface="Arial" panose="020B0604020202020204" pitchFamily="34" charset="0"/>
              </a:defRPr>
            </a:lvl1pPr>
            <a:lvl2pPr marL="180975" indent="-179388">
              <a:defRPr sz="1600" b="1">
                <a:solidFill>
                  <a:schemeClr val="tx1"/>
                </a:solidFill>
                <a:latin typeface="Verdana" panose="020B0604030504040204" pitchFamily="34" charset="0"/>
                <a:cs typeface="Arial" panose="020B0604020202020204" pitchFamily="34" charset="0"/>
              </a:defRPr>
            </a:lvl2pPr>
            <a:lvl3pPr marL="541338" indent="-180975">
              <a:defRPr sz="1600" b="1">
                <a:solidFill>
                  <a:schemeClr val="tx1"/>
                </a:solidFill>
                <a:latin typeface="Verdana" panose="020B0604030504040204" pitchFamily="34" charset="0"/>
                <a:cs typeface="Arial" panose="020B0604020202020204" pitchFamily="34" charset="0"/>
              </a:defRPr>
            </a:lvl3pPr>
            <a:lvl4pPr marL="895350" indent="-174625">
              <a:defRPr sz="1600" b="1">
                <a:solidFill>
                  <a:schemeClr val="tx1"/>
                </a:solidFill>
                <a:latin typeface="Verdana" panose="020B0604030504040204" pitchFamily="34" charset="0"/>
                <a:cs typeface="Arial" panose="020B0604020202020204" pitchFamily="34" charset="0"/>
              </a:defRPr>
            </a:lvl4pPr>
            <a:lvl5pPr marL="1257300" indent="-180975">
              <a:defRPr sz="1600" b="1">
                <a:solidFill>
                  <a:schemeClr val="tx1"/>
                </a:solidFill>
                <a:latin typeface="Verdana" panose="020B0604030504040204" pitchFamily="34" charset="0"/>
                <a:cs typeface="Arial" panose="020B0604020202020204" pitchFamily="34" charset="0"/>
              </a:defRPr>
            </a:lvl5pPr>
            <a:lvl6pPr marL="17145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1717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26289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086100" indent="-180975"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a:lnSpc>
                <a:spcPct val="110000"/>
              </a:lnSpc>
              <a:spcBef>
                <a:spcPts val="600"/>
              </a:spcBef>
              <a:spcAft>
                <a:spcPts val="600"/>
              </a:spcAft>
            </a:pPr>
            <a:r>
              <a:rPr lang="de-DE" altLang="de-DE" dirty="0">
                <a:solidFill>
                  <a:srgbClr val="00B0F0"/>
                </a:solidFill>
                <a:latin typeface="Century Gothic" panose="020B0502020202020204" pitchFamily="34" charset="0"/>
              </a:rPr>
              <a:t>3.2.3 Prüfungsumfang</a:t>
            </a:r>
          </a:p>
        </p:txBody>
      </p:sp>
      <p:sp>
        <p:nvSpPr>
          <p:cNvPr id="12" name="Textfeld 11">
            <a:extLst>
              <a:ext uri="{FF2B5EF4-FFF2-40B4-BE49-F238E27FC236}">
                <a16:creationId xmlns:a16="http://schemas.microsoft.com/office/drawing/2014/main" id="{EEA1726A-3192-4E54-87A3-88233B2B16EC}"/>
              </a:ext>
            </a:extLst>
          </p:cNvPr>
          <p:cNvSpPr txBox="1"/>
          <p:nvPr/>
        </p:nvSpPr>
        <p:spPr>
          <a:xfrm>
            <a:off x="1065213" y="1418400"/>
            <a:ext cx="10801350" cy="3000821"/>
          </a:xfrm>
          <a:prstGeom prst="rect">
            <a:avLst/>
          </a:prstGeom>
          <a:noFill/>
        </p:spPr>
        <p:txBody>
          <a:bodyPr lIns="0" tIns="0" rIns="0" bIns="0">
            <a:spAutoFit/>
          </a:bodyPr>
          <a:lstStyle/>
          <a:p>
            <a:pPr marL="266700" indent="-266700" eaLnBrk="1" fontAlgn="auto" hangingPunct="1">
              <a:spcBef>
                <a:spcPts val="300"/>
              </a:spcBef>
              <a:spcAft>
                <a:spcPts val="300"/>
              </a:spcAft>
              <a:buFont typeface="+mj-lt"/>
              <a:buAutoNum type="alphaLcPeriod"/>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Vorgelagerte Prüfungshandlungen zur Feststellung der Risiken wesentlicher falscher Darstellungen</a:t>
            </a:r>
            <a:endParaRPr lang="de-DE" altLang="de-DE" dirty="0">
              <a:solidFill>
                <a:srgbClr val="92D050"/>
              </a:solidFill>
              <a:latin typeface="Century Gothic" panose="020B0502020202020204" pitchFamily="34" charset="0"/>
              <a:ea typeface="Verdana" panose="020B0604030504040204" pitchFamily="34" charset="0"/>
              <a:cs typeface="Verdana" panose="020B0604030504040204" pitchFamily="34" charset="0"/>
            </a:endParaRPr>
          </a:p>
          <a:p>
            <a:pPr marL="266700" lvl="1" eaLnBrk="1" fontAlgn="auto"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Abschlussprüfer muss bereits Prüfungshandlungen durchführen zur </a:t>
            </a: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Feststellung der Fehlerrisiken</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a:t>
            </a:r>
          </a:p>
          <a:p>
            <a:pPr marL="541338" lvl="1" indent="-274638" eaLnBrk="1" fontAlgn="auto" hangingPunct="1">
              <a:spcBef>
                <a:spcPts val="0"/>
              </a:spcBef>
              <a:spcAft>
                <a:spcPts val="0"/>
              </a:spcAft>
              <a:buFont typeface="Arial" panose="020B0604020202020204" pitchFamily="34" charset="0"/>
              <a:buChar char="•"/>
              <a:defRPr/>
            </a:pPr>
            <a:endPar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266700" indent="-266700" eaLnBrk="1" fontAlgn="auto" hangingPunct="1">
              <a:spcBef>
                <a:spcPts val="300"/>
              </a:spcBef>
              <a:spcAft>
                <a:spcPts val="300"/>
              </a:spcAft>
              <a:buFont typeface="+mj-lt"/>
              <a:buAutoNum type="alphaLcPeriod"/>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Aufteilung der Risiken wesentlicher falscher Darstellungen</a:t>
            </a:r>
            <a:endPar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541338" lvl="1" indent="-274638" eaLnBrk="1" fontAlgn="auto" hangingPunct="1">
              <a:spcBef>
                <a:spcPts val="300"/>
              </a:spcBef>
              <a:spcAft>
                <a:spcPts val="300"/>
              </a:spcAft>
              <a:buFont typeface="Arial" panose="020B0604020202020204" pitchFamily="34" charset="0"/>
              <a:buChar char="•"/>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Bedeutsame Risiken</a:t>
            </a:r>
          </a:p>
          <a:p>
            <a:pPr marL="541338" lvl="1" indent="-274638" eaLnBrk="1" fontAlgn="auto" hangingPunct="1">
              <a:spcBef>
                <a:spcPts val="300"/>
              </a:spcBef>
              <a:spcAft>
                <a:spcPts val="300"/>
              </a:spcAft>
              <a:buFont typeface="Arial" panose="020B0604020202020204" pitchFamily="34" charset="0"/>
              <a:buChar char="•"/>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Sonstige Risiken </a:t>
            </a: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ohne bedeutsamen Charakter</a:t>
            </a:r>
          </a:p>
          <a:p>
            <a:pPr marL="541338" lvl="1" indent="-274638" eaLnBrk="1" fontAlgn="auto" hangingPunct="1">
              <a:spcBef>
                <a:spcPts val="300"/>
              </a:spcBef>
              <a:spcAft>
                <a:spcPts val="300"/>
              </a:spcAft>
              <a:buFont typeface="Arial" panose="020B0604020202020204" pitchFamily="34" charset="0"/>
              <a:buChar char="•"/>
              <a:defRPr/>
            </a:pPr>
            <a:r>
              <a:rPr lang="de-DE" altLang="de-DE" dirty="0">
                <a:solidFill>
                  <a:prstClr val="black"/>
                </a:solidFill>
                <a:latin typeface="Century Gothic" panose="020B0502020202020204" pitchFamily="34" charset="0"/>
                <a:ea typeface="Verdana" panose="020B0604030504040204" pitchFamily="34" charset="0"/>
                <a:cs typeface="Verdana" panose="020B0604030504040204" pitchFamily="34" charset="0"/>
              </a:rPr>
              <a:t>Unwesentliche Risiken </a:t>
            </a:r>
          </a:p>
          <a:p>
            <a:pPr marL="541338" lvl="1" indent="-274638" eaLnBrk="1" fontAlgn="auto" hangingPunct="1">
              <a:spcBef>
                <a:spcPts val="0"/>
              </a:spcBef>
              <a:spcAft>
                <a:spcPts val="0"/>
              </a:spcAft>
              <a:buFont typeface="Arial" panose="020B0604020202020204" pitchFamily="34" charset="0"/>
              <a:buChar char="•"/>
              <a:defRPr/>
            </a:pPr>
            <a:endPar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endParaRPr>
          </a:p>
          <a:p>
            <a:pPr marL="266700" indent="-266700" eaLnBrk="1" fontAlgn="auto" hangingPunct="1">
              <a:spcBef>
                <a:spcPts val="300"/>
              </a:spcBef>
              <a:spcAft>
                <a:spcPts val="300"/>
              </a:spcAft>
              <a:buFont typeface="+mj-lt"/>
              <a:buAutoNum type="alphaLcPeriod"/>
              <a:defRPr/>
            </a:pP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Bestimmung der </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Wesentlichkeitsgrenzen</a:t>
            </a:r>
            <a:r>
              <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rPr>
              <a:t> </a:t>
            </a:r>
            <a:r>
              <a:rPr lang="de-DE" altLang="de-DE" dirty="0">
                <a:solidFill>
                  <a:srgbClr val="FF0000"/>
                </a:solidFill>
                <a:latin typeface="Century Gothic" panose="020B0502020202020204" pitchFamily="34" charset="0"/>
                <a:ea typeface="Verdana" panose="020B0604030504040204" pitchFamily="34" charset="0"/>
                <a:cs typeface="Verdana" panose="020B0604030504040204" pitchFamily="34" charset="0"/>
              </a:rPr>
              <a:t>(ISA [DE] 320)</a:t>
            </a:r>
          </a:p>
          <a:p>
            <a:pPr marL="266700" lvl="1" eaLnBrk="1" fontAlgn="auto" hangingPunct="1">
              <a:spcBef>
                <a:spcPts val="300"/>
              </a:spcBef>
              <a:spcAft>
                <a:spcPts val="300"/>
              </a:spcAft>
              <a:defRPr/>
            </a:pPr>
            <a:r>
              <a:rPr lang="de-DE" altLang="de-DE" b="0" dirty="0">
                <a:solidFill>
                  <a:prstClr val="black"/>
                </a:solidFill>
                <a:latin typeface="Century Gothic" panose="020B0502020202020204" pitchFamily="34" charset="0"/>
                <a:ea typeface="Verdana" panose="020B0604030504040204" pitchFamily="34" charset="0"/>
                <a:cs typeface="Verdana" panose="020B0604030504040204" pitchFamily="34" charset="0"/>
              </a:rPr>
              <a:t>Die Bedeutung der Wesentlichkeitsgrenzen stellt das Herzstück der Prüfungsplanung dar.</a:t>
            </a:r>
            <a:endParaRPr lang="de-DE" altLang="de-DE" dirty="0">
              <a:solidFill>
                <a:srgbClr val="00B0F0"/>
              </a:solidFill>
              <a:latin typeface="Century Gothic" panose="020B0502020202020204" pitchFamily="34" charset="0"/>
              <a:ea typeface="Verdana" panose="020B0604030504040204" pitchFamily="34" charset="0"/>
              <a:cs typeface="Verdana" panose="020B0604030504040204" pitchFamily="34" charset="0"/>
            </a:endParaRPr>
          </a:p>
        </p:txBody>
      </p:sp>
      <p:pic>
        <p:nvPicPr>
          <p:cNvPr id="287750" name="Grafik 9">
            <a:extLst>
              <a:ext uri="{FF2B5EF4-FFF2-40B4-BE49-F238E27FC236}">
                <a16:creationId xmlns:a16="http://schemas.microsoft.com/office/drawing/2014/main" id="{0F36089A-0D78-4238-A2C2-747543EF02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252200" y="5981700"/>
            <a:ext cx="328613"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1">
            <a:extLst>
              <a:ext uri="{FF2B5EF4-FFF2-40B4-BE49-F238E27FC236}">
                <a16:creationId xmlns:a16="http://schemas.microsoft.com/office/drawing/2014/main" id="{7A08153B-7F7D-4E5F-82CE-8BF0FE45BB2E}"/>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Tree>
    <p:extLst>
      <p:ext uri="{BB962C8B-B14F-4D97-AF65-F5344CB8AC3E}">
        <p14:creationId xmlns:p14="http://schemas.microsoft.com/office/powerpoint/2010/main" val="320500497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AutoShape 3">
            <a:extLst>
              <a:ext uri="{FF2B5EF4-FFF2-40B4-BE49-F238E27FC236}">
                <a16:creationId xmlns:a16="http://schemas.microsoft.com/office/drawing/2014/main" id="{1FF86547-DAFF-4481-9B02-051C83A6C16D}"/>
              </a:ext>
            </a:extLst>
          </p:cNvPr>
          <p:cNvSpPr>
            <a:spLocks noChangeArrowheads="1"/>
          </p:cNvSpPr>
          <p:nvPr/>
        </p:nvSpPr>
        <p:spPr bwMode="auto">
          <a:xfrm>
            <a:off x="2133600" y="684213"/>
            <a:ext cx="454025" cy="612775"/>
          </a:xfrm>
          <a:prstGeom prst="rightArrow">
            <a:avLst>
              <a:gd name="adj1" fmla="val 50000"/>
              <a:gd name="adj2" fmla="val 5625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sz="1400" b="1">
                <a:solidFill>
                  <a:schemeClr val="tx1"/>
                </a:solidFill>
                <a:latin typeface="Verdana" pitchFamily="34" charset="0"/>
              </a:defRPr>
            </a:lvl1pPr>
            <a:lvl2pPr marL="742950" indent="-285750" eaLnBrk="0" hangingPunct="0">
              <a:defRPr sz="1400" b="1">
                <a:solidFill>
                  <a:schemeClr val="tx1"/>
                </a:solidFill>
                <a:latin typeface="Verdana" pitchFamily="34" charset="0"/>
              </a:defRPr>
            </a:lvl2pPr>
            <a:lvl3pPr marL="1143000" indent="-228600" eaLnBrk="0" hangingPunct="0">
              <a:defRPr sz="1400" b="1">
                <a:solidFill>
                  <a:schemeClr val="tx1"/>
                </a:solidFill>
                <a:latin typeface="Verdana" pitchFamily="34" charset="0"/>
              </a:defRPr>
            </a:lvl3pPr>
            <a:lvl4pPr marL="1600200" indent="-228600" eaLnBrk="0" hangingPunct="0">
              <a:defRPr sz="1400" b="1">
                <a:solidFill>
                  <a:schemeClr val="tx1"/>
                </a:solidFill>
                <a:latin typeface="Verdana" pitchFamily="34" charset="0"/>
              </a:defRPr>
            </a:lvl4pPr>
            <a:lvl5pPr marL="2057400" indent="-228600" eaLnBrk="0" hangingPunct="0">
              <a:defRPr sz="1400" b="1">
                <a:solidFill>
                  <a:schemeClr val="tx1"/>
                </a:solidFill>
                <a:latin typeface="Verdana" pitchFamily="34" charset="0"/>
              </a:defRPr>
            </a:lvl5pPr>
            <a:lvl6pPr marL="25146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6pPr>
            <a:lvl7pPr marL="29718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7pPr>
            <a:lvl8pPr marL="34290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8pPr>
            <a:lvl9pPr marL="3886200" indent="-228600" eaLnBrk="0" fontAlgn="base" hangingPunct="0">
              <a:spcBef>
                <a:spcPct val="20000"/>
              </a:spcBef>
              <a:spcAft>
                <a:spcPct val="0"/>
              </a:spcAft>
              <a:buClr>
                <a:srgbClr val="003371"/>
              </a:buClr>
              <a:buFont typeface="Wingdings" pitchFamily="2" charset="2"/>
              <a:buChar char="Ø"/>
              <a:defRPr sz="1400" b="1">
                <a:solidFill>
                  <a:schemeClr val="tx1"/>
                </a:solidFill>
                <a:latin typeface="Verdana" pitchFamily="34" charset="0"/>
              </a:defRPr>
            </a:lvl9pPr>
          </a:lstStyle>
          <a:p>
            <a:pPr eaLnBrk="1" hangingPunct="1">
              <a:spcBef>
                <a:spcPct val="20000"/>
              </a:spcBef>
              <a:buClr>
                <a:srgbClr val="003371"/>
              </a:buClr>
              <a:buFont typeface="Wingdings" pitchFamily="2" charset="2"/>
              <a:buChar char="Ø"/>
              <a:defRPr/>
            </a:pPr>
            <a:endParaRPr lang="de-DE" altLang="de-DE">
              <a:solidFill>
                <a:srgbClr val="000000"/>
              </a:solidFill>
              <a:cs typeface="+mn-cs"/>
            </a:endParaRPr>
          </a:p>
        </p:txBody>
      </p:sp>
      <p:sp>
        <p:nvSpPr>
          <p:cNvPr id="9" name="Textfeld 1">
            <a:extLst>
              <a:ext uri="{FF2B5EF4-FFF2-40B4-BE49-F238E27FC236}">
                <a16:creationId xmlns:a16="http://schemas.microsoft.com/office/drawing/2014/main" id="{76169765-0B1A-4AEF-85A5-9EF9C9AA33FB}"/>
              </a:ext>
            </a:extLst>
          </p:cNvPr>
          <p:cNvSpPr txBox="1">
            <a:spLocks noChangeArrowheads="1"/>
          </p:cNvSpPr>
          <p:nvPr/>
        </p:nvSpPr>
        <p:spPr bwMode="auto">
          <a:xfrm>
            <a:off x="373063" y="180975"/>
            <a:ext cx="1000918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24038" indent="-2657475">
              <a:defRPr sz="1600" b="1">
                <a:solidFill>
                  <a:schemeClr val="tx1"/>
                </a:solidFill>
                <a:latin typeface="Verdana" panose="020B0604030504040204" pitchFamily="34" charset="0"/>
                <a:cs typeface="Arial" panose="020B0604020202020204" pitchFamily="34" charset="0"/>
              </a:defRPr>
            </a:lvl1pPr>
            <a:lvl2pPr marL="742950" indent="-285750">
              <a:defRPr sz="1600" b="1">
                <a:solidFill>
                  <a:schemeClr val="tx1"/>
                </a:solidFill>
                <a:latin typeface="Verdana" panose="020B0604030504040204" pitchFamily="34" charset="0"/>
                <a:cs typeface="Arial" panose="020B0604020202020204" pitchFamily="34" charset="0"/>
              </a:defRPr>
            </a:lvl2pPr>
            <a:lvl3pPr marL="1143000" indent="-228600">
              <a:defRPr sz="1600" b="1">
                <a:solidFill>
                  <a:schemeClr val="tx1"/>
                </a:solidFill>
                <a:latin typeface="Verdana" panose="020B0604030504040204" pitchFamily="34" charset="0"/>
                <a:cs typeface="Arial" panose="020B0604020202020204" pitchFamily="34" charset="0"/>
              </a:defRPr>
            </a:lvl3pPr>
            <a:lvl4pPr marL="1600200" indent="-228600">
              <a:defRPr sz="1600" b="1">
                <a:solidFill>
                  <a:schemeClr val="tx1"/>
                </a:solidFill>
                <a:latin typeface="Verdana" panose="020B0604030504040204" pitchFamily="34" charset="0"/>
                <a:cs typeface="Arial" panose="020B0604020202020204" pitchFamily="34" charset="0"/>
              </a:defRPr>
            </a:lvl4pPr>
            <a:lvl5pPr marL="2057400" indent="-228600">
              <a:defRPr sz="1600" b="1">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sz="1600" b="1">
                <a:solidFill>
                  <a:schemeClr val="tx1"/>
                </a:solidFill>
                <a:latin typeface="Verdana" panose="020B0604030504040204" pitchFamily="34" charset="0"/>
                <a:cs typeface="Arial" panose="020B0604020202020204" pitchFamily="34" charset="0"/>
              </a:defRPr>
            </a:lvl9pPr>
          </a:lstStyle>
          <a:p>
            <a:pPr eaLnBrk="1" hangingPunct="1">
              <a:lnSpc>
                <a:spcPct val="110000"/>
              </a:lnSpc>
              <a:spcBef>
                <a:spcPts val="800"/>
              </a:spcBef>
              <a:buClr>
                <a:srgbClr val="003371"/>
              </a:buClr>
              <a:buFont typeface="Arial" panose="020B0604020202020204" pitchFamily="34" charset="0"/>
              <a:buNone/>
            </a:pPr>
            <a:r>
              <a:rPr lang="de-DE" altLang="de-DE" dirty="0">
                <a:solidFill>
                  <a:srgbClr val="000000"/>
                </a:solidFill>
                <a:latin typeface="Century Gothic" panose="020B0502020202020204" pitchFamily="34" charset="0"/>
              </a:rPr>
              <a:t>Themenbereich 3: Das neue Risikomodell nach ISA [DE] 315 (</a:t>
            </a:r>
            <a:r>
              <a:rPr lang="de-DE" altLang="de-DE" dirty="0" err="1">
                <a:solidFill>
                  <a:srgbClr val="000000"/>
                </a:solidFill>
                <a:latin typeface="Century Gothic" panose="020B0502020202020204" pitchFamily="34" charset="0"/>
              </a:rPr>
              <a:t>Revised</a:t>
            </a:r>
            <a:r>
              <a:rPr lang="de-DE" altLang="de-DE" dirty="0">
                <a:solidFill>
                  <a:srgbClr val="000000"/>
                </a:solidFill>
                <a:latin typeface="Century Gothic" panose="020B0502020202020204" pitchFamily="34" charset="0"/>
              </a:rPr>
              <a:t> 2019)</a:t>
            </a:r>
          </a:p>
        </p:txBody>
      </p:sp>
      <p:sp>
        <p:nvSpPr>
          <p:cNvPr id="8" name="Rectangle 2">
            <a:extLst>
              <a:ext uri="{FF2B5EF4-FFF2-40B4-BE49-F238E27FC236}">
                <a16:creationId xmlns:a16="http://schemas.microsoft.com/office/drawing/2014/main" id="{558979EF-C677-4147-9229-8668287FB966}"/>
              </a:ext>
            </a:extLst>
          </p:cNvPr>
          <p:cNvSpPr txBox="1">
            <a:spLocks/>
          </p:cNvSpPr>
          <p:nvPr/>
        </p:nvSpPr>
        <p:spPr bwMode="auto">
          <a:xfrm>
            <a:off x="1030780" y="729000"/>
            <a:ext cx="9850530" cy="54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kern="1200">
                <a:solidFill>
                  <a:schemeClr val="tx1"/>
                </a:solidFill>
                <a:latin typeface="Verdana" pitchFamily="34" charset="0"/>
                <a:ea typeface="+mj-ea"/>
                <a:cs typeface="+mj-cs"/>
              </a:defRPr>
            </a:lvl1pPr>
            <a:lvl2pPr algn="l" rtl="0" eaLnBrk="0" fontAlgn="base" hangingPunct="0">
              <a:spcBef>
                <a:spcPct val="0"/>
              </a:spcBef>
              <a:spcAft>
                <a:spcPct val="0"/>
              </a:spcAft>
              <a:defRPr>
                <a:solidFill>
                  <a:schemeClr val="tx1"/>
                </a:solidFill>
                <a:latin typeface="Verdana" pitchFamily="34" charset="0"/>
              </a:defRPr>
            </a:lvl2pPr>
            <a:lvl3pPr algn="l" rtl="0" eaLnBrk="0" fontAlgn="base" hangingPunct="0">
              <a:spcBef>
                <a:spcPct val="0"/>
              </a:spcBef>
              <a:spcAft>
                <a:spcPct val="0"/>
              </a:spcAft>
              <a:defRPr>
                <a:solidFill>
                  <a:schemeClr val="tx1"/>
                </a:solidFill>
                <a:latin typeface="Verdana" pitchFamily="34" charset="0"/>
              </a:defRPr>
            </a:lvl3pPr>
            <a:lvl4pPr algn="l" rtl="0" eaLnBrk="0" fontAlgn="base" hangingPunct="0">
              <a:spcBef>
                <a:spcPct val="0"/>
              </a:spcBef>
              <a:spcAft>
                <a:spcPct val="0"/>
              </a:spcAft>
              <a:defRPr>
                <a:solidFill>
                  <a:schemeClr val="tx1"/>
                </a:solidFill>
                <a:latin typeface="Verdana" pitchFamily="34" charset="0"/>
              </a:defRPr>
            </a:lvl4pPr>
            <a:lvl5pPr algn="l" rtl="0" eaLnBrk="0" fontAlgn="base" hangingPunct="0">
              <a:spcBef>
                <a:spcPct val="0"/>
              </a:spcBef>
              <a:spcAft>
                <a:spcPct val="0"/>
              </a:spcAft>
              <a:defRPr>
                <a:solidFill>
                  <a:schemeClr val="tx1"/>
                </a:solidFill>
                <a:latin typeface="Verdana" pitchFamily="34" charset="0"/>
              </a:defRPr>
            </a:lvl5pPr>
            <a:lvl6pPr marL="457200" algn="l" rtl="0" fontAlgn="base">
              <a:spcBef>
                <a:spcPct val="0"/>
              </a:spcBef>
              <a:spcAft>
                <a:spcPct val="0"/>
              </a:spcAft>
              <a:defRPr>
                <a:solidFill>
                  <a:schemeClr val="tx1"/>
                </a:solidFill>
                <a:latin typeface="Arial Narrow" pitchFamily="34" charset="0"/>
              </a:defRPr>
            </a:lvl6pPr>
            <a:lvl7pPr marL="914400" algn="l" rtl="0" fontAlgn="base">
              <a:spcBef>
                <a:spcPct val="0"/>
              </a:spcBef>
              <a:spcAft>
                <a:spcPct val="0"/>
              </a:spcAft>
              <a:defRPr>
                <a:solidFill>
                  <a:schemeClr val="tx1"/>
                </a:solidFill>
                <a:latin typeface="Arial Narrow" pitchFamily="34" charset="0"/>
              </a:defRPr>
            </a:lvl7pPr>
            <a:lvl8pPr marL="1371600" algn="l" rtl="0" fontAlgn="base">
              <a:spcBef>
                <a:spcPct val="0"/>
              </a:spcBef>
              <a:spcAft>
                <a:spcPct val="0"/>
              </a:spcAft>
              <a:defRPr>
                <a:solidFill>
                  <a:schemeClr val="tx1"/>
                </a:solidFill>
                <a:latin typeface="Arial Narrow" pitchFamily="34" charset="0"/>
              </a:defRPr>
            </a:lvl8pPr>
            <a:lvl9pPr marL="1828800" algn="l" rtl="0" fontAlgn="base">
              <a:spcBef>
                <a:spcPct val="0"/>
              </a:spcBef>
              <a:spcAft>
                <a:spcPct val="0"/>
              </a:spcAft>
              <a:defRPr>
                <a:solidFill>
                  <a:schemeClr val="tx1"/>
                </a:solidFill>
                <a:latin typeface="Arial Narrow" pitchFamily="34" charset="0"/>
              </a:defRPr>
            </a:lvl9pPr>
          </a:lstStyle>
          <a:p>
            <a:pPr marL="895350" indent="-895350">
              <a:spcBef>
                <a:spcPts val="600"/>
              </a:spcBef>
              <a:spcAft>
                <a:spcPts val="1200"/>
              </a:spcAft>
              <a:tabLst>
                <a:tab pos="444500" algn="l"/>
              </a:tabLst>
            </a:pPr>
            <a:r>
              <a:rPr lang="de-DE" altLang="de-DE" sz="2800" dirty="0">
                <a:latin typeface="Century Gothic" panose="020B0502020202020204" pitchFamily="34" charset="0"/>
              </a:rPr>
              <a:t>3.3	</a:t>
            </a:r>
            <a:r>
              <a:rPr lang="de-DE" sz="2800" dirty="0">
                <a:latin typeface="Century Gothic" panose="020B0502020202020204" pitchFamily="34" charset="0"/>
              </a:rPr>
              <a:t>Bedeutung des ISA [DE] 315 (</a:t>
            </a:r>
            <a:r>
              <a:rPr lang="de-DE" sz="2800" dirty="0" err="1">
                <a:latin typeface="Century Gothic" panose="020B0502020202020204" pitchFamily="34" charset="0"/>
              </a:rPr>
              <a:t>Revised</a:t>
            </a:r>
            <a:r>
              <a:rPr lang="de-DE" sz="2800" dirty="0">
                <a:latin typeface="Century Gothic" panose="020B0502020202020204" pitchFamily="34" charset="0"/>
              </a:rPr>
              <a:t> 2019) für die Abschlussprüfung</a:t>
            </a:r>
            <a:endParaRPr lang="de-DE" altLang="de-DE" sz="2800" dirty="0">
              <a:latin typeface="Century Gothic" panose="020B0502020202020204" pitchFamily="34" charset="0"/>
              <a:cs typeface="Arial" panose="020B0604020202020204" pitchFamily="34" charset="0"/>
            </a:endParaRPr>
          </a:p>
          <a:p>
            <a:pPr marL="2724150" lvl="4" indent="-895350">
              <a:spcBef>
                <a:spcPts val="600"/>
              </a:spcBef>
              <a:spcAft>
                <a:spcPts val="600"/>
              </a:spcAft>
              <a:tabLst>
                <a:tab pos="444500" algn="l"/>
              </a:tabLst>
            </a:pPr>
            <a:r>
              <a:rPr lang="de-DE" sz="1800" dirty="0">
                <a:latin typeface="Century Gothic" panose="020B0502020202020204" pitchFamily="34" charset="0"/>
              </a:rPr>
              <a:t>3.3.1</a:t>
            </a:r>
            <a:r>
              <a:rPr lang="de-DE" sz="1800" b="0" dirty="0">
                <a:latin typeface="Century Gothic" panose="020B0502020202020204" pitchFamily="34" charset="0"/>
              </a:rPr>
              <a:t>	Der Prüfungsprozess – Grobskizze</a:t>
            </a:r>
          </a:p>
          <a:p>
            <a:pPr marL="2724150" lvl="4" indent="-895350">
              <a:spcBef>
                <a:spcPts val="600"/>
              </a:spcBef>
              <a:spcAft>
                <a:spcPts val="600"/>
              </a:spcAft>
              <a:tabLst>
                <a:tab pos="444500" algn="l"/>
              </a:tabLst>
            </a:pPr>
            <a:r>
              <a:rPr lang="de-DE" sz="1800" dirty="0">
                <a:latin typeface="Century Gothic" panose="020B0502020202020204" pitchFamily="34" charset="0"/>
              </a:rPr>
              <a:t>3.3.2</a:t>
            </a:r>
            <a:r>
              <a:rPr lang="de-DE" sz="1800" b="0" dirty="0">
                <a:latin typeface="Century Gothic" panose="020B0502020202020204" pitchFamily="34" charset="0"/>
              </a:rPr>
              <a:t>	Verständnis vom Geschäftsmodell notwendig</a:t>
            </a:r>
          </a:p>
          <a:p>
            <a:pPr marL="2724150" lvl="4" indent="-895350">
              <a:spcBef>
                <a:spcPts val="600"/>
              </a:spcBef>
              <a:spcAft>
                <a:spcPts val="600"/>
              </a:spcAft>
              <a:tabLst>
                <a:tab pos="444500" algn="l"/>
              </a:tabLst>
            </a:pPr>
            <a:r>
              <a:rPr lang="de-DE" sz="1800" dirty="0">
                <a:latin typeface="Century Gothic" panose="020B0502020202020204" pitchFamily="34" charset="0"/>
              </a:rPr>
              <a:t>3.3.3	</a:t>
            </a:r>
            <a:r>
              <a:rPr lang="de-DE" sz="1800" b="0" dirty="0">
                <a:latin typeface="Century Gothic" panose="020B0502020202020204" pitchFamily="34" charset="0"/>
              </a:rPr>
              <a:t>Beispiele zu den Aspekten der Einheit und ihrem Umfeld</a:t>
            </a:r>
          </a:p>
          <a:p>
            <a:pPr marL="2724150" lvl="4" indent="-895350">
              <a:spcBef>
                <a:spcPts val="600"/>
              </a:spcBef>
              <a:spcAft>
                <a:spcPts val="600"/>
              </a:spcAft>
              <a:tabLst>
                <a:tab pos="444500" algn="l"/>
              </a:tabLst>
            </a:pPr>
            <a:r>
              <a:rPr lang="de-DE" sz="1800" dirty="0">
                <a:latin typeface="Century Gothic" panose="020B0502020202020204" pitchFamily="34" charset="0"/>
              </a:rPr>
              <a:t>3.3.4	</a:t>
            </a:r>
            <a:r>
              <a:rPr lang="de-DE" sz="1800" b="0" dirty="0">
                <a:latin typeface="Century Gothic" panose="020B0502020202020204" pitchFamily="34" charset="0"/>
              </a:rPr>
              <a:t>Verständnisgewinnung: Internes Kontrollsystem</a:t>
            </a:r>
          </a:p>
          <a:p>
            <a:pPr marL="2724150" lvl="4" indent="-895350">
              <a:spcBef>
                <a:spcPts val="600"/>
              </a:spcBef>
              <a:spcAft>
                <a:spcPts val="600"/>
              </a:spcAft>
              <a:tabLst>
                <a:tab pos="444500" algn="l"/>
              </a:tabLst>
            </a:pPr>
            <a:r>
              <a:rPr lang="de-DE" sz="1800" dirty="0">
                <a:latin typeface="Century Gothic" panose="020B0502020202020204" pitchFamily="34" charset="0"/>
              </a:rPr>
              <a:t>3.3.5	</a:t>
            </a:r>
            <a:r>
              <a:rPr lang="de-DE" sz="1800" b="0" dirty="0">
                <a:latin typeface="Century Gothic" panose="020B0502020202020204" pitchFamily="34" charset="0"/>
              </a:rPr>
              <a:t>Beispiele zu den IKS-Komponenten</a:t>
            </a:r>
          </a:p>
          <a:p>
            <a:pPr marL="2724150" lvl="4" indent="-895350">
              <a:spcBef>
                <a:spcPts val="600"/>
              </a:spcBef>
              <a:spcAft>
                <a:spcPts val="600"/>
              </a:spcAft>
              <a:tabLst>
                <a:tab pos="444500" algn="l"/>
              </a:tabLst>
            </a:pPr>
            <a:r>
              <a:rPr lang="de-DE" sz="1800" dirty="0">
                <a:latin typeface="Century Gothic" panose="020B0502020202020204" pitchFamily="34" charset="0"/>
              </a:rPr>
              <a:t>3.3.6	</a:t>
            </a:r>
            <a:r>
              <a:rPr lang="de-DE" sz="1800" b="0" dirty="0">
                <a:latin typeface="Century Gothic" panose="020B0502020202020204" pitchFamily="34" charset="0"/>
              </a:rPr>
              <a:t>Beispiel zu KMU: IKS bei weniger komplexen Einheiten</a:t>
            </a:r>
          </a:p>
        </p:txBody>
      </p:sp>
    </p:spTree>
    <p:extLst>
      <p:ext uri="{BB962C8B-B14F-4D97-AF65-F5344CB8AC3E}">
        <p14:creationId xmlns:p14="http://schemas.microsoft.com/office/powerpoint/2010/main" val="24908494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8&quot; unique_id=&quot;10296&quot;&gt;&lt;/object&gt;&lt;object type=&quot;2&quot; unique_id=&quot;10297&quot;&gt;&lt;object type=&quot;3&quot; unique_id=&quot;10299&quot;&gt;&lt;property id=&quot;20148&quot; value=&quot;5&quot;/&gt;&lt;property id=&quot;20300&quot; value=&quot;Folie 2 - &amp;quot;Musterseite Text, einspaltig&amp;quot;&quot;/&gt;&lt;property id=&quot;20307&quot; value=&quot;257&quot;/&gt;&lt;/object&gt;&lt;object type=&quot;3&quot; unique_id=&quot;10352&quot;&gt;&lt;property id=&quot;20148&quot; value=&quot;5&quot;/&gt;&lt;property id=&quot;20300&quot; value=&quot;Folie 5 - &amp;quot;Musterseite 4 Abb. (Tabelle, Schaubild, Diagramm) + Text (Kommentar)&amp;quot;&quot;/&gt;&lt;property id=&quot;20307&quot; value=&quot;259&quot;/&gt;&lt;/object&gt;&lt;object type=&quot;3&quot; unique_id=&quot;10353&quot;&gt;&lt;property id=&quot;20148&quot; value=&quot;5&quot;/&gt;&lt;property id=&quot;20300&quot; value=&quot;Folie 6 - &amp;quot;Musterseite 6 Abb. (Tabelle, Schaubild, Diagramm)&amp;quot;&quot;/&gt;&lt;property id=&quot;20307&quot; value=&quot;263&quot;/&gt;&lt;/object&gt;&lt;object type=&quot;3&quot; unique_id=&quot;10354&quot;&gt;&lt;property id=&quot;20148&quot; value=&quot;5&quot;/&gt;&lt;property id=&quot;20300&quot; value=&quot;Folie 7 - &amp;quot;Musterseite mit 3 Abb (ein Schwerpunkt)&amp;quot;&quot;/&gt;&lt;property id=&quot;20307&quot; value=&quot;264&quot;/&gt;&lt;/object&gt;&lt;object type=&quot;3&quot; unique_id=&quot;10355&quot;&gt;&lt;property id=&quot;20148&quot; value=&quot;5&quot;/&gt;&lt;property id=&quot;20300&quot; value=&quot;Folie 8 - &amp;quot;Musterseite 1 Abb. groß + Text&amp;quot;&quot;/&gt;&lt;property id=&quot;20307&quot; value=&quot;260&quot;/&gt;&lt;/object&gt;&lt;object type=&quot;3&quot; unique_id=&quot;10356&quot;&gt;&lt;property id=&quot;20148&quot; value=&quot;5&quot;/&gt;&lt;property id=&quot;20300&quot; value=&quot;Folie 9 - &amp;quot;Musterseite ganzseitige Abb. + Headline&amp;quot;&quot;/&gt;&lt;property id=&quot;20307&quot; value=&quot;261&quot;/&gt;&lt;/object&gt;&lt;object type=&quot;3&quot; unique_id=&quot;10357&quot;&gt;&lt;property id=&quot;20148&quot; value=&quot;5&quot;/&gt;&lt;property id=&quot;20300&quot; value=&quot;Folie 10&quot;/&gt;&lt;property id=&quot;20307&quot; value=&quot;262&quot;/&gt;&lt;/object&gt;&lt;object type=&quot;3&quot; unique_id=&quot;10358&quot;&gt;&lt;property id=&quot;20148&quot; value=&quot;5&quot;/&gt;&lt;property id=&quot;20300&quot; value=&quot;Folie 11 - &amp;quot;Kapiteltrenner1&amp;quot;&quot;/&gt;&lt;property id=&quot;20307&quot; value=&quot;258&quot;/&gt;&lt;/object&gt;&lt;object type=&quot;3&quot; unique_id=&quot;10395&quot;&gt;&lt;property id=&quot;20148&quot; value=&quot;5&quot;/&gt;&lt;property id=&quot;20300&quot; value=&quot;Folie 17 - &amp;quot;Einfache Tabelle&amp;quot;&quot;/&gt;&lt;property id=&quot;20307&quot; value=&quot;269&quot;/&gt;&lt;/object&gt;&lt;object type=&quot;3&quot; unique_id=&quot;10396&quot;&gt;&lt;property id=&quot;20148&quot; value=&quot;5&quot;/&gt;&lt;property id=&quot;20300&quot; value=&quot;Folie 18 - &amp;quot;Komplexe Tabelle vollflächig &amp;quot;&quot;/&gt;&lt;property id=&quot;20307&quot; value=&quot;273&quot;/&gt;&lt;/object&gt;&lt;object type=&quot;3&quot; unique_id=&quot;10397&quot;&gt;&lt;property id=&quot;20148&quot; value=&quot;5&quot;/&gt;&lt;property id=&quot;20300&quot; value=&quot;Folie 20 - &amp;quot;Einfache Tabelle&amp;quot;&quot;/&gt;&lt;property id=&quot;20307&quot; value=&quot;271&quot;/&gt;&lt;/object&gt;&lt;object type=&quot;3&quot; unique_id=&quot;10525&quot;&gt;&lt;property id=&quot;20148&quot; value=&quot;5&quot;/&gt;&lt;property id=&quot;20300&quot; value=&quot;Folie 14 - &amp;quot;Einfache Tabelle&amp;quot;&quot;/&gt;&lt;property id=&quot;20307&quot; value=&quot;274&quot;/&gt;&lt;/object&gt;&lt;object type=&quot;3&quot; unique_id=&quot;10735&quot;&gt;&lt;property id=&quot;20148&quot; value=&quot;5&quot;/&gt;&lt;property id=&quot;20300&quot; value=&quot;Folie 22 - &amp;quot;Komplexe Tabelle + 2 Abb.&amp;quot;&quot;/&gt;&lt;property id=&quot;20307&quot; value=&quot;275&quot;/&gt;&lt;/object&gt;&lt;object type=&quot;3&quot; unique_id=&quot;10736&quot;&gt;&lt;property id=&quot;20148&quot; value=&quot;5&quot;/&gt;&lt;property id=&quot;20300&quot; value=&quot;Folie 21 - &amp;quot;Komplexe Tabelle vollflächig &amp;quot;&quot;/&gt;&lt;property id=&quot;20307&quot; value=&quot;276&quot;/&gt;&lt;/object&gt;&lt;object type=&quot;3&quot; unique_id=&quot;10737&quot;&gt;&lt;property id=&quot;20148&quot; value=&quot;5&quot;/&gt;&lt;property id=&quot;20300&quot; value=&quot;Folie 19 - &amp;quot;Komplexe Tabelle + 2 Abb.&amp;quot;&quot;/&gt;&lt;property id=&quot;20307&quot; value=&quot;277&quot;/&gt;&lt;/object&gt;&lt;object type=&quot;3&quot; unique_id=&quot;10738&quot;&gt;&lt;property id=&quot;20148&quot; value=&quot;5&quot;/&gt;&lt;property id=&quot;20300&quot; value=&quot;Folie 15 - &amp;quot;Komplexe Tabelle vollflächig &amp;quot;&quot;/&gt;&lt;property id=&quot;20307&quot; value=&quot;278&quot;/&gt;&lt;/object&gt;&lt;object type=&quot;3&quot; unique_id=&quot;10739&quot;&gt;&lt;property id=&quot;20148&quot; value=&quot;5&quot;/&gt;&lt;property id=&quot;20300&quot; value=&quot;Folie 16 - &amp;quot;Komplexe Tabelle + 2 Abb.&amp;quot;&quot;/&gt;&lt;property id=&quot;20307&quot; value=&quot;279&quot;/&gt;&lt;/object&gt;&lt;object type=&quot;3&quot; unique_id=&quot;11323&quot;&gt;&lt;property id=&quot;20148&quot; value=&quot;5&quot;/&gt;&lt;property id=&quot;20300&quot; value=&quot;Folie 23 - &amp;quot;Einfaches Organigramm&amp;quot;&quot;/&gt;&lt;property id=&quot;20307&quot; value=&quot;282&quot;/&gt;&lt;/object&gt;&lt;object type=&quot;3&quot; unique_id=&quot;11324&quot;&gt;&lt;property id=&quot;20148&quot; value=&quot;5&quot;/&gt;&lt;property id=&quot;20300&quot; value=&quot;Folie 24 - &amp;quot;Komplexes Organigramm&amp;quot;&quot;/&gt;&lt;property id=&quot;20307&quot; value=&quot;281&quot;/&gt;&lt;/object&gt;&lt;object type=&quot;3&quot; unique_id=&quot;11325&quot;&gt;&lt;property id=&quot;20148&quot; value=&quot;5&quot;/&gt;&lt;property id=&quot;20300&quot; value=&quot;Folie 25 - &amp;quot;Kuchendiagramm&amp;quot;&quot;/&gt;&lt;property id=&quot;20307&quot; value=&quot;284&quot;/&gt;&lt;/object&gt;&lt;object type=&quot;3&quot; unique_id=&quot;11326&quot;&gt;&lt;property id=&quot;20148&quot; value=&quot;5&quot;/&gt;&lt;property id=&quot;20300&quot; value=&quot;Folie 26 - &amp;quot;Balkendiagramm&amp;quot;&quot;/&gt;&lt;property id=&quot;20307&quot; value=&quot;285&quot;/&gt;&lt;/object&gt;&lt;object type=&quot;3&quot; unique_id=&quot;11327&quot;&gt;&lt;property id=&quot;20148&quot; value=&quot;5&quot;/&gt;&lt;property id=&quot;20300&quot; value=&quot;Folie 27 - &amp;quot;Liniendiagramm&amp;quot;&quot;/&gt;&lt;property id=&quot;20307&quot; value=&quot;286&quot;/&gt;&lt;/object&gt;&lt;object type=&quot;3&quot; unique_id=&quot;14388&quot;&gt;&lt;property id=&quot;20148&quot; value=&quot;5&quot;/&gt;&lt;property id=&quot;20300&quot; value=&quot;Folie 3 - &amp;quot;Musterseite Textaufzählung, einspaltig&amp;quot;&quot;/&gt;&lt;property id=&quot;20307&quot; value=&quot;290&quot;/&gt;&lt;/object&gt;&lt;object type=&quot;3&quot; unique_id=&quot;15607&quot;&gt;&lt;property id=&quot;20148&quot; value=&quot;5&quot;/&gt;&lt;property id=&quot;20300&quot; value=&quot;Folie 29 - &amp;quot;Name Vorname&amp;#x0D;&amp;#x0A;&amp;quot;&quot;/&gt;&lt;property id=&quot;20307&quot; value=&quot;292&quot;/&gt;&lt;/object&gt;&lt;object type=&quot;3&quot; unique_id=&quot;15918&quot;&gt;&lt;property id=&quot;20148&quot; value=&quot;5&quot;/&gt;&lt;property id=&quot;20300&quot; value=&quot;Folie 1 - &amp;quot;Für Mustermann AG&amp;quot;&quot;/&gt;&lt;property id=&quot;20307&quot; value=&quot;293&quot;/&gt;&lt;/object&gt;&lt;object type=&quot;3&quot; unique_id=&quot;15920&quot;&gt;&lt;property id=&quot;20148&quot; value=&quot;5&quot;/&gt;&lt;property id=&quot;20300&quot; value=&quot;Folie 12 - &amp;quot;Kapiteltrenner 1&amp;quot;&quot;/&gt;&lt;property id=&quot;20307&quot; value=&quot;295&quot;/&gt;&lt;/object&gt;&lt;object type=&quot;3&quot; unique_id=&quot;15921&quot;&gt;&lt;property id=&quot;20148&quot; value=&quot;5&quot;/&gt;&lt;property id=&quot;20300&quot; value=&quot;Folie 13 - &amp;quot;Kapiteltrenner 2&amp;quot;&quot;/&gt;&lt;property id=&quot;20307&quot; value=&quot;296&quot;/&gt;&lt;/object&gt;&lt;object type=&quot;3&quot; unique_id=&quot;15922&quot;&gt;&lt;property id=&quot;20148&quot; value=&quot;5&quot;/&gt;&lt;property id=&quot;20300&quot; value=&quot;Folie 28 - &amp;quot;Teamübersicht&amp;quot;&quot;/&gt;&lt;property id=&quot;20307&quot; value=&quot;297&quot;/&gt;&lt;/object&gt;&lt;object type=&quot;3&quot; unique_id=&quot;15923&quot;&gt;&lt;property id=&quot;20148&quot; value=&quot;5&quot;/&gt;&lt;property id=&quot;20300&quot; value=&quot;Folie 30 - &amp;quot;Wir danken für Ihre Aufmerksamkeit.&amp;quot;&quot;/&gt;&lt;property id=&quot;20307&quot; value=&quot;298&quot;/&gt;&lt;/object&gt;&lt;object type=&quot;3&quot; unique_id=&quot;16089&quot;&gt;&lt;property id=&quot;20148&quot; value=&quot;5&quot;/&gt;&lt;property id=&quot;20300&quot; value=&quot;Folie 4 - &amp;quot;Musterseite Text, zweispaltig&amp;quot;&quot;/&gt;&lt;property id=&quot;20307&quot; value=&quot;299&quot;/&gt;&lt;/object&gt;&lt;/object&gt;&lt;/object&gt;&lt;/database&gt;"/>
  <p:tag name="SECTOMILLISECCONVERTED" val="1"/>
</p:tagLst>
</file>

<file path=ppt/theme/theme1.xml><?xml version="1.0" encoding="utf-8"?>
<a:theme xmlns:a="http://schemas.openxmlformats.org/drawingml/2006/main" name="#HB0">
  <a:themeElements>
    <a:clrScheme name="Bansbach">
      <a:dk1>
        <a:sysClr val="windowText" lastClr="000000"/>
      </a:dk1>
      <a:lt1>
        <a:sysClr val="window" lastClr="FFFFFF"/>
      </a:lt1>
      <a:dk2>
        <a:srgbClr val="BFC0C5"/>
      </a:dk2>
      <a:lt2>
        <a:srgbClr val="FFFFFF"/>
      </a:lt2>
      <a:accent1>
        <a:srgbClr val="00ADC6"/>
      </a:accent1>
      <a:accent2>
        <a:srgbClr val="519027"/>
      </a:accent2>
      <a:accent3>
        <a:srgbClr val="FFDD00"/>
      </a:accent3>
      <a:accent4>
        <a:srgbClr val="F39501"/>
      </a:accent4>
      <a:accent5>
        <a:srgbClr val="D2002D"/>
      </a:accent5>
      <a:accent6>
        <a:srgbClr val="BFC0C5"/>
      </a:accent6>
      <a:hlink>
        <a:srgbClr val="000000"/>
      </a:hlink>
      <a:folHlink>
        <a:srgbClr val="00ADC6"/>
      </a:folHlink>
    </a:clrScheme>
    <a:fontScheme name="Bansbach">
      <a:majorFont>
        <a:latin typeface="Arial Narrow"/>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solidFill>
            <a:schemeClr val="tx2">
              <a:lumMod val="50000"/>
            </a:schemeClr>
          </a:solidFill>
          <a:tailEnd type="triangle" w="med" len="lg"/>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HB00">
  <a:themeElements>
    <a:clrScheme name="Titel und Inhalt 2sp 1">
      <a:dk1>
        <a:srgbClr val="000000"/>
      </a:dk1>
      <a:lt1>
        <a:srgbClr val="FFFFFF"/>
      </a:lt1>
      <a:dk2>
        <a:srgbClr val="BFC0C5"/>
      </a:dk2>
      <a:lt2>
        <a:srgbClr val="FFFFFF"/>
      </a:lt2>
      <a:accent1>
        <a:srgbClr val="00ADC6"/>
      </a:accent1>
      <a:accent2>
        <a:srgbClr val="519027"/>
      </a:accent2>
      <a:accent3>
        <a:srgbClr val="FFFFFF"/>
      </a:accent3>
      <a:accent4>
        <a:srgbClr val="000000"/>
      </a:accent4>
      <a:accent5>
        <a:srgbClr val="AAD3DF"/>
      </a:accent5>
      <a:accent6>
        <a:srgbClr val="498222"/>
      </a:accent6>
      <a:hlink>
        <a:srgbClr val="000000"/>
      </a:hlink>
      <a:folHlink>
        <a:srgbClr val="00ADC6"/>
      </a:folHlink>
    </a:clrScheme>
    <a:fontScheme name="Titel und Inhalt 2sp">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itel und Inhalt 2sp 1">
        <a:dk1>
          <a:srgbClr val="000000"/>
        </a:dk1>
        <a:lt1>
          <a:srgbClr val="FFFFFF"/>
        </a:lt1>
        <a:dk2>
          <a:srgbClr val="BFC0C5"/>
        </a:dk2>
        <a:lt2>
          <a:srgbClr val="FFFFFF"/>
        </a:lt2>
        <a:accent1>
          <a:srgbClr val="00ADC6"/>
        </a:accent1>
        <a:accent2>
          <a:srgbClr val="519027"/>
        </a:accent2>
        <a:accent3>
          <a:srgbClr val="FFFFFF"/>
        </a:accent3>
        <a:accent4>
          <a:srgbClr val="000000"/>
        </a:accent4>
        <a:accent5>
          <a:srgbClr val="AAD3DF"/>
        </a:accent5>
        <a:accent6>
          <a:srgbClr val="498222"/>
        </a:accent6>
        <a:hlink>
          <a:srgbClr val="000000"/>
        </a:hlink>
        <a:folHlink>
          <a:srgbClr val="00ADC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HB000">
  <a:themeElements>
    <a:clrScheme name="team_Einzel 1">
      <a:dk1>
        <a:srgbClr val="000000"/>
      </a:dk1>
      <a:lt1>
        <a:srgbClr val="FFFFFF"/>
      </a:lt1>
      <a:dk2>
        <a:srgbClr val="BFC0C5"/>
      </a:dk2>
      <a:lt2>
        <a:srgbClr val="FFFFFF"/>
      </a:lt2>
      <a:accent1>
        <a:srgbClr val="00ADC6"/>
      </a:accent1>
      <a:accent2>
        <a:srgbClr val="519027"/>
      </a:accent2>
      <a:accent3>
        <a:srgbClr val="FFFFFF"/>
      </a:accent3>
      <a:accent4>
        <a:srgbClr val="000000"/>
      </a:accent4>
      <a:accent5>
        <a:srgbClr val="AAD3DF"/>
      </a:accent5>
      <a:accent6>
        <a:srgbClr val="498222"/>
      </a:accent6>
      <a:hlink>
        <a:srgbClr val="000000"/>
      </a:hlink>
      <a:folHlink>
        <a:srgbClr val="00ADC6"/>
      </a:folHlink>
    </a:clrScheme>
    <a:fontScheme name="team_Einzel">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am_Einzel 1">
        <a:dk1>
          <a:srgbClr val="000000"/>
        </a:dk1>
        <a:lt1>
          <a:srgbClr val="FFFFFF"/>
        </a:lt1>
        <a:dk2>
          <a:srgbClr val="BFC0C5"/>
        </a:dk2>
        <a:lt2>
          <a:srgbClr val="FFFFFF"/>
        </a:lt2>
        <a:accent1>
          <a:srgbClr val="00ADC6"/>
        </a:accent1>
        <a:accent2>
          <a:srgbClr val="519027"/>
        </a:accent2>
        <a:accent3>
          <a:srgbClr val="FFFFFF"/>
        </a:accent3>
        <a:accent4>
          <a:srgbClr val="000000"/>
        </a:accent4>
        <a:accent5>
          <a:srgbClr val="AAD3DF"/>
        </a:accent5>
        <a:accent6>
          <a:srgbClr val="498222"/>
        </a:accent6>
        <a:hlink>
          <a:srgbClr val="000000"/>
        </a:hlink>
        <a:folHlink>
          <a:srgbClr val="00ADC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BSO999929 xmlns="http://www.datev.de/BSOffice/999929">49b6a1c1-cf37-424e-9160-4a67bd7030f8</BSO999929>
</file>

<file path=customXml/itemProps1.xml><?xml version="1.0" encoding="utf-8"?>
<ds:datastoreItem xmlns:ds="http://schemas.openxmlformats.org/officeDocument/2006/customXml" ds:itemID="{60A88F6E-250B-4E17-9E46-751310948D9F}">
  <ds:schemaRefs>
    <ds:schemaRef ds:uri="http://www.datev.de/BSOffice/999929"/>
  </ds:schemaRefs>
</ds:datastoreItem>
</file>

<file path=docProps/app.xml><?xml version="1.0" encoding="utf-8"?>
<Properties xmlns="http://schemas.openxmlformats.org/officeDocument/2006/extended-properties" xmlns:vt="http://schemas.openxmlformats.org/officeDocument/2006/docPropsVTypes">
  <TotalTime>0</TotalTime>
  <Words>41368</Words>
  <Application>Microsoft Office PowerPoint</Application>
  <PresentationFormat>Breitbild</PresentationFormat>
  <Paragraphs>4956</Paragraphs>
  <Slides>412</Slides>
  <Notes>357</Notes>
  <HiddenSlides>0</HiddenSlides>
  <MMClips>0</MMClips>
  <ScaleCrop>false</ScaleCrop>
  <HeadingPairs>
    <vt:vector size="6" baseType="variant">
      <vt:variant>
        <vt:lpstr>Verwendete Schriftarten</vt:lpstr>
      </vt:variant>
      <vt:variant>
        <vt:i4>11</vt:i4>
      </vt:variant>
      <vt:variant>
        <vt:lpstr>Design</vt:lpstr>
      </vt:variant>
      <vt:variant>
        <vt:i4>3</vt:i4>
      </vt:variant>
      <vt:variant>
        <vt:lpstr>Folientitel</vt:lpstr>
      </vt:variant>
      <vt:variant>
        <vt:i4>412</vt:i4>
      </vt:variant>
    </vt:vector>
  </HeadingPairs>
  <TitlesOfParts>
    <vt:vector size="426" baseType="lpstr">
      <vt:lpstr>Arial</vt:lpstr>
      <vt:lpstr>Arial Narrow</vt:lpstr>
      <vt:lpstr>Calibri</vt:lpstr>
      <vt:lpstr>Century Gothic</vt:lpstr>
      <vt:lpstr>Courier New</vt:lpstr>
      <vt:lpstr>Monotype Sorts</vt:lpstr>
      <vt:lpstr>Symbol</vt:lpstr>
      <vt:lpstr>Times New Roman</vt:lpstr>
      <vt:lpstr>Verdana</vt:lpstr>
      <vt:lpstr>Wingdings</vt:lpstr>
      <vt:lpstr>Wingdings 3</vt:lpstr>
      <vt:lpstr>#HB0</vt:lpstr>
      <vt:lpstr>#HB00</vt:lpstr>
      <vt:lpstr>#HB000</vt:lpstr>
      <vt:lpstr>Jahresabschlussprüfung 2 Prüfungsplanung, ISA [DE] 315, IKS, IT Prüfung 2025</vt:lpstr>
      <vt:lpstr>Themenbereich 1: Prozess der Auftragsabwicklung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Anlagen zum Themenbereich</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Anlagen zum Themenbereich</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Anlagen zum Themenbereich</vt:lpstr>
      <vt:lpstr>Anlagen zum Themenbereich</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Anlagen zum Themenbereich</vt:lpstr>
      <vt:lpstr>Anlagen zum Themenbereich</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Anlagen zum Themenbereich</vt:lpstr>
      <vt:lpstr>Anlagen zum Themenbereich</vt:lpstr>
      <vt:lpstr>PowerPoint-Präsentation</vt:lpstr>
      <vt:lpstr>PowerPoint-Präsentation</vt:lpstr>
      <vt:lpstr>Themenbereich 6: Zulässige Erleichterungen bei der Prüfung von KMU</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Anlagen zum Themenbereich</vt:lpstr>
      <vt:lpstr>Anlagen zum Themenbereich</vt:lpstr>
      <vt:lpstr>PowerPoint-Präsentation</vt:lpstr>
      <vt:lpstr>Themenbereich 7:  Prüfung von Eröffnungsbilanzwerten im Rahmen von Erstprüfungen (ISA [DE] 510)</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Themenbereich 8:  Beziehungen zu nahestehenden Personen im Rahmen  der Abschlussprüfung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Themenbereich 9:  Einsatz von Dienstleistern durch das geprüfte Unternehmen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Themenbereich 10:  Brennpunktthemen bei der Prüfung des Anhangs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RTS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Sabine Mayr</dc:creator>
  <cp:lastModifiedBy>Koch, Anja - AUDfIT</cp:lastModifiedBy>
  <cp:revision>2259</cp:revision>
  <cp:lastPrinted>2025-09-01T06:59:04Z</cp:lastPrinted>
  <dcterms:created xsi:type="dcterms:W3CDTF">2011-08-03T14:32:44Z</dcterms:created>
  <dcterms:modified xsi:type="dcterms:W3CDTF">2025-10-29T09:10:28Z</dcterms:modified>
</cp:coreProperties>
</file>